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8"/>
  </p:notesMasterIdLst>
  <p:sldIdLst>
    <p:sldId id="256" r:id="rId2"/>
    <p:sldId id="348" r:id="rId3"/>
    <p:sldId id="433" r:id="rId4"/>
    <p:sldId id="434" r:id="rId5"/>
    <p:sldId id="410" r:id="rId6"/>
    <p:sldId id="424" r:id="rId7"/>
    <p:sldId id="425" r:id="rId8"/>
    <p:sldId id="487" r:id="rId9"/>
    <p:sldId id="488" r:id="rId10"/>
    <p:sldId id="489" r:id="rId11"/>
    <p:sldId id="490" r:id="rId12"/>
    <p:sldId id="426" r:id="rId13"/>
    <p:sldId id="419" r:id="rId14"/>
    <p:sldId id="491" r:id="rId15"/>
    <p:sldId id="492" r:id="rId16"/>
    <p:sldId id="435" r:id="rId17"/>
    <p:sldId id="436" r:id="rId18"/>
    <p:sldId id="498" r:id="rId19"/>
    <p:sldId id="438" r:id="rId20"/>
    <p:sldId id="428" r:id="rId21"/>
    <p:sldId id="429" r:id="rId22"/>
    <p:sldId id="439" r:id="rId23"/>
    <p:sldId id="440" r:id="rId24"/>
    <p:sldId id="353" r:id="rId25"/>
    <p:sldId id="354" r:id="rId26"/>
    <p:sldId id="448" r:id="rId27"/>
    <p:sldId id="454" r:id="rId28"/>
    <p:sldId id="455" r:id="rId29"/>
    <p:sldId id="493" r:id="rId30"/>
    <p:sldId id="494" r:id="rId31"/>
    <p:sldId id="457" r:id="rId32"/>
    <p:sldId id="459" r:id="rId33"/>
    <p:sldId id="467" r:id="rId34"/>
    <p:sldId id="406" r:id="rId35"/>
    <p:sldId id="407" r:id="rId36"/>
    <p:sldId id="470" r:id="rId37"/>
    <p:sldId id="471" r:id="rId38"/>
    <p:sldId id="495" r:id="rId39"/>
    <p:sldId id="478" r:id="rId40"/>
    <p:sldId id="479" r:id="rId41"/>
    <p:sldId id="474" r:id="rId42"/>
    <p:sldId id="408" r:id="rId43"/>
    <p:sldId id="409" r:id="rId44"/>
    <p:sldId id="480" r:id="rId45"/>
    <p:sldId id="451" r:id="rId46"/>
    <p:sldId id="449" r:id="rId47"/>
    <p:sldId id="481" r:id="rId48"/>
    <p:sldId id="482" r:id="rId49"/>
    <p:sldId id="496" r:id="rId50"/>
    <p:sldId id="497" r:id="rId51"/>
    <p:sldId id="483" r:id="rId52"/>
    <p:sldId id="484" r:id="rId53"/>
    <p:sldId id="485" r:id="rId54"/>
    <p:sldId id="486" r:id="rId55"/>
    <p:sldId id="500" r:id="rId56"/>
    <p:sldId id="499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4" autoAdjust="0"/>
    <p:restoredTop sz="94660"/>
  </p:normalViewPr>
  <p:slideViewPr>
    <p:cSldViewPr>
      <p:cViewPr varScale="1">
        <p:scale>
          <a:sx n="96" d="100"/>
          <a:sy n="96" d="100"/>
        </p:scale>
        <p:origin x="-45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EE97F-2327-4FE9-8874-2C0F3581839A}" type="datetimeFigureOut">
              <a:rPr lang="en-US" smtClean="0"/>
              <a:pPr/>
              <a:t>8/19/2012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B134D-0EB3-42CB-9322-AA36973818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76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8/19/2012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8/19/2012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8/19/2012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8/19/2012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8/19/2012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8/19/2012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8/19/2012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8/19/2012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8/19/2012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8/19/2012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8/19/2012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4223539-C274-414E-836E-21403C9CE2AE}" type="datetimeFigureOut">
              <a:rPr lang="en-US" smtClean="0"/>
              <a:pPr/>
              <a:t>8/19/2012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Modeling Computation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sz="3200" dirty="0"/>
                  <a:t>Let </a:t>
                </a:r>
                <a:r>
                  <a:rPr lang="en-US" sz="3200" i="1" dirty="0"/>
                  <a:t>G =</a:t>
                </a:r>
                <a:r>
                  <a:rPr lang="en-US" sz="3200" dirty="0"/>
                  <a:t>(</a:t>
                </a:r>
                <a:r>
                  <a:rPr lang="en-US" sz="3200" i="1" dirty="0"/>
                  <a:t>V, T, S, P</a:t>
                </a:r>
                <a:r>
                  <a:rPr lang="en-US" sz="3200" dirty="0"/>
                  <a:t>) be a phrase-structure grammar. Let </a:t>
                </a:r>
                <a:r>
                  <a:rPr lang="en-US" sz="3200" i="1" dirty="0"/>
                  <a:t>w</a:t>
                </a:r>
                <a:r>
                  <a:rPr lang="en-US" sz="3200" baseline="-25000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sz="3200" dirty="0"/>
                  <a:t> = </a:t>
                </a:r>
                <a:r>
                  <a:rPr lang="en-US" sz="3200" i="1" dirty="0"/>
                  <a:t>lz</a:t>
                </a:r>
                <a:r>
                  <a:rPr lang="en-US" sz="3200" baseline="-25000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sz="3200" i="1" dirty="0"/>
                  <a:t>r</a:t>
                </a:r>
                <a:r>
                  <a:rPr lang="en-US" sz="3200" dirty="0"/>
                  <a:t> (that is the concatenation of </a:t>
                </a:r>
                <a:r>
                  <a:rPr lang="en-US" sz="3200" i="1" dirty="0"/>
                  <a:t>l</a:t>
                </a:r>
                <a:r>
                  <a:rPr lang="en-US" sz="3200" dirty="0"/>
                  <a:t>, </a:t>
                </a:r>
                <a:r>
                  <a:rPr lang="en-US" sz="3200" i="1" dirty="0"/>
                  <a:t>z</a:t>
                </a:r>
                <a:r>
                  <a:rPr lang="en-US" sz="3200" baseline="-25000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sz="3200" dirty="0"/>
                  <a:t>, and </a:t>
                </a:r>
                <a:r>
                  <a:rPr lang="en-US" sz="3200" i="1" dirty="0"/>
                  <a:t>r</a:t>
                </a:r>
                <a:r>
                  <a:rPr lang="en-US" sz="3200" dirty="0"/>
                  <a:t>) and</a:t>
                </a:r>
                <a:r>
                  <a:rPr lang="en-US" sz="3200" i="1" dirty="0"/>
                  <a:t> w</a:t>
                </a:r>
                <a:r>
                  <a:rPr lang="en-US" sz="3200" baseline="-250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sz="3200" dirty="0"/>
                  <a:t> = </a:t>
                </a:r>
                <a:r>
                  <a:rPr lang="en-US" sz="3200" i="1" dirty="0"/>
                  <a:t>lz</a:t>
                </a:r>
                <a:r>
                  <a:rPr lang="en-US" sz="3200" baseline="-250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sz="3200" i="1" dirty="0"/>
                  <a:t>r</a:t>
                </a:r>
                <a:r>
                  <a:rPr lang="en-US" sz="3200" dirty="0"/>
                  <a:t> be strings over </a:t>
                </a:r>
                <a:r>
                  <a:rPr lang="en-US" sz="3200" i="1" dirty="0" smtClean="0"/>
                  <a:t>V</a:t>
                </a:r>
                <a:r>
                  <a:rPr lang="en-US" sz="3200" dirty="0" smtClean="0"/>
                  <a:t>. If        </a:t>
                </a:r>
                <a:r>
                  <a:rPr lang="en-US" sz="3200" i="1" dirty="0" smtClean="0"/>
                  <a:t>z</a:t>
                </a:r>
                <a:r>
                  <a:rPr lang="en-US" sz="3200" baseline="-25000" dirty="0" smtClean="0">
                    <a:latin typeface="Cambria Math" pitchFamily="18" charset="0"/>
                    <a:ea typeface="Cambria Math" pitchFamily="18" charset="0"/>
                  </a:rPr>
                  <a:t>0 </a:t>
                </a:r>
                <a:r>
                  <a:rPr lang="en-US" sz="3200" dirty="0">
                    <a:latin typeface="Cambria Math"/>
                    <a:ea typeface="Cambria Math"/>
                  </a:rPr>
                  <a:t>→ </a:t>
                </a:r>
                <a:r>
                  <a:rPr lang="en-US" sz="3200" i="1" dirty="0"/>
                  <a:t>z</a:t>
                </a:r>
                <a:r>
                  <a:rPr lang="en-US" sz="3200" baseline="-250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sz="3200" dirty="0"/>
                  <a:t> is a production of </a:t>
                </a:r>
                <a:r>
                  <a:rPr lang="en-US" sz="3200" i="1" dirty="0"/>
                  <a:t>G</a:t>
                </a:r>
                <a:r>
                  <a:rPr lang="en-US" sz="3200" dirty="0"/>
                  <a:t>, we say that </a:t>
                </a:r>
                <a:r>
                  <a:rPr lang="en-US" sz="3200" i="1" dirty="0"/>
                  <a:t>w</a:t>
                </a:r>
                <a:r>
                  <a:rPr lang="en-US" sz="3200" baseline="-250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sz="3200" dirty="0"/>
                  <a:t> is </a:t>
                </a:r>
                <a:r>
                  <a:rPr lang="en-US" sz="3200" i="1" dirty="0"/>
                  <a:t>directly derivable</a:t>
                </a:r>
                <a:r>
                  <a:rPr lang="en-US" sz="3200" dirty="0"/>
                  <a:t> from </a:t>
                </a:r>
                <a:r>
                  <a:rPr lang="en-US" sz="3200" i="1" dirty="0"/>
                  <a:t>w</a:t>
                </a:r>
                <a:r>
                  <a:rPr lang="en-US" sz="3200" baseline="-25000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sz="3200" dirty="0"/>
                  <a:t>  </a:t>
                </a:r>
                <a:r>
                  <a:rPr lang="en-US" sz="3200" dirty="0" smtClean="0"/>
                  <a:t>and write </a:t>
                </a:r>
                <a:r>
                  <a:rPr lang="en-US" sz="3200" i="1" dirty="0"/>
                  <a:t>w</a:t>
                </a:r>
                <a:r>
                  <a:rPr lang="en-US" sz="3200" baseline="-25000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sz="3200" dirty="0"/>
                  <a:t> </a:t>
                </a:r>
                <a:r>
                  <a:rPr lang="en-US" sz="3200" dirty="0">
                    <a:latin typeface="Cambria Math"/>
                    <a:ea typeface="Cambria Math"/>
                  </a:rPr>
                  <a:t>⇒</a:t>
                </a:r>
                <a:r>
                  <a:rPr lang="en-US" sz="3200" i="1" dirty="0"/>
                  <a:t>w</a:t>
                </a:r>
                <a:r>
                  <a:rPr lang="en-US" sz="3200" baseline="-250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sz="3200" dirty="0" smtClean="0"/>
                  <a:t>.</a:t>
                </a:r>
              </a:p>
              <a:p>
                <a:r>
                  <a:rPr lang="en-US" sz="3200" dirty="0"/>
                  <a:t>If </a:t>
                </a:r>
                <a:r>
                  <a:rPr lang="en-US" sz="3200" i="1" dirty="0"/>
                  <a:t>w</a:t>
                </a:r>
                <a:r>
                  <a:rPr lang="en-US" sz="3200" baseline="-25000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sz="3200" dirty="0"/>
                  <a:t>,</a:t>
                </a:r>
                <a:r>
                  <a:rPr lang="en-US" sz="3200" i="1" dirty="0"/>
                  <a:t>w</a:t>
                </a:r>
                <a:r>
                  <a:rPr lang="en-US" sz="3200" baseline="-250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sz="3200" dirty="0"/>
                  <a:t>, ...,</a:t>
                </a:r>
                <a:r>
                  <a:rPr lang="en-US" sz="3200" i="1" dirty="0" err="1"/>
                  <a:t>w</a:t>
                </a:r>
                <a:r>
                  <a:rPr lang="en-US" sz="3200" i="1" baseline="-25000" dirty="0" err="1"/>
                  <a:t>n</a:t>
                </a:r>
                <a:r>
                  <a:rPr lang="en-US" sz="3200" dirty="0"/>
                  <a:t> are strings over </a:t>
                </a:r>
                <a:r>
                  <a:rPr lang="en-US" sz="3200" i="1" dirty="0"/>
                  <a:t>V</a:t>
                </a:r>
                <a:r>
                  <a:rPr lang="en-US" sz="3200" dirty="0"/>
                  <a:t> such that </a:t>
                </a:r>
                <a:r>
                  <a:rPr lang="en-US" sz="3200" i="1" dirty="0"/>
                  <a:t>w</a:t>
                </a:r>
                <a:r>
                  <a:rPr lang="en-US" sz="3200" baseline="-25000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sz="3200" dirty="0"/>
                  <a:t> </a:t>
                </a:r>
                <a:r>
                  <a:rPr lang="en-US" sz="3200" dirty="0">
                    <a:latin typeface="Cambria Math"/>
                    <a:ea typeface="Cambria Math"/>
                  </a:rPr>
                  <a:t>⇒</a:t>
                </a:r>
                <a:r>
                  <a:rPr lang="en-US" sz="3200" i="1" dirty="0"/>
                  <a:t>w</a:t>
                </a:r>
                <a:r>
                  <a:rPr lang="en-US" sz="3200" baseline="-250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sz="3200" dirty="0"/>
                  <a:t>,</a:t>
                </a:r>
                <a:r>
                  <a:rPr lang="en-US" sz="3200" i="1" dirty="0"/>
                  <a:t> w</a:t>
                </a:r>
                <a:r>
                  <a:rPr lang="en-US" sz="3200" baseline="-250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sz="3200" dirty="0"/>
                  <a:t> </a:t>
                </a:r>
                <a:r>
                  <a:rPr lang="en-US" sz="3200" dirty="0">
                    <a:latin typeface="Cambria Math"/>
                    <a:ea typeface="Cambria Math"/>
                  </a:rPr>
                  <a:t>⇒</a:t>
                </a:r>
                <a:r>
                  <a:rPr lang="en-US" sz="3200" i="1" dirty="0"/>
                  <a:t>w</a:t>
                </a:r>
                <a:r>
                  <a:rPr lang="en-US" sz="3200" baseline="-25000" dirty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sz="3200" dirty="0"/>
                  <a:t>, …, </a:t>
                </a:r>
                <a:r>
                  <a:rPr lang="en-US" sz="3200" dirty="0" smtClean="0"/>
                  <a:t>              </a:t>
                </a:r>
                <a:r>
                  <a:rPr lang="en-US" sz="3200" i="1" dirty="0" smtClean="0"/>
                  <a:t>w</a:t>
                </a:r>
                <a:r>
                  <a:rPr lang="en-US" sz="3200" i="1" baseline="-25000" dirty="0" smtClean="0">
                    <a:ea typeface="Cambria Math" pitchFamily="18" charset="0"/>
                  </a:rPr>
                  <a:t>n</a:t>
                </a:r>
                <a:r>
                  <a:rPr lang="en-US" sz="3200" baseline="-25000" dirty="0" smtClean="0">
                    <a:latin typeface="Cambria Math" pitchFamily="18" charset="0"/>
                    <a:ea typeface="Cambria Math" pitchFamily="18" charset="0"/>
                  </a:rPr>
                  <a:t>-1</a:t>
                </a:r>
                <a:r>
                  <a:rPr lang="en-US" sz="3200" dirty="0" smtClean="0"/>
                  <a:t> </a:t>
                </a:r>
                <a:r>
                  <a:rPr lang="en-US" sz="3200" dirty="0">
                    <a:latin typeface="Cambria Math"/>
                    <a:ea typeface="Cambria Math"/>
                  </a:rPr>
                  <a:t>⇒</a:t>
                </a:r>
                <a:r>
                  <a:rPr lang="en-US" sz="3200" dirty="0"/>
                  <a:t> </a:t>
                </a:r>
                <a:r>
                  <a:rPr lang="en-US" sz="3200" i="1" dirty="0" err="1"/>
                  <a:t>w</a:t>
                </a:r>
                <a:r>
                  <a:rPr lang="en-US" sz="3200" i="1" baseline="-25000" dirty="0" err="1"/>
                  <a:t>n</a:t>
                </a:r>
                <a:r>
                  <a:rPr lang="en-US" sz="3200" dirty="0"/>
                  <a:t>, then we say that </a:t>
                </a:r>
                <a:r>
                  <a:rPr lang="en-US" sz="3200" i="1" dirty="0" err="1"/>
                  <a:t>w</a:t>
                </a:r>
                <a:r>
                  <a:rPr lang="en-US" sz="3200" i="1" baseline="-25000" dirty="0" err="1"/>
                  <a:t>n</a:t>
                </a:r>
                <a:r>
                  <a:rPr lang="en-US" sz="3200" dirty="0"/>
                  <a:t> is </a:t>
                </a:r>
                <a:r>
                  <a:rPr lang="en-US" sz="3200" i="1" dirty="0"/>
                  <a:t>derivable from </a:t>
                </a:r>
                <a:r>
                  <a:rPr lang="en-US" sz="3200" i="1" dirty="0" smtClean="0"/>
                  <a:t>w</a:t>
                </a:r>
                <a:r>
                  <a:rPr lang="en-US" sz="3200" baseline="-25000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sz="3200" dirty="0" smtClean="0"/>
                  <a:t> </a:t>
                </a:r>
                <a:r>
                  <a:rPr lang="en-US" sz="3200" dirty="0"/>
                  <a:t>and </a:t>
                </a:r>
                <a:r>
                  <a:rPr lang="en-US" sz="3200" dirty="0" smtClean="0"/>
                  <a:t>write </a:t>
                </a:r>
                <a:r>
                  <a:rPr lang="en-US" sz="3200" i="1" dirty="0"/>
                  <a:t>w</a:t>
                </a:r>
                <a:r>
                  <a:rPr lang="en-US" sz="3200" baseline="-25000" dirty="0">
                    <a:latin typeface="Cambria Math" pitchFamily="18" charset="0"/>
                    <a:ea typeface="Cambria Math" pitchFamily="18" charset="0"/>
                  </a:rPr>
                  <a:t>0 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sz="3200" i="1">
                            <a:latin typeface="Cambria Math"/>
                            <a:ea typeface="Cambria Math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3200" i="1" baseline="-14000">
                            <a:latin typeface="Cambria Math"/>
                            <a:ea typeface="Cambria Math"/>
                          </a:rPr>
                          <m:t>∗</m:t>
                        </m:r>
                      </m:e>
                    </m:groupChr>
                  </m:oMath>
                </a14:m>
                <a:r>
                  <a:rPr lang="en-US" sz="3200" dirty="0"/>
                  <a:t>  </a:t>
                </a:r>
                <a:r>
                  <a:rPr lang="en-US" sz="3200" i="1" dirty="0" err="1"/>
                  <a:t>w</a:t>
                </a:r>
                <a:r>
                  <a:rPr lang="en-US" sz="3200" i="1" baseline="-25000" dirty="0" err="1"/>
                  <a:t>n</a:t>
                </a:r>
                <a:r>
                  <a:rPr lang="en-US" sz="3200" dirty="0" smtClean="0"/>
                  <a:t>.</a:t>
                </a:r>
              </a:p>
              <a:p>
                <a:r>
                  <a:rPr lang="en-US" sz="3200" dirty="0"/>
                  <a:t>The sequence of steps used to obtain </a:t>
                </a:r>
                <a:r>
                  <a:rPr lang="en-US" sz="3200" i="1" dirty="0" err="1"/>
                  <a:t>w</a:t>
                </a:r>
                <a:r>
                  <a:rPr lang="en-US" sz="3200" i="1" baseline="-25000" dirty="0" err="1"/>
                  <a:t>n</a:t>
                </a:r>
                <a:r>
                  <a:rPr lang="en-US" sz="3200" dirty="0"/>
                  <a:t> from </a:t>
                </a:r>
                <a:r>
                  <a:rPr lang="en-US" sz="3200" i="1" dirty="0"/>
                  <a:t>w</a:t>
                </a:r>
                <a:r>
                  <a:rPr lang="en-US" sz="3200" baseline="-25000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sz="3200" dirty="0"/>
                  <a:t> is called a </a:t>
                </a:r>
                <a:r>
                  <a:rPr lang="en-US" sz="3200" i="1" dirty="0"/>
                  <a:t>derivation</a:t>
                </a:r>
                <a:r>
                  <a:rPr lang="en-US" sz="3200" dirty="0" smtClean="0"/>
                  <a:t>.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indent="0">
                  <a:buNone/>
                </a:pPr>
                <a:r>
                  <a:rPr lang="en-US" sz="3200" b="1" dirty="0"/>
                  <a:t>Example (Grammar </a:t>
                </a:r>
                <a:r>
                  <a:rPr lang="en-US" sz="3200" b="1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sz="3200" b="1" dirty="0"/>
                  <a:t>)</a:t>
                </a:r>
                <a:r>
                  <a:rPr lang="en-US" sz="3200" dirty="0"/>
                  <a:t>: </a:t>
                </a:r>
                <a:r>
                  <a:rPr lang="en-US" sz="3200" i="1" dirty="0" err="1" smtClean="0"/>
                  <a:t>Aaba</a:t>
                </a:r>
                <a:r>
                  <a:rPr lang="en-US" sz="3200" dirty="0" smtClean="0"/>
                  <a:t> </a:t>
                </a:r>
                <a:r>
                  <a:rPr lang="en-US" sz="3200" dirty="0"/>
                  <a:t>is directly derivable from </a:t>
                </a:r>
                <a:r>
                  <a:rPr lang="en-US" sz="3200" i="1" dirty="0" err="1" smtClean="0"/>
                  <a:t>ABa</a:t>
                </a:r>
                <a:r>
                  <a:rPr lang="en-US" sz="3200" dirty="0" smtClean="0"/>
                  <a:t>  </a:t>
                </a:r>
                <a:r>
                  <a:rPr lang="en-US" sz="3200" dirty="0"/>
                  <a:t>because </a:t>
                </a:r>
                <a:r>
                  <a:rPr lang="en-US" sz="3200" i="1" dirty="0">
                    <a:ea typeface="Cambria Math"/>
                  </a:rPr>
                  <a:t>B</a:t>
                </a:r>
                <a:r>
                  <a:rPr lang="en-US" sz="3200" dirty="0">
                    <a:latin typeface="Cambria Math"/>
                    <a:ea typeface="Cambria Math"/>
                  </a:rPr>
                  <a:t> →</a:t>
                </a:r>
                <a:r>
                  <a:rPr lang="en-US" sz="3200" i="1" dirty="0" err="1">
                    <a:ea typeface="Cambria Math"/>
                  </a:rPr>
                  <a:t>ab</a:t>
                </a:r>
                <a:r>
                  <a:rPr lang="en-US" sz="3200" i="1" dirty="0">
                    <a:latin typeface="Cambria Math"/>
                    <a:ea typeface="Cambria Math"/>
                  </a:rPr>
                  <a:t>  </a:t>
                </a:r>
                <a:r>
                  <a:rPr lang="en-US" sz="3200" dirty="0">
                    <a:ea typeface="Cambria Math"/>
                  </a:rPr>
                  <a:t>is a </a:t>
                </a:r>
                <a:r>
                  <a:rPr lang="en-US" sz="3200" dirty="0" smtClean="0">
                    <a:ea typeface="Cambria Math"/>
                  </a:rPr>
                  <a:t>production and  </a:t>
                </a:r>
                <a:r>
                  <a:rPr lang="en-US" sz="3200" i="1" dirty="0" err="1" smtClean="0">
                    <a:ea typeface="Cambria Math"/>
                  </a:rPr>
                  <a:t>abababa</a:t>
                </a:r>
                <a:r>
                  <a:rPr lang="en-US" sz="3200" dirty="0" smtClean="0">
                    <a:ea typeface="Cambria Math"/>
                  </a:rPr>
                  <a:t> </a:t>
                </a:r>
                <a:r>
                  <a:rPr lang="en-US" sz="3200" dirty="0">
                    <a:ea typeface="Cambria Math"/>
                  </a:rPr>
                  <a:t>is derivable from </a:t>
                </a:r>
                <a:r>
                  <a:rPr lang="en-US" sz="3200" i="1" dirty="0" err="1" smtClean="0">
                    <a:ea typeface="Cambria Math"/>
                  </a:rPr>
                  <a:t>ABa</a:t>
                </a:r>
                <a:r>
                  <a:rPr lang="en-US" sz="3200" dirty="0" smtClean="0">
                    <a:ea typeface="Cambria Math"/>
                  </a:rPr>
                  <a:t> </a:t>
                </a:r>
                <a:r>
                  <a:rPr lang="en-US" sz="3200" dirty="0">
                    <a:ea typeface="Cambria Math"/>
                  </a:rPr>
                  <a:t>because </a:t>
                </a:r>
                <a:r>
                  <a:rPr lang="en-US" sz="3200" dirty="0" smtClean="0">
                    <a:ea typeface="Cambria Math"/>
                  </a:rPr>
                  <a:t>          </a:t>
                </a:r>
                <a:r>
                  <a:rPr lang="en-US" sz="3200" i="1" dirty="0" err="1" smtClean="0">
                    <a:ea typeface="Cambria Math"/>
                  </a:rPr>
                  <a:t>ABa</a:t>
                </a:r>
                <a:r>
                  <a:rPr lang="en-US" sz="3200" dirty="0" smtClean="0">
                    <a:latin typeface="Cambria Math"/>
                    <a:ea typeface="Cambria Math"/>
                  </a:rPr>
                  <a:t> </a:t>
                </a:r>
                <a:r>
                  <a:rPr lang="en-US" sz="3200" dirty="0">
                    <a:latin typeface="Cambria Math"/>
                    <a:ea typeface="Cambria Math"/>
                  </a:rPr>
                  <a:t>⇒</a:t>
                </a:r>
                <a:r>
                  <a:rPr lang="en-US" sz="3200" dirty="0">
                    <a:ea typeface="Cambria Math"/>
                  </a:rPr>
                  <a:t>  </a:t>
                </a:r>
                <a:r>
                  <a:rPr lang="en-US" sz="3200" i="1" dirty="0" err="1">
                    <a:ea typeface="Cambria Math"/>
                  </a:rPr>
                  <a:t>Aaba</a:t>
                </a:r>
                <a:r>
                  <a:rPr lang="en-US" sz="3200" i="1" dirty="0">
                    <a:ea typeface="Cambria Math"/>
                  </a:rPr>
                  <a:t> </a:t>
                </a:r>
                <a:r>
                  <a:rPr lang="en-US" sz="3200" dirty="0">
                    <a:latin typeface="Cambria Math"/>
                    <a:ea typeface="Cambria Math"/>
                  </a:rPr>
                  <a:t>⇒</a:t>
                </a:r>
                <a:r>
                  <a:rPr lang="en-US" sz="3200" dirty="0">
                    <a:ea typeface="Cambria Math"/>
                  </a:rPr>
                  <a:t>  </a:t>
                </a:r>
                <a:r>
                  <a:rPr lang="en-US" sz="3200" i="1" dirty="0" err="1">
                    <a:ea typeface="Cambria Math"/>
                  </a:rPr>
                  <a:t>BBaba</a:t>
                </a:r>
                <a:r>
                  <a:rPr lang="en-US" sz="3200" dirty="0">
                    <a:ea typeface="Cambria Math"/>
                  </a:rPr>
                  <a:t> </a:t>
                </a:r>
                <a:r>
                  <a:rPr lang="en-US" sz="3200" dirty="0">
                    <a:latin typeface="Cambria Math"/>
                    <a:ea typeface="Cambria Math"/>
                  </a:rPr>
                  <a:t>⇒</a:t>
                </a:r>
                <a:r>
                  <a:rPr lang="en-US" sz="3200" dirty="0">
                    <a:ea typeface="Cambria Math"/>
                  </a:rPr>
                  <a:t> </a:t>
                </a:r>
                <a:r>
                  <a:rPr lang="en-US" sz="3200" i="1" dirty="0" err="1">
                    <a:ea typeface="Cambria Math"/>
                  </a:rPr>
                  <a:t>Bababa</a:t>
                </a:r>
                <a:r>
                  <a:rPr lang="en-US" sz="3200" dirty="0">
                    <a:latin typeface="Cambria Math"/>
                    <a:ea typeface="Cambria Math"/>
                  </a:rPr>
                  <a:t> ⇒</a:t>
                </a:r>
                <a:r>
                  <a:rPr lang="en-US" sz="3200" dirty="0">
                    <a:ea typeface="Cambria Math"/>
                  </a:rPr>
                  <a:t> </a:t>
                </a:r>
                <a:r>
                  <a:rPr lang="en-US" sz="3200" i="1" dirty="0" err="1">
                    <a:ea typeface="Cambria Math"/>
                  </a:rPr>
                  <a:t>abababa</a:t>
                </a:r>
                <a:r>
                  <a:rPr lang="en-US" sz="3200" dirty="0">
                    <a:ea typeface="Cambria Math"/>
                  </a:rPr>
                  <a:t> using the productions </a:t>
                </a:r>
                <a:r>
                  <a:rPr lang="en-US" sz="3200" dirty="0" smtClean="0">
                    <a:ea typeface="Cambria Math"/>
                  </a:rPr>
                  <a:t>     </a:t>
                </a:r>
                <a:r>
                  <a:rPr lang="en-US" sz="3200" i="1" dirty="0" smtClean="0">
                    <a:ea typeface="Cambria Math"/>
                  </a:rPr>
                  <a:t>B</a:t>
                </a:r>
                <a:r>
                  <a:rPr lang="en-US" sz="3200" dirty="0" smtClean="0">
                    <a:latin typeface="Cambria Math"/>
                    <a:ea typeface="Cambria Math"/>
                  </a:rPr>
                  <a:t> </a:t>
                </a:r>
                <a:r>
                  <a:rPr lang="en-US" sz="3200" dirty="0">
                    <a:latin typeface="Cambria Math"/>
                    <a:ea typeface="Cambria Math"/>
                  </a:rPr>
                  <a:t>→</a:t>
                </a:r>
                <a:r>
                  <a:rPr lang="en-US" sz="3200" i="1" dirty="0" err="1">
                    <a:ea typeface="Cambria Math"/>
                  </a:rPr>
                  <a:t>ab</a:t>
                </a:r>
                <a:r>
                  <a:rPr lang="en-US" sz="3200" dirty="0">
                    <a:latin typeface="Cambria Math"/>
                    <a:ea typeface="Cambria Math"/>
                  </a:rPr>
                  <a:t>,</a:t>
                </a:r>
                <a:r>
                  <a:rPr lang="en-US" sz="3200" dirty="0">
                    <a:ea typeface="Cambria Math"/>
                  </a:rPr>
                  <a:t> </a:t>
                </a:r>
                <a:r>
                  <a:rPr lang="en-US" sz="3200" i="1" dirty="0">
                    <a:ea typeface="Cambria Math"/>
                  </a:rPr>
                  <a:t>A</a:t>
                </a:r>
                <a:r>
                  <a:rPr lang="en-US" sz="3200" dirty="0">
                    <a:latin typeface="Cambria Math"/>
                    <a:ea typeface="Cambria Math"/>
                  </a:rPr>
                  <a:t> →</a:t>
                </a:r>
                <a:r>
                  <a:rPr lang="en-US" sz="3200" i="1" dirty="0">
                    <a:ea typeface="Cambria Math"/>
                  </a:rPr>
                  <a:t>BB</a:t>
                </a:r>
                <a:r>
                  <a:rPr lang="en-US" sz="3200" dirty="0">
                    <a:latin typeface="Cambria Math"/>
                    <a:ea typeface="Cambria Math"/>
                  </a:rPr>
                  <a:t>, </a:t>
                </a:r>
                <a:r>
                  <a:rPr lang="en-US" sz="3200" dirty="0" smtClean="0">
                    <a:latin typeface="Cambria Math"/>
                    <a:ea typeface="Cambria Math"/>
                  </a:rPr>
                  <a:t>and</a:t>
                </a:r>
                <a:r>
                  <a:rPr lang="en-US" sz="3200" i="1" dirty="0" smtClean="0">
                    <a:latin typeface="Cambria Math"/>
                    <a:ea typeface="Cambria Math"/>
                  </a:rPr>
                  <a:t> </a:t>
                </a:r>
                <a:r>
                  <a:rPr lang="en-US" sz="3200" i="1" dirty="0">
                    <a:ea typeface="Cambria Math"/>
                  </a:rPr>
                  <a:t>B</a:t>
                </a:r>
                <a:r>
                  <a:rPr lang="en-US" sz="3200" dirty="0">
                    <a:latin typeface="Cambria Math"/>
                    <a:ea typeface="Cambria Math"/>
                  </a:rPr>
                  <a:t> →</a:t>
                </a:r>
                <a:r>
                  <a:rPr lang="en-US" sz="3200" i="1" dirty="0" err="1">
                    <a:ea typeface="Cambria Math"/>
                  </a:rPr>
                  <a:t>ab</a:t>
                </a:r>
                <a:r>
                  <a:rPr lang="en-US" sz="3200" i="1" dirty="0">
                    <a:ea typeface="Cambria Math"/>
                  </a:rPr>
                  <a:t> </a:t>
                </a:r>
                <a:r>
                  <a:rPr lang="en-US" sz="3200" dirty="0" smtClean="0">
                    <a:ea typeface="Cambria Math"/>
                  </a:rPr>
                  <a:t>in both of the last two steps of the derivation</a:t>
                </a:r>
                <a:r>
                  <a:rPr lang="en-US" sz="3200" dirty="0" smtClean="0">
                    <a:latin typeface="Cambria Math"/>
                    <a:ea typeface="Cambria Math"/>
                  </a:rPr>
                  <a:t>.</a:t>
                </a:r>
                <a:endParaRPr lang="en-US" sz="3200" dirty="0"/>
              </a:p>
              <a:p>
                <a:pPr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44" t="-1944" r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5402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Generation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Let </a:t>
                </a:r>
                <a:r>
                  <a:rPr lang="en-US" i="1" dirty="0"/>
                  <a:t>G =</a:t>
                </a:r>
                <a:r>
                  <a:rPr lang="en-US" dirty="0"/>
                  <a:t>(</a:t>
                </a:r>
                <a:r>
                  <a:rPr lang="en-US" i="1" dirty="0"/>
                  <a:t>V, T, S, P</a:t>
                </a:r>
                <a:r>
                  <a:rPr lang="en-US" dirty="0"/>
                  <a:t>) be a phrase-structure grammar. The </a:t>
                </a:r>
                <a:r>
                  <a:rPr lang="en-US" i="1" dirty="0"/>
                  <a:t>language generated by G,</a:t>
                </a:r>
                <a:r>
                  <a:rPr lang="en-US" dirty="0"/>
                  <a:t> denoted by </a:t>
                </a:r>
                <a:r>
                  <a:rPr lang="en-US" i="1" dirty="0"/>
                  <a:t>L</a:t>
                </a:r>
                <a:r>
                  <a:rPr lang="en-US" dirty="0"/>
                  <a:t>(</a:t>
                </a:r>
                <a:r>
                  <a:rPr lang="en-US" i="1" dirty="0"/>
                  <a:t>G</a:t>
                </a:r>
                <a:r>
                  <a:rPr lang="en-US" dirty="0"/>
                  <a:t>), is the set of all strings or terminals that are derivable from the starting state </a:t>
                </a:r>
                <a:r>
                  <a:rPr lang="en-US" i="1" dirty="0" smtClean="0"/>
                  <a:t>S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In </a:t>
                </a:r>
                <a:r>
                  <a:rPr lang="en-US" dirty="0"/>
                  <a:t>other words</a:t>
                </a:r>
                <a:r>
                  <a:rPr lang="en-US" dirty="0" smtClean="0"/>
                  <a:t>, </a:t>
                </a:r>
                <a:r>
                  <a:rPr lang="en-US" i="1" dirty="0" smtClean="0"/>
                  <a:t> </a:t>
                </a:r>
                <a:r>
                  <a:rPr lang="en-US" i="1" dirty="0"/>
                  <a:t>L</a:t>
                </a:r>
                <a:r>
                  <a:rPr lang="en-US" dirty="0"/>
                  <a:t>(</a:t>
                </a:r>
                <a:r>
                  <a:rPr lang="en-US" i="1" dirty="0"/>
                  <a:t>G</a:t>
                </a:r>
                <a:r>
                  <a:rPr lang="en-US" dirty="0"/>
                  <a:t>) = {</a:t>
                </a:r>
                <a:r>
                  <a:rPr lang="en-US" i="1" dirty="0"/>
                  <a:t>w</a:t>
                </a:r>
                <a:r>
                  <a:rPr lang="en-US" dirty="0"/>
                  <a:t>  </a:t>
                </a:r>
                <a:r>
                  <a:rPr lang="en-US" dirty="0">
                    <a:latin typeface="Cambria Math"/>
                    <a:ea typeface="Cambria Math"/>
                  </a:rPr>
                  <a:t>∈</a:t>
                </a:r>
                <a:r>
                  <a:rPr lang="en-US" dirty="0"/>
                  <a:t> </a:t>
                </a:r>
                <a:r>
                  <a:rPr lang="en-US" i="1" dirty="0"/>
                  <a:t>T*</a:t>
                </a:r>
                <a:r>
                  <a:rPr lang="en-US" dirty="0"/>
                  <a:t> | S 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>
                            <a:latin typeface="Cambria Math"/>
                            <a:ea typeface="Cambria Math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 baseline="-14000">
                            <a:latin typeface="Cambria Math"/>
                            <a:ea typeface="Cambria Math"/>
                          </a:rPr>
                          <m:t>∗</m:t>
                        </m:r>
                      </m:e>
                    </m:groupChr>
                  </m:oMath>
                </a14:m>
                <a:r>
                  <a:rPr lang="en-US" dirty="0"/>
                  <a:t>  </a:t>
                </a:r>
                <a:r>
                  <a:rPr lang="en-US" i="1" dirty="0"/>
                  <a:t>w</a:t>
                </a:r>
                <a:r>
                  <a:rPr lang="en-US" dirty="0"/>
                  <a:t>}.</a:t>
                </a:r>
              </a:p>
              <a:p>
                <a:r>
                  <a:rPr lang="en-US" dirty="0"/>
                  <a:t>Let </a:t>
                </a:r>
                <a:r>
                  <a:rPr lang="en-US" i="1" dirty="0"/>
                  <a:t>G</a:t>
                </a:r>
                <a:r>
                  <a:rPr lang="en-US" dirty="0"/>
                  <a:t> be the grammar with the vocabulary </a:t>
                </a:r>
                <a:r>
                  <a:rPr lang="en-US" i="1" dirty="0"/>
                  <a:t>V</a:t>
                </a:r>
                <a:r>
                  <a:rPr lang="en-US" dirty="0"/>
                  <a:t> = {</a:t>
                </a:r>
                <a:r>
                  <a:rPr lang="en-US" i="1" dirty="0"/>
                  <a:t>S</a:t>
                </a:r>
                <a:r>
                  <a:rPr lang="en-US" dirty="0"/>
                  <a:t>, </a:t>
                </a:r>
                <a:r>
                  <a:rPr lang="en-US" i="1" dirty="0"/>
                  <a:t>A</a:t>
                </a:r>
                <a:r>
                  <a:rPr lang="en-US" dirty="0"/>
                  <a:t>, </a:t>
                </a:r>
                <a:r>
                  <a:rPr lang="en-US" i="1" dirty="0"/>
                  <a:t>a</a:t>
                </a:r>
                <a:r>
                  <a:rPr lang="en-US" dirty="0"/>
                  <a:t>, </a:t>
                </a:r>
                <a:r>
                  <a:rPr lang="en-US" i="1" dirty="0"/>
                  <a:t>b</a:t>
                </a:r>
                <a:r>
                  <a:rPr lang="en-US" dirty="0"/>
                  <a:t>}, a set of terminals </a:t>
                </a:r>
                <a:r>
                  <a:rPr lang="en-US" i="1" dirty="0"/>
                  <a:t>T</a:t>
                </a:r>
                <a:r>
                  <a:rPr lang="en-US" dirty="0"/>
                  <a:t> = {</a:t>
                </a:r>
                <a:r>
                  <a:rPr lang="en-US" i="1" dirty="0"/>
                  <a:t>a</a:t>
                </a:r>
                <a:r>
                  <a:rPr lang="en-US" dirty="0"/>
                  <a:t>, </a:t>
                </a:r>
                <a:r>
                  <a:rPr lang="en-US" i="1" dirty="0"/>
                  <a:t>b</a:t>
                </a:r>
                <a:r>
                  <a:rPr lang="en-US" dirty="0"/>
                  <a:t>}, starting symbol </a:t>
                </a:r>
                <a:r>
                  <a:rPr lang="en-US" i="1" dirty="0"/>
                  <a:t>S</a:t>
                </a:r>
                <a:r>
                  <a:rPr lang="en-US" dirty="0"/>
                  <a:t>, and productions </a:t>
                </a:r>
                <a:r>
                  <a:rPr lang="en-US" i="1" dirty="0"/>
                  <a:t>P</a:t>
                </a:r>
                <a:r>
                  <a:rPr lang="en-US" dirty="0"/>
                  <a:t> = {</a:t>
                </a:r>
                <a:r>
                  <a:rPr lang="en-US" i="1" dirty="0"/>
                  <a:t>S</a:t>
                </a:r>
                <a:r>
                  <a:rPr lang="en-US" dirty="0"/>
                  <a:t> → </a:t>
                </a:r>
                <a:r>
                  <a:rPr lang="en-US" i="1" dirty="0" err="1"/>
                  <a:t>aA</a:t>
                </a:r>
                <a:r>
                  <a:rPr lang="en-US" dirty="0"/>
                  <a:t>, </a:t>
                </a:r>
                <a:r>
                  <a:rPr lang="en-US" i="1" dirty="0"/>
                  <a:t>S</a:t>
                </a:r>
                <a:r>
                  <a:rPr lang="en-US" dirty="0"/>
                  <a:t> → </a:t>
                </a:r>
                <a:r>
                  <a:rPr lang="en-US" i="1" dirty="0"/>
                  <a:t>b</a:t>
                </a:r>
                <a:r>
                  <a:rPr lang="en-US" dirty="0"/>
                  <a:t>, </a:t>
                </a:r>
                <a:r>
                  <a:rPr lang="en-US" i="1" dirty="0"/>
                  <a:t>A</a:t>
                </a:r>
                <a:r>
                  <a:rPr lang="en-US" dirty="0"/>
                  <a:t> → </a:t>
                </a:r>
                <a:r>
                  <a:rPr lang="en-US" i="1" dirty="0" err="1"/>
                  <a:t>aa</a:t>
                </a:r>
                <a:r>
                  <a:rPr lang="en-US" dirty="0"/>
                  <a:t>}. </a:t>
                </a:r>
                <a:endParaRPr lang="en-US" dirty="0" smtClean="0"/>
              </a:p>
              <a:p>
                <a:r>
                  <a:rPr lang="en-US" i="1" dirty="0" smtClean="0"/>
                  <a:t>L</a:t>
                </a:r>
                <a:r>
                  <a:rPr lang="en-US" dirty="0" smtClean="0"/>
                  <a:t>(</a:t>
                </a:r>
                <a:r>
                  <a:rPr lang="en-US" i="1" dirty="0" smtClean="0"/>
                  <a:t>G</a:t>
                </a:r>
                <a:r>
                  <a:rPr lang="en-US" dirty="0"/>
                  <a:t>) = {</a:t>
                </a:r>
                <a:r>
                  <a:rPr lang="en-US" i="1" dirty="0"/>
                  <a:t>b</a:t>
                </a:r>
                <a:r>
                  <a:rPr lang="en-US" dirty="0"/>
                  <a:t>, </a:t>
                </a:r>
                <a:r>
                  <a:rPr lang="en-US" i="1" dirty="0" err="1"/>
                  <a:t>aaa</a:t>
                </a:r>
                <a:r>
                  <a:rPr lang="en-US" dirty="0" smtClean="0"/>
                  <a:t>}, because we can begin a derivation with             </a:t>
                </a:r>
                <a:r>
                  <a:rPr lang="en-US" i="1" dirty="0" smtClean="0"/>
                  <a:t>S</a:t>
                </a:r>
                <a:r>
                  <a:rPr lang="en-US" dirty="0" smtClean="0"/>
                  <a:t> </a:t>
                </a:r>
                <a:r>
                  <a:rPr lang="en-US" dirty="0"/>
                  <a:t>→ </a:t>
                </a:r>
                <a:r>
                  <a:rPr lang="en-US" i="1" dirty="0" err="1" smtClean="0"/>
                  <a:t>aA</a:t>
                </a:r>
                <a:r>
                  <a:rPr lang="en-US" i="1" dirty="0"/>
                  <a:t> </a:t>
                </a:r>
                <a:r>
                  <a:rPr lang="en-US" dirty="0" smtClean="0"/>
                  <a:t>or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with </a:t>
                </a:r>
                <a:r>
                  <a:rPr lang="en-US" i="1" dirty="0"/>
                  <a:t>S</a:t>
                </a:r>
                <a:r>
                  <a:rPr lang="en-US" dirty="0"/>
                  <a:t> → </a:t>
                </a:r>
                <a:r>
                  <a:rPr lang="en-US" i="1" dirty="0" smtClean="0"/>
                  <a:t>b, </a:t>
                </a:r>
                <a:r>
                  <a:rPr lang="en-US" dirty="0" smtClean="0"/>
                  <a:t>and</a:t>
                </a:r>
                <a:r>
                  <a:rPr lang="en-US" i="1" dirty="0" smtClean="0"/>
                  <a:t>  </a:t>
                </a:r>
                <a:r>
                  <a:rPr lang="en-US" dirty="0"/>
                  <a:t>f</a:t>
                </a:r>
                <a:r>
                  <a:rPr lang="en-US" dirty="0" smtClean="0"/>
                  <a:t>rom </a:t>
                </a:r>
                <a:r>
                  <a:rPr lang="en-US" i="1" dirty="0" err="1" smtClean="0"/>
                  <a:t>aA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we can derive </a:t>
                </a:r>
                <a:r>
                  <a:rPr lang="en-US" i="1" dirty="0" err="1" smtClean="0"/>
                  <a:t>aaa</a:t>
                </a:r>
                <a:r>
                  <a:rPr lang="en-US" dirty="0" smtClean="0"/>
                  <a:t> using 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 </a:t>
                </a:r>
                <a:r>
                  <a:rPr lang="en-US" dirty="0"/>
                  <a:t>→ </a:t>
                </a:r>
                <a:r>
                  <a:rPr lang="en-US" i="1" dirty="0" err="1" smtClean="0"/>
                  <a:t>aa</a:t>
                </a:r>
                <a:r>
                  <a:rPr lang="en-US" i="1" dirty="0" smtClean="0"/>
                  <a:t>. </a:t>
                </a:r>
                <a:r>
                  <a:rPr lang="en-US" dirty="0" smtClean="0"/>
                  <a:t>There are no other possible derivations.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944" r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5947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 of Phrase Structure Grammars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Phrase-structure grammars are classified by the types of allowable productions.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Type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grammars are called </a:t>
            </a:r>
            <a:r>
              <a:rPr lang="en-US" i="1" dirty="0" smtClean="0"/>
              <a:t>context-free grammars. </a:t>
            </a:r>
            <a:r>
              <a:rPr lang="en-US" dirty="0"/>
              <a:t>A</a:t>
            </a:r>
            <a:r>
              <a:rPr lang="en-US" dirty="0" smtClean="0"/>
              <a:t> language generated by a context-free grammar is called a </a:t>
            </a:r>
            <a:r>
              <a:rPr lang="en-US" i="1" dirty="0" smtClean="0"/>
              <a:t>context-free language</a:t>
            </a:r>
            <a:r>
              <a:rPr lang="en-US" dirty="0" smtClean="0"/>
              <a:t>.</a:t>
            </a:r>
          </a:p>
          <a:p>
            <a:r>
              <a:rPr lang="en-US" dirty="0"/>
              <a:t>Type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 </a:t>
            </a:r>
            <a:r>
              <a:rPr lang="en-US" dirty="0"/>
              <a:t>grammars are called </a:t>
            </a:r>
            <a:r>
              <a:rPr lang="en-US" i="1" dirty="0" smtClean="0"/>
              <a:t>context-sensitive </a:t>
            </a:r>
            <a:r>
              <a:rPr lang="en-US" i="1" dirty="0"/>
              <a:t>grammars </a:t>
            </a:r>
            <a:r>
              <a:rPr lang="en-US" dirty="0" smtClean="0"/>
              <a:t>(or a</a:t>
            </a:r>
            <a:r>
              <a:rPr lang="en-US" i="1" dirty="0" smtClean="0"/>
              <a:t> regular grammar</a:t>
            </a:r>
            <a:r>
              <a:rPr lang="en-US" dirty="0" smtClean="0"/>
              <a:t>).</a:t>
            </a:r>
            <a:r>
              <a:rPr lang="en-US" i="1" dirty="0" smtClean="0"/>
              <a:t>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language generated by a </a:t>
            </a:r>
            <a:r>
              <a:rPr lang="en-US" dirty="0" smtClean="0"/>
              <a:t>context-sensitive </a:t>
            </a:r>
            <a:r>
              <a:rPr lang="en-US" dirty="0"/>
              <a:t>grammar is called a </a:t>
            </a:r>
            <a:r>
              <a:rPr lang="en-US" i="1" dirty="0" smtClean="0"/>
              <a:t>context-sensitive language</a:t>
            </a:r>
            <a:r>
              <a:rPr lang="en-US" dirty="0" smtClean="0"/>
              <a:t> (or a </a:t>
            </a:r>
            <a:r>
              <a:rPr lang="en-US" i="1" dirty="0" smtClean="0"/>
              <a:t>regular language</a:t>
            </a:r>
            <a:r>
              <a:rPr lang="en-US" dirty="0" smtClean="0"/>
              <a:t>).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532" y="152400"/>
            <a:ext cx="893064" cy="10325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47593" y="1201475"/>
            <a:ext cx="2759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Avram</a:t>
            </a:r>
            <a:r>
              <a:rPr lang="en-US" dirty="0" smtClean="0"/>
              <a:t> Noam Chomsky</a:t>
            </a:r>
          </a:p>
          <a:p>
            <a:r>
              <a:rPr lang="en-US" dirty="0" smtClean="0"/>
              <a:t>(Born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1928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590800"/>
            <a:ext cx="5062451" cy="142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41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Derivation Trees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We can represent a derivation in the language generated by a context-free grammar by an ordered rooted tree, called a </a:t>
            </a:r>
            <a:r>
              <a:rPr lang="en-US" i="1" dirty="0" smtClean="0"/>
              <a:t>derivation</a:t>
            </a:r>
            <a:r>
              <a:rPr lang="en-US" dirty="0" smtClean="0"/>
              <a:t>, or </a:t>
            </a:r>
            <a:r>
              <a:rPr lang="en-US" i="1" dirty="0" smtClean="0"/>
              <a:t>parse tree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The root of the tree represents the start symbol.</a:t>
            </a:r>
          </a:p>
          <a:p>
            <a:pPr lvl="1"/>
            <a:r>
              <a:rPr lang="en-US" dirty="0" smtClean="0"/>
              <a:t>The internal vertices represent the nonterminal symbols that arise in the derivation.</a:t>
            </a:r>
          </a:p>
          <a:p>
            <a:pPr lvl="1"/>
            <a:r>
              <a:rPr lang="en-US" dirty="0" smtClean="0"/>
              <a:t>The leaves represent the terminal symbols that arise.</a:t>
            </a:r>
          </a:p>
          <a:p>
            <a:pPr lvl="1"/>
            <a:r>
              <a:rPr lang="en-US" dirty="0" smtClean="0"/>
              <a:t>If the production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i="1" dirty="0" smtClean="0"/>
              <a:t>w</a:t>
            </a:r>
            <a:r>
              <a:rPr lang="en-US" dirty="0" smtClean="0"/>
              <a:t>, where </a:t>
            </a:r>
            <a:r>
              <a:rPr lang="en-US" i="1" dirty="0" smtClean="0"/>
              <a:t>w</a:t>
            </a:r>
            <a:r>
              <a:rPr lang="en-US" dirty="0" smtClean="0"/>
              <a:t>  is a word,  arises in the derivation, the vertex that represents </a:t>
            </a:r>
            <a:r>
              <a:rPr lang="en-US" i="1" dirty="0" smtClean="0"/>
              <a:t>A</a:t>
            </a:r>
            <a:r>
              <a:rPr lang="en-US" dirty="0" smtClean="0"/>
              <a:t> has as children vertices that represent each symbol in </a:t>
            </a:r>
            <a:r>
              <a:rPr lang="en-US" i="1" dirty="0" smtClean="0"/>
              <a:t>w</a:t>
            </a:r>
            <a:r>
              <a:rPr lang="en-US" dirty="0" smtClean="0"/>
              <a:t>, in order from left to right. </a:t>
            </a:r>
          </a:p>
          <a:p>
            <a:r>
              <a:rPr lang="en-US" dirty="0" smtClean="0"/>
              <a:t>A derivation tree for the derivation of </a:t>
            </a:r>
            <a:r>
              <a:rPr lang="en-US" i="1" dirty="0" smtClean="0"/>
              <a:t>the hungry rabbit eats quickly</a:t>
            </a:r>
            <a:r>
              <a:rPr lang="en-US" dirty="0" smtClean="0"/>
              <a:t>, given the grammar described earlier. 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dirty="0"/>
              <a:t> </a:t>
            </a: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5105400"/>
            <a:ext cx="2231967" cy="145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54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Backus-Naur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 smtClean="0"/>
              <a:t>Backus-Naur form </a:t>
            </a:r>
            <a:r>
              <a:rPr lang="en-US" dirty="0" smtClean="0"/>
              <a:t>(</a:t>
            </a:r>
            <a:r>
              <a:rPr lang="en-US" i="1" dirty="0" smtClean="0"/>
              <a:t>BNF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smtClean="0"/>
              <a:t>is sometimes used to specify a type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grammar. It is often used to specify the syntactic rules of computer languages.</a:t>
            </a:r>
          </a:p>
          <a:p>
            <a:r>
              <a:rPr lang="en-US" dirty="0" smtClean="0"/>
              <a:t>The productions of a </a:t>
            </a:r>
            <a:r>
              <a:rPr lang="en-US" dirty="0"/>
              <a:t>type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</a:t>
            </a:r>
            <a:r>
              <a:rPr lang="en-US" dirty="0" smtClean="0"/>
              <a:t>grammar have a single nonterminal symbol on their left-hand side. </a:t>
            </a:r>
          </a:p>
          <a:p>
            <a:r>
              <a:rPr lang="en-US" dirty="0" smtClean="0"/>
              <a:t>All the productions with the same nonterminal symbol on the left-hand side are combined into one statement using the symbol ::= instead of 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dirty="0" smtClean="0"/>
              <a:t>.  Additionally,, all nonterminal symbols are enclosed in brackets  (</a:t>
            </a:r>
            <a:r>
              <a:rPr lang="en-US" dirty="0" smtClean="0">
                <a:latin typeface="Cambria Math"/>
                <a:ea typeface="Cambria Math"/>
              </a:rPr>
              <a:t>〈〉</a:t>
            </a:r>
            <a:r>
              <a:rPr lang="en-US" dirty="0" smtClean="0">
                <a:ea typeface="Cambria Math"/>
              </a:rPr>
              <a:t>)</a:t>
            </a:r>
            <a:r>
              <a:rPr lang="en-US" dirty="0" smtClean="0"/>
              <a:t>, and the right-hand side of productions are </a:t>
            </a:r>
            <a:r>
              <a:rPr lang="en-US" dirty="0" err="1" smtClean="0"/>
              <a:t>spearated</a:t>
            </a:r>
            <a:r>
              <a:rPr lang="en-US" dirty="0" smtClean="0"/>
              <a:t> by bars.</a:t>
            </a:r>
          </a:p>
          <a:p>
            <a:r>
              <a:rPr lang="en-US" dirty="0" smtClean="0"/>
              <a:t>For example, the productions </a:t>
            </a:r>
            <a:r>
              <a:rPr lang="en-US" i="1" dirty="0" smtClean="0"/>
              <a:t>A</a:t>
            </a:r>
            <a:r>
              <a:rPr lang="en-US" dirty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i="1" dirty="0" err="1" smtClean="0">
                <a:ea typeface="Cambria Math"/>
              </a:rPr>
              <a:t>Aa</a:t>
            </a:r>
            <a:r>
              <a:rPr lang="en-US" dirty="0" smtClean="0">
                <a:latin typeface="Cambria Math"/>
                <a:ea typeface="Cambria Math"/>
              </a:rPr>
              <a:t>, </a:t>
            </a:r>
            <a:r>
              <a:rPr lang="en-US" i="1" dirty="0" smtClean="0">
                <a:ea typeface="Cambria Math"/>
              </a:rPr>
              <a:t>A</a:t>
            </a:r>
            <a:r>
              <a:rPr lang="en-US" dirty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i="1" dirty="0" smtClean="0">
                <a:ea typeface="Cambria Math"/>
              </a:rPr>
              <a:t>a</a:t>
            </a:r>
            <a:r>
              <a:rPr lang="en-US" dirty="0" smtClean="0">
                <a:latin typeface="Cambria Math"/>
                <a:ea typeface="Cambria Math"/>
              </a:rPr>
              <a:t>, </a:t>
            </a:r>
            <a:r>
              <a:rPr lang="en-US" dirty="0" smtClean="0">
                <a:ea typeface="Cambria Math"/>
              </a:rPr>
              <a:t>and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i="1" dirty="0"/>
              <a:t>A</a:t>
            </a:r>
            <a:r>
              <a:rPr lang="en-US" dirty="0">
                <a:latin typeface="Cambria Math"/>
                <a:ea typeface="Cambria Math"/>
              </a:rPr>
              <a:t> →</a:t>
            </a:r>
            <a:r>
              <a:rPr lang="en-US" i="1" dirty="0" smtClean="0">
                <a:ea typeface="Cambria Math"/>
              </a:rPr>
              <a:t>AB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ea typeface="Cambria Math"/>
              </a:rPr>
              <a:t>are written as </a:t>
            </a:r>
            <a:r>
              <a:rPr lang="en-US" dirty="0" smtClean="0">
                <a:latin typeface="Cambria Math"/>
                <a:ea typeface="Cambria Math"/>
              </a:rPr>
              <a:t>〈</a:t>
            </a:r>
            <a:r>
              <a:rPr lang="en-US" i="1" dirty="0" smtClean="0"/>
              <a:t>A</a:t>
            </a:r>
            <a:r>
              <a:rPr lang="en-US" dirty="0" smtClean="0">
                <a:latin typeface="Cambria Math"/>
                <a:ea typeface="Cambria Math"/>
              </a:rPr>
              <a:t>〉</a:t>
            </a:r>
            <a:r>
              <a:rPr lang="en-US" dirty="0" smtClean="0"/>
              <a:t> ::=</a:t>
            </a:r>
            <a:r>
              <a:rPr lang="en-US" dirty="0">
                <a:latin typeface="Cambria Math"/>
                <a:ea typeface="Cambria Math"/>
              </a:rPr>
              <a:t> 〈</a:t>
            </a:r>
            <a:r>
              <a:rPr lang="en-US" i="1" dirty="0" err="1" smtClean="0"/>
              <a:t>A</a:t>
            </a:r>
            <a:r>
              <a:rPr lang="en-US" dirty="0" err="1" smtClean="0">
                <a:latin typeface="Cambria Math"/>
                <a:ea typeface="Cambria Math"/>
              </a:rPr>
              <a:t>〉</a:t>
            </a:r>
            <a:r>
              <a:rPr lang="en-US" i="1" dirty="0" err="1" smtClean="0">
                <a:ea typeface="Cambria Math"/>
              </a:rPr>
              <a:t>a</a:t>
            </a:r>
            <a:r>
              <a:rPr lang="en-US" i="1" dirty="0" smtClean="0">
                <a:ea typeface="Cambria Math"/>
              </a:rPr>
              <a:t> | a |</a:t>
            </a:r>
            <a:r>
              <a:rPr lang="en-US" dirty="0">
                <a:latin typeface="Cambria Math"/>
                <a:ea typeface="Cambria Math"/>
              </a:rPr>
              <a:t> 〈</a:t>
            </a:r>
            <a:r>
              <a:rPr lang="en-US" i="1" dirty="0"/>
              <a:t>A</a:t>
            </a:r>
            <a:r>
              <a:rPr lang="en-US" dirty="0" smtClean="0">
                <a:latin typeface="Cambria Math"/>
                <a:ea typeface="Cambria Math"/>
              </a:rPr>
              <a:t>〉</a:t>
            </a:r>
            <a:r>
              <a:rPr lang="en-US" dirty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〈</a:t>
            </a:r>
            <a:r>
              <a:rPr lang="en-US" i="1" dirty="0" smtClean="0"/>
              <a:t>B</a:t>
            </a:r>
            <a:r>
              <a:rPr lang="en-US" dirty="0" smtClean="0">
                <a:latin typeface="Cambria Math"/>
                <a:ea typeface="Cambria Math"/>
              </a:rPr>
              <a:t>〉.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148" y="149227"/>
            <a:ext cx="893618" cy="10307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12576"/>
            <a:ext cx="895350" cy="10309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00857" y="1180005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John Backus</a:t>
            </a:r>
          </a:p>
          <a:p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1924-2007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67600" y="1143562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Peter </a:t>
            </a:r>
            <a:r>
              <a:rPr lang="en-US" dirty="0" err="1" smtClean="0"/>
              <a:t>Naur</a:t>
            </a:r>
            <a:endParaRPr lang="en-US" dirty="0" smtClean="0"/>
          </a:p>
          <a:p>
            <a:r>
              <a:rPr lang="en-US" dirty="0" smtClean="0"/>
              <a:t>(Born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1928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8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BNF and ALGOL 60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the programming language ALGOL 60 an identifier consists of a string of alphanumeric characters and must begin with a letter.</a:t>
            </a:r>
          </a:p>
          <a:p>
            <a:r>
              <a:rPr lang="en-US" dirty="0" smtClean="0"/>
              <a:t>The BNF description of allowable identifiers is:</a:t>
            </a:r>
          </a:p>
          <a:p>
            <a:pPr marL="0" indent="0">
              <a:buNone/>
            </a:pPr>
            <a:r>
              <a:rPr lang="en-US" sz="2400" dirty="0" smtClean="0">
                <a:latin typeface="Cambria Math"/>
                <a:ea typeface="Cambria Math"/>
              </a:rPr>
              <a:t>    〈</a:t>
            </a:r>
            <a:r>
              <a:rPr lang="en-US" sz="2400" i="1" dirty="0" smtClean="0"/>
              <a:t>identifier</a:t>
            </a:r>
            <a:r>
              <a:rPr lang="en-US" sz="2400" dirty="0" smtClean="0">
                <a:latin typeface="Cambria Math"/>
                <a:ea typeface="Cambria Math"/>
              </a:rPr>
              <a:t>〉 ::=〈</a:t>
            </a:r>
            <a:r>
              <a:rPr lang="en-US" sz="2400" i="1" dirty="0" smtClean="0"/>
              <a:t>letter</a:t>
            </a:r>
            <a:r>
              <a:rPr lang="en-US" sz="2400" dirty="0" smtClean="0">
                <a:latin typeface="Cambria Math"/>
                <a:ea typeface="Cambria Math"/>
              </a:rPr>
              <a:t>〉 |</a:t>
            </a:r>
            <a:r>
              <a:rPr lang="en-US" sz="2400" dirty="0">
                <a:latin typeface="Cambria Math"/>
                <a:ea typeface="Cambria Math"/>
              </a:rPr>
              <a:t> </a:t>
            </a:r>
            <a:r>
              <a:rPr lang="en-US" sz="2400" dirty="0" smtClean="0">
                <a:latin typeface="Cambria Math"/>
                <a:ea typeface="Cambria Math"/>
              </a:rPr>
              <a:t>〈</a:t>
            </a:r>
            <a:r>
              <a:rPr lang="en-US" sz="2400" i="1" dirty="0"/>
              <a:t>identifier</a:t>
            </a:r>
            <a:r>
              <a:rPr lang="en-US" sz="2400" dirty="0" smtClean="0">
                <a:latin typeface="Cambria Math"/>
                <a:ea typeface="Cambria Math"/>
              </a:rPr>
              <a:t>〉〈</a:t>
            </a:r>
            <a:r>
              <a:rPr lang="en-US" sz="2400" i="1" dirty="0" smtClean="0"/>
              <a:t>letter</a:t>
            </a:r>
            <a:r>
              <a:rPr lang="en-US" sz="2400" dirty="0" smtClean="0">
                <a:latin typeface="Cambria Math"/>
                <a:ea typeface="Cambria Math"/>
              </a:rPr>
              <a:t>〉 | 〈</a:t>
            </a:r>
            <a:r>
              <a:rPr lang="en-US" sz="2400" i="1" dirty="0"/>
              <a:t>identifier</a:t>
            </a:r>
            <a:r>
              <a:rPr lang="en-US" sz="2400" dirty="0" smtClean="0">
                <a:latin typeface="Cambria Math"/>
                <a:ea typeface="Cambria Math"/>
              </a:rPr>
              <a:t>〉〈</a:t>
            </a:r>
            <a:r>
              <a:rPr lang="en-US" sz="2400" i="1" dirty="0" smtClean="0"/>
              <a:t>digit</a:t>
            </a:r>
            <a:r>
              <a:rPr lang="en-US" sz="2400" dirty="0" smtClean="0">
                <a:latin typeface="Cambria Math"/>
                <a:ea typeface="Cambria Math"/>
              </a:rPr>
              <a:t>〉 </a:t>
            </a:r>
            <a:endParaRPr lang="en-US" sz="2400" dirty="0"/>
          </a:p>
          <a:p>
            <a:pPr marL="0" indent="0">
              <a:buNone/>
            </a:pPr>
            <a:r>
              <a:rPr lang="en-US" dirty="0" smtClean="0">
                <a:latin typeface="Cambria Math"/>
                <a:ea typeface="Cambria Math"/>
              </a:rPr>
              <a:t>    </a:t>
            </a:r>
            <a:r>
              <a:rPr lang="en-US" sz="2400" dirty="0" smtClean="0">
                <a:latin typeface="Cambria Math"/>
                <a:ea typeface="Cambria Math"/>
              </a:rPr>
              <a:t>〈</a:t>
            </a:r>
            <a:r>
              <a:rPr lang="en-US" sz="2400" i="1" dirty="0" smtClean="0"/>
              <a:t>letter </a:t>
            </a:r>
            <a:r>
              <a:rPr lang="en-US" sz="2400" dirty="0" smtClean="0">
                <a:latin typeface="Cambria Math"/>
                <a:ea typeface="Cambria Math"/>
              </a:rPr>
              <a:t>〉 ::=  </a:t>
            </a:r>
            <a:r>
              <a:rPr lang="en-US" sz="2400" i="1" dirty="0" smtClean="0">
                <a:ea typeface="Cambria Math"/>
              </a:rPr>
              <a:t>a</a:t>
            </a:r>
            <a:r>
              <a:rPr lang="en-US" sz="2400" dirty="0" smtClean="0">
                <a:latin typeface="Cambria Math"/>
                <a:ea typeface="Cambria Math"/>
              </a:rPr>
              <a:t> | </a:t>
            </a:r>
            <a:r>
              <a:rPr lang="en-US" sz="2400" i="1" dirty="0" smtClean="0">
                <a:ea typeface="Cambria Math"/>
              </a:rPr>
              <a:t>b</a:t>
            </a:r>
            <a:r>
              <a:rPr lang="en-US" sz="2400" dirty="0" smtClean="0">
                <a:latin typeface="Cambria Math"/>
                <a:ea typeface="Cambria Math"/>
              </a:rPr>
              <a:t> | ⋯  | </a:t>
            </a:r>
            <a:r>
              <a:rPr lang="en-US" sz="2400" i="1" dirty="0" smtClean="0">
                <a:ea typeface="Cambria Math"/>
              </a:rPr>
              <a:t>y</a:t>
            </a:r>
            <a:r>
              <a:rPr lang="en-US" sz="2400" dirty="0" smtClean="0">
                <a:latin typeface="Cambria Math"/>
                <a:ea typeface="Cambria Math"/>
              </a:rPr>
              <a:t> | </a:t>
            </a:r>
            <a:r>
              <a:rPr lang="en-US" sz="2400" i="1" dirty="0" smtClean="0">
                <a:ea typeface="Cambria Math"/>
              </a:rPr>
              <a:t>z</a:t>
            </a:r>
            <a:endParaRPr lang="en-US" sz="2400" i="1" dirty="0"/>
          </a:p>
          <a:p>
            <a:pPr marL="0" indent="0">
              <a:buNone/>
            </a:pPr>
            <a:r>
              <a:rPr lang="en-US" sz="2400" dirty="0" smtClean="0">
                <a:latin typeface="Cambria Math"/>
                <a:ea typeface="Cambria Math"/>
              </a:rPr>
              <a:t>     〈</a:t>
            </a:r>
            <a:r>
              <a:rPr lang="en-US" sz="2400" i="1" dirty="0" smtClean="0"/>
              <a:t>digit</a:t>
            </a:r>
            <a:r>
              <a:rPr lang="en-US" sz="2400" dirty="0" smtClean="0">
                <a:latin typeface="Cambria Math"/>
                <a:ea typeface="Cambria Math"/>
              </a:rPr>
              <a:t>〉 ::= 0 | 1 | ⋯ | 8 | 9</a:t>
            </a:r>
            <a:endParaRPr lang="en-US" dirty="0" smtClean="0"/>
          </a:p>
          <a:p>
            <a:r>
              <a:rPr lang="en-US" i="1" dirty="0"/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99</a:t>
            </a:r>
            <a:r>
              <a:rPr lang="en-US" i="1" dirty="0" smtClean="0"/>
              <a:t>a </a:t>
            </a:r>
            <a:r>
              <a:rPr lang="en-US" dirty="0" smtClean="0"/>
              <a:t>is a valid identifier since the first rule can be used to replace </a:t>
            </a:r>
            <a:r>
              <a:rPr lang="en-US" dirty="0">
                <a:latin typeface="Cambria Math"/>
                <a:ea typeface="Cambria Math"/>
              </a:rPr>
              <a:t>〈</a:t>
            </a:r>
            <a:r>
              <a:rPr lang="en-US" i="1" dirty="0"/>
              <a:t>identifier</a:t>
            </a:r>
            <a:r>
              <a:rPr lang="en-US" dirty="0">
                <a:latin typeface="Cambria Math"/>
                <a:ea typeface="Cambria Math"/>
              </a:rPr>
              <a:t>〉</a:t>
            </a:r>
            <a:r>
              <a:rPr lang="en-US" dirty="0" smtClean="0"/>
              <a:t>  by </a:t>
            </a:r>
            <a:r>
              <a:rPr lang="en-US" dirty="0">
                <a:latin typeface="Cambria Math"/>
                <a:ea typeface="Cambria Math"/>
              </a:rPr>
              <a:t>〈</a:t>
            </a:r>
            <a:r>
              <a:rPr lang="en-US" i="1" dirty="0"/>
              <a:t>identifier</a:t>
            </a:r>
            <a:r>
              <a:rPr lang="en-US" dirty="0">
                <a:latin typeface="Cambria Math"/>
                <a:ea typeface="Cambria Math"/>
              </a:rPr>
              <a:t>〉〈</a:t>
            </a:r>
            <a:r>
              <a:rPr lang="en-US" i="1" dirty="0"/>
              <a:t>letter</a:t>
            </a:r>
            <a:r>
              <a:rPr lang="en-US" dirty="0">
                <a:latin typeface="Cambria Math"/>
                <a:ea typeface="Cambria Math"/>
              </a:rPr>
              <a:t>〉 </a:t>
            </a:r>
            <a:r>
              <a:rPr lang="en-US" dirty="0" smtClean="0"/>
              <a:t>, the second rule to obtain </a:t>
            </a:r>
            <a:r>
              <a:rPr lang="en-US" dirty="0">
                <a:latin typeface="Cambria Math"/>
                <a:ea typeface="Cambria Math"/>
              </a:rPr>
              <a:t>〈</a:t>
            </a:r>
            <a:r>
              <a:rPr lang="en-US" i="1" dirty="0"/>
              <a:t>identifier</a:t>
            </a:r>
            <a:r>
              <a:rPr lang="en-US" dirty="0" smtClean="0">
                <a:latin typeface="Cambria Math"/>
                <a:ea typeface="Cambria Math"/>
              </a:rPr>
              <a:t>〉</a:t>
            </a:r>
            <a:r>
              <a:rPr lang="en-US" i="1" dirty="0">
                <a:ea typeface="Cambria Math"/>
              </a:rPr>
              <a:t> </a:t>
            </a:r>
            <a:r>
              <a:rPr lang="en-US" i="1" dirty="0" smtClean="0">
                <a:ea typeface="Cambria Math"/>
              </a:rPr>
              <a:t>a</a:t>
            </a:r>
            <a:r>
              <a:rPr lang="en-US" dirty="0" smtClean="0"/>
              <a:t>, the first rule twice to obtain </a:t>
            </a:r>
            <a:r>
              <a:rPr lang="en-US" dirty="0" smtClean="0">
                <a:latin typeface="Cambria Math"/>
                <a:ea typeface="Cambria Math"/>
              </a:rPr>
              <a:t>〈</a:t>
            </a:r>
            <a:r>
              <a:rPr lang="en-US" i="1" dirty="0"/>
              <a:t>identifier</a:t>
            </a:r>
            <a:r>
              <a:rPr lang="en-US" dirty="0">
                <a:latin typeface="Cambria Math"/>
                <a:ea typeface="Cambria Math"/>
              </a:rPr>
              <a:t>〉〈</a:t>
            </a:r>
            <a:r>
              <a:rPr lang="en-US" i="1" dirty="0"/>
              <a:t>digit</a:t>
            </a:r>
            <a:r>
              <a:rPr lang="en-US" dirty="0" smtClean="0">
                <a:latin typeface="Cambria Math"/>
                <a:ea typeface="Cambria Math"/>
              </a:rPr>
              <a:t>〉〈</a:t>
            </a:r>
            <a:r>
              <a:rPr lang="en-US" i="1" dirty="0"/>
              <a:t>digit</a:t>
            </a:r>
            <a:r>
              <a:rPr lang="en-US" dirty="0">
                <a:latin typeface="Cambria Math"/>
                <a:ea typeface="Cambria Math"/>
              </a:rPr>
              <a:t>〉</a:t>
            </a:r>
            <a:r>
              <a:rPr lang="en-US" dirty="0" smtClean="0"/>
              <a:t> </a:t>
            </a:r>
            <a:r>
              <a:rPr lang="en-US" i="1" dirty="0" smtClean="0">
                <a:ea typeface="Cambria Math"/>
              </a:rPr>
              <a:t>a</a:t>
            </a:r>
            <a:r>
              <a:rPr lang="en-US" dirty="0" smtClean="0"/>
              <a:t>, the third rule twice to obtain </a:t>
            </a:r>
            <a:r>
              <a:rPr lang="en-US" dirty="0">
                <a:latin typeface="Cambria Math"/>
                <a:ea typeface="Cambria Math"/>
              </a:rPr>
              <a:t>〈</a:t>
            </a:r>
            <a:r>
              <a:rPr lang="en-US" i="1" dirty="0" smtClean="0"/>
              <a:t>identifier</a:t>
            </a:r>
            <a:r>
              <a:rPr lang="en-US" dirty="0" smtClean="0">
                <a:latin typeface="Cambria Math"/>
                <a:ea typeface="Cambria Math"/>
              </a:rPr>
              <a:t>〉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99</a:t>
            </a:r>
            <a:r>
              <a:rPr lang="en-US" i="1" dirty="0" smtClean="0"/>
              <a:t>a, </a:t>
            </a:r>
            <a:r>
              <a:rPr lang="en-US" dirty="0" smtClean="0"/>
              <a:t> the first rule to obtain </a:t>
            </a:r>
            <a:r>
              <a:rPr lang="en-US" dirty="0" smtClean="0">
                <a:latin typeface="Cambria Math"/>
                <a:ea typeface="Cambria Math"/>
              </a:rPr>
              <a:t>〈</a:t>
            </a:r>
            <a:r>
              <a:rPr lang="en-US" i="1" dirty="0" smtClean="0"/>
              <a:t>letter</a:t>
            </a:r>
            <a:r>
              <a:rPr lang="en-US" dirty="0" smtClean="0">
                <a:latin typeface="Cambria Math"/>
                <a:ea typeface="Cambria Math"/>
              </a:rPr>
              <a:t>〉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99</a:t>
            </a:r>
            <a:r>
              <a:rPr lang="en-US" i="1" dirty="0" smtClean="0"/>
              <a:t>a</a:t>
            </a:r>
            <a:r>
              <a:rPr lang="en-US" dirty="0" smtClean="0"/>
              <a:t>, and finally the second rule to obtain </a:t>
            </a:r>
            <a:r>
              <a:rPr lang="en-US" i="1" dirty="0" smtClean="0"/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99</a:t>
            </a:r>
            <a:r>
              <a:rPr lang="en-US" i="1" dirty="0" smtClean="0"/>
              <a:t>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90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Finite-State Machines with Output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13.2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64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Finite-State Machines (FSMs) with Outputs</a:t>
            </a:r>
            <a:endParaRPr lang="en-US" dirty="0"/>
          </a:p>
          <a:p>
            <a:r>
              <a:rPr lang="en-US" dirty="0" smtClean="0"/>
              <a:t>Types of </a:t>
            </a:r>
            <a:r>
              <a:rPr lang="en-US" dirty="0"/>
              <a:t>Finite-State </a:t>
            </a:r>
            <a:r>
              <a:rPr lang="en-US" dirty="0" smtClean="0"/>
              <a:t>Machines with Outputs (</a:t>
            </a:r>
            <a:r>
              <a:rPr lang="en-US" i="1" dirty="0" smtClean="0"/>
              <a:t>not </a:t>
            </a:r>
            <a:r>
              <a:rPr lang="en-US" i="1" dirty="0"/>
              <a:t>currently included in overheads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986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Many kinds of machines, including computers, can be modeled using a structure called a </a:t>
            </a:r>
            <a:r>
              <a:rPr lang="en-US" i="1" dirty="0" smtClean="0"/>
              <a:t>finite-state machine (</a:t>
            </a:r>
            <a:r>
              <a:rPr lang="en-US" dirty="0" smtClean="0"/>
              <a:t>or </a:t>
            </a:r>
            <a:r>
              <a:rPr lang="en-US" i="1" dirty="0" smtClean="0"/>
              <a:t>finite automaton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 smtClean="0"/>
              <a:t>A finite-state machine consists of </a:t>
            </a:r>
            <a:r>
              <a:rPr lang="en-US" dirty="0"/>
              <a:t>a finite set of states, a designated start state, an input alphabet, and a transition function that assigns a next state to every </a:t>
            </a:r>
            <a:r>
              <a:rPr lang="en-US" dirty="0" smtClean="0"/>
              <a:t>(state, input) pair</a:t>
            </a:r>
            <a:endParaRPr lang="en-US" dirty="0"/>
          </a:p>
          <a:p>
            <a:r>
              <a:rPr lang="en-US" dirty="0" smtClean="0"/>
              <a:t>As </a:t>
            </a:r>
            <a:r>
              <a:rPr lang="en-US" dirty="0"/>
              <a:t>we will see in Sections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13.2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−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13.4</a:t>
            </a:r>
            <a:r>
              <a:rPr lang="en-US" dirty="0"/>
              <a:t>, some types of finite-state machines produce output, while for other types </a:t>
            </a:r>
            <a:r>
              <a:rPr lang="en-US" dirty="0" smtClean="0"/>
              <a:t>of finite-state machines that do not produce output some </a:t>
            </a:r>
            <a:r>
              <a:rPr lang="en-US" dirty="0"/>
              <a:t>states are designated as accepting states.  </a:t>
            </a:r>
          </a:p>
          <a:p>
            <a:r>
              <a:rPr lang="en-US" dirty="0" smtClean="0"/>
              <a:t>Finite-state machines </a:t>
            </a:r>
            <a:r>
              <a:rPr lang="en-US" dirty="0"/>
              <a:t>are used in many diverse applications, including </a:t>
            </a:r>
            <a:r>
              <a:rPr lang="en-US" dirty="0" smtClean="0"/>
              <a:t>spell-checking </a:t>
            </a:r>
            <a:r>
              <a:rPr lang="en-US" dirty="0"/>
              <a:t>programs, grammar checking, indexing, searching large bodies of text, speech recognition, XML, HTML, and network protocols</a:t>
            </a:r>
          </a:p>
        </p:txBody>
      </p:sp>
    </p:spTree>
    <p:extLst>
      <p:ext uri="{BB962C8B-B14F-4D97-AF65-F5344CB8AC3E}">
        <p14:creationId xmlns:p14="http://schemas.microsoft.com/office/powerpoint/2010/main" val="1648585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Example of a Finite-State Machine with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 vending machine accepts nickels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 cents) , dimes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dirty="0" smtClean="0"/>
              <a:t> cents) , and quarters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25</a:t>
            </a:r>
            <a:r>
              <a:rPr lang="en-US" dirty="0" smtClean="0"/>
              <a:t> cents). When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30</a:t>
            </a:r>
            <a:r>
              <a:rPr lang="en-US" dirty="0" smtClean="0"/>
              <a:t> cents or more has been deposited, the machine returns the amount over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30</a:t>
            </a:r>
            <a:r>
              <a:rPr lang="en-US" dirty="0" smtClean="0"/>
              <a:t> cents. The customer can then press an orange button to receive a container of orange juice or a red button to receive a container of apple juice.</a:t>
            </a:r>
          </a:p>
          <a:p>
            <a:r>
              <a:rPr lang="en-US" dirty="0" smtClean="0"/>
              <a:t>The machine can be in any of the states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i</a:t>
            </a:r>
            <a:r>
              <a:rPr lang="en-US" dirty="0" smtClean="0"/>
              <a:t>, </a:t>
            </a:r>
            <a:r>
              <a:rPr lang="en-US" i="1" dirty="0" err="1" smtClean="0"/>
              <a:t>i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, …,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/>
              <a:t>, where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i</a:t>
            </a:r>
            <a:r>
              <a:rPr lang="en-US" dirty="0" smtClean="0"/>
              <a:t> is the state where the machine has received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i="1" dirty="0" smtClean="0"/>
              <a:t>i</a:t>
            </a:r>
            <a:r>
              <a:rPr lang="en-US" dirty="0" smtClean="0"/>
              <a:t> cents. The machine starts in state 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, with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cents received. The possible inputs are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 </a:t>
            </a:r>
            <a:r>
              <a:rPr lang="en-US" dirty="0" smtClean="0"/>
              <a:t>cents,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dirty="0" smtClean="0"/>
              <a:t> cents,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25</a:t>
            </a:r>
            <a:r>
              <a:rPr lang="en-US" dirty="0" smtClean="0"/>
              <a:t> cents, the orange button (</a:t>
            </a:r>
            <a:r>
              <a:rPr lang="en-US" i="1" dirty="0" smtClean="0"/>
              <a:t>O</a:t>
            </a:r>
            <a:r>
              <a:rPr lang="en-US" dirty="0" smtClean="0"/>
              <a:t>), and the red button (</a:t>
            </a:r>
            <a:r>
              <a:rPr lang="en-US" i="1" dirty="0" smtClean="0"/>
              <a:t>R</a:t>
            </a:r>
            <a:r>
              <a:rPr lang="en-US" dirty="0" smtClean="0"/>
              <a:t>). The possible outputs are nothing (</a:t>
            </a:r>
            <a:r>
              <a:rPr lang="en-US" i="1" dirty="0" smtClean="0"/>
              <a:t>n</a:t>
            </a:r>
            <a:r>
              <a:rPr lang="en-US" dirty="0" smtClean="0"/>
              <a:t>),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 </a:t>
            </a:r>
            <a:r>
              <a:rPr lang="en-US" dirty="0" smtClean="0"/>
              <a:t>cents,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15</a:t>
            </a:r>
            <a:r>
              <a:rPr lang="en-US" dirty="0" smtClean="0"/>
              <a:t>  cents,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20</a:t>
            </a:r>
            <a:r>
              <a:rPr lang="en-US" dirty="0" smtClean="0"/>
              <a:t> cents,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25</a:t>
            </a:r>
            <a:r>
              <a:rPr lang="en-US" dirty="0" smtClean="0"/>
              <a:t> cents, an orange juice, and an apple juice.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4038600"/>
            <a:ext cx="4692535" cy="216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42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Languages and Grammars</a:t>
            </a:r>
          </a:p>
          <a:p>
            <a:r>
              <a:rPr lang="en-US" dirty="0" smtClean="0"/>
              <a:t>Finite-State Machines with Output</a:t>
            </a:r>
          </a:p>
          <a:p>
            <a:r>
              <a:rPr lang="en-US" dirty="0"/>
              <a:t>Finite-State Machines </a:t>
            </a:r>
            <a:r>
              <a:rPr lang="en-US" dirty="0" smtClean="0"/>
              <a:t>with No Output</a:t>
            </a:r>
          </a:p>
          <a:p>
            <a:r>
              <a:rPr lang="en-US" dirty="0" smtClean="0"/>
              <a:t>Language Recognition</a:t>
            </a:r>
          </a:p>
          <a:p>
            <a:r>
              <a:rPr lang="en-US" dirty="0" smtClean="0"/>
              <a:t>Turing Machines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(</a:t>
            </a:r>
            <a:r>
              <a:rPr lang="en-US" i="1" dirty="0" smtClean="0"/>
              <a:t>cont.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We represent this vending machine using a directed graph with labeled edges, where each state is represented by a circle, edges represent transitions, and edges are labeled with the input and output for that transition.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will trace the transitions and outputs of the vending machine when a student puts in a dime followed by a quarter, receives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 cents back, and then pushes the orange button and receives an orange juice. </a:t>
            </a:r>
          </a:p>
          <a:p>
            <a:r>
              <a:rPr lang="en-US" dirty="0" smtClean="0"/>
              <a:t>The machine starts in state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first input is 10 cents, which changes the state to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and gives no output. </a:t>
            </a:r>
          </a:p>
          <a:p>
            <a:r>
              <a:rPr lang="en-US" dirty="0" smtClean="0"/>
              <a:t>After the second input of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25</a:t>
            </a:r>
            <a:r>
              <a:rPr lang="en-US" dirty="0" smtClean="0"/>
              <a:t> cents, the state changes to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/>
              <a:t> and gives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 cents as output.</a:t>
            </a:r>
          </a:p>
          <a:p>
            <a:r>
              <a:rPr lang="en-US" dirty="0" smtClean="0"/>
              <a:t>The last input is the orange button, which changes the state back to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and gives an orange juice as output. 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743200"/>
            <a:ext cx="4796444" cy="199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04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FSMs with 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305800" cy="438912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finite-state machine M</a:t>
            </a:r>
            <a:r>
              <a:rPr lang="en-US" dirty="0" smtClean="0"/>
              <a:t> =(</a:t>
            </a:r>
            <a:r>
              <a:rPr lang="en-US" i="1" dirty="0" smtClean="0"/>
              <a:t>S</a:t>
            </a:r>
            <a:r>
              <a:rPr lang="en-US" dirty="0" smtClean="0"/>
              <a:t>, </a:t>
            </a:r>
            <a:r>
              <a:rPr lang="en-US" i="1" dirty="0" smtClean="0"/>
              <a:t>I</a:t>
            </a:r>
            <a:r>
              <a:rPr lang="en-US" dirty="0" smtClean="0"/>
              <a:t>, </a:t>
            </a:r>
            <a:r>
              <a:rPr lang="en-US" i="1" dirty="0" smtClean="0"/>
              <a:t>O</a:t>
            </a:r>
            <a:r>
              <a:rPr lang="en-US" dirty="0" smtClean="0"/>
              <a:t>, </a:t>
            </a:r>
            <a:r>
              <a:rPr lang="en-US" i="1" dirty="0" smtClean="0"/>
              <a:t>f</a:t>
            </a:r>
            <a:r>
              <a:rPr lang="en-US" dirty="0" smtClean="0"/>
              <a:t>, </a:t>
            </a:r>
            <a:r>
              <a:rPr lang="en-US" i="1" dirty="0" smtClean="0"/>
              <a:t>g</a:t>
            </a:r>
            <a:r>
              <a:rPr lang="en-US" dirty="0" smtClean="0"/>
              <a:t>,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) consists of a finite set </a:t>
            </a:r>
            <a:r>
              <a:rPr lang="en-US" i="1" dirty="0" smtClean="0"/>
              <a:t>S</a:t>
            </a:r>
            <a:r>
              <a:rPr lang="en-US" dirty="0" smtClean="0"/>
              <a:t> of </a:t>
            </a:r>
            <a:r>
              <a:rPr lang="en-US" i="1" dirty="0" smtClean="0"/>
              <a:t>states</a:t>
            </a:r>
            <a:r>
              <a:rPr lang="en-US" dirty="0" smtClean="0"/>
              <a:t>, a finite </a:t>
            </a:r>
            <a:r>
              <a:rPr lang="en-US" i="1" dirty="0" smtClean="0"/>
              <a:t>input alphabet I</a:t>
            </a:r>
            <a:r>
              <a:rPr lang="en-US" dirty="0" smtClean="0"/>
              <a:t>, a finite </a:t>
            </a:r>
            <a:r>
              <a:rPr lang="en-US" i="1" dirty="0" smtClean="0"/>
              <a:t>output alphabet O</a:t>
            </a:r>
            <a:r>
              <a:rPr lang="en-US" dirty="0" smtClean="0"/>
              <a:t>, a </a:t>
            </a:r>
            <a:r>
              <a:rPr lang="en-US" i="1" dirty="0" smtClean="0"/>
              <a:t>transition function f</a:t>
            </a:r>
            <a:r>
              <a:rPr lang="en-US" dirty="0" smtClean="0"/>
              <a:t> that assigns to each state and input pair a new state, an </a:t>
            </a:r>
            <a:r>
              <a:rPr lang="en-US" i="1" dirty="0" smtClean="0"/>
              <a:t>output function g </a:t>
            </a:r>
            <a:r>
              <a:rPr lang="en-US" dirty="0" smtClean="0"/>
              <a:t>that assigns to each state and input pair an output, and an </a:t>
            </a:r>
            <a:r>
              <a:rPr lang="en-US" i="1" dirty="0" smtClean="0"/>
              <a:t>initial state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.</a:t>
            </a:r>
          </a:p>
          <a:p>
            <a:r>
              <a:rPr lang="en-US" dirty="0" smtClean="0"/>
              <a:t>A state table is used to represent the values of the transition function </a:t>
            </a:r>
            <a:r>
              <a:rPr lang="en-US" i="1" dirty="0" smtClean="0"/>
              <a:t>f</a:t>
            </a:r>
            <a:r>
              <a:rPr lang="en-US" dirty="0" smtClean="0"/>
              <a:t> and the output function </a:t>
            </a:r>
            <a:r>
              <a:rPr lang="en-US" i="1" dirty="0" smtClean="0"/>
              <a:t>g</a:t>
            </a:r>
            <a:r>
              <a:rPr lang="en-US" dirty="0" smtClean="0"/>
              <a:t> for all </a:t>
            </a:r>
            <a:r>
              <a:rPr lang="en-US" dirty="0"/>
              <a:t>(</a:t>
            </a:r>
            <a:r>
              <a:rPr lang="en-US" dirty="0" smtClean="0"/>
              <a:t>state, input).</a:t>
            </a:r>
          </a:p>
          <a:p>
            <a:r>
              <a:rPr lang="en-US" dirty="0" smtClean="0"/>
              <a:t>Alternatively, a finite-state machine can be represented by a state diagram, which is a directed graph with labeled edges. Each state is represented by a circle, and arrows labeled with the input and output pair represent the transitions.</a:t>
            </a:r>
          </a:p>
          <a:p>
            <a:r>
              <a:rPr lang="en-US" dirty="0" smtClean="0"/>
              <a:t>The state table and state diagram both represent the finite state machine with                   S = {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 </a:t>
            </a:r>
            <a:r>
              <a:rPr lang="en-US" dirty="0" smtClean="0"/>
              <a:t>,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,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,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}, </a:t>
            </a:r>
            <a:r>
              <a:rPr lang="en-US" i="1" dirty="0" smtClean="0"/>
              <a:t>I</a:t>
            </a:r>
            <a:r>
              <a:rPr lang="en-US" dirty="0" smtClean="0"/>
              <a:t> = 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}, and </a:t>
            </a:r>
            <a:r>
              <a:rPr lang="en-US" i="1" dirty="0" smtClean="0"/>
              <a:t>O</a:t>
            </a:r>
            <a:r>
              <a:rPr lang="en-US" dirty="0" smtClean="0"/>
              <a:t> = </a:t>
            </a:r>
            <a:r>
              <a:rPr lang="en-US" dirty="0"/>
              <a:t>{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}. 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dirty="0" smtClean="0"/>
              <a:t> </a:t>
            </a:r>
          </a:p>
          <a:p>
            <a:pPr indent="0">
              <a:buNone/>
            </a:pP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5029200"/>
            <a:ext cx="2107276" cy="16251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00" y="5110526"/>
            <a:ext cx="2065782" cy="154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7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Unit-delay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An important element in many electronic devices is a </a:t>
            </a:r>
            <a:r>
              <a:rPr lang="en-US" i="1" dirty="0" smtClean="0"/>
              <a:t>unit-delay machine</a:t>
            </a:r>
            <a:r>
              <a:rPr lang="en-US" dirty="0" smtClean="0"/>
              <a:t>, which produces as output the input string delayed by a specified amount of time, i.e., padded with an initial string of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s. </a:t>
            </a:r>
          </a:p>
          <a:p>
            <a:r>
              <a:rPr lang="en-US" dirty="0" smtClean="0"/>
              <a:t>How can a finite-state machine be constructed that delays an input string by one unit of time, that is, produces as output the bit string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dirty="0" smtClean="0"/>
              <a:t>x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/>
              <a:t>x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…</a:t>
            </a:r>
            <a:r>
              <a:rPr lang="en-US" i="1" dirty="0" smtClean="0"/>
              <a:t>x</a:t>
            </a:r>
            <a:r>
              <a:rPr lang="en-US" i="1" baseline="-25000" dirty="0" smtClean="0"/>
              <a:t>k</a:t>
            </a:r>
            <a:r>
              <a:rPr lang="en-US" baseline="-25000" dirty="0" smtClean="0"/>
              <a:t>-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given the input bit string </a:t>
            </a:r>
            <a:r>
              <a:rPr lang="en-US" i="1" dirty="0" smtClean="0"/>
              <a:t>x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/>
              <a:t>x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…</a:t>
            </a:r>
            <a:r>
              <a:rPr lang="en-US" i="1" dirty="0" smtClean="0"/>
              <a:t>x</a:t>
            </a:r>
            <a:r>
              <a:rPr lang="en-US" i="1" baseline="-25000" dirty="0" smtClean="0"/>
              <a:t>k</a:t>
            </a:r>
            <a:r>
              <a:rPr lang="en-US" baseline="-25000" dirty="0" smtClean="0"/>
              <a:t>-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?</a:t>
            </a:r>
          </a:p>
          <a:p>
            <a:r>
              <a:rPr lang="en-US" dirty="0" smtClean="0"/>
              <a:t>A delay machine can be constructed that has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or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as possible inputs. The machine has the start state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. </a:t>
            </a:r>
            <a:r>
              <a:rPr lang="en-US" dirty="0"/>
              <a:t>The transition from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  produces an output of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. </a:t>
            </a:r>
            <a:r>
              <a:rPr lang="en-US" dirty="0" smtClean="0"/>
              <a:t> The machine is in state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if the previous input was a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and it produces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as output for its next transition, and in state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if the previous input was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dirty="0" smtClean="0">
                <a:ea typeface="Cambria Math" pitchFamily="18" charset="0"/>
              </a:rPr>
              <a:t>and it produces an output of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>
                <a:ea typeface="Cambria Math" pitchFamily="18" charset="0"/>
              </a:rPr>
              <a:t> for its next transition.  </a:t>
            </a:r>
          </a:p>
          <a:p>
            <a:pPr marL="0" indent="0">
              <a:buNone/>
            </a:pPr>
            <a:endParaRPr lang="en-US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5029200"/>
            <a:ext cx="1337310" cy="114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75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We will construct a  finite-state machine that adds two positive integers using their binary expansions.</a:t>
            </a:r>
          </a:p>
          <a:p>
            <a:r>
              <a:rPr lang="en-US" dirty="0" smtClean="0"/>
              <a:t>Recall the conventional procedure to add  (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n</a:t>
            </a:r>
            <a:r>
              <a:rPr lang="en-US" dirty="0" smtClean="0"/>
              <a:t>…</a:t>
            </a:r>
            <a:r>
              <a:rPr lang="en-US" i="1" dirty="0" smtClean="0"/>
              <a:t>x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/>
              <a:t>x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)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and </a:t>
            </a:r>
            <a:r>
              <a:rPr lang="en-US" dirty="0" smtClean="0"/>
              <a:t> (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n</a:t>
            </a:r>
            <a:r>
              <a:rPr lang="en-US" dirty="0" smtClean="0"/>
              <a:t>…</a:t>
            </a:r>
            <a:r>
              <a:rPr lang="en-US" i="1" dirty="0" smtClean="0"/>
              <a:t>y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/>
              <a:t>y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)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First, the bits </a:t>
            </a:r>
            <a:r>
              <a:rPr lang="en-US" i="1" dirty="0"/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and </a:t>
            </a:r>
            <a:r>
              <a:rPr lang="en-US" i="1" dirty="0"/>
              <a:t>y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are added, producing a sum bit </a:t>
            </a:r>
            <a:r>
              <a:rPr lang="en-US" i="1" dirty="0" smtClean="0"/>
              <a:t>z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and a carry bit </a:t>
            </a:r>
            <a:r>
              <a:rPr lang="en-US" i="1" dirty="0" smtClean="0"/>
              <a:t>c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. Next </a:t>
            </a:r>
            <a:r>
              <a:rPr lang="en-US" dirty="0"/>
              <a:t>the bits </a:t>
            </a:r>
            <a:r>
              <a:rPr lang="en-US" i="1" dirty="0" smtClean="0"/>
              <a:t>x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i="1" dirty="0" smtClean="0"/>
              <a:t>y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</a:t>
            </a:r>
            <a:r>
              <a:rPr lang="en-US" dirty="0"/>
              <a:t>are </a:t>
            </a:r>
            <a:r>
              <a:rPr lang="en-US" dirty="0" smtClean="0"/>
              <a:t>added together with the carry </a:t>
            </a:r>
            <a:r>
              <a:rPr lang="en-US" dirty="0"/>
              <a:t>bit </a:t>
            </a:r>
            <a:r>
              <a:rPr lang="en-US" i="1" dirty="0"/>
              <a:t>c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. This gives a</a:t>
            </a:r>
            <a:r>
              <a:rPr lang="en-US" dirty="0"/>
              <a:t> sum bit </a:t>
            </a:r>
            <a:r>
              <a:rPr lang="en-US" i="1" dirty="0" smtClean="0"/>
              <a:t>z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</a:t>
            </a:r>
            <a:r>
              <a:rPr lang="en-US" dirty="0"/>
              <a:t>and a carry bit </a:t>
            </a:r>
            <a:r>
              <a:rPr lang="en-US" i="1" dirty="0" smtClean="0"/>
              <a:t>c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The procedure continues until the </a:t>
            </a:r>
            <a:r>
              <a:rPr lang="en-US" i="1" dirty="0" smtClean="0"/>
              <a:t>n</a:t>
            </a:r>
            <a:r>
              <a:rPr lang="en-US" dirty="0" smtClean="0"/>
              <a:t>th stage, where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n</a:t>
            </a:r>
            <a:r>
              <a:rPr lang="en-US" dirty="0" smtClean="0"/>
              <a:t>, 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n</a:t>
            </a:r>
            <a:r>
              <a:rPr lang="en-US" dirty="0" smtClean="0"/>
              <a:t> and the previous carry </a:t>
            </a:r>
            <a:r>
              <a:rPr lang="en-US" i="1" dirty="0" smtClean="0"/>
              <a:t>c</a:t>
            </a:r>
            <a:r>
              <a:rPr lang="en-US" i="1" baseline="-25000" dirty="0" smtClean="0"/>
              <a:t>n</a:t>
            </a:r>
            <a:r>
              <a:rPr lang="en-US" baseline="-25000" dirty="0" smtClean="0"/>
              <a:t>-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are added to produce the sum bit </a:t>
            </a:r>
            <a:r>
              <a:rPr lang="en-US" i="1" dirty="0" err="1" smtClean="0"/>
              <a:t>z</a:t>
            </a:r>
            <a:r>
              <a:rPr lang="en-US" i="1" baseline="-25000" dirty="0" err="1" smtClean="0"/>
              <a:t>n</a:t>
            </a:r>
            <a:r>
              <a:rPr lang="en-US" dirty="0" smtClean="0"/>
              <a:t> and the carry bit </a:t>
            </a:r>
            <a:r>
              <a:rPr lang="en-US" i="1" dirty="0" err="1" smtClean="0"/>
              <a:t>c</a:t>
            </a:r>
            <a:r>
              <a:rPr lang="en-US" i="1" baseline="-25000" dirty="0" err="1" smtClean="0"/>
              <a:t>n</a:t>
            </a:r>
            <a:r>
              <a:rPr lang="en-US" dirty="0" smtClean="0"/>
              <a:t>, which is equal to the sum bit </a:t>
            </a:r>
            <a:r>
              <a:rPr lang="en-US" i="1" dirty="0" smtClean="0"/>
              <a:t>z</a:t>
            </a:r>
            <a:r>
              <a:rPr lang="en-US" i="1" baseline="-25000" dirty="0" smtClean="0"/>
              <a:t>n</a:t>
            </a:r>
            <a:r>
              <a:rPr lang="en-US" baseline="-25000" dirty="0" smtClean="0"/>
              <a:t>+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</a:t>
            </a:r>
          </a:p>
          <a:p>
            <a:r>
              <a:rPr lang="en-US" dirty="0" smtClean="0">
                <a:ea typeface="Cambria Math" pitchFamily="18" charset="0"/>
              </a:rPr>
              <a:t>We can construct a finite state machine that uses just two states. </a:t>
            </a:r>
          </a:p>
          <a:p>
            <a:pPr lvl="1"/>
            <a:r>
              <a:rPr lang="en-US" dirty="0" smtClean="0">
                <a:ea typeface="Cambria Math" pitchFamily="18" charset="0"/>
              </a:rPr>
              <a:t>The start state </a:t>
            </a:r>
            <a:r>
              <a:rPr lang="en-US" i="1" dirty="0" smtClean="0">
                <a:ea typeface="Cambria Math" pitchFamily="18" charset="0"/>
              </a:rPr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>
                <a:ea typeface="Cambria Math" pitchFamily="18" charset="0"/>
              </a:rPr>
              <a:t> is used to remember that the previous carry is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>
                <a:ea typeface="Cambria Math" pitchFamily="18" charset="0"/>
              </a:rPr>
              <a:t>. </a:t>
            </a:r>
          </a:p>
          <a:p>
            <a:pPr lvl="1"/>
            <a:r>
              <a:rPr lang="en-US" dirty="0" smtClean="0">
                <a:ea typeface="Cambria Math" pitchFamily="18" charset="0"/>
              </a:rPr>
              <a:t>The other state </a:t>
            </a:r>
            <a:r>
              <a:rPr lang="en-US" i="1" dirty="0" smtClean="0">
                <a:ea typeface="Cambria Math" pitchFamily="18" charset="0"/>
              </a:rPr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ea typeface="Cambria Math" pitchFamily="18" charset="0"/>
              </a:rPr>
              <a:t> is used to remember that the previous carry is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ea typeface="Cambria Math" pitchFamily="18" charset="0"/>
              </a:rPr>
              <a:t>.  (For simplicity, we assume that both </a:t>
            </a:r>
            <a:r>
              <a:rPr lang="en-US" i="1" dirty="0" err="1" smtClean="0">
                <a:ea typeface="Cambria Math" pitchFamily="18" charset="0"/>
              </a:rPr>
              <a:t>x</a:t>
            </a:r>
            <a:r>
              <a:rPr lang="en-US" i="1" baseline="-25000" dirty="0" err="1" smtClean="0">
                <a:ea typeface="Cambria Math" pitchFamily="18" charset="0"/>
              </a:rPr>
              <a:t>n</a:t>
            </a:r>
            <a:r>
              <a:rPr lang="en-US" dirty="0" smtClean="0">
                <a:ea typeface="Cambria Math" pitchFamily="18" charset="0"/>
              </a:rPr>
              <a:t> and </a:t>
            </a:r>
            <a:r>
              <a:rPr lang="en-US" i="1" dirty="0" err="1" smtClean="0">
                <a:ea typeface="Cambria Math" pitchFamily="18" charset="0"/>
              </a:rPr>
              <a:t>y</a:t>
            </a:r>
            <a:r>
              <a:rPr lang="en-US" i="1" baseline="-25000" dirty="0" err="1" smtClean="0">
                <a:ea typeface="Cambria Math" pitchFamily="18" charset="0"/>
              </a:rPr>
              <a:t>n</a:t>
            </a:r>
            <a:r>
              <a:rPr lang="en-US" dirty="0" smtClean="0">
                <a:ea typeface="Cambria Math" pitchFamily="18" charset="0"/>
              </a:rPr>
              <a:t> are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>
                <a:ea typeface="Cambria Math" pitchFamily="18" charset="0"/>
              </a:rPr>
              <a:t>.)</a:t>
            </a:r>
          </a:p>
          <a:p>
            <a:pPr lvl="1"/>
            <a:r>
              <a:rPr lang="en-US" dirty="0" smtClean="0">
                <a:ea typeface="Cambria Math" pitchFamily="18" charset="0"/>
              </a:rPr>
              <a:t>The inputs are pairs of bits. The transitions and the outputs are constructed from the sum of the two bits in the input and the carry represented by the state. </a:t>
            </a:r>
          </a:p>
          <a:p>
            <a:pPr lvl="1"/>
            <a:r>
              <a:rPr lang="en-US" dirty="0"/>
              <a:t>For example, when the machine is in state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and receives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01 </a:t>
            </a:r>
            <a:r>
              <a:rPr lang="en-US" dirty="0"/>
              <a:t>as input, the next state is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and the output is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, because the sum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/>
              <a:t>=(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dirty="0" smtClean="0"/>
              <a:t>)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.</a:t>
            </a:r>
            <a:r>
              <a:rPr lang="en-US" dirty="0" smtClean="0">
                <a:ea typeface="Cambria Math" pitchFamily="18" charset="0"/>
              </a:rPr>
              <a:t>  </a:t>
            </a:r>
          </a:p>
          <a:p>
            <a:pPr marL="0" indent="0">
              <a:buNone/>
            </a:pPr>
            <a:endParaRPr lang="en-US" dirty="0" smtClean="0">
              <a:ea typeface="Cambria Math" pitchFamily="18" charset="0"/>
            </a:endParaRPr>
          </a:p>
          <a:p>
            <a:pPr marL="0" indent="0">
              <a:buNone/>
            </a:pPr>
            <a:endParaRPr lang="en-US" dirty="0">
              <a:ea typeface="Cambria Math" pitchFamily="18" charset="0"/>
            </a:endParaRPr>
          </a:p>
          <a:p>
            <a:pPr marL="0" indent="0">
              <a:buNone/>
            </a:pPr>
            <a:r>
              <a:rPr lang="en-US" dirty="0" smtClean="0">
                <a:ea typeface="Cambria Math" pitchFamily="18" charset="0"/>
              </a:rPr>
              <a:t> </a:t>
            </a:r>
            <a:endParaRPr lang="en-US" dirty="0">
              <a:ea typeface="Cambria Math" pitchFamily="18" charset="0"/>
            </a:endParaRPr>
          </a:p>
          <a:p>
            <a:pPr indent="0">
              <a:buNone/>
            </a:pPr>
            <a:endParaRPr lang="en-US" baseline="-25000" dirty="0">
              <a:latin typeface="Cambria Math" pitchFamily="18" charset="0"/>
              <a:ea typeface="Cambria Math" pitchFamily="18" charset="0"/>
            </a:endParaRPr>
          </a:p>
          <a:p>
            <a:pPr indent="0">
              <a:buNone/>
            </a:pPr>
            <a:endParaRPr lang="en-US" baseline="-25000" dirty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5486400"/>
            <a:ext cx="2497975" cy="121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42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Finite-State Machines with No Output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13.3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of Strings</a:t>
            </a:r>
          </a:p>
          <a:p>
            <a:r>
              <a:rPr lang="en-US" dirty="0" smtClean="0"/>
              <a:t>Finite-State Automata</a:t>
            </a:r>
          </a:p>
          <a:p>
            <a:r>
              <a:rPr lang="en-US" dirty="0" smtClean="0"/>
              <a:t>Language Recognition by Finite-State Machines</a:t>
            </a:r>
          </a:p>
          <a:p>
            <a:r>
              <a:rPr lang="en-US" dirty="0" smtClean="0"/>
              <a:t>Designing Finite-State Automata</a:t>
            </a:r>
            <a:endParaRPr lang="en-US" dirty="0"/>
          </a:p>
          <a:p>
            <a:r>
              <a:rPr lang="en-US" dirty="0" smtClean="0"/>
              <a:t>Equivalent Finite-State Automata (</a:t>
            </a:r>
            <a:r>
              <a:rPr lang="en-US" i="1" dirty="0"/>
              <a:t>not currently included in overheads</a:t>
            </a:r>
            <a:r>
              <a:rPr lang="en-US" dirty="0" smtClean="0"/>
              <a:t>)</a:t>
            </a:r>
          </a:p>
          <a:p>
            <a:r>
              <a:rPr lang="en-US" dirty="0" smtClean="0"/>
              <a:t>Nondeterministic Finite-State Automata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of Strings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FSMs with no output, but with some states designated as </a:t>
                </a:r>
                <a:r>
                  <a:rPr lang="en-US" i="1" dirty="0" smtClean="0"/>
                  <a:t>accepting states</a:t>
                </a:r>
                <a:r>
                  <a:rPr lang="en-US" dirty="0" smtClean="0"/>
                  <a:t>,  are specifically designed for recognizing languages. </a:t>
                </a:r>
              </a:p>
              <a:p>
                <a:r>
                  <a:rPr lang="en-US" dirty="0" smtClean="0"/>
                  <a:t>The </a:t>
                </a:r>
                <a:r>
                  <a:rPr lang="en-US" i="1" dirty="0" smtClean="0"/>
                  <a:t>concatenation</a:t>
                </a:r>
                <a:r>
                  <a:rPr lang="en-US" dirty="0" smtClean="0"/>
                  <a:t> of </a:t>
                </a:r>
                <a:r>
                  <a:rPr lang="en-US" i="1" dirty="0"/>
                  <a:t>A</a:t>
                </a:r>
                <a:r>
                  <a:rPr lang="en-US" dirty="0"/>
                  <a:t> and </a:t>
                </a:r>
                <a:r>
                  <a:rPr lang="en-US" i="1" dirty="0" smtClean="0"/>
                  <a:t>B,</a:t>
                </a:r>
                <a:r>
                  <a:rPr lang="en-US" dirty="0" smtClean="0"/>
                  <a:t> where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 and </a:t>
                </a:r>
                <a:r>
                  <a:rPr lang="en-US" i="1" dirty="0" smtClean="0"/>
                  <a:t>B</a:t>
                </a:r>
                <a:r>
                  <a:rPr lang="en-US" dirty="0" smtClean="0"/>
                  <a:t> are subsets of </a:t>
                </a:r>
                <a:r>
                  <a:rPr lang="en-US" i="1" dirty="0" smtClean="0"/>
                  <a:t>V</a:t>
                </a:r>
                <a:r>
                  <a:rPr lang="en-US" dirty="0" smtClean="0"/>
                  <a:t>*, denoted by </a:t>
                </a:r>
                <a:r>
                  <a:rPr lang="en-US" i="1" dirty="0" smtClean="0"/>
                  <a:t>AB</a:t>
                </a:r>
                <a:r>
                  <a:rPr lang="en-US" dirty="0" smtClean="0"/>
                  <a:t>, is the set of all strings of the form </a:t>
                </a:r>
                <a:r>
                  <a:rPr lang="en-US" i="1" dirty="0" err="1" smtClean="0"/>
                  <a:t>xy</a:t>
                </a:r>
                <a:r>
                  <a:rPr lang="en-US" dirty="0" smtClean="0"/>
                  <a:t>, where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is a string in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 and </a:t>
                </a:r>
                <a:r>
                  <a:rPr lang="en-US" i="1" dirty="0" smtClean="0"/>
                  <a:t>y</a:t>
                </a:r>
                <a:r>
                  <a:rPr lang="en-US" dirty="0" smtClean="0"/>
                  <a:t> is a string in </a:t>
                </a:r>
                <a:r>
                  <a:rPr lang="en-US" i="1" dirty="0" smtClean="0"/>
                  <a:t>B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Let </a:t>
                </a:r>
                <a:r>
                  <a:rPr lang="en-US" i="1" dirty="0" smtClean="0"/>
                  <a:t>A </a:t>
                </a:r>
                <a:r>
                  <a:rPr lang="en-US" dirty="0" smtClean="0"/>
                  <a:t>= {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,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11</a:t>
                </a:r>
                <a:r>
                  <a:rPr lang="en-US" dirty="0" smtClean="0"/>
                  <a:t>} and </a:t>
                </a:r>
                <a:r>
                  <a:rPr lang="en-US" i="1" dirty="0" smtClean="0"/>
                  <a:t>B</a:t>
                </a:r>
                <a:r>
                  <a:rPr lang="en-US" dirty="0" smtClean="0"/>
                  <a:t> = {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,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10</a:t>
                </a:r>
                <a:r>
                  <a:rPr lang="en-US" dirty="0" smtClean="0"/>
                  <a:t>,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110</a:t>
                </a:r>
                <a:r>
                  <a:rPr lang="en-US" dirty="0" smtClean="0"/>
                  <a:t>}. Then</a:t>
                </a:r>
              </a:p>
              <a:p>
                <a:pPr indent="0">
                  <a:buNone/>
                </a:pPr>
                <a:r>
                  <a:rPr lang="en-US" b="1" dirty="0"/>
                  <a:t> </a:t>
                </a:r>
                <a:r>
                  <a:rPr lang="en-US" b="1" dirty="0" smtClean="0"/>
                  <a:t>                  </a:t>
                </a:r>
                <a:r>
                  <a:rPr lang="en-US" i="1" dirty="0" smtClean="0"/>
                  <a:t>AB</a:t>
                </a:r>
                <a:r>
                  <a:rPr lang="en-US" dirty="0" smtClean="0"/>
                  <a:t> = {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01, 010, 0110, 111, 110, 11110</a:t>
                </a:r>
                <a:r>
                  <a:rPr lang="en-US" dirty="0" smtClean="0"/>
                  <a:t>} and</a:t>
                </a:r>
              </a:p>
              <a:p>
                <a:pPr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    </a:t>
                </a:r>
                <a:r>
                  <a:rPr lang="en-US" i="1" dirty="0" smtClean="0"/>
                  <a:t>BA</a:t>
                </a:r>
                <a:r>
                  <a:rPr lang="en-US" dirty="0" smtClean="0"/>
                  <a:t> = {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10, 111, 100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,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1011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,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1100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,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11011</a:t>
                </a:r>
                <a:r>
                  <a:rPr lang="en-US" dirty="0" smtClean="0"/>
                  <a:t>}</a:t>
                </a:r>
                <a:endParaRPr lang="en-US" dirty="0"/>
              </a:p>
              <a:p>
                <a:r>
                  <a:rPr lang="en-US" dirty="0" smtClean="0"/>
                  <a:t>If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 is a subset of </a:t>
                </a:r>
                <a:r>
                  <a:rPr lang="en-US" i="1" dirty="0" smtClean="0"/>
                  <a:t>V</a:t>
                </a:r>
                <a:r>
                  <a:rPr lang="en-US" dirty="0" smtClean="0"/>
                  <a:t>*, the </a:t>
                </a:r>
                <a:r>
                  <a:rPr lang="en-US" i="1" dirty="0" err="1" smtClean="0"/>
                  <a:t>Kleene</a:t>
                </a:r>
                <a:r>
                  <a:rPr lang="en-US" i="1" dirty="0" smtClean="0"/>
                  <a:t> closure </a:t>
                </a:r>
                <a:r>
                  <a:rPr lang="en-US" dirty="0" smtClean="0"/>
                  <a:t>of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, denoted by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*, is the set consisting of arbitrarily long strings of elements of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. That is,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* =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limLoc m:val="subSup"/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=0</m:t>
                        </m:r>
                      </m:sub>
                      <m:sup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en-US" b="0" i="1" baseline="30000" smtClean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</m:nary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The </a:t>
                </a:r>
                <a:r>
                  <a:rPr lang="en-US" dirty="0" err="1" smtClean="0"/>
                  <a:t>Kleene</a:t>
                </a:r>
                <a:r>
                  <a:rPr lang="en-US" dirty="0" smtClean="0"/>
                  <a:t> closures of the sets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 = {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}, </a:t>
                </a:r>
                <a:r>
                  <a:rPr lang="en-US" i="1" dirty="0" smtClean="0"/>
                  <a:t>B</a:t>
                </a:r>
                <a:r>
                  <a:rPr lang="en-US" dirty="0" smtClean="0"/>
                  <a:t> = {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0,1</a:t>
                </a:r>
                <a:r>
                  <a:rPr lang="en-US" dirty="0" smtClean="0"/>
                  <a:t>} and </a:t>
                </a:r>
                <a:r>
                  <a:rPr lang="en-US" i="1" dirty="0" smtClean="0"/>
                  <a:t>C</a:t>
                </a:r>
                <a:r>
                  <a:rPr lang="en-US" dirty="0" smtClean="0"/>
                  <a:t> = {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11</a:t>
                </a:r>
                <a:r>
                  <a:rPr lang="en-US" dirty="0" smtClean="0"/>
                  <a:t>} are</a:t>
                </a:r>
              </a:p>
              <a:p>
                <a:pPr indent="0">
                  <a:buNone/>
                </a:pPr>
                <a:r>
                  <a:rPr lang="en-US" i="1" dirty="0" smtClean="0"/>
                  <a:t>A</a:t>
                </a:r>
                <a:r>
                  <a:rPr lang="en-US" dirty="0" smtClean="0"/>
                  <a:t>* = {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i="1" baseline="30000" dirty="0" smtClean="0"/>
                  <a:t>n</a:t>
                </a:r>
                <a:r>
                  <a:rPr lang="en-US" dirty="0" smtClean="0"/>
                  <a:t> |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=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,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,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dirty="0" smtClean="0"/>
                  <a:t>, ….}, </a:t>
                </a:r>
                <a:r>
                  <a:rPr lang="en-US" i="1" dirty="0" smtClean="0"/>
                  <a:t>B</a:t>
                </a:r>
                <a:r>
                  <a:rPr lang="en-US" dirty="0" smtClean="0"/>
                  <a:t>* = </a:t>
                </a:r>
                <a:r>
                  <a:rPr lang="en-US" i="1" dirty="0" smtClean="0"/>
                  <a:t>V</a:t>
                </a:r>
                <a:r>
                  <a:rPr lang="en-US" dirty="0" smtClean="0"/>
                  <a:t>*, and C* = {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baseline="30000" dirty="0" smtClean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i="1" baseline="30000" dirty="0" smtClean="0"/>
                  <a:t>n</a:t>
                </a:r>
                <a:r>
                  <a:rPr lang="en-US" dirty="0" smtClean="0"/>
                  <a:t> |</a:t>
                </a:r>
                <a:r>
                  <a:rPr lang="en-US" i="1" dirty="0"/>
                  <a:t> n</a:t>
                </a:r>
                <a:r>
                  <a:rPr lang="en-US" dirty="0"/>
                  <a:t> =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/>
                  <a:t>,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,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dirty="0"/>
                  <a:t>, </a:t>
                </a:r>
                <a:r>
                  <a:rPr lang="en-US" dirty="0" smtClean="0"/>
                  <a:t>….}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2222" r="-1333" b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968" y="228600"/>
            <a:ext cx="893064" cy="10325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19800" y="1271049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Stephen Cole </a:t>
            </a:r>
            <a:r>
              <a:rPr lang="en-US" dirty="0" err="1" smtClean="0"/>
              <a:t>Kleene</a:t>
            </a:r>
            <a:endParaRPr lang="en-US" dirty="0" smtClean="0"/>
          </a:p>
          <a:p>
            <a:r>
              <a:rPr lang="en-US" dirty="0" smtClean="0"/>
              <a:t>    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1909-1994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4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Finite-State Automata (FSA)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finite-state automaton M</a:t>
            </a:r>
            <a:r>
              <a:rPr lang="en-US" dirty="0" smtClean="0"/>
              <a:t> = (</a:t>
            </a:r>
            <a:r>
              <a:rPr lang="en-US" i="1" dirty="0" smtClean="0"/>
              <a:t>S</a:t>
            </a:r>
            <a:r>
              <a:rPr lang="en-US" dirty="0" smtClean="0"/>
              <a:t>, </a:t>
            </a:r>
            <a:r>
              <a:rPr lang="en-US" i="1" dirty="0" smtClean="0"/>
              <a:t>I</a:t>
            </a:r>
            <a:r>
              <a:rPr lang="en-US" dirty="0" smtClean="0"/>
              <a:t>, </a:t>
            </a:r>
            <a:r>
              <a:rPr lang="en-US" i="1" dirty="0" smtClean="0"/>
              <a:t>f</a:t>
            </a:r>
            <a:r>
              <a:rPr lang="en-US" dirty="0" smtClean="0"/>
              <a:t>,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, </a:t>
            </a:r>
            <a:r>
              <a:rPr lang="en-US" i="1" dirty="0" smtClean="0"/>
              <a:t>F</a:t>
            </a:r>
            <a:r>
              <a:rPr lang="en-US" dirty="0" smtClean="0"/>
              <a:t>) consists of a finite set </a:t>
            </a:r>
            <a:r>
              <a:rPr lang="en-US" i="1" dirty="0" smtClean="0"/>
              <a:t>S</a:t>
            </a:r>
            <a:r>
              <a:rPr lang="en-US" dirty="0" smtClean="0"/>
              <a:t> of </a:t>
            </a:r>
            <a:r>
              <a:rPr lang="en-US" i="1" dirty="0" smtClean="0"/>
              <a:t>states</a:t>
            </a:r>
            <a:r>
              <a:rPr lang="en-US" dirty="0" smtClean="0"/>
              <a:t>, a finite </a:t>
            </a:r>
            <a:r>
              <a:rPr lang="en-US" i="1" dirty="0" smtClean="0"/>
              <a:t>input alphabet I</a:t>
            </a:r>
            <a:r>
              <a:rPr lang="en-US" dirty="0" smtClean="0"/>
              <a:t>, a </a:t>
            </a:r>
            <a:r>
              <a:rPr lang="en-US" i="1" dirty="0" smtClean="0"/>
              <a:t>transition function f</a:t>
            </a:r>
            <a:r>
              <a:rPr lang="en-US" dirty="0" smtClean="0"/>
              <a:t> that assigns a next state to every pair of state and input (</a:t>
            </a:r>
            <a:r>
              <a:rPr lang="en-US" dirty="0"/>
              <a:t>s</a:t>
            </a:r>
            <a:r>
              <a:rPr lang="en-US" dirty="0" smtClean="0"/>
              <a:t>o that </a:t>
            </a:r>
            <a:r>
              <a:rPr lang="en-US" i="1" dirty="0" smtClean="0"/>
              <a:t>f</a:t>
            </a:r>
            <a:r>
              <a:rPr lang="en-US" dirty="0" smtClean="0"/>
              <a:t>: </a:t>
            </a:r>
            <a:r>
              <a:rPr lang="en-US" i="1" dirty="0" smtClean="0"/>
              <a:t>S</a:t>
            </a:r>
            <a:r>
              <a:rPr lang="en-US" dirty="0" smtClean="0"/>
              <a:t> × </a:t>
            </a:r>
            <a:r>
              <a:rPr lang="en-US" i="1" dirty="0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dirty="0" smtClean="0"/>
              <a:t>  </a:t>
            </a:r>
            <a:r>
              <a:rPr lang="en-US" i="1" dirty="0" smtClean="0"/>
              <a:t>S</a:t>
            </a:r>
            <a:r>
              <a:rPr lang="en-US" dirty="0" smtClean="0"/>
              <a:t>), an </a:t>
            </a:r>
            <a:r>
              <a:rPr lang="en-US" i="1" dirty="0" smtClean="0"/>
              <a:t>initial</a:t>
            </a:r>
            <a:r>
              <a:rPr lang="en-US" dirty="0" smtClean="0"/>
              <a:t> or </a:t>
            </a:r>
            <a:r>
              <a:rPr lang="en-US" i="1" dirty="0" smtClean="0"/>
              <a:t>start state 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, and a subset </a:t>
            </a:r>
            <a:r>
              <a:rPr lang="en-US" i="1" dirty="0" smtClean="0"/>
              <a:t>F</a:t>
            </a:r>
            <a:r>
              <a:rPr lang="en-US" dirty="0" smtClean="0"/>
              <a:t> of</a:t>
            </a:r>
            <a:r>
              <a:rPr lang="en-US" i="1" dirty="0" smtClean="0"/>
              <a:t> S </a:t>
            </a:r>
            <a:r>
              <a:rPr lang="en-US" dirty="0" smtClean="0"/>
              <a:t>consisting of </a:t>
            </a:r>
            <a:r>
              <a:rPr lang="en-US" i="1" dirty="0" smtClean="0"/>
              <a:t>final</a:t>
            </a:r>
            <a:r>
              <a:rPr lang="en-US" dirty="0" smtClean="0"/>
              <a:t> (or </a:t>
            </a:r>
            <a:r>
              <a:rPr lang="en-US" i="1" dirty="0" smtClean="0"/>
              <a:t>accepting</a:t>
            </a:r>
            <a:r>
              <a:rPr lang="en-US" dirty="0" smtClean="0"/>
              <a:t>)</a:t>
            </a:r>
            <a:r>
              <a:rPr lang="en-US" i="1" dirty="0" smtClean="0"/>
              <a:t> states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FSAs can be represented using either state tables or state diagrams, in which final states are indicated with a double circle.</a:t>
            </a:r>
          </a:p>
          <a:p>
            <a:r>
              <a:rPr lang="en-US" dirty="0" smtClean="0"/>
              <a:t>The state diagram for the FSA </a:t>
            </a:r>
            <a:r>
              <a:rPr lang="en-US" i="1" dirty="0" smtClean="0"/>
              <a:t>M</a:t>
            </a:r>
            <a:r>
              <a:rPr lang="en-US" dirty="0" smtClean="0"/>
              <a:t> = (</a:t>
            </a:r>
            <a:r>
              <a:rPr lang="en-US" i="1" dirty="0" smtClean="0"/>
              <a:t>S</a:t>
            </a:r>
            <a:r>
              <a:rPr lang="en-US" dirty="0" smtClean="0"/>
              <a:t>, </a:t>
            </a:r>
            <a:r>
              <a:rPr lang="en-US" i="1" dirty="0" smtClean="0"/>
              <a:t>I</a:t>
            </a:r>
            <a:r>
              <a:rPr lang="en-US" dirty="0" smtClean="0"/>
              <a:t>, </a:t>
            </a:r>
            <a:r>
              <a:rPr lang="en-US" i="1" dirty="0" smtClean="0"/>
              <a:t>f</a:t>
            </a:r>
            <a:r>
              <a:rPr lang="en-US" dirty="0" smtClean="0"/>
              <a:t>,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, </a:t>
            </a:r>
            <a:r>
              <a:rPr lang="en-US" i="1" dirty="0" smtClean="0"/>
              <a:t>F</a:t>
            </a:r>
            <a:r>
              <a:rPr lang="en-US" dirty="0" smtClean="0"/>
              <a:t>), where                         </a:t>
            </a:r>
            <a:r>
              <a:rPr lang="en-US" i="1" dirty="0" smtClean="0"/>
              <a:t>S</a:t>
            </a:r>
            <a:r>
              <a:rPr lang="en-US" dirty="0" smtClean="0"/>
              <a:t> = {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,</a:t>
            </a:r>
            <a:r>
              <a:rPr lang="en-US" i="1" dirty="0"/>
              <a:t>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</a:t>
            </a:r>
            <a:r>
              <a:rPr lang="en-US" i="1" dirty="0" smtClean="0"/>
              <a:t> 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}, </a:t>
            </a:r>
            <a:r>
              <a:rPr lang="en-US" i="1" dirty="0" smtClean="0"/>
              <a:t>I</a:t>
            </a:r>
            <a:r>
              <a:rPr lang="en-US" dirty="0" smtClean="0"/>
              <a:t> = 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0, 1</a:t>
            </a:r>
            <a:r>
              <a:rPr lang="en-US" dirty="0" smtClean="0"/>
              <a:t>}, </a:t>
            </a:r>
            <a:r>
              <a:rPr lang="en-US" i="1" dirty="0" smtClean="0"/>
              <a:t>F</a:t>
            </a:r>
            <a:r>
              <a:rPr lang="en-US" dirty="0" smtClean="0"/>
              <a:t> = {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,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}, and the transition                                                   diagram is in Table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is shown here. 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105400"/>
            <a:ext cx="1412748" cy="16474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5486400"/>
            <a:ext cx="2007108" cy="114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10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Language Recognition by FSAs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79"/>
            <a:ext cx="8305800" cy="134112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 string </a:t>
            </a:r>
            <a:r>
              <a:rPr lang="en-US" i="1" dirty="0" smtClean="0"/>
              <a:t>x</a:t>
            </a:r>
            <a:r>
              <a:rPr lang="en-US" dirty="0" smtClean="0"/>
              <a:t> is said to be </a:t>
            </a:r>
            <a:r>
              <a:rPr lang="en-US" i="1" dirty="0" smtClean="0"/>
              <a:t>recognized</a:t>
            </a:r>
            <a:r>
              <a:rPr lang="en-US" dirty="0" smtClean="0"/>
              <a:t> (or </a:t>
            </a:r>
            <a:r>
              <a:rPr lang="en-US" i="1" dirty="0" smtClean="0"/>
              <a:t>accepted</a:t>
            </a:r>
            <a:r>
              <a:rPr lang="en-US" dirty="0" smtClean="0"/>
              <a:t>) by the machine</a:t>
            </a:r>
            <a:r>
              <a:rPr lang="en-US" i="1" dirty="0"/>
              <a:t> M</a:t>
            </a:r>
            <a:r>
              <a:rPr lang="en-US" dirty="0"/>
              <a:t> = (</a:t>
            </a:r>
            <a:r>
              <a:rPr lang="en-US" i="1" dirty="0"/>
              <a:t>S</a:t>
            </a:r>
            <a:r>
              <a:rPr lang="en-US" dirty="0"/>
              <a:t>, </a:t>
            </a:r>
            <a:r>
              <a:rPr lang="en-US" i="1" dirty="0"/>
              <a:t>I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dirty="0"/>
              <a:t>,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dirty="0" smtClean="0"/>
              <a:t>) if it takes the initial state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to a final state, that is,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, </a:t>
            </a:r>
            <a:r>
              <a:rPr lang="en-US" i="1" dirty="0" smtClean="0"/>
              <a:t>x</a:t>
            </a:r>
            <a:r>
              <a:rPr lang="en-US" dirty="0" smtClean="0"/>
              <a:t>). The </a:t>
            </a:r>
            <a:r>
              <a:rPr lang="en-US" i="1" dirty="0" smtClean="0"/>
              <a:t>language recognized </a:t>
            </a:r>
            <a:r>
              <a:rPr lang="en-US" dirty="0" smtClean="0"/>
              <a:t>(or </a:t>
            </a:r>
            <a:r>
              <a:rPr lang="en-US" i="1" dirty="0" smtClean="0"/>
              <a:t>accepted</a:t>
            </a:r>
            <a:r>
              <a:rPr lang="en-US" dirty="0" smtClean="0"/>
              <a:t>) by  </a:t>
            </a:r>
            <a:r>
              <a:rPr lang="en-US" i="1" dirty="0" smtClean="0"/>
              <a:t>M</a:t>
            </a:r>
            <a:r>
              <a:rPr lang="en-US" dirty="0" smtClean="0"/>
              <a:t>, denoted by </a:t>
            </a:r>
            <a:r>
              <a:rPr lang="en-US" i="1" dirty="0" smtClean="0"/>
              <a:t>L</a:t>
            </a:r>
            <a:r>
              <a:rPr lang="en-US" dirty="0" smtClean="0"/>
              <a:t>(</a:t>
            </a:r>
            <a:r>
              <a:rPr lang="en-US" i="1" dirty="0" smtClean="0"/>
              <a:t>M</a:t>
            </a:r>
            <a:r>
              <a:rPr lang="en-US" dirty="0" smtClean="0"/>
              <a:t>), is the set of all strings that are recognized by </a:t>
            </a:r>
            <a:r>
              <a:rPr lang="en-US" i="1" dirty="0" smtClean="0"/>
              <a:t>M</a:t>
            </a:r>
            <a:r>
              <a:rPr lang="en-US" dirty="0" smtClean="0"/>
              <a:t>. Two finite-state automata are called </a:t>
            </a:r>
            <a:r>
              <a:rPr lang="en-US" i="1" dirty="0" smtClean="0"/>
              <a:t>equivalent</a:t>
            </a:r>
            <a:r>
              <a:rPr lang="en-US" dirty="0" smtClean="0"/>
              <a:t> if they recognize the same language.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422374"/>
            <a:ext cx="2932387" cy="325858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3332198"/>
            <a:ext cx="4343400" cy="343894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only final state of  </a:t>
            </a:r>
            <a:r>
              <a:rPr lang="en-US" i="1" dirty="0" smtClean="0"/>
              <a:t>M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. </a:t>
            </a:r>
            <a:r>
              <a:rPr lang="en-US" dirty="0" smtClean="0">
                <a:ea typeface="Cambria Math" pitchFamily="18" charset="0"/>
              </a:rPr>
              <a:t>The strings that take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dirty="0" smtClean="0">
                <a:ea typeface="Cambria Math" pitchFamily="18" charset="0"/>
              </a:rPr>
              <a:t>to itself consist of zero or more consecutive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ea typeface="Cambria Math" pitchFamily="18" charset="0"/>
              </a:rPr>
              <a:t>s. Hence, </a:t>
            </a:r>
            <a:r>
              <a:rPr lang="en-US" dirty="0" smtClean="0"/>
              <a:t>          </a:t>
            </a:r>
            <a:r>
              <a:rPr lang="en-US" i="1" dirty="0"/>
              <a:t>L</a:t>
            </a:r>
            <a:r>
              <a:rPr lang="en-US" dirty="0"/>
              <a:t>(</a:t>
            </a:r>
            <a:r>
              <a:rPr lang="en-US" i="1" dirty="0"/>
              <a:t>M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) =  {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baseline="30000" dirty="0"/>
              <a:t>n</a:t>
            </a:r>
            <a:r>
              <a:rPr lang="en-US" dirty="0"/>
              <a:t> |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</a:t>
            </a:r>
            <a:r>
              <a:rPr lang="en-US" dirty="0" smtClean="0"/>
              <a:t>….}. </a:t>
            </a:r>
          </a:p>
          <a:p>
            <a:r>
              <a:rPr lang="en-US" dirty="0"/>
              <a:t>The only final state of  </a:t>
            </a:r>
            <a:r>
              <a:rPr lang="en-US" i="1" dirty="0" smtClean="0"/>
              <a:t>M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. </a:t>
            </a:r>
            <a:r>
              <a:rPr lang="en-US" dirty="0">
                <a:ea typeface="Cambria Math" pitchFamily="18" charset="0"/>
              </a:rPr>
              <a:t>The strings that take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ea typeface="Cambria Math" pitchFamily="18" charset="0"/>
              </a:rPr>
              <a:t>to</a:t>
            </a:r>
            <a:r>
              <a:rPr lang="en-US" i="1" dirty="0"/>
              <a:t> 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ea typeface="Cambria Math" pitchFamily="18" charset="0"/>
              </a:rPr>
              <a:t>  are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and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01</a:t>
            </a:r>
            <a:r>
              <a:rPr lang="en-US" dirty="0" smtClean="0">
                <a:ea typeface="Cambria Math" pitchFamily="18" charset="0"/>
              </a:rPr>
              <a:t> . </a:t>
            </a:r>
            <a:r>
              <a:rPr lang="en-US" dirty="0" smtClean="0"/>
              <a:t>Hence , </a:t>
            </a:r>
            <a:r>
              <a:rPr lang="en-US" i="1" dirty="0"/>
              <a:t>L</a:t>
            </a:r>
            <a:r>
              <a:rPr lang="en-US" dirty="0"/>
              <a:t>(</a:t>
            </a:r>
            <a:r>
              <a:rPr lang="en-US" i="1" dirty="0"/>
              <a:t>M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) = {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01</a:t>
            </a:r>
            <a:r>
              <a:rPr lang="en-US" dirty="0" smtClean="0"/>
              <a:t>}.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 smtClean="0"/>
              <a:t>final </a:t>
            </a:r>
            <a:r>
              <a:rPr lang="en-US" dirty="0"/>
              <a:t>state of  </a:t>
            </a:r>
            <a:r>
              <a:rPr lang="en-US" i="1" dirty="0" smtClean="0"/>
              <a:t>M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 are</a:t>
            </a:r>
            <a:r>
              <a:rPr lang="en-US" i="1" dirty="0"/>
              <a:t> 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  </a:t>
            </a:r>
            <a:r>
              <a:rPr lang="en-US" dirty="0" smtClean="0">
                <a:ea typeface="Cambria Math" pitchFamily="18" charset="0"/>
              </a:rPr>
              <a:t>and</a:t>
            </a:r>
            <a:r>
              <a:rPr lang="en-US" i="1" dirty="0" smtClean="0"/>
              <a:t> 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. </a:t>
            </a:r>
            <a:r>
              <a:rPr lang="en-US" dirty="0">
                <a:ea typeface="Cambria Math" pitchFamily="18" charset="0"/>
              </a:rPr>
              <a:t>The strings that take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  </a:t>
            </a:r>
            <a:r>
              <a:rPr lang="en-US" dirty="0" smtClean="0">
                <a:ea typeface="Cambria Math" pitchFamily="18" charset="0"/>
              </a:rPr>
              <a:t>to itself are </a:t>
            </a:r>
            <a:r>
              <a:rPr lang="el-GR" dirty="0" smtClean="0">
                <a:latin typeface="Cambria Math"/>
                <a:ea typeface="Cambria Math"/>
              </a:rPr>
              <a:t>λ</a:t>
            </a:r>
            <a:r>
              <a:rPr lang="en-US" dirty="0" smtClean="0">
                <a:latin typeface="Cambria Math"/>
                <a:ea typeface="Cambria Math"/>
              </a:rPr>
              <a:t>, 0, 00, 000,… .</a:t>
            </a:r>
            <a:r>
              <a:rPr lang="en-US" dirty="0" smtClean="0">
                <a:ea typeface="Cambria Math" pitchFamily="18" charset="0"/>
              </a:rPr>
              <a:t> </a:t>
            </a:r>
            <a:r>
              <a:rPr lang="en-US" dirty="0">
                <a:ea typeface="Cambria Math" pitchFamily="18" charset="0"/>
              </a:rPr>
              <a:t>The strings that take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  </a:t>
            </a:r>
            <a:r>
              <a:rPr lang="en-US" dirty="0">
                <a:ea typeface="Cambria Math" pitchFamily="18" charset="0"/>
              </a:rPr>
              <a:t>to</a:t>
            </a:r>
            <a:r>
              <a:rPr lang="en-US" i="1" dirty="0"/>
              <a:t>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ea typeface="Cambria Math" pitchFamily="18" charset="0"/>
              </a:rPr>
              <a:t>  </a:t>
            </a:r>
            <a:r>
              <a:rPr lang="en-US" dirty="0">
                <a:ea typeface="Cambria Math" pitchFamily="18" charset="0"/>
              </a:rPr>
              <a:t>are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a string of zero or more consecutive 0s, followed by 10, followed by any string</a:t>
            </a:r>
            <a:r>
              <a:rPr lang="en-US" dirty="0" smtClean="0">
                <a:ea typeface="Cambria Math" pitchFamily="18" charset="0"/>
              </a:rPr>
              <a:t>. </a:t>
            </a:r>
            <a:r>
              <a:rPr lang="en-US" dirty="0" smtClean="0"/>
              <a:t>Hence, </a:t>
            </a:r>
            <a:r>
              <a:rPr lang="en-US" i="1" dirty="0" smtClean="0"/>
              <a:t>L</a:t>
            </a:r>
            <a:r>
              <a:rPr lang="en-US" dirty="0" smtClean="0"/>
              <a:t>(</a:t>
            </a:r>
            <a:r>
              <a:rPr lang="en-US" i="1" dirty="0" smtClean="0"/>
              <a:t>M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)  = {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baseline="30000" dirty="0"/>
              <a:t>n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baseline="30000" dirty="0"/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i="1" dirty="0"/>
              <a:t> </a:t>
            </a:r>
            <a:r>
              <a:rPr lang="en-US" dirty="0"/>
              <a:t>| </a:t>
            </a:r>
            <a:r>
              <a:rPr lang="en-US" dirty="0" smtClean="0"/>
              <a:t>      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…., 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i="1" dirty="0"/>
              <a:t>x</a:t>
            </a:r>
            <a:r>
              <a:rPr lang="en-US" dirty="0"/>
              <a:t> is any string} </a:t>
            </a:r>
          </a:p>
          <a:p>
            <a:endParaRPr lang="en-US" dirty="0" smtClean="0"/>
          </a:p>
          <a:p>
            <a:pPr indent="0">
              <a:buFont typeface="Wingdings 2"/>
              <a:buNone/>
            </a:pPr>
            <a:endParaRPr lang="en-US" dirty="0" smtClean="0"/>
          </a:p>
          <a:p>
            <a:pPr indent="0">
              <a:buFont typeface="Wingdings 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063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541" y="762000"/>
            <a:ext cx="8229600" cy="1085088"/>
          </a:xfrm>
        </p:spPr>
        <p:txBody>
          <a:bodyPr>
            <a:noAutofit/>
          </a:bodyPr>
          <a:lstStyle/>
          <a:p>
            <a:r>
              <a:rPr lang="en-US" sz="4400" dirty="0" smtClean="0"/>
              <a:t>Language Recognition by FSAs (</a:t>
            </a:r>
            <a:r>
              <a:rPr lang="en-US" sz="4400" i="1" dirty="0" smtClean="0"/>
              <a:t>cont.</a:t>
            </a:r>
            <a:r>
              <a:rPr lang="en-US" sz="4400" dirty="0" smtClean="0"/>
              <a:t>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788920"/>
          </a:xfrm>
        </p:spPr>
        <p:txBody>
          <a:bodyPr>
            <a:normAutofit fontScale="77500" lnSpcReduction="20000"/>
          </a:bodyPr>
          <a:lstStyle/>
          <a:p>
            <a:pPr indent="0"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Construct  a FSA that recognizes  the set of bit strings that begin with two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s.</a:t>
            </a:r>
          </a:p>
          <a:p>
            <a:pPr indent="0"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</a:t>
            </a:r>
          </a:p>
          <a:p>
            <a:pPr marL="731520" indent="-457200"/>
            <a:r>
              <a:rPr lang="en-US" dirty="0" smtClean="0"/>
              <a:t>Besides the start state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, we include a </a:t>
            </a:r>
            <a:r>
              <a:rPr lang="en-US" dirty="0" err="1" smtClean="0"/>
              <a:t>nonfinal</a:t>
            </a:r>
            <a:r>
              <a:rPr lang="en-US" dirty="0" smtClean="0"/>
              <a:t> state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; we move to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from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if the first bit is a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. </a:t>
            </a:r>
          </a:p>
          <a:p>
            <a:pPr marL="731520" indent="-457200"/>
            <a:r>
              <a:rPr lang="en-US" dirty="0" smtClean="0"/>
              <a:t>Next, we add a final </a:t>
            </a:r>
            <a:r>
              <a:rPr lang="en-US" dirty="0"/>
              <a:t>state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 which we move to from 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if the second bit is a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. </a:t>
            </a:r>
            <a:r>
              <a:rPr lang="en-US" dirty="0" smtClean="0"/>
              <a:t> We stay in this state no matter what the succeeding bits (if any) are.</a:t>
            </a:r>
          </a:p>
          <a:p>
            <a:pPr marL="731520" indent="-457200"/>
            <a:r>
              <a:rPr lang="en-US" dirty="0" smtClean="0"/>
              <a:t>We need a </a:t>
            </a:r>
            <a:r>
              <a:rPr lang="en-US" dirty="0" err="1" smtClean="0"/>
              <a:t>nonfinal</a:t>
            </a:r>
            <a:r>
              <a:rPr lang="en-US" dirty="0" smtClean="0"/>
              <a:t> state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, so that we can move to it from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if the first bit is a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and from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if the second bit is a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</a:t>
            </a:r>
            <a:endParaRPr lang="en-US" dirty="0"/>
          </a:p>
          <a:p>
            <a:pPr marL="731520" indent="-457200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005" b="62668"/>
          <a:stretch/>
        </p:blipFill>
        <p:spPr>
          <a:xfrm>
            <a:off x="1600200" y="5029200"/>
            <a:ext cx="6066282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31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Languages and Grammars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13.1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36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Language Recognition by FSA (</a:t>
            </a:r>
            <a:r>
              <a:rPr lang="en-US" i="1" dirty="0" smtClean="0"/>
              <a:t>cont.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788920"/>
          </a:xfrm>
        </p:spPr>
        <p:txBody>
          <a:bodyPr>
            <a:normAutofit fontScale="70000" lnSpcReduction="20000"/>
          </a:bodyPr>
          <a:lstStyle/>
          <a:p>
            <a:pPr marL="274320" lvl="1" indent="0">
              <a:buClr>
                <a:schemeClr val="accent3"/>
              </a:buClr>
              <a:buSzPct val="95000"/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Construct  a FSA that recognizes </a:t>
            </a:r>
            <a:r>
              <a:rPr lang="en-US" dirty="0"/>
              <a:t>the set of bit strings that contain two consecutive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s. </a:t>
            </a:r>
            <a:endParaRPr lang="en-US" dirty="0" smtClean="0"/>
          </a:p>
          <a:p>
            <a:pPr indent="0"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</a:t>
            </a:r>
          </a:p>
          <a:p>
            <a:pPr marL="731520" indent="-457200"/>
            <a:r>
              <a:rPr lang="en-US" dirty="0" smtClean="0"/>
              <a:t>Besides the start state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, we include a </a:t>
            </a:r>
            <a:r>
              <a:rPr lang="en-US" dirty="0" err="1" smtClean="0"/>
              <a:t>nonfinal</a:t>
            </a:r>
            <a:r>
              <a:rPr lang="en-US" dirty="0" smtClean="0"/>
              <a:t> state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</a:t>
            </a:r>
            <a:r>
              <a:rPr lang="en-US" dirty="0" smtClean="0"/>
              <a:t>  which tells us that the last input bit seen is a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, but either the bit before was a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or this is the initial bit. </a:t>
            </a:r>
          </a:p>
          <a:p>
            <a:pPr marL="731520" indent="-457200"/>
            <a:r>
              <a:rPr lang="en-US" dirty="0" smtClean="0"/>
              <a:t>Next, we add a final </a:t>
            </a:r>
            <a:r>
              <a:rPr lang="en-US" dirty="0"/>
              <a:t>state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 which we move to from 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if the next bit after a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dirty="0" smtClean="0"/>
              <a:t>is also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. </a:t>
            </a:r>
            <a:r>
              <a:rPr lang="en-US" dirty="0" smtClean="0"/>
              <a:t> We stay in this state no matter what the succeeding bits (if any) are.</a:t>
            </a:r>
          </a:p>
          <a:p>
            <a:pPr marL="731520" indent="-457200"/>
            <a:r>
              <a:rPr lang="en-US" dirty="0" smtClean="0"/>
              <a:t>We</a:t>
            </a:r>
            <a:r>
              <a:rPr lang="en-US" dirty="0"/>
              <a:t> </a:t>
            </a:r>
            <a:r>
              <a:rPr lang="en-US" dirty="0" smtClean="0"/>
              <a:t>return from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or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/>
              <a:t>, if a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follows a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in the string, before we come to two consecutive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s.  </a:t>
            </a:r>
            <a:endParaRPr lang="en-US" dirty="0"/>
          </a:p>
          <a:p>
            <a:pPr marL="731520" indent="-457200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6" t="27834" r="48913" b="24662"/>
          <a:stretch/>
        </p:blipFill>
        <p:spPr>
          <a:xfrm>
            <a:off x="2362200" y="4953000"/>
            <a:ext cx="356616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64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NDFSA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A nondeterministic finite-state automaton </a:t>
            </a:r>
            <a:r>
              <a:rPr lang="en-US" i="1" dirty="0"/>
              <a:t>M</a:t>
            </a:r>
            <a:r>
              <a:rPr lang="en-US" dirty="0"/>
              <a:t> = (</a:t>
            </a:r>
            <a:r>
              <a:rPr lang="en-US" i="1" dirty="0"/>
              <a:t>S</a:t>
            </a:r>
            <a:r>
              <a:rPr lang="en-US" dirty="0"/>
              <a:t>, </a:t>
            </a:r>
            <a:r>
              <a:rPr lang="en-US" i="1" dirty="0"/>
              <a:t>I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dirty="0"/>
              <a:t>,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dirty="0"/>
              <a:t>) consists of a finite set </a:t>
            </a:r>
            <a:r>
              <a:rPr lang="en-US" i="1" dirty="0"/>
              <a:t>S</a:t>
            </a:r>
            <a:r>
              <a:rPr lang="en-US" dirty="0"/>
              <a:t> of </a:t>
            </a:r>
            <a:r>
              <a:rPr lang="en-US" i="1" dirty="0"/>
              <a:t>states</a:t>
            </a:r>
            <a:r>
              <a:rPr lang="en-US" dirty="0"/>
              <a:t>, a finite </a:t>
            </a:r>
            <a:r>
              <a:rPr lang="en-US" i="1" dirty="0"/>
              <a:t>input alphabet I</a:t>
            </a:r>
            <a:r>
              <a:rPr lang="en-US" dirty="0"/>
              <a:t>, a </a:t>
            </a:r>
            <a:r>
              <a:rPr lang="en-US" i="1" dirty="0"/>
              <a:t>transition function f</a:t>
            </a:r>
            <a:r>
              <a:rPr lang="en-US" dirty="0"/>
              <a:t> that assigns </a:t>
            </a:r>
            <a:r>
              <a:rPr lang="en-US" dirty="0" smtClean="0"/>
              <a:t>a set of states </a:t>
            </a:r>
            <a:r>
              <a:rPr lang="en-US" dirty="0"/>
              <a:t>to every pair of state and input (so that </a:t>
            </a:r>
            <a:r>
              <a:rPr lang="en-US" i="1" dirty="0"/>
              <a:t>f</a:t>
            </a:r>
            <a:r>
              <a:rPr lang="en-US" dirty="0"/>
              <a:t>: </a:t>
            </a:r>
            <a:r>
              <a:rPr lang="en-US" i="1" dirty="0"/>
              <a:t>S</a:t>
            </a:r>
            <a:r>
              <a:rPr lang="en-US" dirty="0"/>
              <a:t> × </a:t>
            </a:r>
            <a:r>
              <a:rPr lang="en-US" i="1" dirty="0"/>
              <a:t>I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→</a:t>
            </a:r>
            <a:r>
              <a:rPr lang="en-US" dirty="0"/>
              <a:t> 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S</a:t>
            </a:r>
            <a:r>
              <a:rPr lang="en-US" dirty="0" smtClean="0"/>
              <a:t>)), </a:t>
            </a:r>
            <a:r>
              <a:rPr lang="en-US" dirty="0"/>
              <a:t>an </a:t>
            </a:r>
            <a:r>
              <a:rPr lang="en-US" i="1" dirty="0"/>
              <a:t>initial</a:t>
            </a:r>
            <a:r>
              <a:rPr lang="en-US" dirty="0"/>
              <a:t> or </a:t>
            </a:r>
            <a:r>
              <a:rPr lang="en-US" i="1" dirty="0"/>
              <a:t>start state 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, and a subset </a:t>
            </a:r>
            <a:r>
              <a:rPr lang="en-US" i="1" dirty="0"/>
              <a:t>F</a:t>
            </a:r>
            <a:r>
              <a:rPr lang="en-US" dirty="0"/>
              <a:t> of</a:t>
            </a:r>
            <a:r>
              <a:rPr lang="en-US" i="1" dirty="0"/>
              <a:t> S </a:t>
            </a:r>
            <a:r>
              <a:rPr lang="en-US" dirty="0"/>
              <a:t>consisting of </a:t>
            </a:r>
            <a:r>
              <a:rPr lang="en-US" i="1" dirty="0"/>
              <a:t>final</a:t>
            </a:r>
            <a:r>
              <a:rPr lang="en-US" dirty="0"/>
              <a:t> (or </a:t>
            </a:r>
            <a:r>
              <a:rPr lang="en-US" i="1" dirty="0" smtClean="0"/>
              <a:t>accepting</a:t>
            </a:r>
            <a:r>
              <a:rPr lang="en-US" dirty="0" smtClean="0"/>
              <a:t>)</a:t>
            </a:r>
            <a:r>
              <a:rPr lang="en-US" i="1" dirty="0" smtClean="0"/>
              <a:t> states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We can represent a nondeterministic finite-state automaton using a state table where we give a list of possible next states for each pair of a state and an input value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We construct a state diagram for a nondeterministic automaton by </a:t>
            </a:r>
            <a:r>
              <a:rPr lang="en-US" dirty="0" smtClean="0"/>
              <a:t>including an edge from each state to all possible next states, labeling edges with the input or inputs that lead to this transition.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use the abbreviation NDFSA for a nondeterministic finite-state automaton and DFSA for a deterministic finite-state automata when we needed to distinguish between NDFSA and DFSA</a:t>
            </a:r>
            <a:r>
              <a:rPr lang="en-US" dirty="0" smtClean="0"/>
              <a:t>.</a:t>
            </a:r>
          </a:p>
          <a:p>
            <a:pPr marL="393192" lvl="1"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Find the state diagram for the NDFSA                                                                                                with the state table shown in Table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.                                                                                                               The final states are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and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.</a:t>
            </a:r>
          </a:p>
          <a:p>
            <a:pPr indent="0"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dirty="0"/>
              <a:t> </a:t>
            </a:r>
          </a:p>
          <a:p>
            <a:pPr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4209288"/>
            <a:ext cx="1959864" cy="16398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5029200"/>
            <a:ext cx="1918716" cy="155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Finding a DFSA Equivalent to a NFSA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dirty="0" smtClean="0"/>
                  <a:t>For </a:t>
                </a:r>
                <a:r>
                  <a:rPr lang="en-US" dirty="0"/>
                  <a:t>every NFSA there is an equivalent </a:t>
                </a:r>
                <a:r>
                  <a:rPr lang="en-US" dirty="0" smtClean="0"/>
                  <a:t>DFSA</a:t>
                </a:r>
                <a:r>
                  <a:rPr lang="en-US" dirty="0"/>
                  <a:t>.   That is,  if </a:t>
                </a:r>
                <a:r>
                  <a:rPr lang="en-US" dirty="0" smtClean="0"/>
                  <a:t> the language </a:t>
                </a:r>
                <a:r>
                  <a:rPr lang="en-US" i="1" dirty="0" smtClean="0"/>
                  <a:t>L</a:t>
                </a:r>
                <a:r>
                  <a:rPr lang="en-US" dirty="0" smtClean="0"/>
                  <a:t> is recognized by a </a:t>
                </a:r>
                <a:r>
                  <a:rPr lang="en-US" dirty="0"/>
                  <a:t>N</a:t>
                </a:r>
                <a:r>
                  <a:rPr lang="en-US" dirty="0" smtClean="0"/>
                  <a:t>FSA </a:t>
                </a:r>
                <a:r>
                  <a:rPr lang="en-US" i="1" dirty="0" smtClean="0"/>
                  <a:t>M</a:t>
                </a:r>
                <a:r>
                  <a:rPr lang="en-US" baseline="-25000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, then </a:t>
                </a:r>
                <a:r>
                  <a:rPr lang="en-US" i="1" dirty="0" smtClean="0"/>
                  <a:t>L</a:t>
                </a:r>
                <a:r>
                  <a:rPr lang="en-US" dirty="0" smtClean="0"/>
                  <a:t> is also recognized by a </a:t>
                </a:r>
                <a:r>
                  <a:rPr lang="en-US" dirty="0"/>
                  <a:t>D</a:t>
                </a:r>
                <a:r>
                  <a:rPr lang="en-US" dirty="0" smtClean="0"/>
                  <a:t>FSA </a:t>
                </a:r>
                <a:r>
                  <a:rPr lang="en-US" i="1" dirty="0" smtClean="0"/>
                  <a:t>M</a:t>
                </a:r>
                <a:r>
                  <a:rPr lang="en-US" baseline="-25000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. </a:t>
                </a:r>
              </a:p>
              <a:p>
                <a:pPr indent="0">
                  <a:buNone/>
                </a:pPr>
                <a:r>
                  <a:rPr lang="en-US" dirty="0" smtClean="0"/>
                  <a:t>We construct the </a:t>
                </a:r>
                <a:r>
                  <a:rPr lang="en-US" dirty="0"/>
                  <a:t>D</a:t>
                </a:r>
                <a:r>
                  <a:rPr lang="en-US" dirty="0" smtClean="0"/>
                  <a:t>FSA </a:t>
                </a:r>
                <a:r>
                  <a:rPr lang="en-US" i="1" dirty="0" smtClean="0"/>
                  <a:t>M</a:t>
                </a:r>
                <a:r>
                  <a:rPr lang="en-US" baseline="-25000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 so that</a:t>
                </a:r>
              </a:p>
              <a:p>
                <a:pPr marL="731520" indent="-457200"/>
                <a:r>
                  <a:rPr lang="en-US" dirty="0" smtClean="0"/>
                  <a:t>Each state in </a:t>
                </a:r>
                <a:r>
                  <a:rPr lang="en-US" i="1" dirty="0" smtClean="0"/>
                  <a:t>M</a:t>
                </a:r>
                <a:r>
                  <a:rPr lang="en-US" baseline="-25000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 is made up of a set of states in </a:t>
                </a:r>
                <a:r>
                  <a:rPr lang="en-US" i="1" dirty="0" smtClean="0"/>
                  <a:t>M</a:t>
                </a:r>
                <a:r>
                  <a:rPr lang="en-US" baseline="-25000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.</a:t>
                </a:r>
              </a:p>
              <a:p>
                <a:pPr marL="731520" indent="-457200"/>
                <a:r>
                  <a:rPr lang="en-US" dirty="0" smtClean="0"/>
                  <a:t>The start symbol of </a:t>
                </a:r>
                <a:r>
                  <a:rPr lang="en-US" i="1" dirty="0"/>
                  <a:t>M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 is </a:t>
                </a:r>
                <a:r>
                  <a:rPr lang="en-US" dirty="0" smtClean="0"/>
                  <a:t>{</a:t>
                </a:r>
                <a:r>
                  <a:rPr lang="en-US" i="1" dirty="0" smtClean="0"/>
                  <a:t>s</a:t>
                </a:r>
                <a:r>
                  <a:rPr lang="en-US" baseline="-25000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}.</a:t>
                </a:r>
              </a:p>
              <a:p>
                <a:pPr marL="731520" indent="-457200"/>
                <a:r>
                  <a:rPr lang="en-US" dirty="0" smtClean="0"/>
                  <a:t>The input set of </a:t>
                </a:r>
                <a:r>
                  <a:rPr lang="en-US" i="1" dirty="0"/>
                  <a:t>M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 is </a:t>
                </a:r>
                <a:r>
                  <a:rPr lang="en-US" dirty="0" smtClean="0"/>
                  <a:t>the same as the input set of </a:t>
                </a:r>
                <a:r>
                  <a:rPr lang="en-US" i="1" dirty="0"/>
                  <a:t>M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.</a:t>
                </a:r>
              </a:p>
              <a:p>
                <a:pPr marL="731520" indent="-457200">
                  <a:lnSpc>
                    <a:spcPts val="1400"/>
                  </a:lnSpc>
                </a:pPr>
                <a:r>
                  <a:rPr lang="en-US" dirty="0" smtClean="0"/>
                  <a:t>Given a state 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baseline="-2500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b="0" i="1" baseline="-2500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b="0" i="1" baseline="-25000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}of </a:t>
                </a:r>
                <a:r>
                  <a:rPr lang="en-US" i="1" dirty="0" smtClean="0"/>
                  <a:t>M</a:t>
                </a:r>
                <a:r>
                  <a:rPr lang="en-US" baseline="-25000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, the input symbol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takes this state to the union of </a:t>
                </a:r>
              </a:p>
              <a:p>
                <a:pPr indent="0">
                  <a:lnSpc>
                    <a:spcPts val="1400"/>
                  </a:lnSpc>
                  <a:buNone/>
                </a:pPr>
                <a:r>
                  <a:rPr lang="en-US" dirty="0" smtClean="0"/>
                  <a:t>         the sets of next states for the elements of this set, that is, the union of the sets</a:t>
                </a:r>
              </a:p>
              <a:p>
                <a:pPr indent="0">
                  <a:lnSpc>
                    <a:spcPts val="1400"/>
                  </a:lnSpc>
                  <a:buNone/>
                </a:pPr>
                <a:r>
                  <a:rPr lang="en-US" dirty="0" smtClean="0"/>
                  <a:t>         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 baseline="-2500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), 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 baseline="-2500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), … , 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 baseline="-2500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). </a:t>
                </a:r>
              </a:p>
              <a:p>
                <a:pPr marL="731520" indent="-457200"/>
                <a:r>
                  <a:rPr lang="en-US" dirty="0" smtClean="0"/>
                  <a:t>We continue in this way to construct the states of </a:t>
                </a:r>
                <a:r>
                  <a:rPr lang="en-US" i="1" dirty="0"/>
                  <a:t>M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 </a:t>
                </a:r>
                <a:r>
                  <a:rPr lang="en-US" dirty="0" smtClean="0"/>
                  <a:t>from those of </a:t>
                </a:r>
                <a:r>
                  <a:rPr lang="en-US" i="1" dirty="0"/>
                  <a:t>M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.</a:t>
                </a:r>
              </a:p>
              <a:p>
                <a:pPr marL="731520" indent="-457200"/>
                <a:r>
                  <a:rPr lang="en-US" dirty="0" smtClean="0"/>
                  <a:t>The final states of </a:t>
                </a:r>
                <a:r>
                  <a:rPr lang="en-US" i="1" dirty="0" smtClean="0"/>
                  <a:t>M</a:t>
                </a:r>
                <a:r>
                  <a:rPr lang="en-US" baseline="-25000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 are those sets that contain a final state of  </a:t>
                </a:r>
                <a:r>
                  <a:rPr lang="en-US" i="1" dirty="0"/>
                  <a:t>M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To </a:t>
                </a:r>
                <a:r>
                  <a:rPr lang="en-US" dirty="0"/>
                  <a:t>see that </a:t>
                </a:r>
                <a:r>
                  <a:rPr lang="en-US" i="1" dirty="0" smtClean="0"/>
                  <a:t>M</a:t>
                </a:r>
                <a:r>
                  <a:rPr lang="en-US" baseline="-25000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 </a:t>
                </a:r>
                <a:r>
                  <a:rPr lang="en-US" dirty="0"/>
                  <a:t>and </a:t>
                </a:r>
                <a:r>
                  <a:rPr lang="en-US" i="1" dirty="0" smtClean="0"/>
                  <a:t>M</a:t>
                </a:r>
                <a:r>
                  <a:rPr lang="en-US" baseline="-25000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 </a:t>
                </a:r>
                <a:r>
                  <a:rPr lang="en-US" dirty="0"/>
                  <a:t>are equivalent, first suppose that </a:t>
                </a:r>
                <a:r>
                  <a:rPr lang="en-US" dirty="0" smtClean="0"/>
                  <a:t>an input string is recognized by </a:t>
                </a:r>
                <a:r>
                  <a:rPr lang="en-US" i="1" dirty="0"/>
                  <a:t>M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. This means that one of the states that can be reached from </a:t>
                </a:r>
                <a:r>
                  <a:rPr lang="en-US" i="1" dirty="0" smtClean="0"/>
                  <a:t>s</a:t>
                </a:r>
                <a:r>
                  <a:rPr lang="en-US" baseline="-25000" dirty="0" smtClean="0">
                    <a:latin typeface="Cambria Math" pitchFamily="18" charset="0"/>
                    <a:ea typeface="Cambria Math" pitchFamily="18" charset="0"/>
                  </a:rPr>
                  <a:t>0 </a:t>
                </a:r>
                <a:r>
                  <a:rPr lang="en-US" dirty="0" smtClean="0"/>
                  <a:t>is a final state. So,  in </a:t>
                </a:r>
                <a:r>
                  <a:rPr lang="en-US" i="1" dirty="0"/>
                  <a:t>M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 this input string leads from </a:t>
                </a:r>
                <a:r>
                  <a:rPr lang="en-US" dirty="0"/>
                  <a:t>{</a:t>
                </a:r>
                <a:r>
                  <a:rPr lang="en-US" i="1" dirty="0"/>
                  <a:t>s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} to a set of states of </a:t>
                </a:r>
                <a:r>
                  <a:rPr lang="en-US" i="1" dirty="0"/>
                  <a:t>M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  that contains the final state. Since this is a final state of </a:t>
                </a:r>
                <a:r>
                  <a:rPr lang="en-US" i="1" dirty="0"/>
                  <a:t>M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, this string is also recognized by </a:t>
                </a:r>
                <a:r>
                  <a:rPr lang="en-US" i="1" dirty="0" smtClean="0"/>
                  <a:t>M</a:t>
                </a:r>
                <a:r>
                  <a:rPr lang="en-US" baseline="-25000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. </a:t>
                </a:r>
                <a:endParaRPr lang="en-US" dirty="0"/>
              </a:p>
              <a:p>
                <a:r>
                  <a:rPr lang="en-US" dirty="0" smtClean="0"/>
                  <a:t>Conversely, a string that is not recognized by </a:t>
                </a:r>
                <a:r>
                  <a:rPr lang="en-US" i="1" dirty="0" smtClean="0"/>
                  <a:t>M</a:t>
                </a:r>
                <a:r>
                  <a:rPr lang="en-US" baseline="-25000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 does not lead to any final states in </a:t>
                </a:r>
                <a:r>
                  <a:rPr lang="en-US" i="1" dirty="0"/>
                  <a:t>M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/>
                  <a:t>. </a:t>
                </a:r>
                <a:r>
                  <a:rPr lang="en-US" dirty="0" smtClean="0"/>
                  <a:t>Consequently, this input string does not lead from </a:t>
                </a:r>
                <a:r>
                  <a:rPr lang="en-US" dirty="0"/>
                  <a:t>{</a:t>
                </a:r>
                <a:r>
                  <a:rPr lang="en-US" i="1" dirty="0"/>
                  <a:t>s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/>
                  <a:t>} to </a:t>
                </a:r>
                <a:r>
                  <a:rPr lang="en-US" dirty="0" smtClean="0"/>
                  <a:t>a </a:t>
                </a:r>
                <a:r>
                  <a:rPr lang="en-US" dirty="0"/>
                  <a:t>final state of </a:t>
                </a:r>
                <a:r>
                  <a:rPr lang="en-US" i="1" dirty="0" smtClean="0"/>
                  <a:t>M</a:t>
                </a:r>
                <a:r>
                  <a:rPr lang="en-US" baseline="-25000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" t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323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an Equivalent D</a:t>
            </a:r>
            <a:r>
              <a:rPr lang="en-US" dirty="0" smtClean="0"/>
              <a:t>FSA (</a:t>
            </a:r>
            <a:r>
              <a:rPr lang="en-US" i="1" dirty="0" smtClean="0"/>
              <a:t>cont.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indent="0"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Find a </a:t>
            </a:r>
            <a:r>
              <a:rPr lang="en-US" dirty="0"/>
              <a:t>D</a:t>
            </a:r>
            <a:r>
              <a:rPr lang="en-US" dirty="0" smtClean="0"/>
              <a:t>FSA that recognizes the same language as the  </a:t>
            </a:r>
            <a:r>
              <a:rPr lang="en-US" dirty="0"/>
              <a:t>N</a:t>
            </a:r>
            <a:r>
              <a:rPr lang="en-US" dirty="0" smtClean="0"/>
              <a:t>FSA: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Following the steps                                                           of the procedure described on the                                                                  previous slide, we obtain                                                               the DFSA shown here.                                                  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538" y="4937760"/>
            <a:ext cx="3092335" cy="15586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757" y="2895600"/>
            <a:ext cx="2507742" cy="14622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726055"/>
            <a:ext cx="1598676" cy="180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9021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Language Recognition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13.4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53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</a:p>
          <a:p>
            <a:r>
              <a:rPr lang="en-US" dirty="0" err="1" smtClean="0"/>
              <a:t>Kleene’s</a:t>
            </a:r>
            <a:r>
              <a:rPr lang="en-US" dirty="0" smtClean="0"/>
              <a:t> Theorem</a:t>
            </a:r>
          </a:p>
          <a:p>
            <a:r>
              <a:rPr lang="en-US" dirty="0" smtClean="0"/>
              <a:t>Regular Sets and Regular Grammars</a:t>
            </a:r>
          </a:p>
          <a:p>
            <a:r>
              <a:rPr lang="en-US" dirty="0" smtClean="0"/>
              <a:t>More Powerful Types of Machines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216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900" dirty="0" smtClean="0"/>
              <a:t>The </a:t>
            </a:r>
            <a:r>
              <a:rPr lang="en-US" sz="2900" i="1" dirty="0" smtClean="0"/>
              <a:t>regular expressions </a:t>
            </a:r>
            <a:r>
              <a:rPr lang="en-US" sz="2900" dirty="0" smtClean="0"/>
              <a:t>over a set </a:t>
            </a:r>
            <a:r>
              <a:rPr lang="en-US" sz="2900" i="1" dirty="0" smtClean="0"/>
              <a:t>I</a:t>
            </a:r>
            <a:r>
              <a:rPr lang="en-US" sz="2900" dirty="0" smtClean="0"/>
              <a:t> are defined recursively by:</a:t>
            </a:r>
          </a:p>
          <a:p>
            <a:pPr indent="0">
              <a:buNone/>
            </a:pPr>
            <a:endParaRPr lang="en-US" sz="2900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 smtClean="0"/>
          </a:p>
          <a:p>
            <a:r>
              <a:rPr lang="en-US" sz="2900" dirty="0" smtClean="0"/>
              <a:t>Each regular expression represents a set specified by these rules: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/>
          </a:p>
          <a:p>
            <a:r>
              <a:rPr lang="en-US" sz="2900" dirty="0" smtClean="0"/>
              <a:t>Sets represented by regular expressions are called </a:t>
            </a:r>
            <a:r>
              <a:rPr lang="en-US" sz="2900" i="1" dirty="0" smtClean="0"/>
              <a:t>regular sets</a:t>
            </a:r>
            <a:r>
              <a:rPr lang="en-US" sz="2900" dirty="0" smtClean="0"/>
              <a:t>. </a:t>
            </a:r>
            <a:endParaRPr lang="en-US" sz="2900" dirty="0"/>
          </a:p>
        </p:txBody>
      </p:sp>
      <p:sp>
        <p:nvSpPr>
          <p:cNvPr id="4" name="TextBox 3"/>
          <p:cNvSpPr txBox="1"/>
          <p:nvPr/>
        </p:nvSpPr>
        <p:spPr>
          <a:xfrm>
            <a:off x="1308652" y="2286000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</a:t>
            </a:r>
            <a:r>
              <a:rPr lang="en-US" sz="1600" dirty="0" smtClean="0"/>
              <a:t>he symbol </a:t>
            </a:r>
            <a:r>
              <a:rPr lang="en-US" sz="1600" dirty="0" smtClean="0">
                <a:sym typeface="Symbol"/>
              </a:rPr>
              <a:t> is a regular expression;</a:t>
            </a:r>
          </a:p>
          <a:p>
            <a:r>
              <a:rPr lang="en-US" sz="1600" dirty="0" smtClean="0">
                <a:sym typeface="Symbol"/>
              </a:rPr>
              <a:t>the symbol </a:t>
            </a:r>
            <a:r>
              <a:rPr lang="el-GR" sz="1600" dirty="0" smtClean="0">
                <a:latin typeface="Cambria Math"/>
                <a:ea typeface="Cambria Math"/>
                <a:sym typeface="Symbol"/>
              </a:rPr>
              <a:t>λ</a:t>
            </a:r>
            <a:r>
              <a:rPr lang="en-US" sz="1600" dirty="0" smtClean="0">
                <a:latin typeface="Cambria Math"/>
                <a:ea typeface="Cambria Math"/>
                <a:sym typeface="Symbol"/>
              </a:rPr>
              <a:t> </a:t>
            </a:r>
            <a:r>
              <a:rPr lang="en-US" sz="1600" dirty="0" smtClean="0">
                <a:ea typeface="Cambria Math"/>
                <a:sym typeface="Symbol"/>
              </a:rPr>
              <a:t>is a regular expression</a:t>
            </a:r>
            <a:r>
              <a:rPr lang="en-US" sz="1600" dirty="0" smtClean="0">
                <a:latin typeface="Cambria Math"/>
                <a:ea typeface="Cambria Math"/>
                <a:sym typeface="Symbol"/>
              </a:rPr>
              <a:t>;</a:t>
            </a:r>
          </a:p>
          <a:p>
            <a:r>
              <a:rPr lang="en-US" sz="1600" dirty="0">
                <a:ea typeface="Cambria Math"/>
                <a:sym typeface="Symbol"/>
              </a:rPr>
              <a:t>t</a:t>
            </a:r>
            <a:r>
              <a:rPr lang="en-US" sz="1600" dirty="0" smtClean="0">
                <a:ea typeface="Cambria Math"/>
                <a:sym typeface="Symbol"/>
              </a:rPr>
              <a:t>he symbol </a:t>
            </a:r>
            <a:r>
              <a:rPr lang="en-US" sz="1600" i="1" dirty="0" smtClean="0">
                <a:ea typeface="Cambria Math"/>
                <a:sym typeface="Symbol"/>
              </a:rPr>
              <a:t>x</a:t>
            </a:r>
            <a:r>
              <a:rPr lang="en-US" sz="1600" dirty="0" smtClean="0">
                <a:ea typeface="Cambria Math"/>
                <a:sym typeface="Symbol"/>
              </a:rPr>
              <a:t> is a regular expression whenever </a:t>
            </a:r>
            <a:r>
              <a:rPr lang="en-US" sz="1600" i="1" dirty="0" smtClean="0">
                <a:ea typeface="Cambria Math"/>
                <a:sym typeface="Symbol"/>
              </a:rPr>
              <a:t>x</a:t>
            </a:r>
            <a:r>
              <a:rPr lang="en-US" sz="1600" dirty="0" smtClean="0">
                <a:ea typeface="Cambria Math"/>
                <a:sym typeface="Symbol"/>
              </a:rPr>
              <a:t>  </a:t>
            </a:r>
            <a:r>
              <a:rPr lang="en-US" sz="1600" dirty="0" smtClean="0">
                <a:latin typeface="Cambria Math"/>
                <a:ea typeface="Cambria Math"/>
                <a:sym typeface="Symbol"/>
              </a:rPr>
              <a:t>∈</a:t>
            </a:r>
            <a:r>
              <a:rPr lang="en-US" sz="1600" dirty="0" smtClean="0">
                <a:ea typeface="Cambria Math"/>
                <a:sym typeface="Symbol"/>
              </a:rPr>
              <a:t> </a:t>
            </a:r>
            <a:r>
              <a:rPr lang="en-US" sz="1600" i="1" dirty="0" smtClean="0">
                <a:ea typeface="Cambria Math"/>
                <a:sym typeface="Symbol"/>
              </a:rPr>
              <a:t>I</a:t>
            </a:r>
            <a:r>
              <a:rPr lang="en-US" sz="1600" dirty="0" smtClean="0">
                <a:ea typeface="Cambria Math"/>
                <a:sym typeface="Symbol"/>
              </a:rPr>
              <a:t>;</a:t>
            </a:r>
          </a:p>
          <a:p>
            <a:r>
              <a:rPr lang="en-US" sz="1600" dirty="0" smtClean="0">
                <a:ea typeface="Cambria Math"/>
                <a:sym typeface="Symbol"/>
              </a:rPr>
              <a:t>the symbols (</a:t>
            </a:r>
            <a:r>
              <a:rPr lang="en-US" sz="1600" b="1" dirty="0" smtClean="0">
                <a:ea typeface="Cambria Math"/>
                <a:sym typeface="Symbol"/>
              </a:rPr>
              <a:t>AB</a:t>
            </a:r>
            <a:r>
              <a:rPr lang="en-US" sz="1600" dirty="0" smtClean="0">
                <a:ea typeface="Cambria Math"/>
                <a:sym typeface="Symbol"/>
              </a:rPr>
              <a:t>), (</a:t>
            </a:r>
            <a:r>
              <a:rPr lang="en-US" sz="1600" b="1" dirty="0" smtClean="0">
                <a:ea typeface="Cambria Math"/>
                <a:sym typeface="Symbol"/>
              </a:rPr>
              <a:t>A</a:t>
            </a:r>
            <a:r>
              <a:rPr lang="en-US" sz="1600" dirty="0" smtClean="0">
                <a:ea typeface="Cambria Math"/>
                <a:sym typeface="Symbol"/>
              </a:rPr>
              <a:t> </a:t>
            </a:r>
            <a:r>
              <a:rPr lang="en-US" sz="1600" dirty="0" smtClean="0">
                <a:latin typeface="Cambria Math"/>
                <a:ea typeface="Cambria Math"/>
                <a:sym typeface="Symbol"/>
              </a:rPr>
              <a:t>∪</a:t>
            </a:r>
            <a:r>
              <a:rPr lang="en-US" sz="1600" dirty="0" smtClean="0">
                <a:ea typeface="Cambria Math"/>
                <a:sym typeface="Symbol"/>
              </a:rPr>
              <a:t> </a:t>
            </a:r>
            <a:r>
              <a:rPr lang="en-US" sz="1600" b="1" dirty="0" smtClean="0">
                <a:ea typeface="Cambria Math"/>
                <a:sym typeface="Symbol"/>
              </a:rPr>
              <a:t>B</a:t>
            </a:r>
            <a:r>
              <a:rPr lang="en-US" sz="1600" dirty="0" smtClean="0">
                <a:ea typeface="Cambria Math"/>
                <a:sym typeface="Symbol"/>
              </a:rPr>
              <a:t>), and </a:t>
            </a:r>
            <a:r>
              <a:rPr lang="en-US" sz="1600" b="1" dirty="0" smtClean="0">
                <a:ea typeface="Cambria Math"/>
                <a:sym typeface="Symbol"/>
              </a:rPr>
              <a:t>A*</a:t>
            </a:r>
            <a:r>
              <a:rPr lang="en-US" sz="1600" dirty="0" smtClean="0">
                <a:ea typeface="Cambria Math"/>
                <a:sym typeface="Symbol"/>
              </a:rPr>
              <a:t> are regular expressions</a:t>
            </a:r>
          </a:p>
          <a:p>
            <a:r>
              <a:rPr lang="en-US" sz="1600" dirty="0">
                <a:ea typeface="Cambria Math"/>
                <a:sym typeface="Symbol"/>
              </a:rPr>
              <a:t> </a:t>
            </a:r>
            <a:r>
              <a:rPr lang="en-US" sz="1600" dirty="0" smtClean="0">
                <a:ea typeface="Cambria Math"/>
                <a:sym typeface="Symbol"/>
              </a:rPr>
              <a:t>             whenever </a:t>
            </a:r>
            <a:r>
              <a:rPr lang="en-US" sz="1600" b="1" dirty="0" smtClean="0">
                <a:ea typeface="Cambria Math"/>
                <a:sym typeface="Symbol"/>
              </a:rPr>
              <a:t>A</a:t>
            </a:r>
            <a:r>
              <a:rPr lang="en-US" sz="1600" dirty="0" smtClean="0">
                <a:ea typeface="Cambria Math"/>
                <a:sym typeface="Symbol"/>
              </a:rPr>
              <a:t> and </a:t>
            </a:r>
            <a:r>
              <a:rPr lang="en-US" sz="1600" b="1" dirty="0" smtClean="0">
                <a:ea typeface="Cambria Math"/>
                <a:sym typeface="Symbol"/>
              </a:rPr>
              <a:t>B</a:t>
            </a:r>
            <a:r>
              <a:rPr lang="en-US" sz="1600" dirty="0" smtClean="0">
                <a:ea typeface="Cambria Math"/>
                <a:sym typeface="Symbol"/>
              </a:rPr>
              <a:t> are regular expressions.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3962400"/>
            <a:ext cx="74543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ym typeface="Symbol"/>
              </a:rPr>
              <a:t></a:t>
            </a:r>
            <a:r>
              <a:rPr lang="en-US" sz="1600" dirty="0" smtClean="0">
                <a:sym typeface="Symbol"/>
              </a:rPr>
              <a:t> represents the empty set, that is, the set with no strings;</a:t>
            </a:r>
          </a:p>
          <a:p>
            <a:r>
              <a:rPr lang="el-GR" sz="1600" b="1" dirty="0" smtClean="0">
                <a:latin typeface="Cambria Math"/>
                <a:ea typeface="Cambria Math"/>
                <a:sym typeface="Symbol"/>
              </a:rPr>
              <a:t>λ</a:t>
            </a:r>
            <a:r>
              <a:rPr lang="en-US" sz="1600" dirty="0" smtClean="0">
                <a:latin typeface="Cambria Math"/>
                <a:ea typeface="Cambria Math"/>
                <a:sym typeface="Symbol"/>
              </a:rPr>
              <a:t> </a:t>
            </a:r>
            <a:r>
              <a:rPr lang="en-US" sz="1600" dirty="0" smtClean="0">
                <a:ea typeface="Cambria Math"/>
                <a:sym typeface="Symbol"/>
              </a:rPr>
              <a:t>represents the set {</a:t>
            </a:r>
            <a:r>
              <a:rPr lang="el-GR" sz="1600" dirty="0">
                <a:latin typeface="Cambria Math"/>
                <a:ea typeface="Cambria Math"/>
                <a:sym typeface="Symbol"/>
              </a:rPr>
              <a:t>λ</a:t>
            </a:r>
            <a:r>
              <a:rPr lang="en-US" sz="1600" dirty="0" smtClean="0">
                <a:ea typeface="Cambria Math"/>
                <a:sym typeface="Symbol"/>
              </a:rPr>
              <a:t>}, which is the set containing the empty string;</a:t>
            </a:r>
            <a:endParaRPr lang="en-US" sz="1600" dirty="0" smtClean="0">
              <a:latin typeface="Cambria Math"/>
              <a:ea typeface="Cambria Math"/>
              <a:sym typeface="Symbol"/>
            </a:endParaRPr>
          </a:p>
          <a:p>
            <a:r>
              <a:rPr lang="en-US" sz="1600" b="1" i="1" dirty="0" smtClean="0">
                <a:ea typeface="Cambria Math"/>
                <a:sym typeface="Symbol"/>
              </a:rPr>
              <a:t>x</a:t>
            </a:r>
            <a:r>
              <a:rPr lang="en-US" sz="1600" dirty="0" smtClean="0">
                <a:ea typeface="Cambria Math"/>
                <a:sym typeface="Symbol"/>
              </a:rPr>
              <a:t> represents the set {</a:t>
            </a:r>
            <a:r>
              <a:rPr lang="en-US" sz="1600" i="1" dirty="0" smtClean="0">
                <a:ea typeface="Cambria Math"/>
                <a:sym typeface="Symbol"/>
              </a:rPr>
              <a:t>x</a:t>
            </a:r>
            <a:r>
              <a:rPr lang="en-US" sz="1600" dirty="0" smtClean="0">
                <a:ea typeface="Cambria Math"/>
                <a:sym typeface="Symbol"/>
              </a:rPr>
              <a:t>} containing the string with one symbol </a:t>
            </a:r>
            <a:r>
              <a:rPr lang="en-US" sz="1600" i="1" dirty="0" smtClean="0">
                <a:ea typeface="Cambria Math"/>
                <a:sym typeface="Symbol"/>
              </a:rPr>
              <a:t>x</a:t>
            </a:r>
            <a:r>
              <a:rPr lang="en-US" sz="1600" dirty="0" smtClean="0">
                <a:ea typeface="Cambria Math"/>
                <a:sym typeface="Symbol"/>
              </a:rPr>
              <a:t>;</a:t>
            </a:r>
          </a:p>
          <a:p>
            <a:r>
              <a:rPr lang="en-US" sz="1600" dirty="0" smtClean="0">
                <a:ea typeface="Cambria Math"/>
                <a:sym typeface="Symbol"/>
              </a:rPr>
              <a:t>(</a:t>
            </a:r>
            <a:r>
              <a:rPr lang="en-US" sz="1600" b="1" dirty="0" smtClean="0">
                <a:ea typeface="Cambria Math"/>
                <a:sym typeface="Symbol"/>
              </a:rPr>
              <a:t>AB</a:t>
            </a:r>
            <a:r>
              <a:rPr lang="en-US" sz="1600" dirty="0" smtClean="0">
                <a:ea typeface="Cambria Math"/>
                <a:sym typeface="Symbol"/>
              </a:rPr>
              <a:t>) represents the concatenation of the sets represented by </a:t>
            </a:r>
            <a:r>
              <a:rPr lang="en-US" sz="1600" b="1" dirty="0" smtClean="0">
                <a:ea typeface="Cambria Math"/>
                <a:sym typeface="Symbol"/>
              </a:rPr>
              <a:t>A</a:t>
            </a:r>
            <a:r>
              <a:rPr lang="en-US" sz="1600" dirty="0" smtClean="0">
                <a:ea typeface="Cambria Math"/>
                <a:sym typeface="Symbol"/>
              </a:rPr>
              <a:t> and by </a:t>
            </a:r>
            <a:r>
              <a:rPr lang="en-US" sz="1600" b="1" dirty="0" smtClean="0">
                <a:ea typeface="Cambria Math"/>
                <a:sym typeface="Symbol"/>
              </a:rPr>
              <a:t>B</a:t>
            </a:r>
            <a:r>
              <a:rPr lang="en-US" sz="1600" dirty="0" smtClean="0">
                <a:ea typeface="Cambria Math"/>
                <a:sym typeface="Symbol"/>
              </a:rPr>
              <a:t>; </a:t>
            </a:r>
          </a:p>
          <a:p>
            <a:r>
              <a:rPr lang="en-US" sz="1600" dirty="0" smtClean="0">
                <a:ea typeface="Cambria Math"/>
                <a:sym typeface="Symbol"/>
              </a:rPr>
              <a:t>(</a:t>
            </a:r>
            <a:r>
              <a:rPr lang="en-US" sz="1600" b="1" dirty="0" smtClean="0">
                <a:ea typeface="Cambria Math"/>
                <a:sym typeface="Symbol"/>
              </a:rPr>
              <a:t>A</a:t>
            </a:r>
            <a:r>
              <a:rPr lang="en-US" sz="1600" dirty="0" smtClean="0">
                <a:ea typeface="Cambria Math"/>
                <a:sym typeface="Symbol"/>
              </a:rPr>
              <a:t> </a:t>
            </a:r>
            <a:r>
              <a:rPr lang="en-US" sz="1600" dirty="0" smtClean="0">
                <a:latin typeface="Cambria Math"/>
                <a:ea typeface="Cambria Math"/>
                <a:sym typeface="Symbol"/>
              </a:rPr>
              <a:t>∪</a:t>
            </a:r>
            <a:r>
              <a:rPr lang="en-US" sz="1600" dirty="0" smtClean="0">
                <a:ea typeface="Cambria Math"/>
                <a:sym typeface="Symbol"/>
              </a:rPr>
              <a:t> </a:t>
            </a:r>
            <a:r>
              <a:rPr lang="en-US" sz="1600" b="1" dirty="0" smtClean="0">
                <a:ea typeface="Cambria Math"/>
                <a:sym typeface="Symbol"/>
              </a:rPr>
              <a:t>B</a:t>
            </a:r>
            <a:r>
              <a:rPr lang="en-US" sz="1600" dirty="0" smtClean="0">
                <a:ea typeface="Cambria Math"/>
                <a:sym typeface="Symbol"/>
              </a:rPr>
              <a:t>)</a:t>
            </a:r>
            <a:r>
              <a:rPr lang="en-US" sz="1600" dirty="0">
                <a:ea typeface="Cambria Math"/>
                <a:sym typeface="Symbol"/>
              </a:rPr>
              <a:t> represents the </a:t>
            </a:r>
            <a:r>
              <a:rPr lang="en-US" sz="1600" dirty="0" smtClean="0">
                <a:ea typeface="Cambria Math"/>
                <a:sym typeface="Symbol"/>
              </a:rPr>
              <a:t>union </a:t>
            </a:r>
            <a:r>
              <a:rPr lang="en-US" sz="1600" dirty="0">
                <a:ea typeface="Cambria Math"/>
                <a:sym typeface="Symbol"/>
              </a:rPr>
              <a:t>of the sets represented by </a:t>
            </a:r>
            <a:r>
              <a:rPr lang="en-US" sz="1600" b="1" dirty="0">
                <a:ea typeface="Cambria Math"/>
                <a:sym typeface="Symbol"/>
              </a:rPr>
              <a:t>A</a:t>
            </a:r>
            <a:r>
              <a:rPr lang="en-US" sz="1600" dirty="0">
                <a:ea typeface="Cambria Math"/>
                <a:sym typeface="Symbol"/>
              </a:rPr>
              <a:t> and by </a:t>
            </a:r>
            <a:r>
              <a:rPr lang="en-US" sz="1600" b="1" dirty="0">
                <a:ea typeface="Cambria Math"/>
                <a:sym typeface="Symbol"/>
              </a:rPr>
              <a:t>B</a:t>
            </a:r>
            <a:r>
              <a:rPr lang="en-US" sz="1600" dirty="0">
                <a:ea typeface="Cambria Math"/>
                <a:sym typeface="Symbol"/>
              </a:rPr>
              <a:t>; </a:t>
            </a:r>
          </a:p>
          <a:p>
            <a:r>
              <a:rPr lang="en-US" sz="1600" b="1" dirty="0" smtClean="0">
                <a:ea typeface="Cambria Math"/>
                <a:sym typeface="Symbol"/>
              </a:rPr>
              <a:t>A*</a:t>
            </a:r>
            <a:r>
              <a:rPr lang="en-US" sz="1600" dirty="0" smtClean="0">
                <a:ea typeface="Cambria Math"/>
                <a:sym typeface="Symbol"/>
              </a:rPr>
              <a:t> represents the </a:t>
            </a:r>
            <a:r>
              <a:rPr lang="en-US" sz="1600" dirty="0" err="1" smtClean="0">
                <a:ea typeface="Cambria Math"/>
                <a:sym typeface="Symbol"/>
              </a:rPr>
              <a:t>Kleene</a:t>
            </a:r>
            <a:r>
              <a:rPr lang="en-US" sz="1600" dirty="0" smtClean="0">
                <a:ea typeface="Cambria Math"/>
                <a:sym typeface="Symbol"/>
              </a:rPr>
              <a:t> closure of the set represented by </a:t>
            </a:r>
            <a:r>
              <a:rPr lang="en-US" sz="1600" b="1" dirty="0" smtClean="0">
                <a:ea typeface="Cambria Math"/>
                <a:sym typeface="Symbol"/>
              </a:rPr>
              <a:t>A</a:t>
            </a:r>
            <a:r>
              <a:rPr lang="en-US" sz="1600" dirty="0" smtClean="0">
                <a:ea typeface="Cambria Math"/>
                <a:sym typeface="Symbol"/>
              </a:rPr>
              <a:t>.</a:t>
            </a:r>
            <a:r>
              <a:rPr lang="en-US" sz="1600" dirty="0" smtClean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8701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 (</a:t>
            </a:r>
            <a:r>
              <a:rPr lang="en-US" i="1" dirty="0" smtClean="0"/>
              <a:t>cont.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What are the strings in the regular sets specified by the regular expressions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10*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(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*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 0 </a:t>
            </a:r>
            <a:r>
              <a:rPr lang="en-US" dirty="0" smtClean="0">
                <a:latin typeface="Cambria Math"/>
                <a:ea typeface="Cambria Math"/>
              </a:rPr>
              <a:t>∪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01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dirty="0">
                <a:latin typeface="Cambria Math"/>
                <a:ea typeface="Cambria Math"/>
              </a:rPr>
              <a:t>∪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*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and (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0*1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*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?</a:t>
            </a:r>
          </a:p>
          <a:p>
            <a:pPr indent="0">
              <a:buNone/>
            </a:pPr>
            <a:r>
              <a:rPr lang="en-US" b="1" dirty="0" smtClean="0">
                <a:ea typeface="Cambria Math" pitchFamily="18" charset="0"/>
              </a:rPr>
              <a:t>Solution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: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 indent="0">
              <a:buNone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657600"/>
            <a:ext cx="3659124" cy="143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9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Finite-State Automata, Regular Sets, and Regular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038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1956</a:t>
            </a:r>
            <a:r>
              <a:rPr lang="en-US" dirty="0"/>
              <a:t> </a:t>
            </a:r>
            <a:r>
              <a:rPr lang="en-US" dirty="0" err="1" smtClean="0"/>
              <a:t>Kleene</a:t>
            </a:r>
            <a:r>
              <a:rPr lang="en-US" dirty="0" smtClean="0"/>
              <a:t> </a:t>
            </a:r>
            <a:r>
              <a:rPr lang="en-US" dirty="0"/>
              <a:t>established the connection between regular sets and sets recognized by </a:t>
            </a:r>
            <a:r>
              <a:rPr lang="en-US" dirty="0" smtClean="0"/>
              <a:t>a FSA.</a:t>
            </a:r>
            <a:endParaRPr lang="en-US" dirty="0"/>
          </a:p>
          <a:p>
            <a:pPr lvl="1"/>
            <a:r>
              <a:rPr lang="en-US" dirty="0"/>
              <a:t>He showed that a set is regular if and only if it is recognized by a </a:t>
            </a:r>
            <a:r>
              <a:rPr lang="en-US" dirty="0" smtClean="0"/>
              <a:t>FSA.   </a:t>
            </a:r>
            <a:r>
              <a:rPr lang="en-US" dirty="0"/>
              <a:t>This result is known as </a:t>
            </a:r>
            <a:r>
              <a:rPr lang="en-US" i="1" dirty="0" err="1"/>
              <a:t>Kleene's</a:t>
            </a:r>
            <a:r>
              <a:rPr lang="en-US" i="1" dirty="0"/>
              <a:t> theorem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See </a:t>
            </a:r>
            <a:r>
              <a:rPr lang="en-US" dirty="0"/>
              <a:t>the text for the lengthy proof of this </a:t>
            </a:r>
            <a:r>
              <a:rPr lang="en-US" dirty="0" smtClean="0"/>
              <a:t>theorem.</a:t>
            </a:r>
          </a:p>
          <a:p>
            <a:r>
              <a:rPr lang="en-US" dirty="0"/>
              <a:t>There is a close connection between regular grammars and regular sets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Specifically, a set is generated by a regular grammar if and only if it is a regular </a:t>
            </a:r>
            <a:r>
              <a:rPr lang="en-US" dirty="0" smtClean="0"/>
              <a:t>set.</a:t>
            </a:r>
          </a:p>
          <a:p>
            <a:pPr lvl="1"/>
            <a:r>
              <a:rPr lang="en-US" dirty="0"/>
              <a:t>See the text for a </a:t>
            </a:r>
            <a:r>
              <a:rPr lang="en-US" dirty="0" smtClean="0"/>
              <a:t>proof.</a:t>
            </a:r>
          </a:p>
          <a:p>
            <a:pPr lvl="1"/>
            <a:r>
              <a:rPr lang="en-US" dirty="0"/>
              <a:t>We will give an example of a set that is not regular later in this section by finding a set that is not recognized by </a:t>
            </a:r>
            <a:r>
              <a:rPr lang="en-US" dirty="0" smtClean="0"/>
              <a:t>an FSA.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2097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Set Not Recognized by a FSA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</a:t>
            </a:r>
            <a:r>
              <a:rPr lang="en-US" dirty="0" smtClean="0"/>
              <a:t>he set 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baseline="30000" dirty="0" smtClean="0"/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baseline="30000" dirty="0" smtClean="0"/>
              <a:t>n</a:t>
            </a:r>
            <a:r>
              <a:rPr lang="en-US" dirty="0" smtClean="0"/>
              <a:t> | </a:t>
            </a:r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…} of all strings consisting of a block of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s followed by a block of an equal number of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s is not regular.</a:t>
            </a:r>
          </a:p>
          <a:p>
            <a:r>
              <a:rPr lang="en-US" dirty="0" smtClean="0"/>
              <a:t>To show that this set is not regular, suppose that this set was regular. Then there would be a NDFSA </a:t>
            </a:r>
            <a:r>
              <a:rPr lang="en-US" i="1" dirty="0"/>
              <a:t>M</a:t>
            </a:r>
            <a:r>
              <a:rPr lang="en-US" dirty="0"/>
              <a:t> = (</a:t>
            </a:r>
            <a:r>
              <a:rPr lang="en-US" i="1" dirty="0"/>
              <a:t>S</a:t>
            </a:r>
            <a:r>
              <a:rPr lang="en-US" dirty="0"/>
              <a:t>, </a:t>
            </a:r>
            <a:r>
              <a:rPr lang="en-US" i="1" dirty="0"/>
              <a:t>I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dirty="0"/>
              <a:t>,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dirty="0"/>
              <a:t>) </a:t>
            </a:r>
            <a:r>
              <a:rPr lang="en-US" dirty="0" smtClean="0"/>
              <a:t>recognizing it. 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N</a:t>
            </a:r>
            <a:r>
              <a:rPr lang="en-US" dirty="0" smtClean="0"/>
              <a:t> be the number of states in this machine, i.e., </a:t>
            </a:r>
            <a:r>
              <a:rPr lang="en-US" i="1" dirty="0" smtClean="0"/>
              <a:t>N</a:t>
            </a:r>
            <a:r>
              <a:rPr lang="en-US" dirty="0" smtClean="0"/>
              <a:t> = |</a:t>
            </a:r>
            <a:r>
              <a:rPr lang="en-US" i="1" dirty="0" smtClean="0"/>
              <a:t>S</a:t>
            </a:r>
            <a:r>
              <a:rPr lang="en-US" dirty="0" smtClean="0"/>
              <a:t>|. </a:t>
            </a:r>
          </a:p>
          <a:p>
            <a:r>
              <a:rPr lang="en-US" i="1" dirty="0" smtClean="0"/>
              <a:t>M</a:t>
            </a:r>
            <a:r>
              <a:rPr lang="en-US" dirty="0" smtClean="0"/>
              <a:t> must recognize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baseline="30000" dirty="0" smtClean="0"/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baseline="30000" dirty="0"/>
              <a:t>N</a:t>
            </a:r>
            <a:r>
              <a:rPr lang="en-US" dirty="0" smtClean="0"/>
              <a:t> since it is made up of  </a:t>
            </a:r>
            <a:r>
              <a:rPr lang="en-US" dirty="0"/>
              <a:t>a block of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s followed by a block of an equal number of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s. </a:t>
            </a:r>
          </a:p>
          <a:p>
            <a:r>
              <a:rPr lang="en-US" dirty="0" smtClean="0"/>
              <a:t>Let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,</a:t>
            </a:r>
            <a:r>
              <a:rPr lang="en-US" i="1" dirty="0"/>
              <a:t> 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</a:t>
            </a:r>
            <a:r>
              <a:rPr lang="en-US" i="1" dirty="0"/>
              <a:t> 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,…,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-25000" dirty="0" smtClean="0">
                <a:ea typeface="Cambria Math" pitchFamily="18" charset="0"/>
              </a:rPr>
              <a:t>N</a:t>
            </a:r>
            <a:r>
              <a:rPr lang="en-US" dirty="0" smtClean="0"/>
              <a:t> be the sequence of states obtained starting at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and using the symbols of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baseline="30000" dirty="0"/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baseline="30000" dirty="0"/>
              <a:t>N</a:t>
            </a:r>
            <a:r>
              <a:rPr lang="en-US" dirty="0"/>
              <a:t> </a:t>
            </a:r>
            <a:r>
              <a:rPr lang="en-US" dirty="0" smtClean="0"/>
              <a:t>as input. So,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i="1" dirty="0" smtClean="0">
                <a:ea typeface="Cambria Math" pitchFamily="18" charset="0"/>
              </a:rPr>
              <a:t>f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>
                <a:ea typeface="Cambria Math" pitchFamily="18" charset="0"/>
              </a:rPr>
              <a:t>),</a:t>
            </a:r>
            <a:r>
              <a:rPr lang="en-US" i="1" dirty="0"/>
              <a:t>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i="1" dirty="0" smtClean="0">
                <a:ea typeface="Cambria Math" pitchFamily="18" charset="0"/>
              </a:rPr>
              <a:t>f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>
                <a:ea typeface="Cambria Math" pitchFamily="18" charset="0"/>
              </a:rPr>
              <a:t>), </a:t>
            </a:r>
            <a:r>
              <a:rPr lang="en-US" dirty="0" smtClean="0">
                <a:ea typeface="Cambria Math" pitchFamily="18" charset="0"/>
              </a:rPr>
              <a:t>…, </a:t>
            </a:r>
            <a:r>
              <a:rPr lang="en-US" i="1" dirty="0" err="1" smtClean="0"/>
              <a:t>s</a:t>
            </a:r>
            <a:r>
              <a:rPr lang="en-US" i="1" baseline="-25000" dirty="0" err="1" smtClean="0">
                <a:ea typeface="Cambria Math" pitchFamily="18" charset="0"/>
              </a:rPr>
              <a:t>N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i="1" dirty="0" smtClean="0">
                <a:ea typeface="Cambria Math" pitchFamily="18" charset="0"/>
              </a:rPr>
              <a:t>f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 smtClean="0"/>
              <a:t>s</a:t>
            </a:r>
            <a:r>
              <a:rPr lang="en-US" i="1" baseline="-25000" dirty="0" smtClean="0">
                <a:ea typeface="Cambria Math" pitchFamily="18" charset="0"/>
              </a:rPr>
              <a:t>N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-1 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>
                <a:ea typeface="Cambria Math" pitchFamily="18" charset="0"/>
              </a:rPr>
              <a:t>),</a:t>
            </a:r>
            <a:r>
              <a:rPr lang="en-US" i="1" dirty="0"/>
              <a:t> </a:t>
            </a:r>
            <a:r>
              <a:rPr lang="en-US" i="1" dirty="0" smtClean="0"/>
              <a:t>         s</a:t>
            </a:r>
            <a:r>
              <a:rPr lang="en-US" i="1" baseline="-25000" dirty="0" smtClean="0"/>
              <a:t>N+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i="1" dirty="0" smtClean="0">
                <a:ea typeface="Cambria Math" pitchFamily="18" charset="0"/>
              </a:rPr>
              <a:t>f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 err="1" smtClean="0"/>
              <a:t>s</a:t>
            </a:r>
            <a:r>
              <a:rPr lang="en-US" i="1" baseline="-25000" dirty="0" err="1" smtClean="0">
                <a:ea typeface="Cambria Math" pitchFamily="18" charset="0"/>
              </a:rPr>
              <a:t>N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ea typeface="Cambria Math" pitchFamily="18" charset="0"/>
              </a:rPr>
              <a:t>), …,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-25000" dirty="0" smtClean="0">
                <a:ea typeface="Cambria Math" pitchFamily="18" charset="0"/>
              </a:rPr>
              <a:t>N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= </a:t>
            </a:r>
            <a:r>
              <a:rPr lang="en-US" i="1" dirty="0" smtClean="0">
                <a:ea typeface="Cambria Math" pitchFamily="18" charset="0"/>
              </a:rPr>
              <a:t>f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-25000" dirty="0" smtClean="0">
                <a:ea typeface="Cambria Math" pitchFamily="18" charset="0"/>
              </a:rPr>
              <a:t>N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-1 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ea typeface="Cambria Math" pitchFamily="18" charset="0"/>
              </a:rPr>
              <a:t>), and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-25000" dirty="0" smtClean="0">
                <a:ea typeface="Cambria Math" pitchFamily="18" charset="0"/>
              </a:rPr>
              <a:t>N  </a:t>
            </a:r>
            <a:r>
              <a:rPr lang="en-US" dirty="0" smtClean="0">
                <a:ea typeface="Cambria Math" pitchFamily="18" charset="0"/>
              </a:rPr>
              <a:t>is a final state.</a:t>
            </a:r>
          </a:p>
          <a:p>
            <a:r>
              <a:rPr lang="en-US" dirty="0" smtClean="0">
                <a:ea typeface="Cambria Math" pitchFamily="18" charset="0"/>
              </a:rPr>
              <a:t>Because there are only </a:t>
            </a:r>
            <a:r>
              <a:rPr lang="en-US" i="1" dirty="0" smtClean="0">
                <a:ea typeface="Cambria Math" pitchFamily="18" charset="0"/>
              </a:rPr>
              <a:t>N</a:t>
            </a:r>
            <a:r>
              <a:rPr lang="en-US" dirty="0" smtClean="0">
                <a:ea typeface="Cambria Math" pitchFamily="18" charset="0"/>
              </a:rPr>
              <a:t> states, by the pigeonhole principle at least two of the first </a:t>
            </a:r>
            <a:r>
              <a:rPr lang="en-US" i="1" dirty="0" smtClean="0">
                <a:ea typeface="Cambria Math" pitchFamily="18" charset="0"/>
              </a:rPr>
              <a:t>N</a:t>
            </a:r>
            <a:r>
              <a:rPr lang="en-US" dirty="0" smtClean="0">
                <a:ea typeface="Cambria Math" pitchFamily="18" charset="0"/>
              </a:rPr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ea typeface="Cambria Math" pitchFamily="18" charset="0"/>
              </a:rPr>
              <a:t> states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dirty="0" smtClean="0">
                <a:ea typeface="Cambria Math" pitchFamily="18" charset="0"/>
              </a:rPr>
              <a:t>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,</a:t>
            </a:r>
            <a:r>
              <a:rPr lang="en-US" i="1" dirty="0" smtClean="0"/>
              <a:t>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,…,</a:t>
            </a:r>
            <a:r>
              <a:rPr lang="en-US" i="1" dirty="0" err="1" smtClean="0"/>
              <a:t>s</a:t>
            </a:r>
            <a:r>
              <a:rPr lang="en-US" i="1" baseline="-25000" dirty="0" err="1" smtClean="0">
                <a:ea typeface="Cambria Math" pitchFamily="18" charset="0"/>
              </a:rPr>
              <a:t>N</a:t>
            </a:r>
            <a:r>
              <a:rPr lang="en-US" i="1" baseline="-25000" dirty="0" smtClean="0">
                <a:ea typeface="Cambria Math" pitchFamily="18" charset="0"/>
              </a:rPr>
              <a:t> </a:t>
            </a:r>
            <a:r>
              <a:rPr lang="en-US" dirty="0" smtClean="0">
                <a:ea typeface="Cambria Math" pitchFamily="18" charset="0"/>
              </a:rPr>
              <a:t> must be the same.</a:t>
            </a:r>
          </a:p>
          <a:p>
            <a:r>
              <a:rPr lang="en-US" dirty="0" smtClean="0">
                <a:ea typeface="Cambria Math" pitchFamily="18" charset="0"/>
              </a:rPr>
              <a:t>Suppose that </a:t>
            </a:r>
            <a:r>
              <a:rPr lang="en-US" i="1" dirty="0" err="1" smtClean="0"/>
              <a:t>s</a:t>
            </a:r>
            <a:r>
              <a:rPr lang="en-US" i="1" baseline="-25000" dirty="0" err="1" smtClean="0">
                <a:ea typeface="Cambria Math" pitchFamily="18" charset="0"/>
              </a:rPr>
              <a:t>i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err="1" smtClean="0"/>
              <a:t>s</a:t>
            </a:r>
            <a:r>
              <a:rPr lang="en-US" i="1" baseline="-25000" dirty="0" err="1" smtClean="0">
                <a:ea typeface="Cambria Math" pitchFamily="18" charset="0"/>
              </a:rPr>
              <a:t>j</a:t>
            </a:r>
            <a:r>
              <a:rPr lang="en-US" dirty="0"/>
              <a:t> </a:t>
            </a:r>
            <a:r>
              <a:rPr lang="en-US" dirty="0" smtClean="0"/>
              <a:t> are identical states with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≤</a:t>
            </a:r>
            <a:r>
              <a:rPr lang="en-US" i="1" dirty="0" smtClean="0"/>
              <a:t> </a:t>
            </a:r>
            <a:r>
              <a:rPr lang="en-US" i="1" dirty="0" err="1"/>
              <a:t>i</a:t>
            </a:r>
            <a:r>
              <a:rPr lang="en-US" i="1" dirty="0" smtClean="0"/>
              <a:t> </a:t>
            </a:r>
            <a:r>
              <a:rPr lang="en-US" dirty="0" smtClean="0"/>
              <a:t>&lt;</a:t>
            </a:r>
            <a:r>
              <a:rPr lang="en-US" i="1" dirty="0" smtClean="0"/>
              <a:t> j </a:t>
            </a:r>
            <a:r>
              <a:rPr lang="en-US" dirty="0"/>
              <a:t>≤</a:t>
            </a:r>
            <a:r>
              <a:rPr lang="en-US" i="1" dirty="0" smtClean="0"/>
              <a:t> N</a:t>
            </a:r>
            <a:r>
              <a:rPr lang="en-US" dirty="0" smtClean="0"/>
              <a:t>. This means that         </a:t>
            </a:r>
            <a:r>
              <a:rPr lang="en-US" i="1" dirty="0" smtClean="0">
                <a:ea typeface="Cambria Math" pitchFamily="18" charset="0"/>
              </a:rPr>
              <a:t>f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 err="1" smtClean="0"/>
              <a:t>s</a:t>
            </a:r>
            <a:r>
              <a:rPr lang="en-US" i="1" baseline="-25000" dirty="0" err="1" smtClean="0">
                <a:ea typeface="Cambria Math" pitchFamily="18" charset="0"/>
              </a:rPr>
              <a:t>i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baseline="30000" dirty="0" smtClean="0">
                <a:ea typeface="Cambria Math" pitchFamily="18" charset="0"/>
              </a:rPr>
              <a:t>t</a:t>
            </a:r>
            <a:r>
              <a:rPr lang="en-US" dirty="0" smtClean="0">
                <a:ea typeface="Cambria Math" pitchFamily="18" charset="0"/>
              </a:rPr>
              <a:t>)= </a:t>
            </a:r>
            <a:r>
              <a:rPr lang="en-US" i="1" dirty="0" err="1" smtClean="0"/>
              <a:t>s</a:t>
            </a:r>
            <a:r>
              <a:rPr lang="en-US" i="1" baseline="-25000" dirty="0" err="1" smtClean="0">
                <a:ea typeface="Cambria Math" pitchFamily="18" charset="0"/>
              </a:rPr>
              <a:t>j</a:t>
            </a:r>
            <a:r>
              <a:rPr lang="en-US" dirty="0" smtClean="0"/>
              <a:t>, where </a:t>
            </a:r>
            <a:r>
              <a:rPr lang="en-US" i="1" dirty="0" smtClean="0"/>
              <a:t>t</a:t>
            </a:r>
            <a:r>
              <a:rPr lang="en-US" dirty="0" smtClean="0"/>
              <a:t> = </a:t>
            </a:r>
            <a:r>
              <a:rPr lang="en-US" i="1" dirty="0" smtClean="0"/>
              <a:t>j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i="1" dirty="0" err="1" smtClean="0"/>
              <a:t>i</a:t>
            </a:r>
            <a:r>
              <a:rPr lang="en-US" dirty="0" smtClean="0"/>
              <a:t>. Hence, there is a loop leading from </a:t>
            </a:r>
            <a:r>
              <a:rPr lang="en-US" i="1" dirty="0" err="1" smtClean="0"/>
              <a:t>s</a:t>
            </a:r>
            <a:r>
              <a:rPr lang="en-US" i="1" baseline="-25000" dirty="0" err="1" smtClean="0">
                <a:ea typeface="Cambria Math" pitchFamily="18" charset="0"/>
              </a:rPr>
              <a:t>i</a:t>
            </a:r>
            <a:r>
              <a:rPr lang="en-US" i="1" baseline="-25000" dirty="0" smtClean="0">
                <a:ea typeface="Cambria Math" pitchFamily="18" charset="0"/>
              </a:rPr>
              <a:t> </a:t>
            </a:r>
            <a:r>
              <a:rPr lang="en-US" i="1" dirty="0" smtClean="0">
                <a:ea typeface="Cambria Math" pitchFamily="18" charset="0"/>
              </a:rPr>
              <a:t> </a:t>
            </a:r>
            <a:r>
              <a:rPr lang="en-US" dirty="0" smtClean="0">
                <a:ea typeface="Cambria Math" pitchFamily="18" charset="0"/>
              </a:rPr>
              <a:t>back to itself, using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>
                <a:ea typeface="Cambria Math" pitchFamily="18" charset="0"/>
              </a:rPr>
              <a:t> a total of </a:t>
            </a:r>
            <a:r>
              <a:rPr lang="en-US" i="1" dirty="0" smtClean="0">
                <a:ea typeface="Cambria Math" pitchFamily="18" charset="0"/>
              </a:rPr>
              <a:t>t</a:t>
            </a:r>
            <a:r>
              <a:rPr lang="en-US" dirty="0" smtClean="0">
                <a:ea typeface="Cambria Math" pitchFamily="18" charset="0"/>
              </a:rPr>
              <a:t> times.</a:t>
            </a:r>
          </a:p>
          <a:p>
            <a:pPr marL="0" indent="0">
              <a:buNone/>
            </a:pPr>
            <a:r>
              <a:rPr lang="en-US" i="1" dirty="0">
                <a:ea typeface="Cambria Math" pitchFamily="18" charset="0"/>
              </a:rPr>
              <a:t> </a:t>
            </a:r>
            <a:r>
              <a:rPr lang="en-US" i="1" dirty="0" smtClean="0">
                <a:ea typeface="Cambria Math" pitchFamily="18" charset="0"/>
              </a:rPr>
              <a:t>                                                                                                            continued</a:t>
            </a:r>
          </a:p>
          <a:p>
            <a:pPr marL="0" indent="0">
              <a:buNone/>
            </a:pPr>
            <a:endParaRPr lang="en-US" dirty="0">
              <a:ea typeface="Cambria Math" pitchFamily="18" charset="0"/>
            </a:endParaRPr>
          </a:p>
          <a:p>
            <a:pPr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72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Phrase-Structure Grammars</a:t>
            </a:r>
          </a:p>
          <a:p>
            <a:r>
              <a:rPr lang="en-US" dirty="0" smtClean="0"/>
              <a:t>Types of Phrase-Structure Grammars</a:t>
            </a:r>
          </a:p>
          <a:p>
            <a:r>
              <a:rPr lang="en-US" dirty="0" smtClean="0"/>
              <a:t>Derivation Trees</a:t>
            </a:r>
          </a:p>
          <a:p>
            <a:r>
              <a:rPr lang="en-US" dirty="0" smtClean="0"/>
              <a:t>Backus-Naur Form</a:t>
            </a:r>
          </a:p>
        </p:txBody>
      </p:sp>
    </p:spTree>
    <p:extLst>
      <p:ext uri="{BB962C8B-B14F-4D97-AF65-F5344CB8AC3E}">
        <p14:creationId xmlns:p14="http://schemas.microsoft.com/office/powerpoint/2010/main" val="113497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Set Not Recognized by a FSA (</a:t>
            </a:r>
            <a:r>
              <a:rPr lang="en-US" i="1" dirty="0" smtClean="0"/>
              <a:t>cont.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indent="0">
              <a:buNone/>
            </a:pPr>
            <a:endParaRPr lang="en-US" dirty="0" smtClean="0">
              <a:ea typeface="Cambria Math" pitchFamily="18" charset="0"/>
            </a:endParaRPr>
          </a:p>
          <a:p>
            <a:pPr indent="0">
              <a:buNone/>
            </a:pPr>
            <a:endParaRPr lang="en-US" dirty="0">
              <a:ea typeface="Cambria Math" pitchFamily="18" charset="0"/>
            </a:endParaRPr>
          </a:p>
          <a:p>
            <a:pPr indent="0">
              <a:buNone/>
            </a:pPr>
            <a:endParaRPr lang="en-US" dirty="0">
              <a:ea typeface="Cambria Math" pitchFamily="18" charset="0"/>
            </a:endParaRPr>
          </a:p>
          <a:p>
            <a:pPr indent="0">
              <a:buNone/>
            </a:pPr>
            <a:endParaRPr lang="en-US" dirty="0" smtClean="0">
              <a:ea typeface="Cambria Math" pitchFamily="18" charset="0"/>
            </a:endParaRPr>
          </a:p>
          <a:p>
            <a:pPr indent="0">
              <a:buNone/>
            </a:pPr>
            <a:endParaRPr lang="en-US" dirty="0" smtClean="0">
              <a:ea typeface="Cambria Math" pitchFamily="18" charset="0"/>
            </a:endParaRPr>
          </a:p>
          <a:p>
            <a:pPr indent="0">
              <a:buNone/>
            </a:pPr>
            <a:endParaRPr lang="en-US" dirty="0">
              <a:ea typeface="Cambria Math" pitchFamily="18" charset="0"/>
            </a:endParaRPr>
          </a:p>
          <a:p>
            <a:pPr indent="0">
              <a:buNone/>
            </a:pPr>
            <a:endParaRPr lang="en-US" dirty="0" smtClean="0">
              <a:ea typeface="Cambria Math" pitchFamily="18" charset="0"/>
            </a:endParaRPr>
          </a:p>
          <a:p>
            <a:pPr marL="0"/>
            <a:r>
              <a:rPr lang="en-US" dirty="0" smtClean="0">
                <a:ea typeface="Cambria Math" pitchFamily="18" charset="0"/>
              </a:rPr>
              <a:t>Now consider the input string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baseline="30000" dirty="0" smtClean="0"/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baseline="30000" dirty="0" smtClean="0"/>
              <a:t>t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baseline="30000" dirty="0"/>
              <a:t>N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baseline="30000" dirty="0" smtClean="0"/>
              <a:t>N+t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baseline="30000" dirty="0"/>
              <a:t>N</a:t>
            </a:r>
            <a:r>
              <a:rPr lang="en-US" i="1" dirty="0" smtClean="0"/>
              <a:t> . </a:t>
            </a:r>
            <a:r>
              <a:rPr lang="en-US" dirty="0" smtClean="0"/>
              <a:t>The string is not of the correct form and so, it is not recognized by </a:t>
            </a:r>
            <a:r>
              <a:rPr lang="en-US" i="1" dirty="0" smtClean="0"/>
              <a:t>M</a:t>
            </a:r>
            <a:r>
              <a:rPr lang="en-US" dirty="0" smtClean="0"/>
              <a:t>.</a:t>
            </a:r>
          </a:p>
          <a:p>
            <a:pPr marL="0"/>
            <a:r>
              <a:rPr lang="en-US" dirty="0" smtClean="0"/>
              <a:t>Consequently, </a:t>
            </a:r>
            <a:r>
              <a:rPr lang="en-US" i="1" dirty="0">
                <a:ea typeface="Cambria Math" pitchFamily="18" charset="0"/>
              </a:rPr>
              <a:t>f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dirty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baseline="30000" dirty="0" smtClean="0">
                <a:ea typeface="Cambria Math" pitchFamily="18" charset="0"/>
              </a:rPr>
              <a:t>N+t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baseline="30000" dirty="0" smtClean="0">
                <a:ea typeface="Cambria Math" pitchFamily="18" charset="0"/>
              </a:rPr>
              <a:t>N</a:t>
            </a:r>
            <a:r>
              <a:rPr lang="en-US" dirty="0" smtClean="0">
                <a:ea typeface="Cambria Math" pitchFamily="18" charset="0"/>
              </a:rPr>
              <a:t>) can not be a final state. </a:t>
            </a:r>
          </a:p>
          <a:p>
            <a:pPr marL="0"/>
            <a:r>
              <a:rPr lang="en-US" dirty="0" smtClean="0">
                <a:ea typeface="Cambria Math" pitchFamily="18" charset="0"/>
              </a:rPr>
              <a:t>However, when we use the string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baseline="30000" dirty="0" smtClean="0"/>
              <a:t>N+t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baseline="30000" dirty="0"/>
              <a:t>N</a:t>
            </a:r>
            <a:r>
              <a:rPr lang="en-US" i="1" dirty="0" smtClean="0"/>
              <a:t> </a:t>
            </a:r>
            <a:r>
              <a:rPr lang="en-US" dirty="0" smtClean="0"/>
              <a:t>as input, we end up in the same state as before, namely,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-25000" dirty="0" smtClean="0">
                <a:ea typeface="Cambria Math" pitchFamily="18" charset="0"/>
              </a:rPr>
              <a:t>N</a:t>
            </a:r>
            <a:r>
              <a:rPr lang="en-US" dirty="0" smtClean="0"/>
              <a:t>. The reason is that we go through the loop one more time. </a:t>
            </a:r>
          </a:p>
          <a:p>
            <a:pPr marL="0"/>
            <a:r>
              <a:rPr lang="en-US" dirty="0" smtClean="0"/>
              <a:t>This contradiction shows that </a:t>
            </a:r>
            <a:r>
              <a:rPr lang="en-US" dirty="0"/>
              <a:t>{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baseline="30000" dirty="0"/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baseline="30000" dirty="0"/>
              <a:t>n</a:t>
            </a:r>
            <a:r>
              <a:rPr lang="en-US" dirty="0"/>
              <a:t> |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</a:t>
            </a:r>
            <a:r>
              <a:rPr lang="en-US" dirty="0" smtClean="0"/>
              <a:t>…} is not regular.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983" y="2133600"/>
            <a:ext cx="4802886" cy="166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27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Powerful Types of Machines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main limitation of finite-state automata is their finite amount of memory. This has led to the development of more powerful types of machines.</a:t>
            </a:r>
          </a:p>
          <a:p>
            <a:pPr lvl="1"/>
            <a:r>
              <a:rPr lang="en-US" i="1" dirty="0" smtClean="0"/>
              <a:t>Pushdown Automaton </a:t>
            </a:r>
            <a:r>
              <a:rPr lang="en-US" dirty="0" smtClean="0"/>
              <a:t>(</a:t>
            </a:r>
            <a:r>
              <a:rPr lang="en-US" i="1" dirty="0" smtClean="0"/>
              <a:t>PDA</a:t>
            </a:r>
            <a:r>
              <a:rPr lang="en-US" dirty="0" smtClean="0"/>
              <a:t>): includes a stack, which provides unlimited memory. We can use a PDA to recognize 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baseline="30000" dirty="0" smtClean="0"/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baseline="30000" dirty="0" smtClean="0"/>
              <a:t>n</a:t>
            </a:r>
            <a:r>
              <a:rPr lang="en-US" dirty="0" smtClean="0"/>
              <a:t> </a:t>
            </a:r>
            <a:r>
              <a:rPr lang="en-US" dirty="0"/>
              <a:t>|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</a:t>
            </a:r>
            <a:r>
              <a:rPr lang="en-US" dirty="0" smtClean="0"/>
              <a:t>…}, but no PDA recognizes the set  </a:t>
            </a:r>
            <a:r>
              <a:rPr lang="en-US" dirty="0"/>
              <a:t>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baseline="30000" dirty="0" smtClean="0"/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baseline="30000" dirty="0" smtClean="0"/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 smtClean="0"/>
              <a:t>n</a:t>
            </a:r>
            <a:r>
              <a:rPr lang="en-US" dirty="0" smtClean="0"/>
              <a:t> </a:t>
            </a:r>
            <a:r>
              <a:rPr lang="en-US" dirty="0"/>
              <a:t>|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</a:t>
            </a:r>
            <a:r>
              <a:rPr lang="en-US" dirty="0" smtClean="0"/>
              <a:t>…}.</a:t>
            </a:r>
          </a:p>
          <a:p>
            <a:pPr lvl="1"/>
            <a:r>
              <a:rPr lang="en-US" i="1" dirty="0" smtClean="0"/>
              <a:t>Linear Bounded Automaton </a:t>
            </a:r>
            <a:r>
              <a:rPr lang="en-US" dirty="0" smtClean="0"/>
              <a:t>(</a:t>
            </a:r>
            <a:r>
              <a:rPr lang="en-US" i="1" dirty="0" smtClean="0"/>
              <a:t>LBA</a:t>
            </a:r>
            <a:r>
              <a:rPr lang="en-US" dirty="0" smtClean="0"/>
              <a:t>): More powerful than pushdown automata.</a:t>
            </a:r>
            <a:r>
              <a:rPr lang="en-US" dirty="0"/>
              <a:t> </a:t>
            </a:r>
            <a:r>
              <a:rPr lang="en-US" dirty="0" smtClean="0"/>
              <a:t>We can use a LBA to  recognize </a:t>
            </a:r>
            <a:r>
              <a:rPr lang="en-US" dirty="0"/>
              <a:t>{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baseline="30000" dirty="0"/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baseline="30000" dirty="0"/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/>
              <a:t>n</a:t>
            </a:r>
            <a:r>
              <a:rPr lang="en-US" dirty="0"/>
              <a:t> |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</a:t>
            </a:r>
            <a:r>
              <a:rPr lang="en-US" dirty="0" smtClean="0"/>
              <a:t>…}, but </a:t>
            </a:r>
            <a:r>
              <a:rPr lang="en-US" dirty="0"/>
              <a:t>there are languages generated by phrase-structure grammars that cannot be recognized by a </a:t>
            </a:r>
            <a:r>
              <a:rPr lang="en-US" dirty="0" smtClean="0"/>
              <a:t>LBA.</a:t>
            </a:r>
          </a:p>
          <a:p>
            <a:pPr lvl="1"/>
            <a:r>
              <a:rPr lang="en-US" i="1" dirty="0" smtClean="0"/>
              <a:t>Turing Machine </a:t>
            </a:r>
            <a:r>
              <a:rPr lang="en-US" dirty="0" smtClean="0"/>
              <a:t>(</a:t>
            </a:r>
            <a:r>
              <a:rPr lang="en-US" i="1" dirty="0" smtClean="0"/>
              <a:t>TM</a:t>
            </a:r>
            <a:r>
              <a:rPr lang="en-US" dirty="0" smtClean="0"/>
              <a:t>): Yet more powerful</a:t>
            </a:r>
            <a:r>
              <a:rPr lang="en-US" dirty="0"/>
              <a:t> </a:t>
            </a:r>
            <a:r>
              <a:rPr lang="en-US" dirty="0" smtClean="0"/>
              <a:t>machines </a:t>
            </a:r>
            <a:r>
              <a:rPr lang="en-US" dirty="0"/>
              <a:t>(to be studied in the next section</a:t>
            </a:r>
            <a:r>
              <a:rPr lang="en-US" dirty="0" smtClean="0"/>
              <a:t>) </a:t>
            </a:r>
            <a:r>
              <a:rPr lang="en-US" dirty="0"/>
              <a:t>which can recognize all languages generated by phrase-structure </a:t>
            </a:r>
            <a:r>
              <a:rPr lang="en-US" dirty="0" smtClean="0"/>
              <a:t>grammars.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3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Turing Machines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13.5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96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 of Turing Machines</a:t>
            </a:r>
          </a:p>
          <a:p>
            <a:r>
              <a:rPr lang="en-US" dirty="0" smtClean="0"/>
              <a:t>Using Turing Machines to Recognize Sets</a:t>
            </a:r>
          </a:p>
          <a:p>
            <a:r>
              <a:rPr lang="en-US" dirty="0" smtClean="0"/>
              <a:t>Computing Functions with Turing Machines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Different Types of  Turing Machines (</a:t>
            </a:r>
            <a:r>
              <a:rPr lang="en-US" i="1" dirty="0" smtClean="0"/>
              <a:t>not currently included in overheads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Church-Turing Thesis</a:t>
            </a:r>
          </a:p>
          <a:p>
            <a:r>
              <a:rPr lang="en-US" dirty="0" smtClean="0"/>
              <a:t>Computational Complexity, Computability, and Decidability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005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Informally, a Turing machine consists of a </a:t>
            </a:r>
            <a:r>
              <a:rPr lang="en-US" i="1" dirty="0" smtClean="0"/>
              <a:t>control unit</a:t>
            </a:r>
            <a:r>
              <a:rPr lang="en-US" dirty="0" smtClean="0"/>
              <a:t>, which at any step is in one of finitely many different states, together with a </a:t>
            </a:r>
            <a:r>
              <a:rPr lang="en-US" i="1" dirty="0" smtClean="0"/>
              <a:t>tape,</a:t>
            </a:r>
            <a:r>
              <a:rPr lang="en-US" dirty="0" smtClean="0"/>
              <a:t> infinite in both directions,</a:t>
            </a:r>
            <a:r>
              <a:rPr lang="en-US" dirty="0"/>
              <a:t> </a:t>
            </a:r>
            <a:r>
              <a:rPr lang="en-US" dirty="0" smtClean="0"/>
              <a:t> which is divided </a:t>
            </a:r>
            <a:r>
              <a:rPr lang="en-US" dirty="0"/>
              <a:t>into </a:t>
            </a:r>
            <a:r>
              <a:rPr lang="en-US" i="1" dirty="0" smtClean="0"/>
              <a:t>cells</a:t>
            </a:r>
            <a:r>
              <a:rPr lang="en-US" dirty="0"/>
              <a:t>.</a:t>
            </a:r>
            <a:r>
              <a:rPr lang="en-US" dirty="0" smtClean="0"/>
              <a:t> </a:t>
            </a:r>
          </a:p>
          <a:p>
            <a:r>
              <a:rPr lang="en-US" dirty="0" smtClean="0"/>
              <a:t>Turing machines have read and write capabilities on the tape as the control unit moves back and forth along this tape, changing states depending on the tape symbol read. </a:t>
            </a:r>
          </a:p>
          <a:p>
            <a:r>
              <a:rPr lang="en-US" dirty="0" smtClean="0"/>
              <a:t>Turing machines are more powerful than finite-state machines because they include additional memory capability. </a:t>
            </a:r>
          </a:p>
          <a:p>
            <a:r>
              <a:rPr lang="en-US" dirty="0" smtClean="0"/>
              <a:t>Turing machines are the most general models  of computation; essentially they can do whatever a computer can do.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316" y="152400"/>
            <a:ext cx="893064" cy="10363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48200" y="34739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Alan </a:t>
            </a:r>
            <a:r>
              <a:rPr lang="en-US" dirty="0" err="1" smtClean="0"/>
              <a:t>Mathison</a:t>
            </a:r>
            <a:r>
              <a:rPr lang="en-US" dirty="0" smtClean="0"/>
              <a:t> Turing</a:t>
            </a:r>
          </a:p>
          <a:p>
            <a:r>
              <a:rPr lang="en-US" dirty="0" smtClean="0"/>
              <a:t>     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1912-1954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5257800"/>
            <a:ext cx="4329684" cy="120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67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Definition of Turing Machines (TM)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153400" cy="44196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Turing machine T</a:t>
            </a:r>
            <a:r>
              <a:rPr lang="en-US" dirty="0" smtClean="0"/>
              <a:t> </a:t>
            </a:r>
            <a:r>
              <a:rPr lang="en-US" dirty="0"/>
              <a:t>= (</a:t>
            </a:r>
            <a:r>
              <a:rPr lang="en-US" i="1" dirty="0"/>
              <a:t>S</a:t>
            </a:r>
            <a:r>
              <a:rPr lang="en-US" dirty="0"/>
              <a:t>, </a:t>
            </a:r>
            <a:r>
              <a:rPr lang="en-US" i="1" dirty="0"/>
              <a:t>I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dirty="0"/>
              <a:t>,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) consists of </a:t>
            </a:r>
          </a:p>
          <a:p>
            <a:pPr lvl="1"/>
            <a:r>
              <a:rPr lang="en-US" dirty="0" smtClean="0"/>
              <a:t>a finite set </a:t>
            </a:r>
            <a:r>
              <a:rPr lang="en-US" i="1" dirty="0" smtClean="0"/>
              <a:t>S</a:t>
            </a:r>
            <a:r>
              <a:rPr lang="en-US" dirty="0" smtClean="0"/>
              <a:t> of states, </a:t>
            </a:r>
          </a:p>
          <a:p>
            <a:pPr lvl="1"/>
            <a:r>
              <a:rPr lang="en-US" dirty="0" smtClean="0"/>
              <a:t>an alphabet </a:t>
            </a:r>
            <a:r>
              <a:rPr lang="en-US" i="1" dirty="0" smtClean="0"/>
              <a:t>I</a:t>
            </a:r>
            <a:r>
              <a:rPr lang="en-US" dirty="0" smtClean="0"/>
              <a:t> containing the blank symbol 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/>
              <a:t>a partial function </a:t>
            </a:r>
            <a:r>
              <a:rPr lang="en-US" i="1" dirty="0" smtClean="0"/>
              <a:t>f</a:t>
            </a:r>
            <a:r>
              <a:rPr lang="en-US" dirty="0" smtClean="0"/>
              <a:t> from </a:t>
            </a:r>
            <a:r>
              <a:rPr lang="en-US" i="1" dirty="0" smtClean="0"/>
              <a:t>S</a:t>
            </a:r>
            <a:r>
              <a:rPr lang="en-US" dirty="0" smtClean="0"/>
              <a:t> × </a:t>
            </a:r>
            <a:r>
              <a:rPr lang="en-US" i="1" dirty="0" smtClean="0"/>
              <a:t>I</a:t>
            </a:r>
            <a:r>
              <a:rPr lang="en-US" dirty="0" smtClean="0"/>
              <a:t> to  </a:t>
            </a:r>
            <a:r>
              <a:rPr lang="en-US" i="1" dirty="0" smtClean="0"/>
              <a:t>S</a:t>
            </a:r>
            <a:r>
              <a:rPr lang="en-US" dirty="0" smtClean="0"/>
              <a:t> </a:t>
            </a:r>
            <a:r>
              <a:rPr lang="en-US" dirty="0"/>
              <a:t>× </a:t>
            </a:r>
            <a:r>
              <a:rPr lang="en-US" i="1" dirty="0" smtClean="0"/>
              <a:t>I</a:t>
            </a:r>
            <a:r>
              <a:rPr lang="en-US" dirty="0" smtClean="0"/>
              <a:t> </a:t>
            </a:r>
            <a:r>
              <a:rPr lang="en-US" dirty="0"/>
              <a:t>×</a:t>
            </a:r>
            <a:r>
              <a:rPr lang="en-US" dirty="0" smtClean="0"/>
              <a:t>{</a:t>
            </a:r>
            <a:r>
              <a:rPr lang="en-US" i="1" dirty="0" smtClean="0"/>
              <a:t>R</a:t>
            </a:r>
            <a:r>
              <a:rPr lang="en-US" dirty="0" smtClean="0"/>
              <a:t>,</a:t>
            </a:r>
            <a:r>
              <a:rPr lang="en-US" i="1" dirty="0" smtClean="0"/>
              <a:t>L</a:t>
            </a:r>
            <a:r>
              <a:rPr lang="en-US" dirty="0" smtClean="0"/>
              <a:t>}, and </a:t>
            </a:r>
          </a:p>
          <a:p>
            <a:pPr lvl="1"/>
            <a:r>
              <a:rPr lang="en-US" dirty="0" smtClean="0"/>
              <a:t>a starting state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For some (state, symbol) pairs the partial function </a:t>
            </a:r>
            <a:r>
              <a:rPr lang="en-US" i="1" dirty="0" smtClean="0"/>
              <a:t>f</a:t>
            </a:r>
            <a:r>
              <a:rPr lang="en-US" dirty="0" smtClean="0"/>
              <a:t> may be undefined, but for a pair for which it is defined, there is a unique (state, symbol, direction) triple associated to this pair. </a:t>
            </a:r>
          </a:p>
          <a:p>
            <a:r>
              <a:rPr lang="en-US" dirty="0" smtClean="0"/>
              <a:t>The five-tuples corresponding to the partial function in the definition of a TM are called the </a:t>
            </a:r>
            <a:r>
              <a:rPr lang="en-US" i="1" dirty="0" smtClean="0"/>
              <a:t>transition rules </a:t>
            </a:r>
            <a:r>
              <a:rPr lang="en-US" dirty="0" smtClean="0"/>
              <a:t>of the machine.</a:t>
            </a:r>
            <a:endParaRPr lang="en-US" dirty="0"/>
          </a:p>
          <a:p>
            <a:r>
              <a:rPr lang="en-US" dirty="0" smtClean="0"/>
              <a:t>At each step, the control unit reads the current tape symbol </a:t>
            </a:r>
            <a:r>
              <a:rPr lang="en-US" i="1" dirty="0" smtClean="0"/>
              <a:t>x</a:t>
            </a:r>
            <a:r>
              <a:rPr lang="en-US" dirty="0" smtClean="0"/>
              <a:t>. If the control unit is in state </a:t>
            </a:r>
            <a:r>
              <a:rPr lang="en-US" i="1" dirty="0" smtClean="0"/>
              <a:t>s</a:t>
            </a:r>
            <a:r>
              <a:rPr lang="en-US" dirty="0" smtClean="0"/>
              <a:t> and if the partial function </a:t>
            </a:r>
            <a:r>
              <a:rPr lang="en-US" i="1" dirty="0" smtClean="0"/>
              <a:t>f</a:t>
            </a:r>
            <a:r>
              <a:rPr lang="en-US" dirty="0" smtClean="0"/>
              <a:t> is defined for the pair (</a:t>
            </a:r>
            <a:r>
              <a:rPr lang="en-US" i="1" dirty="0" smtClean="0"/>
              <a:t>s</a:t>
            </a:r>
            <a:r>
              <a:rPr lang="en-US" dirty="0" smtClean="0"/>
              <a:t>, </a:t>
            </a:r>
            <a:r>
              <a:rPr lang="en-US" i="1" dirty="0" smtClean="0"/>
              <a:t>x</a:t>
            </a:r>
            <a:r>
              <a:rPr lang="en-US" dirty="0" smtClean="0"/>
              <a:t>) with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s</a:t>
            </a:r>
            <a:r>
              <a:rPr lang="en-US" dirty="0" smtClean="0"/>
              <a:t>, </a:t>
            </a:r>
            <a:r>
              <a:rPr lang="en-US" i="1" dirty="0" smtClean="0"/>
              <a:t>x</a:t>
            </a:r>
            <a:r>
              <a:rPr lang="en-US" dirty="0" smtClean="0"/>
              <a:t>) = (</a:t>
            </a:r>
            <a:r>
              <a:rPr lang="en-US" i="1" dirty="0" smtClean="0"/>
              <a:t>s</a:t>
            </a:r>
            <a:r>
              <a:rPr lang="en-US" i="1" dirty="0" smtClean="0">
                <a:ea typeface="Cambria Math"/>
              </a:rPr>
              <a:t>′</a:t>
            </a:r>
            <a:r>
              <a:rPr lang="en-US" dirty="0" smtClean="0"/>
              <a:t>, </a:t>
            </a:r>
            <a:r>
              <a:rPr lang="en-US" i="1" dirty="0" smtClean="0"/>
              <a:t>x</a:t>
            </a:r>
            <a:r>
              <a:rPr lang="en-US" dirty="0">
                <a:ea typeface="Cambria Math"/>
              </a:rPr>
              <a:t>′</a:t>
            </a:r>
            <a:r>
              <a:rPr lang="en-US" dirty="0" smtClean="0"/>
              <a:t>, </a:t>
            </a:r>
            <a:r>
              <a:rPr lang="en-US" i="1" dirty="0" smtClean="0"/>
              <a:t>d</a:t>
            </a:r>
            <a:r>
              <a:rPr lang="en-US" dirty="0" smtClean="0"/>
              <a:t>), the control unit:</a:t>
            </a:r>
          </a:p>
          <a:p>
            <a:pPr lvl="1"/>
            <a:r>
              <a:rPr lang="en-US" dirty="0" smtClean="0"/>
              <a:t>enters the state </a:t>
            </a:r>
            <a:r>
              <a:rPr lang="en-US" i="1" dirty="0" smtClean="0"/>
              <a:t>s</a:t>
            </a:r>
            <a:r>
              <a:rPr lang="en-US" dirty="0" smtClean="0">
                <a:latin typeface="Cambria Math"/>
                <a:ea typeface="Cambria Math"/>
              </a:rPr>
              <a:t>′,</a:t>
            </a:r>
            <a:endParaRPr lang="en-US" dirty="0"/>
          </a:p>
          <a:p>
            <a:pPr lvl="1"/>
            <a:r>
              <a:rPr lang="en-US" dirty="0" smtClean="0"/>
              <a:t>writes the symbol </a:t>
            </a:r>
            <a:r>
              <a:rPr lang="en-US" i="1" dirty="0" smtClean="0"/>
              <a:t>x</a:t>
            </a:r>
            <a:r>
              <a:rPr lang="en-US" dirty="0" smtClean="0">
                <a:latin typeface="Cambria Math"/>
                <a:ea typeface="Cambria Math"/>
              </a:rPr>
              <a:t>′</a:t>
            </a:r>
            <a:r>
              <a:rPr lang="en-US" dirty="0" smtClean="0"/>
              <a:t> in the current cell, erasing </a:t>
            </a:r>
            <a:r>
              <a:rPr lang="en-US" i="1" dirty="0" smtClean="0"/>
              <a:t>x</a:t>
            </a:r>
            <a:r>
              <a:rPr lang="en-US" dirty="0" smtClean="0"/>
              <a:t>, and</a:t>
            </a:r>
          </a:p>
          <a:p>
            <a:pPr lvl="1"/>
            <a:r>
              <a:rPr lang="en-US" dirty="0" smtClean="0"/>
              <a:t>moves right one cell if </a:t>
            </a:r>
            <a:r>
              <a:rPr lang="en-US" i="1" dirty="0" smtClean="0"/>
              <a:t>d</a:t>
            </a:r>
            <a:r>
              <a:rPr lang="en-US" dirty="0" smtClean="0"/>
              <a:t> = </a:t>
            </a:r>
            <a:r>
              <a:rPr lang="en-US" i="1" dirty="0" smtClean="0"/>
              <a:t>R</a:t>
            </a:r>
            <a:r>
              <a:rPr lang="en-US" dirty="0" smtClean="0"/>
              <a:t> or moves left one cell if </a:t>
            </a:r>
            <a:r>
              <a:rPr lang="en-US" i="1" dirty="0" smtClean="0"/>
              <a:t>d</a:t>
            </a:r>
            <a:r>
              <a:rPr lang="en-US" dirty="0" smtClean="0"/>
              <a:t> = </a:t>
            </a:r>
            <a:r>
              <a:rPr lang="en-US" i="1" dirty="0" smtClean="0"/>
              <a:t>L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step is written as the five-tuple (</a:t>
            </a:r>
            <a:r>
              <a:rPr lang="en-US" i="1" dirty="0" smtClean="0"/>
              <a:t>s</a:t>
            </a:r>
            <a:r>
              <a:rPr lang="en-US" dirty="0" smtClean="0"/>
              <a:t>, 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s</a:t>
            </a:r>
            <a:r>
              <a:rPr lang="en-US" dirty="0" smtClean="0">
                <a:latin typeface="Cambria Math"/>
                <a:ea typeface="Cambria Math"/>
              </a:rPr>
              <a:t>′, </a:t>
            </a:r>
            <a:r>
              <a:rPr lang="en-US" i="1" dirty="0" smtClean="0">
                <a:ea typeface="Cambria Math"/>
              </a:rPr>
              <a:t>x</a:t>
            </a:r>
            <a:r>
              <a:rPr lang="en-US" dirty="0" smtClean="0">
                <a:latin typeface="Cambria Math"/>
                <a:ea typeface="Cambria Math"/>
              </a:rPr>
              <a:t>′, </a:t>
            </a:r>
            <a:r>
              <a:rPr lang="en-US" i="1" dirty="0" smtClean="0">
                <a:ea typeface="Cambria Math"/>
              </a:rPr>
              <a:t>d</a:t>
            </a:r>
            <a:r>
              <a:rPr lang="en-US" dirty="0" smtClean="0">
                <a:latin typeface="Cambria Math"/>
                <a:ea typeface="Cambria Math"/>
              </a:rPr>
              <a:t>).  Turing machines are defined by specifying a set of such five-tuples. If the partial function </a:t>
            </a:r>
            <a:r>
              <a:rPr lang="en-US" i="1" dirty="0" smtClean="0">
                <a:ea typeface="Cambria Math"/>
              </a:rPr>
              <a:t>f</a:t>
            </a:r>
            <a:r>
              <a:rPr lang="en-US" dirty="0" smtClean="0">
                <a:latin typeface="Cambria Math"/>
                <a:ea typeface="Cambria Math"/>
              </a:rPr>
              <a:t> is undefined for the pair (</a:t>
            </a:r>
            <a:r>
              <a:rPr lang="en-US" i="1" dirty="0" smtClean="0">
                <a:ea typeface="Cambria Math"/>
              </a:rPr>
              <a:t>s</a:t>
            </a:r>
            <a:r>
              <a:rPr lang="en-US" dirty="0" smtClean="0">
                <a:latin typeface="Cambria Math"/>
                <a:ea typeface="Cambria Math"/>
              </a:rPr>
              <a:t>, </a:t>
            </a:r>
            <a:r>
              <a:rPr lang="en-US" i="1" dirty="0" smtClean="0">
                <a:ea typeface="Cambria Math"/>
              </a:rPr>
              <a:t>x</a:t>
            </a:r>
            <a:r>
              <a:rPr lang="en-US" dirty="0" smtClean="0">
                <a:latin typeface="Cambria Math"/>
                <a:ea typeface="Cambria Math"/>
              </a:rPr>
              <a:t>) then </a:t>
            </a:r>
            <a:r>
              <a:rPr lang="en-US" i="1" dirty="0" smtClean="0">
                <a:ea typeface="Cambria Math"/>
              </a:rPr>
              <a:t>T</a:t>
            </a:r>
            <a:r>
              <a:rPr lang="en-US" dirty="0" smtClean="0">
                <a:latin typeface="Cambria Math"/>
                <a:ea typeface="Cambria Math"/>
              </a:rPr>
              <a:t>  will </a:t>
            </a:r>
            <a:r>
              <a:rPr lang="en-US" i="1" dirty="0" smtClean="0">
                <a:latin typeface="Cambria Math"/>
                <a:ea typeface="Cambria Math"/>
              </a:rPr>
              <a:t>halt</a:t>
            </a:r>
            <a:r>
              <a:rPr lang="en-US" dirty="0" smtClean="0">
                <a:latin typeface="Cambria Math"/>
                <a:ea typeface="Cambria Math"/>
              </a:rPr>
              <a:t>.  </a:t>
            </a:r>
            <a:endParaRPr lang="en-US" dirty="0">
              <a:latin typeface="Cambria Math"/>
              <a:ea typeface="Cambria Math"/>
            </a:endParaRPr>
          </a:p>
          <a:p>
            <a:r>
              <a:rPr lang="en-US" dirty="0" smtClean="0">
                <a:ea typeface="Cambria Math"/>
              </a:rPr>
              <a:t>At the beginning of its operation a TM is assumed to be in the initial state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ea typeface="Cambria Math" pitchFamily="18" charset="0"/>
              </a:rPr>
              <a:t>and to be positioned over the leftmost nonblank symbol on the tape. This is the </a:t>
            </a:r>
            <a:r>
              <a:rPr lang="en-US" i="1" dirty="0" smtClean="0">
                <a:ea typeface="Cambria Math" pitchFamily="18" charset="0"/>
              </a:rPr>
              <a:t>initial positio</a:t>
            </a:r>
            <a:r>
              <a:rPr lang="en-US" dirty="0" smtClean="0">
                <a:ea typeface="Cambria Math" pitchFamily="18" charset="0"/>
              </a:rPr>
              <a:t>n of the machine.</a:t>
            </a:r>
          </a:p>
          <a:p>
            <a:pPr marL="0" indent="0">
              <a:buNone/>
            </a:pPr>
            <a:endParaRPr lang="en-US" dirty="0">
              <a:ea typeface="Cambria Math" pitchFamily="18" charset="0"/>
            </a:endParaRPr>
          </a:p>
          <a:p>
            <a:pPr marL="0" indent="0">
              <a:buNone/>
            </a:pPr>
            <a:endParaRPr lang="en-US" dirty="0" smtClean="0">
              <a:ea typeface="Cambria Math" pitchFamily="18" charset="0"/>
            </a:endParaRPr>
          </a:p>
          <a:p>
            <a:pPr marL="0" indent="0">
              <a:buNone/>
            </a:pPr>
            <a:endParaRPr lang="en-US" dirty="0">
              <a:ea typeface="Cambria Math" pitchFamily="18" charset="0"/>
            </a:endParaRPr>
          </a:p>
          <a:p>
            <a:pPr indent="0">
              <a:buNone/>
            </a:pPr>
            <a:endParaRPr lang="en-US" dirty="0" smtClean="0">
              <a:ea typeface="Cambria Math" pitchFamily="18" charset="0"/>
            </a:endParaRPr>
          </a:p>
          <a:p>
            <a:pPr indent="0">
              <a:buNone/>
            </a:pPr>
            <a:endParaRPr lang="en-US" dirty="0">
              <a:ea typeface="Cambria Math" pitchFamily="18" charset="0"/>
            </a:endParaRPr>
          </a:p>
          <a:p>
            <a:pPr indent="0">
              <a:buNone/>
            </a:pPr>
            <a:endParaRPr lang="en-US" dirty="0" smtClean="0">
              <a:ea typeface="Cambria Math" pitchFamily="18" charset="0"/>
            </a:endParaRPr>
          </a:p>
          <a:p>
            <a:pPr indent="0">
              <a:buNone/>
            </a:pPr>
            <a:endParaRPr lang="en-US" dirty="0">
              <a:ea typeface="Cambria Math" pitchFamily="18" charset="0"/>
            </a:endParaRPr>
          </a:p>
          <a:p>
            <a:pPr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50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TM in Operation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935480"/>
            <a:ext cx="4267200" cy="4389120"/>
          </a:xfrm>
        </p:spPr>
        <p:txBody>
          <a:bodyPr>
            <a:normAutofit fontScale="92500" lnSpcReduction="20000"/>
          </a:bodyPr>
          <a:lstStyle/>
          <a:p>
            <a:pPr indent="0"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What is the final tape when the TM </a:t>
            </a:r>
            <a:r>
              <a:rPr lang="en-US" i="1" dirty="0" smtClean="0"/>
              <a:t>T</a:t>
            </a:r>
            <a:r>
              <a:rPr lang="en-US" dirty="0" smtClean="0"/>
              <a:t> defined by the seven five-tuples            (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0,</a:t>
            </a:r>
            <a:r>
              <a:rPr lang="en-US" i="1" dirty="0"/>
              <a:t>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0, </a:t>
            </a:r>
            <a:r>
              <a:rPr lang="en-US" i="1" dirty="0" smtClean="0">
                <a:ea typeface="Cambria Math" pitchFamily="18" charset="0"/>
              </a:rPr>
              <a:t>R</a:t>
            </a:r>
            <a:r>
              <a:rPr lang="en-US" dirty="0" smtClean="0">
                <a:ea typeface="Cambria Math" pitchFamily="18" charset="0"/>
              </a:rPr>
              <a:t>),</a:t>
            </a:r>
            <a:r>
              <a:rPr lang="en-US" dirty="0"/>
              <a:t> (</a:t>
            </a:r>
            <a:r>
              <a:rPr lang="en-US" i="1" smtClean="0"/>
              <a:t>s</a:t>
            </a:r>
            <a:r>
              <a:rPr lang="en-US" baseline="-2500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mtClean="0">
                <a:latin typeface="Cambria Math" pitchFamily="18" charset="0"/>
                <a:ea typeface="Cambria Math" pitchFamily="18" charset="0"/>
              </a:rPr>
              <a:t>, 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 smtClean="0"/>
              <a:t> 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1, </a:t>
            </a:r>
            <a:r>
              <a:rPr lang="en-US" i="1" dirty="0">
                <a:ea typeface="Cambria Math" pitchFamily="18" charset="0"/>
              </a:rPr>
              <a:t>R</a:t>
            </a:r>
            <a:r>
              <a:rPr lang="en-US" dirty="0" smtClean="0">
                <a:ea typeface="Cambria Math" pitchFamily="18" charset="0"/>
              </a:rPr>
              <a:t>),</a:t>
            </a:r>
            <a:r>
              <a:rPr lang="en-US" dirty="0"/>
              <a:t> </a:t>
            </a:r>
            <a:r>
              <a:rPr lang="en-US" dirty="0" smtClean="0"/>
              <a:t>  (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 smtClean="0">
                <a:ea typeface="Cambria Math" pitchFamily="18" charset="0"/>
              </a:rPr>
              <a:t>B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 smtClean="0"/>
              <a:t> 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>
                <a:ea typeface="Cambria Math" pitchFamily="18" charset="0"/>
              </a:rPr>
              <a:t> B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>
                <a:ea typeface="Cambria Math" pitchFamily="18" charset="0"/>
              </a:rPr>
              <a:t>R</a:t>
            </a:r>
            <a:r>
              <a:rPr lang="en-US" dirty="0" smtClean="0">
                <a:ea typeface="Cambria Math" pitchFamily="18" charset="0"/>
              </a:rPr>
              <a:t>),</a:t>
            </a:r>
            <a:r>
              <a:rPr lang="en-US" dirty="0"/>
              <a:t> (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0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/>
              <a:t> 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0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>
                <a:ea typeface="Cambria Math" pitchFamily="18" charset="0"/>
              </a:rPr>
              <a:t>R</a:t>
            </a:r>
            <a:r>
              <a:rPr lang="en-US" dirty="0" smtClean="0">
                <a:ea typeface="Cambria Math" pitchFamily="18" charset="0"/>
              </a:rPr>
              <a:t>),</a:t>
            </a:r>
            <a:r>
              <a:rPr lang="en-US" dirty="0"/>
              <a:t> (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1,</a:t>
            </a:r>
            <a:r>
              <a:rPr lang="en-US" i="1" dirty="0" smtClean="0"/>
              <a:t> 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0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 smtClean="0">
                <a:ea typeface="Cambria Math" pitchFamily="18" charset="0"/>
              </a:rPr>
              <a:t>L</a:t>
            </a:r>
            <a:r>
              <a:rPr lang="en-US" dirty="0" smtClean="0">
                <a:ea typeface="Cambria Math" pitchFamily="18" charset="0"/>
              </a:rPr>
              <a:t>),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>
                <a:ea typeface="Cambria Math" pitchFamily="18" charset="0"/>
              </a:rPr>
              <a:t> B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 smtClean="0"/>
              <a:t> 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>
                <a:ea typeface="Cambria Math" pitchFamily="18" charset="0"/>
              </a:rPr>
              <a:t> B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>
                <a:ea typeface="Cambria Math" pitchFamily="18" charset="0"/>
              </a:rPr>
              <a:t>R</a:t>
            </a:r>
            <a:r>
              <a:rPr lang="en-US" dirty="0" smtClean="0">
                <a:ea typeface="Cambria Math" pitchFamily="18" charset="0"/>
              </a:rPr>
              <a:t>), and 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1,</a:t>
            </a:r>
            <a:r>
              <a:rPr lang="en-US" i="1" dirty="0" smtClean="0"/>
              <a:t> 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0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 smtClean="0">
                <a:ea typeface="Cambria Math" pitchFamily="18" charset="0"/>
              </a:rPr>
              <a:t>R</a:t>
            </a:r>
            <a:r>
              <a:rPr lang="en-US" dirty="0" smtClean="0">
                <a:ea typeface="Cambria Math" pitchFamily="18" charset="0"/>
              </a:rPr>
              <a:t>) is run on the tape shown here in (a)?</a:t>
            </a:r>
          </a:p>
          <a:p>
            <a:pPr indent="0">
              <a:buNone/>
            </a:pPr>
            <a:endParaRPr lang="en-US" dirty="0">
              <a:ea typeface="Cambria Math" pitchFamily="18" charset="0"/>
            </a:endParaRPr>
          </a:p>
          <a:p>
            <a:pPr indent="0">
              <a:buNone/>
            </a:pPr>
            <a:r>
              <a:rPr lang="en-US" b="1" dirty="0" smtClean="0">
                <a:ea typeface="Cambria Math" pitchFamily="18" charset="0"/>
              </a:rPr>
              <a:t>Solution</a:t>
            </a:r>
            <a:r>
              <a:rPr lang="en-US" dirty="0" smtClean="0">
                <a:ea typeface="Cambria Math" pitchFamily="18" charset="0"/>
              </a:rPr>
              <a:t>: The transitions of this TM are shown to the right. The final tape is shown in (g).</a:t>
            </a:r>
          </a:p>
          <a:p>
            <a:pPr indent="0">
              <a:buNone/>
            </a:pPr>
            <a:endParaRPr lang="en-US" dirty="0">
              <a:ea typeface="Cambria Math" pitchFamily="18" charset="0"/>
            </a:endParaRPr>
          </a:p>
          <a:p>
            <a:pPr indent="0">
              <a:buNone/>
            </a:pPr>
            <a:endParaRPr lang="en-US" dirty="0" smtClean="0">
              <a:ea typeface="Cambria Math" pitchFamily="18" charset="0"/>
            </a:endParaRPr>
          </a:p>
          <a:p>
            <a:pPr indent="0">
              <a:buNone/>
            </a:pPr>
            <a:endParaRPr lang="en-US" dirty="0">
              <a:ea typeface="Cambria Math" pitchFamily="18" charset="0"/>
            </a:endParaRPr>
          </a:p>
          <a:p>
            <a:pPr indent="0">
              <a:buNone/>
            </a:pPr>
            <a:endParaRPr lang="en-US" dirty="0" smtClean="0">
              <a:ea typeface="Cambria Math" pitchFamily="18" charset="0"/>
            </a:endParaRP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057400"/>
            <a:ext cx="2552227" cy="438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23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TM to Recognize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Let </a:t>
            </a:r>
            <a:r>
              <a:rPr lang="en-US" i="1" dirty="0" smtClean="0"/>
              <a:t>V</a:t>
            </a:r>
            <a:r>
              <a:rPr lang="en-US" dirty="0" smtClean="0"/>
              <a:t> be a subset of an alphabet </a:t>
            </a:r>
            <a:r>
              <a:rPr lang="en-US" i="1" dirty="0" smtClean="0"/>
              <a:t>I</a:t>
            </a:r>
            <a:r>
              <a:rPr lang="en-US" dirty="0" smtClean="0"/>
              <a:t>. A TM </a:t>
            </a:r>
            <a:r>
              <a:rPr lang="en-US" i="1" dirty="0" smtClean="0"/>
              <a:t>T</a:t>
            </a:r>
            <a:r>
              <a:rPr lang="en-US" dirty="0"/>
              <a:t> = (</a:t>
            </a:r>
            <a:r>
              <a:rPr lang="en-US" i="1" dirty="0"/>
              <a:t>S</a:t>
            </a:r>
            <a:r>
              <a:rPr lang="en-US" dirty="0"/>
              <a:t>, </a:t>
            </a:r>
            <a:r>
              <a:rPr lang="en-US" i="1" dirty="0"/>
              <a:t>I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dirty="0"/>
              <a:t>,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)</a:t>
            </a:r>
            <a:r>
              <a:rPr lang="en-US" dirty="0" smtClean="0"/>
              <a:t> </a:t>
            </a:r>
            <a:r>
              <a:rPr lang="en-US" i="1" dirty="0" smtClean="0"/>
              <a:t>recognizes</a:t>
            </a:r>
            <a:r>
              <a:rPr lang="en-US" dirty="0" smtClean="0"/>
              <a:t> a string </a:t>
            </a:r>
            <a:r>
              <a:rPr lang="en-US" i="1" dirty="0" smtClean="0"/>
              <a:t>x</a:t>
            </a:r>
            <a:r>
              <a:rPr lang="en-US" dirty="0" smtClean="0"/>
              <a:t> in </a:t>
            </a:r>
            <a:r>
              <a:rPr lang="en-US" i="1" dirty="0" smtClean="0"/>
              <a:t>V</a:t>
            </a:r>
            <a:r>
              <a:rPr lang="en-US" dirty="0" smtClean="0"/>
              <a:t>* if and only if </a:t>
            </a:r>
            <a:r>
              <a:rPr lang="en-US" i="1" dirty="0" smtClean="0"/>
              <a:t>T</a:t>
            </a:r>
            <a:r>
              <a:rPr lang="en-US" dirty="0" smtClean="0"/>
              <a:t>, starting in the initial position when </a:t>
            </a:r>
            <a:r>
              <a:rPr lang="en-US" i="1" dirty="0" smtClean="0"/>
              <a:t>x</a:t>
            </a:r>
            <a:r>
              <a:rPr lang="en-US" dirty="0" smtClean="0"/>
              <a:t> is written on the tape, halts in a final state. </a:t>
            </a:r>
          </a:p>
          <a:p>
            <a:r>
              <a:rPr lang="en-US" i="1" dirty="0" smtClean="0"/>
              <a:t>T</a:t>
            </a:r>
            <a:r>
              <a:rPr lang="en-US" dirty="0" smtClean="0"/>
              <a:t> is said to </a:t>
            </a:r>
            <a:r>
              <a:rPr lang="en-US" i="1" dirty="0" smtClean="0"/>
              <a:t>recognize</a:t>
            </a:r>
            <a:r>
              <a:rPr lang="en-US" dirty="0" smtClean="0"/>
              <a:t> a subset </a:t>
            </a:r>
            <a:r>
              <a:rPr lang="en-US" i="1" dirty="0" smtClean="0"/>
              <a:t>A</a:t>
            </a:r>
            <a:r>
              <a:rPr lang="en-US" dirty="0" smtClean="0"/>
              <a:t> of </a:t>
            </a:r>
            <a:r>
              <a:rPr lang="en-US" i="1" dirty="0" smtClean="0"/>
              <a:t>V</a:t>
            </a:r>
            <a:r>
              <a:rPr lang="en-US" dirty="0" smtClean="0"/>
              <a:t>* if </a:t>
            </a:r>
            <a:r>
              <a:rPr lang="en-US" i="1" dirty="0" smtClean="0"/>
              <a:t>x</a:t>
            </a:r>
            <a:r>
              <a:rPr lang="en-US" dirty="0" smtClean="0"/>
              <a:t> is recognized by </a:t>
            </a:r>
            <a:r>
              <a:rPr lang="en-US" i="1" dirty="0" smtClean="0"/>
              <a:t>T</a:t>
            </a:r>
            <a:r>
              <a:rPr lang="en-US" dirty="0" smtClean="0"/>
              <a:t> if and only if </a:t>
            </a:r>
            <a:r>
              <a:rPr lang="en-US" i="1" dirty="0" smtClean="0"/>
              <a:t>x</a:t>
            </a:r>
            <a:r>
              <a:rPr lang="en-US" dirty="0" smtClean="0"/>
              <a:t> belongs to </a:t>
            </a:r>
            <a:r>
              <a:rPr lang="en-US" i="1" dirty="0" smtClean="0"/>
              <a:t>A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Note that to recognize a subset </a:t>
            </a:r>
            <a:r>
              <a:rPr lang="en-US" i="1" dirty="0" smtClean="0"/>
              <a:t>A</a:t>
            </a:r>
            <a:r>
              <a:rPr lang="en-US" dirty="0" smtClean="0"/>
              <a:t> of </a:t>
            </a:r>
            <a:r>
              <a:rPr lang="en-US" i="1" dirty="0" smtClean="0"/>
              <a:t>V</a:t>
            </a:r>
            <a:r>
              <a:rPr lang="en-US" dirty="0" smtClean="0"/>
              <a:t>* we can use symbols not in </a:t>
            </a:r>
            <a:r>
              <a:rPr lang="en-US" i="1" dirty="0" smtClean="0"/>
              <a:t>V</a:t>
            </a:r>
            <a:r>
              <a:rPr lang="en-US" dirty="0" smtClean="0"/>
              <a:t>. This means that the input alphabet </a:t>
            </a:r>
            <a:r>
              <a:rPr lang="en-US" i="1" dirty="0" smtClean="0"/>
              <a:t>I</a:t>
            </a:r>
            <a:r>
              <a:rPr lang="en-US" dirty="0" smtClean="0"/>
              <a:t> may include symbols not in </a:t>
            </a:r>
            <a:r>
              <a:rPr lang="en-US" i="1" dirty="0" smtClean="0"/>
              <a:t>V</a:t>
            </a:r>
            <a:r>
              <a:rPr lang="en-US" dirty="0" smtClean="0"/>
              <a:t>. We will see that these extra symbols are used as markers.</a:t>
            </a:r>
          </a:p>
          <a:p>
            <a:r>
              <a:rPr lang="en-US" dirty="0" smtClean="0"/>
              <a:t>A TM operating on a tape containing the symbols of a string  </a:t>
            </a:r>
            <a:r>
              <a:rPr lang="en-US" i="1" dirty="0" smtClean="0"/>
              <a:t>x</a:t>
            </a:r>
            <a:r>
              <a:rPr lang="en-US" dirty="0" smtClean="0"/>
              <a:t> in consecutive cells</a:t>
            </a:r>
            <a:r>
              <a:rPr lang="en-US" i="1" dirty="0" smtClean="0"/>
              <a:t>, </a:t>
            </a:r>
            <a:r>
              <a:rPr lang="en-US" dirty="0" smtClean="0"/>
              <a:t>does not recognize  </a:t>
            </a:r>
            <a:r>
              <a:rPr lang="en-US" i="1" dirty="0" smtClean="0"/>
              <a:t>x</a:t>
            </a:r>
            <a:r>
              <a:rPr lang="en-US" dirty="0" smtClean="0"/>
              <a:t> if it does not halt or halts in a state that is not final.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9463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</a:t>
            </a:r>
            <a:r>
              <a:rPr lang="en-US" dirty="0" smtClean="0"/>
              <a:t>TMs </a:t>
            </a:r>
            <a:r>
              <a:rPr lang="en-US" dirty="0"/>
              <a:t>to Recognize </a:t>
            </a:r>
            <a:r>
              <a:rPr lang="en-US" dirty="0" smtClean="0"/>
              <a:t>Sets (</a:t>
            </a:r>
            <a:r>
              <a:rPr lang="en-US" i="1" dirty="0" smtClean="0"/>
              <a:t>cont.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 </a:t>
            </a:r>
            <a:r>
              <a:rPr lang="en-US" dirty="0"/>
              <a:t>Section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13.4</a:t>
            </a:r>
            <a:r>
              <a:rPr lang="en-US" dirty="0"/>
              <a:t> we showed that there is no DFA that recognizes the set the </a:t>
            </a:r>
            <a:r>
              <a:rPr lang="en-US" dirty="0" smtClean="0"/>
              <a:t>set                    </a:t>
            </a:r>
            <a:r>
              <a:rPr lang="en-US" dirty="0"/>
              <a:t>{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baseline="30000" dirty="0"/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baseline="30000" dirty="0"/>
              <a:t>n</a:t>
            </a:r>
            <a:r>
              <a:rPr lang="en-US" dirty="0"/>
              <a:t> |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≥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}. We </a:t>
            </a:r>
            <a:r>
              <a:rPr lang="en-US" dirty="0"/>
              <a:t>will now construct a TM that </a:t>
            </a:r>
            <a:r>
              <a:rPr lang="en-US" dirty="0" err="1"/>
              <a:t>recongizes</a:t>
            </a:r>
            <a:r>
              <a:rPr lang="en-US" dirty="0"/>
              <a:t> this </a:t>
            </a:r>
            <a:r>
              <a:rPr lang="en-US" dirty="0" smtClean="0"/>
              <a:t>set.</a:t>
            </a:r>
          </a:p>
          <a:p>
            <a:pPr lvl="1"/>
            <a:r>
              <a:rPr lang="en-US" dirty="0" smtClean="0"/>
              <a:t>We use an auxiliary tape symbol </a:t>
            </a:r>
            <a:r>
              <a:rPr lang="en-US" i="1" dirty="0" smtClean="0"/>
              <a:t>M</a:t>
            </a:r>
            <a:r>
              <a:rPr lang="en-US" dirty="0" smtClean="0"/>
              <a:t> as a marker,</a:t>
            </a:r>
            <a:r>
              <a:rPr lang="en-US" dirty="0"/>
              <a:t> </a:t>
            </a:r>
            <a:r>
              <a:rPr lang="en-US" dirty="0" smtClean="0"/>
              <a:t>and specify that  </a:t>
            </a:r>
            <a:r>
              <a:rPr lang="en-US" i="1" dirty="0" smtClean="0"/>
              <a:t>V</a:t>
            </a:r>
            <a:r>
              <a:rPr lang="en-US" dirty="0" smtClean="0"/>
              <a:t> = 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0, 1</a:t>
            </a:r>
            <a:r>
              <a:rPr lang="en-US" dirty="0" smtClean="0"/>
              <a:t>} and    </a:t>
            </a:r>
            <a:r>
              <a:rPr lang="en-US" i="1" dirty="0" smtClean="0"/>
              <a:t>I</a:t>
            </a:r>
            <a:r>
              <a:rPr lang="en-US" dirty="0" smtClean="0"/>
              <a:t> = 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i="1" dirty="0" smtClean="0"/>
              <a:t>M</a:t>
            </a:r>
            <a:r>
              <a:rPr lang="en-US" dirty="0" smtClean="0"/>
              <a:t>}. </a:t>
            </a:r>
          </a:p>
          <a:p>
            <a:pPr lvl="1"/>
            <a:r>
              <a:rPr lang="en-US" dirty="0" smtClean="0"/>
              <a:t>Our TM has one final state,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6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. The TM successively replaces a 0 at the leftmost position of the string with an </a:t>
            </a:r>
            <a:r>
              <a:rPr lang="en-US" i="1" dirty="0" smtClean="0">
                <a:ea typeface="Cambria Math" pitchFamily="18" charset="0"/>
              </a:rPr>
              <a:t>M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and a 1 at the rightmost position of the string with an </a:t>
            </a:r>
            <a:r>
              <a:rPr lang="en-US" i="1" dirty="0" smtClean="0">
                <a:ea typeface="Cambria Math" pitchFamily="18" charset="0"/>
              </a:rPr>
              <a:t>M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sweeping back and forth, terminating in a final state if and only if the string consists of a block of 0s followed by a block of the same number of 1s.</a:t>
            </a:r>
          </a:p>
          <a:p>
            <a:pPr lvl="1"/>
            <a:r>
              <a:rPr lang="en-US" dirty="0" smtClean="0">
                <a:latin typeface="Cambria Math" pitchFamily="18" charset="0"/>
                <a:ea typeface="Cambria Math" pitchFamily="18" charset="0"/>
              </a:rPr>
              <a:t>The five-tuples are 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0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/>
              <a:t>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 smtClean="0">
                <a:ea typeface="Cambria Math" pitchFamily="18" charset="0"/>
              </a:rPr>
              <a:t>M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>
                <a:ea typeface="Cambria Math" pitchFamily="18" charset="0"/>
              </a:rPr>
              <a:t>R</a:t>
            </a:r>
            <a:r>
              <a:rPr lang="en-US" dirty="0">
                <a:ea typeface="Cambria Math" pitchFamily="18" charset="0"/>
              </a:rPr>
              <a:t>),</a:t>
            </a:r>
            <a:r>
              <a:rPr lang="en-US" dirty="0"/>
              <a:t> (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0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/>
              <a:t>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0, </a:t>
            </a:r>
            <a:r>
              <a:rPr lang="en-US" i="1" dirty="0">
                <a:ea typeface="Cambria Math" pitchFamily="18" charset="0"/>
              </a:rPr>
              <a:t>R</a:t>
            </a:r>
            <a:r>
              <a:rPr lang="en-US" dirty="0">
                <a:ea typeface="Cambria Math" pitchFamily="18" charset="0"/>
              </a:rPr>
              <a:t>),</a:t>
            </a:r>
            <a:r>
              <a:rPr lang="en-US" dirty="0"/>
              <a:t> (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1,</a:t>
            </a:r>
            <a:r>
              <a:rPr lang="en-US" i="1" dirty="0" smtClean="0"/>
              <a:t> 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1, </a:t>
            </a:r>
            <a:r>
              <a:rPr lang="en-US" i="1" dirty="0">
                <a:ea typeface="Cambria Math" pitchFamily="18" charset="0"/>
              </a:rPr>
              <a:t>R</a:t>
            </a:r>
            <a:r>
              <a:rPr lang="en-US" dirty="0">
                <a:ea typeface="Cambria Math" pitchFamily="18" charset="0"/>
              </a:rPr>
              <a:t>),</a:t>
            </a:r>
            <a:r>
              <a:rPr lang="en-US" dirty="0"/>
              <a:t> (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 smtClean="0">
                <a:ea typeface="Cambria Math" pitchFamily="18" charset="0"/>
              </a:rPr>
              <a:t>M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 smtClean="0"/>
              <a:t> 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 smtClean="0">
                <a:ea typeface="Cambria Math" pitchFamily="18" charset="0"/>
              </a:rPr>
              <a:t>M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 smtClean="0">
                <a:ea typeface="Cambria Math" pitchFamily="18" charset="0"/>
              </a:rPr>
              <a:t>L</a:t>
            </a:r>
            <a:r>
              <a:rPr lang="en-US" dirty="0" smtClean="0">
                <a:ea typeface="Cambria Math" pitchFamily="18" charset="0"/>
              </a:rPr>
              <a:t>),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 smtClean="0">
                <a:ea typeface="Cambria Math" pitchFamily="18" charset="0"/>
              </a:rPr>
              <a:t>B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 smtClean="0"/>
              <a:t> 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 smtClean="0">
                <a:ea typeface="Cambria Math" pitchFamily="18" charset="0"/>
              </a:rPr>
              <a:t>B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 smtClean="0">
                <a:ea typeface="Cambria Math" pitchFamily="18" charset="0"/>
              </a:rPr>
              <a:t>L</a:t>
            </a:r>
            <a:r>
              <a:rPr lang="en-US" dirty="0" smtClean="0">
                <a:ea typeface="Cambria Math" pitchFamily="18" charset="0"/>
              </a:rPr>
              <a:t>),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1,</a:t>
            </a:r>
            <a:r>
              <a:rPr lang="en-US" i="1" dirty="0" smtClean="0"/>
              <a:t> 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 smtClean="0">
                <a:ea typeface="Cambria Math" pitchFamily="18" charset="0"/>
              </a:rPr>
              <a:t>M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 smtClean="0">
                <a:ea typeface="Cambria Math" pitchFamily="18" charset="0"/>
              </a:rPr>
              <a:t>L</a:t>
            </a:r>
            <a:r>
              <a:rPr lang="en-US" dirty="0" smtClean="0">
                <a:ea typeface="Cambria Math" pitchFamily="18" charset="0"/>
              </a:rPr>
              <a:t>),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1,</a:t>
            </a:r>
            <a:r>
              <a:rPr lang="en-US" i="1" dirty="0" smtClean="0"/>
              <a:t> 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1, </a:t>
            </a:r>
            <a:r>
              <a:rPr lang="en-US" i="1" dirty="0" smtClean="0">
                <a:ea typeface="Cambria Math" pitchFamily="18" charset="0"/>
              </a:rPr>
              <a:t>L</a:t>
            </a:r>
            <a:r>
              <a:rPr lang="en-US" dirty="0" smtClean="0">
                <a:ea typeface="Cambria Math" pitchFamily="18" charset="0"/>
              </a:rPr>
              <a:t>),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0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/>
              <a:t>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0, </a:t>
            </a:r>
            <a:r>
              <a:rPr lang="en-US" i="1" dirty="0" smtClean="0">
                <a:ea typeface="Cambria Math" pitchFamily="18" charset="0"/>
              </a:rPr>
              <a:t>L</a:t>
            </a:r>
            <a:r>
              <a:rPr lang="en-US" dirty="0" smtClean="0">
                <a:ea typeface="Cambria Math" pitchFamily="18" charset="0"/>
              </a:rPr>
              <a:t>),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 smtClean="0">
                <a:ea typeface="Cambria Math" pitchFamily="18" charset="0"/>
              </a:rPr>
              <a:t>M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 smtClean="0"/>
              <a:t> 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 smtClean="0">
                <a:ea typeface="Cambria Math" pitchFamily="18" charset="0"/>
              </a:rPr>
              <a:t>M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>
                <a:ea typeface="Cambria Math" pitchFamily="18" charset="0"/>
              </a:rPr>
              <a:t>R</a:t>
            </a:r>
            <a:r>
              <a:rPr lang="en-US" dirty="0">
                <a:ea typeface="Cambria Math" pitchFamily="18" charset="0"/>
              </a:rPr>
              <a:t>),</a:t>
            </a:r>
            <a:r>
              <a:rPr lang="en-US" dirty="0"/>
              <a:t> </a:t>
            </a:r>
            <a:r>
              <a:rPr lang="en-US" dirty="0" smtClean="0"/>
              <a:t>     (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0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/>
              <a:t>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0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 smtClean="0">
                <a:ea typeface="Cambria Math" pitchFamily="18" charset="0"/>
              </a:rPr>
              <a:t>L</a:t>
            </a:r>
            <a:r>
              <a:rPr lang="en-US" dirty="0" smtClean="0">
                <a:ea typeface="Cambria Math" pitchFamily="18" charset="0"/>
              </a:rPr>
              <a:t>),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>
                <a:ea typeface="Cambria Math" pitchFamily="18" charset="0"/>
              </a:rPr>
              <a:t> M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 smtClean="0"/>
              <a:t> 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 smtClean="0">
                <a:ea typeface="Cambria Math" pitchFamily="18" charset="0"/>
              </a:rPr>
              <a:t>M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>
                <a:ea typeface="Cambria Math" pitchFamily="18" charset="0"/>
              </a:rPr>
              <a:t>R</a:t>
            </a:r>
            <a:r>
              <a:rPr lang="en-US" dirty="0">
                <a:ea typeface="Cambria Math" pitchFamily="18" charset="0"/>
              </a:rPr>
              <a:t>),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(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>
                <a:ea typeface="Cambria Math" pitchFamily="18" charset="0"/>
              </a:rPr>
              <a:t> M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 smtClean="0"/>
              <a:t> 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 smtClean="0">
                <a:ea typeface="Cambria Math" pitchFamily="18" charset="0"/>
              </a:rPr>
              <a:t>M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>
                <a:ea typeface="Cambria Math" pitchFamily="18" charset="0"/>
              </a:rPr>
              <a:t>R</a:t>
            </a:r>
            <a:r>
              <a:rPr lang="en-US" dirty="0" smtClean="0">
                <a:ea typeface="Cambria Math" pitchFamily="18" charset="0"/>
              </a:rPr>
              <a:t>).</a:t>
            </a:r>
          </a:p>
          <a:p>
            <a:r>
              <a:rPr lang="en-US" dirty="0" smtClean="0">
                <a:ea typeface="Cambria Math" pitchFamily="18" charset="0"/>
              </a:rPr>
              <a:t>For example, the string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000111</a:t>
            </a:r>
            <a:r>
              <a:rPr lang="en-US" dirty="0" smtClean="0"/>
              <a:t> would successively become </a:t>
            </a:r>
            <a:r>
              <a:rPr lang="en-US" i="1" dirty="0" smtClean="0"/>
              <a:t>M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00111, </a:t>
            </a:r>
            <a:r>
              <a:rPr lang="en-US" i="1" dirty="0" smtClean="0"/>
              <a:t>M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0011</a:t>
            </a:r>
            <a:r>
              <a:rPr lang="en-US" i="1" dirty="0" smtClean="0">
                <a:ea typeface="Cambria Math" pitchFamily="18" charset="0"/>
              </a:rPr>
              <a:t>M, </a:t>
            </a:r>
            <a:r>
              <a:rPr lang="en-US" i="1" dirty="0" smtClean="0"/>
              <a:t>M</a:t>
            </a:r>
            <a:r>
              <a:rPr lang="en-US" i="1" dirty="0" smtClean="0">
                <a:ea typeface="Cambria Math" pitchFamily="18" charset="0"/>
              </a:rPr>
              <a:t>M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011</a:t>
            </a:r>
            <a:r>
              <a:rPr lang="en-US" i="1" dirty="0" smtClean="0">
                <a:ea typeface="Cambria Math" pitchFamily="18" charset="0"/>
              </a:rPr>
              <a:t>M, </a:t>
            </a:r>
            <a:r>
              <a:rPr lang="en-US" i="1" dirty="0" smtClean="0"/>
              <a:t>M</a:t>
            </a:r>
            <a:r>
              <a:rPr lang="en-US" i="1" dirty="0" smtClean="0">
                <a:ea typeface="Cambria Math" pitchFamily="18" charset="0"/>
              </a:rPr>
              <a:t>M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01</a:t>
            </a:r>
            <a:r>
              <a:rPr lang="en-US" i="1" dirty="0" smtClean="0">
                <a:ea typeface="Cambria Math" pitchFamily="18" charset="0"/>
              </a:rPr>
              <a:t>MM, </a:t>
            </a:r>
            <a:r>
              <a:rPr lang="en-US" i="1" dirty="0" smtClean="0"/>
              <a:t>M</a:t>
            </a:r>
            <a:r>
              <a:rPr lang="en-US" i="1" dirty="0" smtClean="0">
                <a:ea typeface="Cambria Math" pitchFamily="18" charset="0"/>
              </a:rPr>
              <a:t>MM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>
                <a:ea typeface="Cambria Math" pitchFamily="18" charset="0"/>
              </a:rPr>
              <a:t>MM, </a:t>
            </a:r>
            <a:r>
              <a:rPr lang="en-US" i="1" dirty="0" smtClean="0"/>
              <a:t>M</a:t>
            </a:r>
            <a:r>
              <a:rPr lang="en-US" i="1" dirty="0" smtClean="0">
                <a:ea typeface="Cambria Math" pitchFamily="18" charset="0"/>
              </a:rPr>
              <a:t>MMMMM </a:t>
            </a:r>
            <a:r>
              <a:rPr lang="en-US" dirty="0" smtClean="0">
                <a:ea typeface="Cambria Math" pitchFamily="18" charset="0"/>
              </a:rPr>
              <a:t>as the machine operates until it halts. </a:t>
            </a:r>
            <a:endParaRPr lang="en-US" dirty="0">
              <a:ea typeface="Cambria Math" pitchFamily="18" charset="0"/>
            </a:endParaRPr>
          </a:p>
          <a:p>
            <a:pPr indent="0"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endParaRPr lang="en-US" baseline="-25000" dirty="0">
              <a:latin typeface="Cambria Math" pitchFamily="18" charset="0"/>
              <a:ea typeface="Cambria Math" pitchFamily="18" charset="0"/>
            </a:endParaRPr>
          </a:p>
          <a:p>
            <a:pPr indent="0">
              <a:buNone/>
            </a:pPr>
            <a:endParaRPr lang="en-US" baseline="-25000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8406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Computing Functions with TMs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229600" cy="438912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 Turing machine can be used to compute the values of a partial function.</a:t>
            </a:r>
          </a:p>
          <a:p>
            <a:r>
              <a:rPr lang="en-US" dirty="0" smtClean="0"/>
              <a:t>Suppose that the TM </a:t>
            </a:r>
            <a:r>
              <a:rPr lang="en-US" i="1" dirty="0" smtClean="0"/>
              <a:t>T</a:t>
            </a:r>
            <a:r>
              <a:rPr lang="en-US" dirty="0" smtClean="0"/>
              <a:t>, when given the string </a:t>
            </a:r>
            <a:r>
              <a:rPr lang="en-US" i="1" dirty="0" smtClean="0"/>
              <a:t>x</a:t>
            </a:r>
            <a:r>
              <a:rPr lang="en-US" dirty="0" smtClean="0"/>
              <a:t> as input, halts with the string </a:t>
            </a:r>
            <a:r>
              <a:rPr lang="en-US" i="1" dirty="0" smtClean="0"/>
              <a:t>y</a:t>
            </a:r>
            <a:r>
              <a:rPr lang="en-US" dirty="0" smtClean="0"/>
              <a:t> on its tape. We can then define </a:t>
            </a:r>
            <a:r>
              <a:rPr lang="en-US" i="1" dirty="0" smtClean="0"/>
              <a:t>T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= </a:t>
            </a:r>
            <a:r>
              <a:rPr lang="en-US" i="1" dirty="0" smtClean="0"/>
              <a:t>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consider a TM as a computer of functions from the set of </a:t>
            </a:r>
            <a:r>
              <a:rPr lang="en-US" i="1" dirty="0" smtClean="0"/>
              <a:t>k</a:t>
            </a:r>
            <a:r>
              <a:rPr lang="en-US" dirty="0" smtClean="0"/>
              <a:t>-tuples of nonnegative integers to the set of nonnegative integers, we use the </a:t>
            </a:r>
            <a:r>
              <a:rPr lang="en-US" i="1" dirty="0" smtClean="0"/>
              <a:t>unary representation </a:t>
            </a:r>
            <a:r>
              <a:rPr lang="en-US" dirty="0" smtClean="0"/>
              <a:t>of integers.</a:t>
            </a:r>
          </a:p>
          <a:p>
            <a:r>
              <a:rPr lang="en-US" dirty="0" smtClean="0"/>
              <a:t>A nonnegative integer </a:t>
            </a:r>
            <a:r>
              <a:rPr lang="en-US" i="1" dirty="0" smtClean="0"/>
              <a:t>n</a:t>
            </a:r>
            <a:r>
              <a:rPr lang="en-US" dirty="0" smtClean="0"/>
              <a:t> is represented by a string of </a:t>
            </a:r>
            <a:r>
              <a:rPr lang="en-US" i="1" dirty="0" smtClean="0"/>
              <a:t>n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s. So,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is represented by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 by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111111,</a:t>
            </a:r>
            <a:r>
              <a:rPr lang="en-US" dirty="0" smtClean="0"/>
              <a:t>  etc.</a:t>
            </a:r>
          </a:p>
          <a:p>
            <a:r>
              <a:rPr lang="en-US" dirty="0" smtClean="0"/>
              <a:t>To represent an input that is a </a:t>
            </a:r>
            <a:r>
              <a:rPr lang="en-US" i="1" dirty="0" smtClean="0"/>
              <a:t>k</a:t>
            </a:r>
            <a:r>
              <a:rPr lang="en-US" dirty="0" smtClean="0"/>
              <a:t>-tuple of integers, we represent each integer in the </a:t>
            </a:r>
            <a:r>
              <a:rPr lang="en-US" i="1" dirty="0" smtClean="0"/>
              <a:t>k</a:t>
            </a:r>
            <a:r>
              <a:rPr lang="en-US" dirty="0" smtClean="0"/>
              <a:t>-tuple separately and separate these representations using asterisks.  For example,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2,0,1,3</a:t>
            </a:r>
            <a:r>
              <a:rPr lang="en-US" dirty="0" smtClean="0"/>
              <a:t>) is represented by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111*1*11*1111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Constructing </a:t>
            </a:r>
            <a:r>
              <a:rPr lang="en-US" dirty="0"/>
              <a:t>a Turing machine that computes a particular function can be extremely complicated.  Fortunately, the ability of Turing machines to compute functions is of </a:t>
            </a:r>
            <a:r>
              <a:rPr lang="en-US" dirty="0" smtClean="0"/>
              <a:t>theoretical, </a:t>
            </a:r>
            <a:r>
              <a:rPr lang="en-US" dirty="0"/>
              <a:t>rather than practical, interest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158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Syntax</a:t>
            </a:r>
            <a:r>
              <a:rPr lang="en-US" dirty="0" smtClean="0"/>
              <a:t> (form of a sentence) vs. </a:t>
            </a:r>
            <a:r>
              <a:rPr lang="en-US" i="1" dirty="0" smtClean="0"/>
              <a:t>semantics</a:t>
            </a:r>
            <a:r>
              <a:rPr lang="en-US" dirty="0" smtClean="0"/>
              <a:t> (meaning of a sentence)</a:t>
            </a:r>
          </a:p>
          <a:p>
            <a:r>
              <a:rPr lang="en-US" dirty="0" smtClean="0"/>
              <a:t>The sentence </a:t>
            </a:r>
            <a:r>
              <a:rPr lang="en-US" i="1" dirty="0" smtClean="0"/>
              <a:t>the frog writes neatly </a:t>
            </a:r>
            <a:r>
              <a:rPr lang="en-US" dirty="0" smtClean="0"/>
              <a:t>is a valid sentence according to the rules of English grammar. That is, it is syntactically correct, even though it’s nonsensical (unless we are talking about a fantasy world).</a:t>
            </a:r>
          </a:p>
          <a:p>
            <a:r>
              <a:rPr lang="en-US" dirty="0" smtClean="0"/>
              <a:t>The sequence of words </a:t>
            </a:r>
            <a:r>
              <a:rPr lang="en-US" i="1" dirty="0" smtClean="0"/>
              <a:t>swims quickly mathematics </a:t>
            </a:r>
            <a:r>
              <a:rPr lang="en-US" dirty="0" smtClean="0"/>
              <a:t>is not a valid sentence according to the rules of English grammar.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23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Computing Functions with TMs (</a:t>
            </a:r>
            <a:r>
              <a:rPr lang="en-US" i="1" dirty="0" smtClean="0"/>
              <a:t>cont.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To </a:t>
            </a:r>
            <a:r>
              <a:rPr lang="en-US" dirty="0"/>
              <a:t>construct a </a:t>
            </a:r>
            <a:r>
              <a:rPr lang="en-US" dirty="0" smtClean="0"/>
              <a:t>TM </a:t>
            </a:r>
            <a:r>
              <a:rPr lang="en-US" i="1" dirty="0" smtClean="0"/>
              <a:t>T</a:t>
            </a:r>
            <a:r>
              <a:rPr lang="en-US" dirty="0" smtClean="0"/>
              <a:t> </a:t>
            </a:r>
            <a:r>
              <a:rPr lang="en-US" dirty="0"/>
              <a:t>that computes the </a:t>
            </a:r>
            <a:r>
              <a:rPr lang="en-US" dirty="0" smtClean="0"/>
              <a:t>function</a:t>
            </a:r>
            <a:r>
              <a:rPr lang="en-US" i="1" dirty="0"/>
              <a:t> </a:t>
            </a:r>
            <a:r>
              <a:rPr lang="en-US" i="1" dirty="0" smtClean="0"/>
              <a:t>                     f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</a:t>
            </a:r>
            <a:r>
              <a:rPr lang="en-US" i="1" dirty="0" smtClean="0"/>
              <a:t>n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) = </a:t>
            </a:r>
            <a:r>
              <a:rPr lang="en-US" i="1" dirty="0"/>
              <a:t>n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+ </a:t>
            </a:r>
            <a:r>
              <a:rPr lang="en-US" i="1" dirty="0" smtClean="0"/>
              <a:t>n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/>
              <a:t>we first represent the pair 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</a:t>
            </a:r>
            <a:r>
              <a:rPr lang="en-US" i="1" dirty="0" smtClean="0"/>
              <a:t>n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) </a:t>
            </a:r>
            <a:r>
              <a:rPr lang="en-US" dirty="0"/>
              <a:t>by </a:t>
            </a:r>
            <a:r>
              <a:rPr lang="en-US" dirty="0" smtClean="0"/>
              <a:t>a string of </a:t>
            </a:r>
            <a:r>
              <a:rPr lang="en-US" i="1" dirty="0"/>
              <a:t>n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</a:t>
            </a:r>
            <a:r>
              <a:rPr lang="en-US" dirty="0" smtClean="0"/>
              <a:t>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ea typeface="Cambria Math" pitchFamily="18" charset="0"/>
              </a:rPr>
              <a:t>s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ea typeface="Cambria Math" pitchFamily="18" charset="0"/>
              </a:rPr>
              <a:t>followed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by an asterisk, followed by </a:t>
            </a:r>
            <a:r>
              <a:rPr lang="en-US" i="1" dirty="0" smtClean="0"/>
              <a:t>n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ea typeface="Cambria Math" pitchFamily="18" charset="0"/>
              </a:rPr>
              <a:t>s</a:t>
            </a:r>
            <a:r>
              <a:rPr lang="en-US" dirty="0"/>
              <a:t>.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 machine starts at the leftmost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of the input string,  and proceeds to erase this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If the next character is an asterisk, </a:t>
            </a:r>
            <a:r>
              <a:rPr lang="en-US" i="1" dirty="0" smtClean="0"/>
              <a:t>n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/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. In this case, it replaces the asterisk with a blank and halts.</a:t>
            </a:r>
          </a:p>
          <a:p>
            <a:r>
              <a:rPr lang="en-US" dirty="0" smtClean="0"/>
              <a:t>Otherwise, it erases the next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and then passes over the remaining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s, until it comes to the asterisk. </a:t>
            </a:r>
          </a:p>
          <a:p>
            <a:r>
              <a:rPr lang="en-US" dirty="0" smtClean="0"/>
              <a:t>The asterisk is then replaced by a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five-tuples defining this Turing machine are: (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i="1" dirty="0" smtClean="0"/>
              <a:t>R</a:t>
            </a:r>
            <a:r>
              <a:rPr lang="en-US" dirty="0" smtClean="0"/>
              <a:t>),</a:t>
            </a:r>
            <a:r>
              <a:rPr lang="en-US" dirty="0"/>
              <a:t> (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latin typeface="Cambria Math"/>
                <a:ea typeface="Cambria Math"/>
              </a:rPr>
              <a:t>∗</a:t>
            </a:r>
            <a:r>
              <a:rPr lang="en-US" dirty="0" smtClean="0"/>
              <a:t>,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, 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R</a:t>
            </a:r>
            <a:r>
              <a:rPr lang="en-US" dirty="0" smtClean="0"/>
              <a:t>),</a:t>
            </a:r>
            <a:r>
              <a:rPr lang="en-US" dirty="0"/>
              <a:t> (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R</a:t>
            </a:r>
            <a:r>
              <a:rPr lang="en-US" dirty="0" smtClean="0"/>
              <a:t>),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i="1" dirty="0"/>
              <a:t>R</a:t>
            </a:r>
            <a:r>
              <a:rPr lang="en-US" dirty="0" smtClean="0"/>
              <a:t>),</a:t>
            </a:r>
            <a:r>
              <a:rPr lang="en-US" dirty="0"/>
              <a:t> (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</a:t>
            </a:r>
            <a:r>
              <a:rPr lang="en-US" dirty="0">
                <a:latin typeface="Cambria Math"/>
                <a:ea typeface="Cambria Math"/>
              </a:rPr>
              <a:t>∗</a:t>
            </a:r>
            <a:r>
              <a:rPr lang="en-US" dirty="0" smtClean="0"/>
              <a:t>,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i="1" dirty="0"/>
              <a:t>R</a:t>
            </a:r>
            <a:r>
              <a:rPr lang="en-US" dirty="0" smtClean="0"/>
              <a:t>).</a:t>
            </a: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 smtClean="0"/>
          </a:p>
          <a:p>
            <a:pPr marL="73152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2744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Church-Turing 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Church-Turing Thesis </a:t>
            </a:r>
            <a:r>
              <a:rPr lang="en-US" dirty="0" smtClean="0"/>
              <a:t>says that given any problem that can be solved with an effective algorithm, there is a TM that can solve this problem. </a:t>
            </a:r>
          </a:p>
          <a:p>
            <a:r>
              <a:rPr lang="en-US" dirty="0" smtClean="0"/>
              <a:t>It is called a </a:t>
            </a:r>
            <a:r>
              <a:rPr lang="en-US" i="1" dirty="0" smtClean="0"/>
              <a:t>thesis</a:t>
            </a:r>
            <a:r>
              <a:rPr lang="en-US" dirty="0" smtClean="0"/>
              <a:t> rather than a theorem because the concept of solvability by an effective algorithm is informal and imprecise, as opposed to the concept of solvability by a TM, which is formal and precise.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7484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Decidability and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decision problem </a:t>
            </a:r>
            <a:r>
              <a:rPr lang="en-US" dirty="0" smtClean="0"/>
              <a:t>asks whether statements from a particular class of statements are true. Decision problems are also known as </a:t>
            </a:r>
            <a:r>
              <a:rPr lang="en-US" i="1" dirty="0" smtClean="0"/>
              <a:t>yes-or-no problems. </a:t>
            </a:r>
          </a:p>
          <a:p>
            <a:pPr lvl="1"/>
            <a:r>
              <a:rPr lang="en-US" dirty="0" smtClean="0"/>
              <a:t>Consider the question for a particular integer  </a:t>
            </a:r>
            <a:r>
              <a:rPr lang="en-US" i="1" dirty="0" smtClean="0"/>
              <a:t>n</a:t>
            </a:r>
            <a:r>
              <a:rPr lang="en-US" dirty="0" smtClean="0"/>
              <a:t>, “Is </a:t>
            </a:r>
            <a:r>
              <a:rPr lang="en-US" i="1" dirty="0" smtClean="0"/>
              <a:t>n</a:t>
            </a:r>
            <a:r>
              <a:rPr lang="en-US" dirty="0" smtClean="0"/>
              <a:t> prime?”  </a:t>
            </a:r>
            <a:r>
              <a:rPr lang="en-US" dirty="0"/>
              <a:t>The answer is "yes" or "</a:t>
            </a:r>
            <a:r>
              <a:rPr lang="en-US" dirty="0" smtClean="0"/>
              <a:t>no.“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halting problem </a:t>
            </a:r>
            <a:r>
              <a:rPr lang="en-US" dirty="0"/>
              <a:t>is the decision problem that asks whether a Turing machine </a:t>
            </a:r>
            <a:r>
              <a:rPr lang="en-US" i="1" dirty="0"/>
              <a:t>T</a:t>
            </a:r>
            <a:r>
              <a:rPr lang="en-US" dirty="0"/>
              <a:t> eventually halts when given an input string </a:t>
            </a:r>
            <a:r>
              <a:rPr lang="en-US" i="1" dirty="0"/>
              <a:t>x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When there is an effective algorithm that decides whether instances of a decision problem are true, we say that this problem is </a:t>
            </a:r>
            <a:r>
              <a:rPr lang="en-US" i="1" dirty="0" smtClean="0"/>
              <a:t>solvable</a:t>
            </a:r>
            <a:r>
              <a:rPr lang="en-US" dirty="0" smtClean="0"/>
              <a:t> or </a:t>
            </a:r>
            <a:r>
              <a:rPr lang="en-US" i="1" dirty="0" smtClean="0"/>
              <a:t>decidable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In 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3.5</a:t>
            </a:r>
            <a:r>
              <a:rPr lang="en-US" dirty="0" smtClean="0"/>
              <a:t>, an algorithm was given for determining whether a positive integer </a:t>
            </a:r>
            <a:r>
              <a:rPr lang="en-US" i="1" dirty="0" smtClean="0"/>
              <a:t>n</a:t>
            </a:r>
            <a:r>
              <a:rPr lang="en-US" dirty="0" smtClean="0"/>
              <a:t> is prime by checking whether it is divisible by primes not exceeding its square root. </a:t>
            </a:r>
          </a:p>
          <a:p>
            <a:r>
              <a:rPr lang="en-US" dirty="0" smtClean="0"/>
              <a:t>However, if no effective algorithm exists for solving a problem, then we say the problem is </a:t>
            </a:r>
            <a:r>
              <a:rPr lang="en-US" i="1" dirty="0" smtClean="0"/>
              <a:t>unsolvable </a:t>
            </a:r>
            <a:r>
              <a:rPr lang="en-US" dirty="0" smtClean="0"/>
              <a:t>or </a:t>
            </a:r>
            <a:r>
              <a:rPr lang="en-US" i="1" dirty="0" err="1" smtClean="0"/>
              <a:t>undecidable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The halting problem is an unsolvable decision problem (proved in 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3.1</a:t>
            </a:r>
            <a:r>
              <a:rPr lang="en-US" dirty="0" smtClean="0"/>
              <a:t>). That is, no TM exists that, when given an encoding of a TM </a:t>
            </a:r>
            <a:r>
              <a:rPr lang="en-US" i="1" dirty="0" smtClean="0"/>
              <a:t>T</a:t>
            </a:r>
            <a:r>
              <a:rPr lang="en-US" dirty="0" smtClean="0"/>
              <a:t> and its input string </a:t>
            </a:r>
            <a:r>
              <a:rPr lang="en-US" i="1" dirty="0" smtClean="0"/>
              <a:t>x</a:t>
            </a:r>
            <a:r>
              <a:rPr lang="en-US" dirty="0" smtClean="0"/>
              <a:t> as input, can determine whether </a:t>
            </a:r>
            <a:r>
              <a:rPr lang="en-US" i="1" dirty="0" smtClean="0"/>
              <a:t>T</a:t>
            </a:r>
            <a:r>
              <a:rPr lang="en-US" dirty="0" smtClean="0"/>
              <a:t> eventually halts when started with </a:t>
            </a:r>
            <a:r>
              <a:rPr lang="en-US" i="1" dirty="0" smtClean="0"/>
              <a:t>x</a:t>
            </a:r>
            <a:r>
              <a:rPr lang="en-US" dirty="0" smtClean="0"/>
              <a:t> written on its tape. </a:t>
            </a:r>
            <a:endParaRPr lang="en-US" dirty="0"/>
          </a:p>
          <a:p>
            <a:r>
              <a:rPr lang="en-US" dirty="0" smtClean="0"/>
              <a:t>A function that can be computed by a TM is called </a:t>
            </a:r>
            <a:r>
              <a:rPr lang="en-US" i="1" dirty="0" smtClean="0"/>
              <a:t>computable</a:t>
            </a:r>
            <a:r>
              <a:rPr lang="en-US" dirty="0" smtClean="0"/>
              <a:t> and a function that cannot be computed by a TM is called </a:t>
            </a:r>
            <a:r>
              <a:rPr lang="en-US" i="1" dirty="0" err="1" smtClean="0"/>
              <a:t>uncomputable</a:t>
            </a:r>
            <a:r>
              <a:rPr lang="en-US" dirty="0" smtClean="0"/>
              <a:t>. </a:t>
            </a:r>
          </a:p>
          <a:p>
            <a:pPr lvl="1"/>
            <a:r>
              <a:rPr lang="en-US" dirty="0"/>
              <a:t>The </a:t>
            </a:r>
            <a:r>
              <a:rPr lang="en-US" i="1" dirty="0" smtClean="0"/>
              <a:t>busy </a:t>
            </a:r>
            <a:r>
              <a:rPr lang="en-US" i="1" dirty="0"/>
              <a:t>beaver </a:t>
            </a:r>
            <a:r>
              <a:rPr lang="en-US" i="1" dirty="0" smtClean="0"/>
              <a:t>function</a:t>
            </a:r>
            <a:r>
              <a:rPr lang="en-US" dirty="0" smtClean="0"/>
              <a:t>, </a:t>
            </a:r>
            <a:r>
              <a:rPr lang="en-US" dirty="0"/>
              <a:t>which when given a positive integer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/>
              <a:t>gives the maximum number of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s that a TM with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/>
              <a:t>states and alphabet </a:t>
            </a:r>
            <a:r>
              <a:rPr lang="en-US" dirty="0" smtClean="0"/>
              <a:t>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</a:t>
            </a:r>
            <a:r>
              <a:rPr lang="en-US" i="1" dirty="0" smtClean="0"/>
              <a:t>B</a:t>
            </a:r>
            <a:r>
              <a:rPr lang="en-US" dirty="0" smtClean="0"/>
              <a:t>} </a:t>
            </a:r>
            <a:r>
              <a:rPr lang="en-US" dirty="0"/>
              <a:t>may print on an initially blank tape is </a:t>
            </a:r>
            <a:r>
              <a:rPr lang="en-US" dirty="0" err="1"/>
              <a:t>uncomputable</a:t>
            </a:r>
            <a:r>
              <a:rPr lang="en-US" dirty="0"/>
              <a:t> (see Exercise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35</a:t>
            </a:r>
            <a:r>
              <a:rPr lang="en-US" dirty="0"/>
              <a:t> in Section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13.5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9115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Classes </a:t>
            </a:r>
            <a:r>
              <a:rPr lang="en-US" i="1" dirty="0" smtClean="0"/>
              <a:t>P</a:t>
            </a:r>
            <a:r>
              <a:rPr lang="en-US" dirty="0" smtClean="0"/>
              <a:t> and </a:t>
            </a:r>
            <a:r>
              <a:rPr lang="en-US" i="1" dirty="0" smtClean="0"/>
              <a:t>NP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a </a:t>
            </a:r>
            <a:r>
              <a:rPr lang="en-US" i="1" dirty="0" smtClean="0"/>
              <a:t>nondeterministic Turing machine </a:t>
            </a:r>
            <a:r>
              <a:rPr lang="en-US" dirty="0" smtClean="0"/>
              <a:t>(</a:t>
            </a:r>
            <a:r>
              <a:rPr lang="en-US" i="1" dirty="0" smtClean="0"/>
              <a:t>NDTM</a:t>
            </a:r>
            <a:r>
              <a:rPr lang="en-US" dirty="0" smtClean="0"/>
              <a:t>), the restriction that no two transition rules begin with the same pair (</a:t>
            </a:r>
            <a:r>
              <a:rPr lang="en-US" i="1" dirty="0" smtClean="0"/>
              <a:t>s</a:t>
            </a:r>
            <a:r>
              <a:rPr lang="en-US" dirty="0" smtClean="0"/>
              <a:t>, </a:t>
            </a:r>
            <a:r>
              <a:rPr lang="en-US" i="1" dirty="0" smtClean="0"/>
              <a:t>x</a:t>
            </a:r>
            <a:r>
              <a:rPr lang="en-US" dirty="0" smtClean="0"/>
              <a:t>) is eliminated. </a:t>
            </a:r>
          </a:p>
          <a:p>
            <a:r>
              <a:rPr lang="en-US" dirty="0" smtClean="0"/>
              <a:t>Hence, there may be more than one transition rule beginning with each (state, tape symbol) pair, so that there may be a choice as to which rule to use </a:t>
            </a:r>
            <a:r>
              <a:rPr lang="en-US" smtClean="0"/>
              <a:t>at each step. </a:t>
            </a:r>
            <a:endParaRPr lang="en-US" dirty="0" smtClean="0"/>
          </a:p>
          <a:p>
            <a:r>
              <a:rPr lang="en-US" dirty="0" smtClean="0"/>
              <a:t>A NDTM </a:t>
            </a:r>
            <a:r>
              <a:rPr lang="en-US" i="1" dirty="0" smtClean="0"/>
              <a:t>T</a:t>
            </a:r>
            <a:r>
              <a:rPr lang="en-US" dirty="0" smtClean="0"/>
              <a:t> recognizes a string </a:t>
            </a:r>
            <a:r>
              <a:rPr lang="en-US" i="1" dirty="0" smtClean="0"/>
              <a:t>x</a:t>
            </a:r>
            <a:r>
              <a:rPr lang="en-US" dirty="0" smtClean="0"/>
              <a:t> if and only if there exists some sequence of transitions of </a:t>
            </a:r>
            <a:r>
              <a:rPr lang="en-US" i="1" dirty="0" smtClean="0"/>
              <a:t>T</a:t>
            </a:r>
            <a:r>
              <a:rPr lang="en-US" dirty="0" smtClean="0"/>
              <a:t> that ends in a final state when the machine starts in the initial position with </a:t>
            </a:r>
            <a:r>
              <a:rPr lang="en-US" i="1" dirty="0" smtClean="0"/>
              <a:t>x</a:t>
            </a:r>
            <a:r>
              <a:rPr lang="en-US" dirty="0" smtClean="0"/>
              <a:t> written on the tape.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8777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Classes </a:t>
            </a:r>
            <a:r>
              <a:rPr lang="en-US" i="1" dirty="0" smtClean="0"/>
              <a:t>P</a:t>
            </a:r>
            <a:r>
              <a:rPr lang="en-US" dirty="0" smtClean="0"/>
              <a:t> and </a:t>
            </a:r>
            <a:r>
              <a:rPr lang="en-US" i="1" dirty="0" smtClean="0"/>
              <a:t>NP </a:t>
            </a:r>
            <a:r>
              <a:rPr lang="en-US" dirty="0" smtClean="0"/>
              <a:t>(</a:t>
            </a:r>
            <a:r>
              <a:rPr lang="en-US" i="1" dirty="0" smtClean="0"/>
              <a:t>cont.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 decision problem is in </a:t>
            </a:r>
            <a:r>
              <a:rPr lang="en-US" i="1" dirty="0" smtClean="0"/>
              <a:t>P</a:t>
            </a:r>
            <a:r>
              <a:rPr lang="en-US" dirty="0" smtClean="0"/>
              <a:t>, the </a:t>
            </a:r>
            <a:r>
              <a:rPr lang="en-US" i="1" dirty="0" smtClean="0"/>
              <a:t>class of polynomial-time problems</a:t>
            </a:r>
            <a:r>
              <a:rPr lang="en-US" dirty="0" smtClean="0"/>
              <a:t>, if it can be solved by a deterministic Turing machine in polynomial time in terms of the size of its input. </a:t>
            </a:r>
          </a:p>
          <a:p>
            <a:r>
              <a:rPr lang="en-US" dirty="0" smtClean="0"/>
              <a:t>That is, a decision problem is in </a:t>
            </a:r>
            <a:r>
              <a:rPr lang="en-US" i="1" dirty="0" smtClean="0"/>
              <a:t>P</a:t>
            </a:r>
            <a:r>
              <a:rPr lang="en-US" dirty="0" smtClean="0"/>
              <a:t> if there is a deterministic Turing machine </a:t>
            </a:r>
            <a:r>
              <a:rPr lang="en-US" i="1" dirty="0" smtClean="0"/>
              <a:t>T</a:t>
            </a:r>
            <a:r>
              <a:rPr lang="en-US" dirty="0" smtClean="0"/>
              <a:t> that solves the decision problem and a polynomial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such that for all integers </a:t>
            </a:r>
            <a:r>
              <a:rPr lang="en-US" i="1" dirty="0" smtClean="0"/>
              <a:t>n</a:t>
            </a:r>
            <a:r>
              <a:rPr lang="en-US" dirty="0" smtClean="0"/>
              <a:t>, </a:t>
            </a:r>
            <a:r>
              <a:rPr lang="en-US" i="1" dirty="0" smtClean="0"/>
              <a:t>T</a:t>
            </a:r>
            <a:r>
              <a:rPr lang="en-US" dirty="0" smtClean="0"/>
              <a:t> halts in a final state after no more than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transitions whenever the input to </a:t>
            </a:r>
            <a:r>
              <a:rPr lang="en-US" i="1" dirty="0" smtClean="0"/>
              <a:t>T</a:t>
            </a:r>
            <a:r>
              <a:rPr lang="en-US" dirty="0" smtClean="0"/>
              <a:t> is a string of length </a:t>
            </a:r>
            <a:r>
              <a:rPr lang="en-US" i="1" dirty="0" smtClean="0"/>
              <a:t>n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 decision problem is in </a:t>
            </a:r>
            <a:r>
              <a:rPr lang="en-US" i="1" dirty="0" smtClean="0"/>
              <a:t>NP</a:t>
            </a:r>
            <a:r>
              <a:rPr lang="en-US" dirty="0" smtClean="0"/>
              <a:t>, the </a:t>
            </a:r>
            <a:r>
              <a:rPr lang="en-US" i="1" dirty="0" smtClean="0"/>
              <a:t>class of nondeterministic polynomial-time problems</a:t>
            </a:r>
            <a:r>
              <a:rPr lang="en-US" dirty="0" smtClean="0"/>
              <a:t>, if it can be solved by a nondeterministic Turing machine in polynomial time in terms of the size of its input. </a:t>
            </a:r>
          </a:p>
          <a:p>
            <a:r>
              <a:rPr lang="en-US" dirty="0" smtClean="0"/>
              <a:t>That is, a decision problem is in </a:t>
            </a:r>
            <a:r>
              <a:rPr lang="en-US" i="1" dirty="0" smtClean="0"/>
              <a:t>NP</a:t>
            </a:r>
            <a:r>
              <a:rPr lang="en-US" dirty="0" smtClean="0"/>
              <a:t> if there is a nondeterministic Turing machine </a:t>
            </a:r>
            <a:r>
              <a:rPr lang="en-US" i="1" dirty="0" smtClean="0"/>
              <a:t>T</a:t>
            </a:r>
            <a:r>
              <a:rPr lang="en-US" dirty="0" smtClean="0"/>
              <a:t> that solves the problem and a polynomial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such that for all integers </a:t>
            </a:r>
            <a:r>
              <a:rPr lang="en-US" i="1" dirty="0" smtClean="0"/>
              <a:t>n</a:t>
            </a:r>
            <a:r>
              <a:rPr lang="en-US" dirty="0" smtClean="0"/>
              <a:t>, </a:t>
            </a:r>
            <a:r>
              <a:rPr lang="en-US" i="1" dirty="0" smtClean="0"/>
              <a:t>T</a:t>
            </a:r>
            <a:r>
              <a:rPr lang="en-US" dirty="0" smtClean="0"/>
              <a:t> halts for every choice of transitions after no more than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transitions whenever the input to </a:t>
            </a:r>
            <a:r>
              <a:rPr lang="en-US" i="1" dirty="0" smtClean="0"/>
              <a:t>T</a:t>
            </a:r>
            <a:r>
              <a:rPr lang="en-US" dirty="0" smtClean="0"/>
              <a:t> is a string of length </a:t>
            </a:r>
            <a:r>
              <a:rPr lang="en-US" i="1" dirty="0" smtClean="0"/>
              <a:t>n</a:t>
            </a:r>
            <a:r>
              <a:rPr lang="en-US" dirty="0" smtClean="0"/>
              <a:t>. </a:t>
            </a:r>
          </a:p>
          <a:p>
            <a:r>
              <a:rPr lang="en-US" dirty="0" smtClean="0"/>
              <a:t>Problems in </a:t>
            </a:r>
            <a:r>
              <a:rPr lang="en-US" i="1" dirty="0" smtClean="0"/>
              <a:t>P</a:t>
            </a:r>
            <a:r>
              <a:rPr lang="en-US" dirty="0" smtClean="0"/>
              <a:t> are called </a:t>
            </a:r>
            <a:r>
              <a:rPr lang="en-US" i="1" dirty="0" smtClean="0"/>
              <a:t>tractable</a:t>
            </a:r>
            <a:r>
              <a:rPr lang="en-US" dirty="0" smtClean="0"/>
              <a:t>, whereas problems not in </a:t>
            </a:r>
            <a:r>
              <a:rPr lang="en-US" i="1" dirty="0" smtClean="0"/>
              <a:t>P</a:t>
            </a:r>
            <a:r>
              <a:rPr lang="en-US" dirty="0" smtClean="0"/>
              <a:t> are called </a:t>
            </a:r>
            <a:r>
              <a:rPr lang="en-US" i="1" dirty="0" smtClean="0"/>
              <a:t>intractable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203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Classes </a:t>
            </a:r>
            <a:r>
              <a:rPr lang="en-US" i="1" dirty="0" smtClean="0"/>
              <a:t>P</a:t>
            </a:r>
            <a:r>
              <a:rPr lang="en-US" dirty="0" smtClean="0"/>
              <a:t> and </a:t>
            </a:r>
            <a:r>
              <a:rPr lang="en-US" i="1" dirty="0" smtClean="0"/>
              <a:t>NP </a:t>
            </a:r>
            <a:r>
              <a:rPr lang="en-US" dirty="0" smtClean="0"/>
              <a:t>(</a:t>
            </a:r>
            <a:r>
              <a:rPr lang="en-US" i="1" dirty="0" smtClean="0"/>
              <a:t>cont.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a problem to be in </a:t>
            </a:r>
            <a:r>
              <a:rPr lang="en-US" i="1" dirty="0" smtClean="0"/>
              <a:t>NP</a:t>
            </a:r>
            <a:r>
              <a:rPr lang="en-US" dirty="0" smtClean="0"/>
              <a:t>, it is necessary only that there be a NDTM that when given a true statement from the set of statements addressed by the problem, can verify its truth in polynomial time by making the correct guess at each step. </a:t>
            </a:r>
          </a:p>
          <a:p>
            <a:pPr lvl="1"/>
            <a:r>
              <a:rPr lang="en-US" dirty="0" smtClean="0"/>
              <a:t>The problem of determining whether a given graph has a Hamilton circuit is an </a:t>
            </a:r>
            <a:r>
              <a:rPr lang="en-US" i="1" dirty="0" smtClean="0"/>
              <a:t>NP</a:t>
            </a:r>
            <a:r>
              <a:rPr lang="en-US" dirty="0" smtClean="0"/>
              <a:t> problem, because a NDTM can easily verify that a simple circuit in a graph passes through each vertex exactly once.</a:t>
            </a:r>
          </a:p>
          <a:p>
            <a:pPr lvl="1"/>
            <a:r>
              <a:rPr lang="en-US" dirty="0" smtClean="0"/>
              <a:t>It can do this by making a series of correct guesses corresponding to successively adding edges to form the circuit.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3829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Wrapping Everything up with a </a:t>
            </a:r>
            <a:r>
              <a:rPr lang="en-US" dirty="0" err="1" smtClean="0"/>
              <a:t>Millenium</a:t>
            </a:r>
            <a:r>
              <a:rPr lang="en-US" dirty="0" smtClean="0"/>
              <a:t>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Because every DTM can also be a considered to be a NDTM, where each (state, tape symbol) pair occurs in exactly one transition rule, P </a:t>
            </a:r>
            <a:r>
              <a:rPr lang="en-US" dirty="0" smtClean="0">
                <a:latin typeface="Cambria Math"/>
                <a:ea typeface="Cambria Math"/>
              </a:rPr>
              <a:t>⊆</a:t>
            </a:r>
            <a:r>
              <a:rPr lang="en-US" dirty="0" smtClean="0"/>
              <a:t> NP.</a:t>
            </a:r>
          </a:p>
          <a:p>
            <a:r>
              <a:rPr lang="en-US" dirty="0" smtClean="0"/>
              <a:t>The most famous open question in theoretical CS, and one of the millennium problems with a $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1,000,000</a:t>
            </a:r>
            <a:r>
              <a:rPr lang="en-US" dirty="0" smtClean="0"/>
              <a:t> prize, is whether every problem in </a:t>
            </a:r>
            <a:r>
              <a:rPr lang="en-US" i="1" dirty="0" smtClean="0"/>
              <a:t>NP</a:t>
            </a:r>
            <a:r>
              <a:rPr lang="en-US" dirty="0" smtClean="0"/>
              <a:t> is also in </a:t>
            </a:r>
            <a:r>
              <a:rPr lang="en-US" i="1" dirty="0" smtClean="0"/>
              <a:t>P</a:t>
            </a:r>
            <a:r>
              <a:rPr lang="en-US" dirty="0" smtClean="0"/>
              <a:t>, that is, whether </a:t>
            </a:r>
            <a:r>
              <a:rPr lang="en-US" i="1" dirty="0" smtClean="0"/>
              <a:t>P</a:t>
            </a:r>
            <a:r>
              <a:rPr lang="en-US" dirty="0" smtClean="0"/>
              <a:t> = </a:t>
            </a:r>
            <a:r>
              <a:rPr lang="en-US" i="1" dirty="0" smtClean="0"/>
              <a:t>NP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 is an important class of problems, known as </a:t>
            </a:r>
            <a:r>
              <a:rPr lang="en-US" i="1" dirty="0" smtClean="0"/>
              <a:t>NP-complete</a:t>
            </a:r>
            <a:r>
              <a:rPr lang="en-US" dirty="0" smtClean="0"/>
              <a:t> problems, where a problem is in this class if it is the class </a:t>
            </a:r>
            <a:r>
              <a:rPr lang="en-US" i="1" dirty="0" smtClean="0"/>
              <a:t>NP</a:t>
            </a:r>
            <a:r>
              <a:rPr lang="en-US" dirty="0" smtClean="0"/>
              <a:t> and if this problem was also in the class </a:t>
            </a:r>
            <a:r>
              <a:rPr lang="en-US" i="1" dirty="0" smtClean="0"/>
              <a:t>P</a:t>
            </a:r>
            <a:r>
              <a:rPr lang="en-US" dirty="0" smtClean="0"/>
              <a:t>, then every problem in </a:t>
            </a:r>
            <a:r>
              <a:rPr lang="en-US" i="1" dirty="0" smtClean="0"/>
              <a:t>NP</a:t>
            </a:r>
            <a:r>
              <a:rPr lang="en-US" dirty="0" smtClean="0"/>
              <a:t> must also be in </a:t>
            </a:r>
            <a:r>
              <a:rPr lang="en-US" i="1" dirty="0" smtClean="0"/>
              <a:t>P</a:t>
            </a:r>
            <a:r>
              <a:rPr lang="en-US" dirty="0" smtClean="0"/>
              <a:t>.</a:t>
            </a:r>
          </a:p>
          <a:p>
            <a:r>
              <a:rPr lang="en-US" dirty="0" smtClean="0"/>
              <a:t> That is, a problem is </a:t>
            </a:r>
            <a:r>
              <a:rPr lang="en-US" i="1" dirty="0" smtClean="0"/>
              <a:t>NP</a:t>
            </a:r>
            <a:r>
              <a:rPr lang="en-US" dirty="0" smtClean="0"/>
              <a:t>-complete if the existence of a polynomial-time algorithm for solving it implies the existence of a polynomial-time algorithm for every problem in </a:t>
            </a:r>
            <a:r>
              <a:rPr lang="en-US" i="1" dirty="0" smtClean="0"/>
              <a:t>NP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have studied several problems that can be shown to be </a:t>
            </a:r>
            <a:r>
              <a:rPr lang="en-US" i="1" dirty="0" smtClean="0"/>
              <a:t>NP</a:t>
            </a:r>
            <a:r>
              <a:rPr lang="en-US" dirty="0" smtClean="0"/>
              <a:t>-complete in this text, including determining whether a simple graph has a Hamilton circuit and determining whether a proposition in </a:t>
            </a:r>
            <a:r>
              <a:rPr lang="en-US" i="1" dirty="0" smtClean="0"/>
              <a:t>n</a:t>
            </a:r>
            <a:r>
              <a:rPr lang="en-US" dirty="0" smtClean="0"/>
              <a:t> variables is a tautology.</a:t>
            </a:r>
          </a:p>
          <a:p>
            <a:r>
              <a:rPr lang="en-US" dirty="0" smtClean="0"/>
              <a:t>This </a:t>
            </a:r>
            <a:r>
              <a:rPr lang="en-US" dirty="0"/>
              <a:t>concludes our introduction to discrete mathematics, but </a:t>
            </a:r>
            <a:r>
              <a:rPr lang="en-US" dirty="0" smtClean="0"/>
              <a:t>it should come as no surprise that there </a:t>
            </a:r>
            <a:r>
              <a:rPr lang="en-US" dirty="0"/>
              <a:t>is a lot more to learn!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371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Grammars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rules that specify the syntactically correct sentences of a natural language such as English are complex.  </a:t>
            </a:r>
          </a:p>
          <a:p>
            <a:r>
              <a:rPr lang="en-US" dirty="0" smtClean="0"/>
              <a:t>Instead of studying natural languages, we can define  </a:t>
            </a:r>
            <a:r>
              <a:rPr lang="en-US" i="1" dirty="0" smtClean="0"/>
              <a:t>formal languages </a:t>
            </a:r>
            <a:r>
              <a:rPr lang="en-US" dirty="0" smtClean="0"/>
              <a:t>that have well-defined rules of syntax. </a:t>
            </a:r>
          </a:p>
          <a:p>
            <a:r>
              <a:rPr lang="en-US" dirty="0" smtClean="0"/>
              <a:t>These rules of syntax are important both in linguistics (the study of natural languages) and in the study of programming languages.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57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Grammar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4849866"/>
            <a:ext cx="411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An example sequence of replacements:</a:t>
            </a:r>
          </a:p>
          <a:p>
            <a:endParaRPr lang="en-US" sz="1200" dirty="0" smtClean="0"/>
          </a:p>
          <a:p>
            <a:r>
              <a:rPr lang="en-US" sz="1200" b="1" dirty="0" smtClean="0"/>
              <a:t>noun phrase  verb phrase</a:t>
            </a:r>
          </a:p>
          <a:p>
            <a:r>
              <a:rPr lang="en-US" sz="1200" b="1" dirty="0"/>
              <a:t>a</a:t>
            </a:r>
            <a:r>
              <a:rPr lang="en-US" sz="1200" b="1" dirty="0" smtClean="0"/>
              <a:t>rticle adjective  noun verb phrase</a:t>
            </a:r>
          </a:p>
          <a:p>
            <a:r>
              <a:rPr lang="en-US" sz="1200" b="1" dirty="0" smtClean="0"/>
              <a:t>article adjective noun verb adverb</a:t>
            </a:r>
          </a:p>
          <a:p>
            <a:r>
              <a:rPr lang="en-US" sz="1200" i="1" dirty="0"/>
              <a:t>t</a:t>
            </a:r>
            <a:r>
              <a:rPr lang="en-US" sz="1200" i="1" dirty="0" smtClean="0"/>
              <a:t>he</a:t>
            </a:r>
            <a:r>
              <a:rPr lang="en-US" sz="1200" dirty="0" smtClean="0"/>
              <a:t> </a:t>
            </a:r>
            <a:r>
              <a:rPr lang="en-US" sz="1200" b="1" dirty="0" smtClean="0"/>
              <a:t>adjective noun verb adverb</a:t>
            </a:r>
          </a:p>
          <a:p>
            <a:r>
              <a:rPr lang="en-US" sz="1200" i="1" dirty="0"/>
              <a:t>t</a:t>
            </a:r>
            <a:r>
              <a:rPr lang="en-US" sz="1200" i="1" dirty="0" smtClean="0"/>
              <a:t>he large </a:t>
            </a:r>
            <a:r>
              <a:rPr lang="en-US" sz="1200" b="1" dirty="0" smtClean="0"/>
              <a:t>noun verb adverb</a:t>
            </a:r>
          </a:p>
          <a:p>
            <a:r>
              <a:rPr lang="en-US" sz="1200" i="1" dirty="0"/>
              <a:t>t</a:t>
            </a:r>
            <a:r>
              <a:rPr lang="en-US" sz="1200" i="1" dirty="0" smtClean="0"/>
              <a:t>he large rabbit </a:t>
            </a:r>
            <a:r>
              <a:rPr lang="en-US" sz="1200" b="1" dirty="0" smtClean="0"/>
              <a:t>verb adverb</a:t>
            </a:r>
          </a:p>
          <a:p>
            <a:r>
              <a:rPr lang="en-US" sz="1200" i="1" dirty="0"/>
              <a:t>t</a:t>
            </a:r>
            <a:r>
              <a:rPr lang="en-US" sz="1200" i="1" dirty="0" smtClean="0"/>
              <a:t>he large rabbit hops </a:t>
            </a:r>
            <a:r>
              <a:rPr lang="en-US" sz="1200" b="1" dirty="0" smtClean="0"/>
              <a:t>adverb</a:t>
            </a:r>
          </a:p>
          <a:p>
            <a:r>
              <a:rPr lang="en-US" sz="1200" i="1" dirty="0"/>
              <a:t>t</a:t>
            </a:r>
            <a:r>
              <a:rPr lang="en-US" sz="1200" i="1" dirty="0" smtClean="0"/>
              <a:t>he large rabbit hops quickly</a:t>
            </a:r>
            <a:endParaRPr lang="en-US" sz="1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8340"/>
            <a:ext cx="8153400" cy="2941320"/>
          </a:xfrm>
        </p:spPr>
        <p:txBody>
          <a:bodyPr>
            <a:normAutofit fontScale="4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b="1" dirty="0" smtClean="0"/>
              <a:t>sentence</a:t>
            </a:r>
            <a:r>
              <a:rPr lang="en-US" dirty="0" smtClean="0"/>
              <a:t> is made up of a </a:t>
            </a:r>
            <a:r>
              <a:rPr lang="en-US" b="1" dirty="0" smtClean="0"/>
              <a:t>noun phrase </a:t>
            </a:r>
            <a:r>
              <a:rPr lang="en-US" dirty="0" smtClean="0"/>
              <a:t>followed by a </a:t>
            </a:r>
            <a:r>
              <a:rPr lang="en-US" b="1" dirty="0" smtClean="0"/>
              <a:t>verb phrase</a:t>
            </a:r>
            <a:r>
              <a:rPr lang="en-US" dirty="0"/>
              <a:t>;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b="1" dirty="0" smtClean="0"/>
              <a:t>noun phrase </a:t>
            </a:r>
            <a:r>
              <a:rPr lang="en-US" dirty="0" smtClean="0"/>
              <a:t>is made up of an </a:t>
            </a:r>
            <a:r>
              <a:rPr lang="en-US" b="1" dirty="0" smtClean="0"/>
              <a:t>article</a:t>
            </a:r>
            <a:r>
              <a:rPr lang="en-US" dirty="0" smtClean="0"/>
              <a:t> followed by an </a:t>
            </a:r>
            <a:r>
              <a:rPr lang="en-US" b="1" dirty="0" smtClean="0"/>
              <a:t>adjective</a:t>
            </a:r>
            <a:r>
              <a:rPr lang="en-US" dirty="0" smtClean="0"/>
              <a:t> followed by a </a:t>
            </a:r>
            <a:r>
              <a:rPr lang="en-US" b="1" dirty="0" smtClean="0"/>
              <a:t>noun</a:t>
            </a:r>
            <a:r>
              <a:rPr lang="en-US" dirty="0" smtClean="0"/>
              <a:t>, or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b="1" dirty="0"/>
              <a:t>noun phrase </a:t>
            </a:r>
            <a:r>
              <a:rPr lang="en-US" dirty="0"/>
              <a:t>is made up of an </a:t>
            </a:r>
            <a:r>
              <a:rPr lang="en-US" b="1" dirty="0"/>
              <a:t>article</a:t>
            </a:r>
            <a:r>
              <a:rPr lang="en-US" dirty="0"/>
              <a:t> followed by </a:t>
            </a:r>
            <a:r>
              <a:rPr lang="en-US" dirty="0" smtClean="0"/>
              <a:t>a </a:t>
            </a:r>
            <a:r>
              <a:rPr lang="en-US" b="1" dirty="0" smtClean="0"/>
              <a:t>noun</a:t>
            </a:r>
            <a:r>
              <a:rPr lang="en-US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b="1" dirty="0" smtClean="0"/>
              <a:t>verb phrase </a:t>
            </a:r>
            <a:r>
              <a:rPr lang="en-US" dirty="0" smtClean="0"/>
              <a:t>is made up of a </a:t>
            </a:r>
            <a:r>
              <a:rPr lang="en-US" b="1" dirty="0" smtClean="0"/>
              <a:t>verb</a:t>
            </a:r>
            <a:r>
              <a:rPr lang="en-US" dirty="0" smtClean="0"/>
              <a:t> followed by an </a:t>
            </a:r>
            <a:r>
              <a:rPr lang="en-US" b="1" dirty="0" smtClean="0"/>
              <a:t>adverb</a:t>
            </a:r>
            <a:r>
              <a:rPr lang="en-US" dirty="0" smtClean="0"/>
              <a:t>, or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b="1" dirty="0"/>
              <a:t>verb phrase </a:t>
            </a:r>
            <a:r>
              <a:rPr lang="en-US" dirty="0"/>
              <a:t>is made up of a </a:t>
            </a:r>
            <a:r>
              <a:rPr lang="en-US" b="1" dirty="0" smtClean="0"/>
              <a:t>verb</a:t>
            </a:r>
            <a:r>
              <a:rPr lang="en-US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 </a:t>
            </a:r>
            <a:r>
              <a:rPr lang="en-US" b="1" dirty="0" smtClean="0"/>
              <a:t>article</a:t>
            </a:r>
            <a:r>
              <a:rPr lang="en-US" dirty="0" smtClean="0"/>
              <a:t> is </a:t>
            </a:r>
            <a:r>
              <a:rPr lang="en-US" i="1" dirty="0" smtClean="0"/>
              <a:t>a</a:t>
            </a:r>
            <a:r>
              <a:rPr lang="en-US" dirty="0" smtClean="0"/>
              <a:t>, 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 </a:t>
            </a:r>
            <a:r>
              <a:rPr lang="en-US" b="1" dirty="0" smtClean="0"/>
              <a:t>article</a:t>
            </a:r>
            <a:r>
              <a:rPr lang="en-US" dirty="0" smtClean="0"/>
              <a:t> is </a:t>
            </a:r>
            <a:r>
              <a:rPr lang="en-US" i="1" dirty="0" smtClean="0"/>
              <a:t>the</a:t>
            </a:r>
            <a:r>
              <a:rPr lang="en-US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b="1" dirty="0" smtClean="0"/>
              <a:t>adjective</a:t>
            </a:r>
            <a:r>
              <a:rPr lang="en-US" dirty="0" smtClean="0"/>
              <a:t> is </a:t>
            </a:r>
            <a:r>
              <a:rPr lang="en-US" i="1" dirty="0" smtClean="0"/>
              <a:t>large</a:t>
            </a:r>
            <a:r>
              <a:rPr lang="en-US" dirty="0" smtClean="0"/>
              <a:t>, 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 </a:t>
            </a:r>
            <a:r>
              <a:rPr lang="en-US" b="1" dirty="0" smtClean="0"/>
              <a:t>adjective</a:t>
            </a:r>
            <a:r>
              <a:rPr lang="en-US" dirty="0" smtClean="0"/>
              <a:t> is </a:t>
            </a:r>
            <a:r>
              <a:rPr lang="en-US" i="1" dirty="0" smtClean="0"/>
              <a:t>hungry</a:t>
            </a:r>
            <a:r>
              <a:rPr lang="en-US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b="1" dirty="0" smtClean="0"/>
              <a:t>noun</a:t>
            </a:r>
            <a:r>
              <a:rPr lang="en-US" dirty="0" smtClean="0"/>
              <a:t> is </a:t>
            </a:r>
            <a:r>
              <a:rPr lang="en-US" i="1" dirty="0" smtClean="0"/>
              <a:t>rabbit</a:t>
            </a:r>
            <a:r>
              <a:rPr lang="en-US" dirty="0" smtClean="0"/>
              <a:t>, 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b="1" dirty="0"/>
              <a:t>noun</a:t>
            </a:r>
            <a:r>
              <a:rPr lang="en-US" dirty="0"/>
              <a:t> is </a:t>
            </a:r>
            <a:r>
              <a:rPr lang="en-US" i="1" dirty="0" smtClean="0"/>
              <a:t>mathematician</a:t>
            </a:r>
            <a:r>
              <a:rPr lang="en-US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b="1" dirty="0" smtClean="0"/>
              <a:t>verb</a:t>
            </a:r>
            <a:r>
              <a:rPr lang="en-US" dirty="0" smtClean="0"/>
              <a:t> is </a:t>
            </a:r>
            <a:r>
              <a:rPr lang="en-US" i="1" dirty="0" smtClean="0"/>
              <a:t>eats</a:t>
            </a:r>
            <a:r>
              <a:rPr lang="en-US" dirty="0" smtClean="0"/>
              <a:t>, or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b="1" dirty="0" smtClean="0"/>
              <a:t>verb</a:t>
            </a:r>
            <a:r>
              <a:rPr lang="en-US" dirty="0" smtClean="0"/>
              <a:t> is </a:t>
            </a:r>
            <a:r>
              <a:rPr lang="en-US" i="1" dirty="0" smtClean="0"/>
              <a:t>hops</a:t>
            </a:r>
            <a:r>
              <a:rPr lang="en-US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 </a:t>
            </a:r>
            <a:r>
              <a:rPr lang="en-US" b="1" dirty="0" smtClean="0"/>
              <a:t>adverb</a:t>
            </a:r>
            <a:r>
              <a:rPr lang="en-US" dirty="0" smtClean="0"/>
              <a:t> is </a:t>
            </a:r>
            <a:r>
              <a:rPr lang="en-US" i="1" dirty="0" smtClean="0"/>
              <a:t>quickly</a:t>
            </a:r>
            <a:r>
              <a:rPr lang="en-US" dirty="0" smtClean="0"/>
              <a:t>, 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 </a:t>
            </a:r>
            <a:r>
              <a:rPr lang="en-US" b="1" dirty="0" smtClean="0"/>
              <a:t>adverb</a:t>
            </a:r>
            <a:r>
              <a:rPr lang="en-US" dirty="0" smtClean="0"/>
              <a:t> is </a:t>
            </a:r>
            <a:r>
              <a:rPr lang="en-US" i="1" dirty="0" smtClean="0"/>
              <a:t>wildly</a:t>
            </a:r>
            <a:r>
              <a:rPr lang="en-US" dirty="0" smtClean="0"/>
              <a:t>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52800" y="3429000"/>
            <a:ext cx="5562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We use these rules to  form valid sentences</a:t>
            </a:r>
            <a:r>
              <a:rPr lang="en-US" sz="1600" dirty="0"/>
              <a:t> </a:t>
            </a:r>
            <a:r>
              <a:rPr lang="en-US" sz="1600" dirty="0" smtClean="0"/>
              <a:t>by making a series of replacements until no more rules can be used.</a:t>
            </a:r>
          </a:p>
          <a:p>
            <a:endParaRPr lang="en-US" sz="1600" dirty="0" smtClean="0"/>
          </a:p>
          <a:p>
            <a:endParaRPr lang="en-US" sz="1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953000" y="4873057"/>
            <a:ext cx="3962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Some additional valid sentences are:</a:t>
            </a:r>
          </a:p>
          <a:p>
            <a:endParaRPr lang="en-US" sz="1600" dirty="0" smtClean="0"/>
          </a:p>
          <a:p>
            <a:r>
              <a:rPr lang="en-US" sz="1200" i="1" dirty="0"/>
              <a:t>a</a:t>
            </a:r>
            <a:r>
              <a:rPr lang="en-US" sz="1200" i="1" dirty="0" smtClean="0"/>
              <a:t> hungry mathematician eats wildly,</a:t>
            </a:r>
          </a:p>
          <a:p>
            <a:r>
              <a:rPr lang="en-US" sz="1200" i="1" dirty="0"/>
              <a:t>a</a:t>
            </a:r>
            <a:r>
              <a:rPr lang="en-US" sz="1200" i="1" dirty="0" smtClean="0"/>
              <a:t> large mathematician hops, </a:t>
            </a:r>
          </a:p>
          <a:p>
            <a:r>
              <a:rPr lang="en-US" sz="1200" i="1" dirty="0"/>
              <a:t>t</a:t>
            </a:r>
            <a:r>
              <a:rPr lang="en-US" sz="1200" i="1" dirty="0" smtClean="0"/>
              <a:t>he rabbit eats quickly, etc.</a:t>
            </a:r>
          </a:p>
          <a:p>
            <a:endParaRPr lang="en-US" sz="1200" i="1" dirty="0"/>
          </a:p>
          <a:p>
            <a:r>
              <a:rPr lang="en-US" sz="1600" dirty="0" smtClean="0"/>
              <a:t>But note that the following is not valid:</a:t>
            </a:r>
          </a:p>
          <a:p>
            <a:endParaRPr lang="en-US" sz="1200" dirty="0"/>
          </a:p>
          <a:p>
            <a:r>
              <a:rPr lang="en-US" sz="1200" i="1" dirty="0"/>
              <a:t>t</a:t>
            </a:r>
            <a:r>
              <a:rPr lang="en-US" sz="1200" i="1" dirty="0" smtClean="0"/>
              <a:t>he quickly eats mathematician</a:t>
            </a:r>
            <a:endParaRPr lang="en-US" sz="1200" i="1" dirty="0"/>
          </a:p>
          <a:p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18260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Phrase-Structure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4320" lvl="2" indent="-274320">
              <a:buClr>
                <a:schemeClr val="accent3"/>
              </a:buClr>
              <a:buSzPct val="95000"/>
            </a:pPr>
            <a:r>
              <a:rPr lang="en-US" dirty="0"/>
              <a:t>A </a:t>
            </a:r>
            <a:r>
              <a:rPr lang="en-US" i="1" dirty="0"/>
              <a:t>vocabulary</a:t>
            </a:r>
            <a:r>
              <a:rPr lang="en-US" dirty="0"/>
              <a:t> (or </a:t>
            </a:r>
            <a:r>
              <a:rPr lang="en-US" i="1" dirty="0"/>
              <a:t>alphabet</a:t>
            </a:r>
            <a:r>
              <a:rPr lang="en-US" dirty="0"/>
              <a:t>) </a:t>
            </a:r>
            <a:r>
              <a:rPr lang="en-US" i="1" dirty="0"/>
              <a:t>V</a:t>
            </a:r>
            <a:r>
              <a:rPr lang="en-US" dirty="0"/>
              <a:t> is a finite, nonempty set of elements called </a:t>
            </a:r>
            <a:r>
              <a:rPr lang="en-US" i="1" dirty="0"/>
              <a:t>symbols</a:t>
            </a:r>
            <a:r>
              <a:rPr lang="en-US" dirty="0"/>
              <a:t>. </a:t>
            </a:r>
          </a:p>
          <a:p>
            <a:pPr marL="274320" lvl="2" indent="-274320">
              <a:buClr>
                <a:schemeClr val="accent3"/>
              </a:buClr>
              <a:buSzPct val="95000"/>
            </a:pPr>
            <a:r>
              <a:rPr lang="en-US" dirty="0"/>
              <a:t>A </a:t>
            </a:r>
            <a:r>
              <a:rPr lang="en-US" i="1" dirty="0"/>
              <a:t>word</a:t>
            </a:r>
            <a:r>
              <a:rPr lang="en-US" dirty="0"/>
              <a:t> (or </a:t>
            </a:r>
            <a:r>
              <a:rPr lang="en-US" i="1" dirty="0"/>
              <a:t>sentence</a:t>
            </a:r>
            <a:r>
              <a:rPr lang="en-US" dirty="0"/>
              <a:t>) over </a:t>
            </a:r>
            <a:r>
              <a:rPr lang="en-US" i="1" dirty="0"/>
              <a:t>V</a:t>
            </a:r>
            <a:r>
              <a:rPr lang="en-US" dirty="0"/>
              <a:t> is a string of finite length of elements of </a:t>
            </a:r>
            <a:r>
              <a:rPr lang="en-US" i="1" dirty="0"/>
              <a:t>V</a:t>
            </a:r>
            <a:r>
              <a:rPr lang="en-US" dirty="0"/>
              <a:t>. </a:t>
            </a:r>
            <a:endParaRPr lang="en-US" dirty="0" smtClean="0"/>
          </a:p>
          <a:p>
            <a:pPr marL="274320" lvl="2" indent="-274320">
              <a:buClr>
                <a:schemeClr val="accent3"/>
              </a:buClr>
              <a:buSzPct val="95000"/>
            </a:pPr>
            <a:r>
              <a:rPr lang="en-US" dirty="0"/>
              <a:t>The </a:t>
            </a:r>
            <a:r>
              <a:rPr lang="en-US" i="1" dirty="0"/>
              <a:t>empty string </a:t>
            </a:r>
            <a:r>
              <a:rPr lang="en-US" dirty="0"/>
              <a:t>or </a:t>
            </a:r>
            <a:r>
              <a:rPr lang="en-US" i="1" dirty="0"/>
              <a:t>null string</a:t>
            </a:r>
            <a:r>
              <a:rPr lang="en-US" dirty="0"/>
              <a:t>, denoted by  </a:t>
            </a:r>
            <a:r>
              <a:rPr lang="el-GR" dirty="0">
                <a:latin typeface="Cambria Math"/>
                <a:ea typeface="Cambria Math"/>
              </a:rPr>
              <a:t>λ</a:t>
            </a:r>
            <a:r>
              <a:rPr lang="en-US" dirty="0"/>
              <a:t>, is the string containing no symbols.</a:t>
            </a:r>
          </a:p>
          <a:p>
            <a:pPr marL="274320" lvl="2" indent="-274320">
              <a:buClr>
                <a:schemeClr val="accent3"/>
              </a:buClr>
              <a:buSzPct val="95000"/>
            </a:pPr>
            <a:r>
              <a:rPr lang="en-US" dirty="0"/>
              <a:t>The set of all words over </a:t>
            </a:r>
            <a:r>
              <a:rPr lang="en-US" i="1" dirty="0"/>
              <a:t>V</a:t>
            </a:r>
            <a:r>
              <a:rPr lang="en-US" dirty="0"/>
              <a:t> is denoted by </a:t>
            </a:r>
            <a:r>
              <a:rPr lang="en-US" i="1" dirty="0"/>
              <a:t>V</a:t>
            </a:r>
            <a:r>
              <a:rPr lang="en-US" dirty="0"/>
              <a:t>*. A </a:t>
            </a:r>
            <a:r>
              <a:rPr lang="en-US" i="1" dirty="0"/>
              <a:t>language</a:t>
            </a:r>
            <a:r>
              <a:rPr lang="en-US" dirty="0"/>
              <a:t> over </a:t>
            </a:r>
            <a:r>
              <a:rPr lang="en-US" i="1" dirty="0"/>
              <a:t>V</a:t>
            </a:r>
            <a:r>
              <a:rPr lang="en-US" dirty="0"/>
              <a:t> is a subset of </a:t>
            </a:r>
            <a:r>
              <a:rPr lang="en-US" i="1" dirty="0"/>
              <a:t>V</a:t>
            </a:r>
            <a:r>
              <a:rPr lang="en-US" dirty="0"/>
              <a:t>*.</a:t>
            </a:r>
          </a:p>
          <a:p>
            <a:pPr marL="274320" lvl="2" indent="-274320">
              <a:buClr>
                <a:schemeClr val="accent3"/>
              </a:buClr>
              <a:buSzPct val="95000"/>
            </a:pPr>
            <a:r>
              <a:rPr lang="en-US" dirty="0"/>
              <a:t>The elements of </a:t>
            </a:r>
            <a:r>
              <a:rPr lang="en-US" i="1" dirty="0"/>
              <a:t>V</a:t>
            </a:r>
            <a:r>
              <a:rPr lang="en-US" dirty="0"/>
              <a:t> that can not be replaced by other symbols are called </a:t>
            </a:r>
            <a:r>
              <a:rPr lang="en-US" i="1" dirty="0"/>
              <a:t>terminals</a:t>
            </a:r>
            <a:r>
              <a:rPr lang="en-US" dirty="0"/>
              <a:t>, e.g.,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the</a:t>
            </a:r>
            <a:r>
              <a:rPr lang="en-US" dirty="0" smtClean="0"/>
              <a:t>, and </a:t>
            </a:r>
            <a:r>
              <a:rPr lang="en-US" i="1" dirty="0" smtClean="0"/>
              <a:t>rabbit</a:t>
            </a:r>
            <a:r>
              <a:rPr lang="en-US" dirty="0" smtClean="0"/>
              <a:t> in the example grammar. </a:t>
            </a:r>
            <a:endParaRPr lang="en-US" dirty="0"/>
          </a:p>
          <a:p>
            <a:pPr marL="274320" lvl="2" indent="-274320">
              <a:buClr>
                <a:schemeClr val="accent3"/>
              </a:buClr>
              <a:buSzPct val="95000"/>
            </a:pPr>
            <a:r>
              <a:rPr lang="en-US" dirty="0"/>
              <a:t>Those that can be replaced by other symbols are called </a:t>
            </a:r>
            <a:r>
              <a:rPr lang="en-US" i="1" dirty="0" err="1"/>
              <a:t>nonterminals</a:t>
            </a:r>
            <a:r>
              <a:rPr lang="en-US" dirty="0"/>
              <a:t>, </a:t>
            </a:r>
            <a:r>
              <a:rPr lang="en-US" dirty="0" smtClean="0"/>
              <a:t>e.g</a:t>
            </a:r>
            <a:r>
              <a:rPr lang="en-US" dirty="0"/>
              <a:t>., </a:t>
            </a:r>
            <a:r>
              <a:rPr lang="en-US" b="1" dirty="0"/>
              <a:t>sentence</a:t>
            </a:r>
            <a:r>
              <a:rPr lang="en-US" dirty="0"/>
              <a:t>, </a:t>
            </a:r>
            <a:r>
              <a:rPr lang="en-US" b="1" dirty="0"/>
              <a:t>noun phrase</a:t>
            </a:r>
            <a:r>
              <a:rPr lang="en-US" dirty="0"/>
              <a:t>, etc</a:t>
            </a:r>
            <a:r>
              <a:rPr lang="en-US" dirty="0" smtClean="0"/>
              <a:t>.</a:t>
            </a:r>
          </a:p>
          <a:p>
            <a:pPr marL="274320" lvl="2" indent="-274320">
              <a:buClr>
                <a:schemeClr val="accent3"/>
              </a:buClr>
              <a:buSzPct val="95000"/>
            </a:pPr>
            <a:r>
              <a:rPr lang="en-US" dirty="0" smtClean="0"/>
              <a:t>The rules that specify when we can replace a string </a:t>
            </a:r>
            <a:r>
              <a:rPr lang="en-US" i="1" dirty="0" smtClean="0"/>
              <a:t>V*</a:t>
            </a:r>
            <a:r>
              <a:rPr lang="en-US" dirty="0" smtClean="0"/>
              <a:t> with another string are called </a:t>
            </a:r>
            <a:r>
              <a:rPr lang="en-US" i="1" dirty="0" smtClean="0"/>
              <a:t>productions</a:t>
            </a:r>
            <a:r>
              <a:rPr lang="en-US" dirty="0" smtClean="0"/>
              <a:t> of the grammar. We denote by </a:t>
            </a:r>
            <a:r>
              <a:rPr lang="en-US" i="1" dirty="0" smtClean="0"/>
              <a:t>z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dirty="0" smtClean="0"/>
              <a:t> </a:t>
            </a:r>
            <a:r>
              <a:rPr lang="en-US" i="1" dirty="0" smtClean="0"/>
              <a:t>z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the production that specifies that </a:t>
            </a:r>
            <a:r>
              <a:rPr lang="en-US" i="1" dirty="0" smtClean="0"/>
              <a:t>z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can be replaced by </a:t>
            </a:r>
            <a:r>
              <a:rPr lang="en-US" i="1" dirty="0" smtClean="0"/>
              <a:t>z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within a string. </a:t>
            </a:r>
          </a:p>
          <a:p>
            <a:pPr marL="274320" lvl="2" indent="-274320">
              <a:buClr>
                <a:schemeClr val="accent3"/>
              </a:buClr>
              <a:buSzPct val="95000"/>
            </a:pPr>
            <a:endParaRPr lang="en-US" dirty="0"/>
          </a:p>
          <a:p>
            <a:pPr marL="274320" lvl="2" indent="-274320">
              <a:buClr>
                <a:schemeClr val="accent3"/>
              </a:buClr>
              <a:buSzPct val="95000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383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Phrase-Structure Grammars (</a:t>
            </a:r>
            <a:r>
              <a:rPr lang="en-US" i="1" dirty="0" smtClean="0"/>
              <a:t>cont.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i="1" dirty="0"/>
              <a:t>phrase-structure grammar</a:t>
            </a:r>
            <a:r>
              <a:rPr lang="en-US" dirty="0"/>
              <a:t> </a:t>
            </a:r>
            <a:r>
              <a:rPr lang="en-US" i="1" dirty="0"/>
              <a:t>G =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i="1" dirty="0" smtClean="0"/>
              <a:t>, T, S, P</a:t>
            </a:r>
            <a:r>
              <a:rPr lang="en-US" dirty="0"/>
              <a:t>) consists of a vocabulary </a:t>
            </a:r>
            <a:r>
              <a:rPr lang="en-US" i="1" dirty="0"/>
              <a:t>V, </a:t>
            </a:r>
            <a:r>
              <a:rPr lang="en-US" dirty="0"/>
              <a:t>a subset </a:t>
            </a:r>
            <a:r>
              <a:rPr lang="en-US" i="1" dirty="0"/>
              <a:t>T</a:t>
            </a:r>
            <a:r>
              <a:rPr lang="en-US" dirty="0"/>
              <a:t> of </a:t>
            </a:r>
            <a:r>
              <a:rPr lang="en-US" i="1" dirty="0"/>
              <a:t>V</a:t>
            </a:r>
            <a:r>
              <a:rPr lang="en-US" dirty="0"/>
              <a:t> consisting of terminal symbols, a </a:t>
            </a:r>
            <a:r>
              <a:rPr lang="en-US" i="1" dirty="0"/>
              <a:t>start symbol S</a:t>
            </a:r>
            <a:r>
              <a:rPr lang="en-US" dirty="0"/>
              <a:t> from </a:t>
            </a:r>
            <a:r>
              <a:rPr lang="en-US" i="1" dirty="0"/>
              <a:t>V</a:t>
            </a:r>
            <a:r>
              <a:rPr lang="en-US" dirty="0"/>
              <a:t>, and a finite set of </a:t>
            </a:r>
            <a:r>
              <a:rPr lang="en-US" i="1" dirty="0"/>
              <a:t>productions P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set</a:t>
            </a:r>
            <a:r>
              <a:rPr lang="en-US" i="1" dirty="0"/>
              <a:t> </a:t>
            </a:r>
            <a:r>
              <a:rPr lang="en-US" i="1" dirty="0" smtClean="0"/>
              <a:t>N =</a:t>
            </a:r>
            <a:r>
              <a:rPr lang="en-US" dirty="0" smtClean="0"/>
              <a:t> </a:t>
            </a:r>
            <a:r>
              <a:rPr lang="en-US" i="1" dirty="0"/>
              <a:t>V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i="1" dirty="0"/>
              <a:t>T</a:t>
            </a:r>
            <a:r>
              <a:rPr lang="en-US" dirty="0"/>
              <a:t> is </a:t>
            </a:r>
            <a:r>
              <a:rPr lang="en-US" dirty="0" smtClean="0"/>
              <a:t>the set of nonterminal </a:t>
            </a:r>
            <a:r>
              <a:rPr lang="en-US" dirty="0"/>
              <a:t>symbols. </a:t>
            </a:r>
            <a:endParaRPr lang="en-US" dirty="0" smtClean="0"/>
          </a:p>
          <a:p>
            <a:r>
              <a:rPr lang="en-US" dirty="0" smtClean="0"/>
              <a:t>Every </a:t>
            </a:r>
            <a:r>
              <a:rPr lang="en-US" dirty="0"/>
              <a:t>production in </a:t>
            </a:r>
            <a:r>
              <a:rPr lang="en-US" i="1" dirty="0"/>
              <a:t>P </a:t>
            </a:r>
            <a:r>
              <a:rPr lang="en-US" dirty="0"/>
              <a:t>must contain at least one nonterminal on its left side. </a:t>
            </a:r>
          </a:p>
          <a:p>
            <a:pPr indent="0">
              <a:buNone/>
            </a:pPr>
            <a:r>
              <a:rPr lang="en-US" b="1" dirty="0"/>
              <a:t>Example (Grammar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b="1" dirty="0"/>
              <a:t>)</a:t>
            </a:r>
            <a:r>
              <a:rPr lang="en-US" dirty="0"/>
              <a:t>: Let </a:t>
            </a:r>
            <a:r>
              <a:rPr lang="en-US" i="1" dirty="0"/>
              <a:t>G =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i="1" dirty="0" smtClean="0"/>
              <a:t>, T, S, P</a:t>
            </a:r>
            <a:r>
              <a:rPr lang="en-US" dirty="0"/>
              <a:t>), where               </a:t>
            </a:r>
            <a:r>
              <a:rPr lang="en-US" i="1" dirty="0"/>
              <a:t>V</a:t>
            </a:r>
            <a:r>
              <a:rPr lang="en-US" dirty="0"/>
              <a:t> = {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S</a:t>
            </a:r>
            <a:r>
              <a:rPr lang="en-US" dirty="0"/>
              <a:t>}, </a:t>
            </a:r>
            <a:r>
              <a:rPr lang="en-US" i="1" dirty="0"/>
              <a:t>T</a:t>
            </a:r>
            <a:r>
              <a:rPr lang="en-US" dirty="0"/>
              <a:t> = {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/>
              <a:t>b</a:t>
            </a:r>
            <a:r>
              <a:rPr lang="en-US" dirty="0"/>
              <a:t>}, </a:t>
            </a:r>
            <a:r>
              <a:rPr lang="en-US" i="1" dirty="0"/>
              <a:t>S</a:t>
            </a:r>
            <a:r>
              <a:rPr lang="en-US" dirty="0"/>
              <a:t> is the start symbol, and    </a:t>
            </a:r>
            <a:r>
              <a:rPr lang="en-US" i="1" dirty="0"/>
              <a:t>P</a:t>
            </a:r>
            <a:r>
              <a:rPr lang="en-US" dirty="0"/>
              <a:t> = {</a:t>
            </a:r>
            <a:r>
              <a:rPr lang="en-US" i="1" dirty="0"/>
              <a:t>S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→</a:t>
            </a:r>
            <a:r>
              <a:rPr lang="en-US" i="1" dirty="0">
                <a:ea typeface="Cambria Math"/>
              </a:rPr>
              <a:t>A</a:t>
            </a:r>
            <a:r>
              <a:rPr lang="en-US" i="1" dirty="0">
                <a:latin typeface="Cambria Math"/>
                <a:ea typeface="Cambria Math"/>
              </a:rPr>
              <a:t>ba</a:t>
            </a:r>
            <a:r>
              <a:rPr lang="en-US" dirty="0">
                <a:latin typeface="Cambria Math"/>
                <a:ea typeface="Cambria Math"/>
              </a:rPr>
              <a:t>, </a:t>
            </a:r>
            <a:r>
              <a:rPr lang="en-US" i="1" dirty="0">
                <a:ea typeface="Cambria Math"/>
              </a:rPr>
              <a:t>A</a:t>
            </a:r>
            <a:r>
              <a:rPr lang="en-US" dirty="0">
                <a:latin typeface="Cambria Math"/>
                <a:ea typeface="Cambria Math"/>
              </a:rPr>
              <a:t> →</a:t>
            </a:r>
            <a:r>
              <a:rPr lang="en-US" i="1" dirty="0">
                <a:ea typeface="Cambria Math"/>
              </a:rPr>
              <a:t>BB</a:t>
            </a:r>
            <a:r>
              <a:rPr lang="en-US" dirty="0">
                <a:latin typeface="Cambria Math"/>
                <a:ea typeface="Cambria Math"/>
              </a:rPr>
              <a:t>, </a:t>
            </a:r>
            <a:r>
              <a:rPr lang="en-US" i="1" dirty="0">
                <a:ea typeface="Cambria Math"/>
              </a:rPr>
              <a:t>B</a:t>
            </a:r>
            <a:r>
              <a:rPr lang="en-US" dirty="0">
                <a:latin typeface="Cambria Math"/>
                <a:ea typeface="Cambria Math"/>
              </a:rPr>
              <a:t> →</a:t>
            </a:r>
            <a:r>
              <a:rPr lang="en-US" i="1" dirty="0" err="1">
                <a:latin typeface="Cambria Math"/>
                <a:ea typeface="Cambria Math"/>
              </a:rPr>
              <a:t>ab</a:t>
            </a:r>
            <a:r>
              <a:rPr lang="en-US" dirty="0">
                <a:latin typeface="Cambria Math"/>
                <a:ea typeface="Cambria Math"/>
              </a:rPr>
              <a:t>, </a:t>
            </a:r>
            <a:r>
              <a:rPr lang="en-US" i="1" dirty="0">
                <a:ea typeface="Cambria Math"/>
              </a:rPr>
              <a:t>AB</a:t>
            </a:r>
            <a:r>
              <a:rPr lang="en-US" dirty="0">
                <a:latin typeface="Cambria Math"/>
                <a:ea typeface="Cambria Math"/>
              </a:rPr>
              <a:t> →</a:t>
            </a:r>
            <a:r>
              <a:rPr lang="en-US" i="1" dirty="0">
                <a:latin typeface="Cambria Math"/>
                <a:ea typeface="Cambria Math"/>
              </a:rPr>
              <a:t>b</a:t>
            </a:r>
            <a:r>
              <a:rPr lang="en-US" dirty="0">
                <a:latin typeface="Cambria Math"/>
                <a:ea typeface="Cambria Math"/>
              </a:rPr>
              <a:t>}.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2797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22083</TotalTime>
  <Words>7505</Words>
  <Application>Microsoft Office PowerPoint</Application>
  <PresentationFormat>On-screen Show (4:3)</PresentationFormat>
  <Paragraphs>473</Paragraphs>
  <Slides>56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Flow</vt:lpstr>
      <vt:lpstr>Modeling Computation</vt:lpstr>
      <vt:lpstr>Chapter Summary</vt:lpstr>
      <vt:lpstr>Languages and Grammars</vt:lpstr>
      <vt:lpstr>Section Summary</vt:lpstr>
      <vt:lpstr>Introduction</vt:lpstr>
      <vt:lpstr>Grammars</vt:lpstr>
      <vt:lpstr>An Example Grammar</vt:lpstr>
      <vt:lpstr>Phrase-Structure Grammars</vt:lpstr>
      <vt:lpstr>Phrase-Structure Grammars (cont.)</vt:lpstr>
      <vt:lpstr>Derivations</vt:lpstr>
      <vt:lpstr>Language Generation</vt:lpstr>
      <vt:lpstr>Types of Phrase Structure Grammars</vt:lpstr>
      <vt:lpstr>Derivation Trees</vt:lpstr>
      <vt:lpstr>Backus-Naur Form</vt:lpstr>
      <vt:lpstr>BNF and ALGOL 60</vt:lpstr>
      <vt:lpstr>Finite-State Machines with Output</vt:lpstr>
      <vt:lpstr>Section Summary</vt:lpstr>
      <vt:lpstr>Introduction</vt:lpstr>
      <vt:lpstr>An Example of a Finite-State Machine with Output</vt:lpstr>
      <vt:lpstr>An Example (cont.)</vt:lpstr>
      <vt:lpstr>FSMs with Outputs</vt:lpstr>
      <vt:lpstr>Unit-delay Machine</vt:lpstr>
      <vt:lpstr>Addition Machine</vt:lpstr>
      <vt:lpstr>Finite-State Machines with No Output</vt:lpstr>
      <vt:lpstr>Section Summary</vt:lpstr>
      <vt:lpstr>Set of Strings</vt:lpstr>
      <vt:lpstr>Finite-State Automata (FSA)</vt:lpstr>
      <vt:lpstr>Language Recognition by FSAs</vt:lpstr>
      <vt:lpstr>Language Recognition by FSAs (cont.)</vt:lpstr>
      <vt:lpstr>Language Recognition by FSA (cont.)</vt:lpstr>
      <vt:lpstr>NDFSA</vt:lpstr>
      <vt:lpstr>Finding a DFSA Equivalent to a NFSA</vt:lpstr>
      <vt:lpstr>Finding an Equivalent DFSA (cont.)</vt:lpstr>
      <vt:lpstr>Language Recognition</vt:lpstr>
      <vt:lpstr>Section Summary</vt:lpstr>
      <vt:lpstr>Regular Expressions</vt:lpstr>
      <vt:lpstr>Regular Expressions (cont.)</vt:lpstr>
      <vt:lpstr>Finite-State Automata, Regular Sets, and Regular Grammars</vt:lpstr>
      <vt:lpstr>A Set Not Recognized by a FSA</vt:lpstr>
      <vt:lpstr>A Set Not Recognized by a FSA (cont.)</vt:lpstr>
      <vt:lpstr>More Powerful Types of Machines</vt:lpstr>
      <vt:lpstr>Turing Machines</vt:lpstr>
      <vt:lpstr>Section Summary</vt:lpstr>
      <vt:lpstr>Introduction</vt:lpstr>
      <vt:lpstr>Definition of Turing Machines (TM)</vt:lpstr>
      <vt:lpstr>A TM in Operation</vt:lpstr>
      <vt:lpstr>Using TM to Recognize Sets</vt:lpstr>
      <vt:lpstr>Using TMs to Recognize Sets (cont.)</vt:lpstr>
      <vt:lpstr>Computing Functions with TMs</vt:lpstr>
      <vt:lpstr>Computing Functions with TMs (cont.)</vt:lpstr>
      <vt:lpstr>The Church-Turing Thesis</vt:lpstr>
      <vt:lpstr>Decidability and Complexity</vt:lpstr>
      <vt:lpstr>The Classes P and NP</vt:lpstr>
      <vt:lpstr>The Classes P and NP (cont.)</vt:lpstr>
      <vt:lpstr>The Classes P and NP (cont.)</vt:lpstr>
      <vt:lpstr>Wrapping Everything up with a Millenium Problem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Induction and recursion</dc:title>
  <dc:creator>Richard Scherl</dc:creator>
  <cp:lastModifiedBy>Scherl, Richard</cp:lastModifiedBy>
  <cp:revision>973</cp:revision>
  <dcterms:created xsi:type="dcterms:W3CDTF">2012-07-15T18:32:41Z</dcterms:created>
  <dcterms:modified xsi:type="dcterms:W3CDTF">2012-08-20T01:23:27Z</dcterms:modified>
</cp:coreProperties>
</file>