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Default Extension="fntdata" ContentType="application/x-fontdata"/>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05" r:id="rId33"/>
    <p:sldId id="319" r:id="rId34"/>
    <p:sldId id="309" r:id="rId35"/>
    <p:sldId id="366" r:id="rId36"/>
    <p:sldId id="310" r:id="rId37"/>
    <p:sldId id="311" r:id="rId38"/>
    <p:sldId id="367" r:id="rId39"/>
    <p:sldId id="320" r:id="rId40"/>
    <p:sldId id="321" r:id="rId41"/>
    <p:sldId id="358" r:id="rId42"/>
    <p:sldId id="322" r:id="rId43"/>
    <p:sldId id="325" r:id="rId44"/>
    <p:sldId id="326" r:id="rId45"/>
    <p:sldId id="328" r:id="rId46"/>
    <p:sldId id="332" r:id="rId47"/>
    <p:sldId id="360" r:id="rId48"/>
    <p:sldId id="341" r:id="rId49"/>
    <p:sldId id="342" r:id="rId50"/>
    <p:sldId id="365" r:id="rId51"/>
    <p:sldId id="344" r:id="rId52"/>
    <p:sldId id="346" r:id="rId53"/>
    <p:sldId id="362" r:id="rId54"/>
    <p:sldId id="349" r:id="rId55"/>
    <p:sldId id="350" r:id="rId56"/>
    <p:sldId id="351" r:id="rId57"/>
    <p:sldId id="352" r:id="rId58"/>
    <p:sldId id="353" r:id="rId59"/>
    <p:sldId id="363" r:id="rId60"/>
    <p:sldId id="355" r:id="rId61"/>
    <p:sldId id="356" r:id="rId62"/>
    <p:sldId id="357" r:id="rId63"/>
    <p:sldId id="364" r:id="rId64"/>
  </p:sldIdLst>
  <p:sldSz cx="9144000" cy="6858000" type="screen4x3"/>
  <p:notesSz cx="6858000" cy="9144000"/>
  <p:embeddedFontLst>
    <p:embeddedFont>
      <p:font typeface="Calibri" pitchFamily="34" charset="0"/>
      <p:regular r:id="rId65"/>
      <p:bold r:id="rId66"/>
      <p:italic r:id="rId67"/>
      <p:boldItalic r:id="rId68"/>
    </p:embeddedFont>
    <p:embeddedFont>
      <p:font typeface="Constantia" pitchFamily="18" charset="0"/>
      <p:regular r:id="rId69"/>
      <p:bold r:id="rId70"/>
      <p:italic r:id="rId71"/>
      <p:boldItalic r:id="rId72"/>
    </p:embeddedFont>
    <p:embeddedFont>
      <p:font typeface="Cambria Math" pitchFamily="18" charset="0"/>
      <p:regular r:id="rId73"/>
    </p:embeddedFont>
    <p:embeddedFont>
      <p:font typeface="Wingdings 2" pitchFamily="18" charset="2"/>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147" d="100"/>
          <a:sy n="147" d="100"/>
        </p:scale>
        <p:origin x="-18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8/5/2011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8/5/2011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8/5/2011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5.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8.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1.png"/><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a:t>
            </a:r>
            <a:r>
              <a:rPr lang="en-US" dirty="0" err="1" smtClean="0"/>
              <a:t>biconditional</a:t>
            </a:r>
            <a:r>
              <a:rPr lang="en-US" dirty="0" smtClean="0"/>
              <a:t>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a:t>
            </a:r>
            <a:r>
              <a:rPr lang="en-US" b="1" dirty="0" smtClean="0"/>
              <a:t>Example</a:t>
            </a:r>
            <a:r>
              <a:rPr lang="en-US" dirty="0" smtClean="0"/>
              <a:t>: </a:t>
            </a:r>
            <a:r>
              <a:rPr lang="en-US" dirty="0" smtClean="0"/>
              <a:t>Show using truth tables that neither  the converse nor inverse of an implication are not equivalent to the implication.</a:t>
            </a:r>
          </a:p>
          <a:p>
            <a:pPr>
              <a:buNone/>
            </a:pPr>
            <a:r>
              <a:rPr lang="en-US" dirty="0" smtClean="0"/>
              <a:t>   </a:t>
            </a:r>
            <a:r>
              <a:rPr lang="en-US" b="1" dirty="0" smtClean="0"/>
              <a:t>Solution</a:t>
            </a:r>
            <a:r>
              <a:rPr lang="en-US" b="1" dirty="0" smtClean="0"/>
              <a:t>:</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a:t>
            </a:r>
            <a:r>
              <a:rPr lang="en-US" dirty="0" smtClean="0"/>
              <a:t>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not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t>  </a:t>
            </a:r>
            <a:r>
              <a:rPr lang="en-US" sz="2000" i="1" dirty="0" smtClean="0">
                <a:latin typeface="Cambria Math"/>
                <a:ea typeface="Cambria Math"/>
              </a:rPr>
              <a:t>p→ 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t>
            </a:r>
            <a:r>
              <a:rPr lang="en-US" sz="1800" dirty="0" smtClean="0"/>
              <a:t>   assignment</a:t>
            </a:r>
            <a:r>
              <a:rPr lang="en-US" sz="1800" dirty="0" smtClean="0"/>
              <a: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a:t>
            </a:r>
            <a:r>
              <a:rPr lang="en-US" sz="2000" b="1" dirty="0" smtClean="0"/>
              <a:t>: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Faults in an Electrical System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AI Example (from </a:t>
            </a:r>
            <a:r>
              <a:rPr lang="en-US" i="1" dirty="0" smtClean="0"/>
              <a:t>Artificial Intelligence: Foundations of Computational Agents </a:t>
            </a:r>
            <a:r>
              <a:rPr lang="en-US" dirty="0" smtClean="0"/>
              <a:t>by David Poole and Alan </a:t>
            </a:r>
            <a:r>
              <a:rPr lang="en-US" dirty="0" err="1" smtClean="0"/>
              <a:t>Mackworth</a:t>
            </a:r>
            <a:r>
              <a:rPr lang="en-US" dirty="0" smtClean="0"/>
              <a:t>, 2010)</a:t>
            </a:r>
          </a:p>
          <a:p>
            <a:r>
              <a:rPr lang="en-US" dirty="0" smtClean="0"/>
              <a:t>Need to represent in propositional logic the features of a piece of machinery or circuitry that are required for the operation to produce observable features. This is called the </a:t>
            </a:r>
            <a:r>
              <a:rPr lang="en-US" b="1" dirty="0" smtClean="0"/>
              <a:t>Knowledge Base (KB)</a:t>
            </a:r>
            <a:r>
              <a:rPr lang="en-US" dirty="0" smtClean="0"/>
              <a:t>. </a:t>
            </a:r>
          </a:p>
          <a:p>
            <a:r>
              <a:rPr lang="en-US" dirty="0" smtClean="0"/>
              <a:t>We also have observations representing the features that the system is exhibiting now.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the Electrical System in 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represent our common-sense understanding of how the electrical system works in propositional logic.</a:t>
            </a:r>
          </a:p>
          <a:p>
            <a:r>
              <a:rPr lang="en-US" dirty="0" smtClean="0"/>
              <a:t>For example: “If l1 is a light and if l1 is receiving current, then l1 is lit. </a:t>
            </a:r>
          </a:p>
          <a:p>
            <a:pPr lvl="1"/>
            <a:r>
              <a:rPr lang="en-US" dirty="0" smtClean="0">
                <a:sym typeface="Wingdings" pitchFamily="2" charset="2"/>
              </a:rPr>
              <a:t>lit_l1 </a:t>
            </a:r>
            <a:r>
              <a:rPr lang="en-US" dirty="0" smtClean="0">
                <a:latin typeface="Cambria Math"/>
                <a:ea typeface="Cambria Math"/>
                <a:sym typeface="Wingdings" pitchFamily="2" charset="2"/>
              </a:rPr>
              <a:t>→ </a:t>
            </a:r>
            <a:r>
              <a:rPr lang="en-US" dirty="0" smtClean="0">
                <a:sym typeface="Wingdings" pitchFamily="2" charset="2"/>
              </a:rPr>
              <a:t>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t>Also: “If w1 has current, and switch s2 is in the up position, and s2 is not broken, then w0 has current.”</a:t>
            </a:r>
          </a:p>
          <a:p>
            <a:pPr lvl="1"/>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This task of representing a piece of our common-sense world in logic is a common one in logic-based AI.</a:t>
            </a:r>
          </a:p>
          <a:p>
            <a:endParaRPr lang="en-US" dirty="0" smtClean="0">
              <a:sym typeface="Symbo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live_outside</a:t>
            </a:r>
            <a:r>
              <a:rPr lang="en-US" dirty="0" smtClean="0"/>
              <a:t>  </a:t>
            </a:r>
          </a:p>
          <a:p>
            <a:r>
              <a:rPr lang="en-US" dirty="0" smtClean="0"/>
              <a:t>light_l1</a:t>
            </a:r>
          </a:p>
          <a:p>
            <a:r>
              <a:rPr lang="en-US" dirty="0" smtClean="0"/>
              <a:t>light_l2</a:t>
            </a:r>
          </a:p>
          <a:p>
            <a:r>
              <a:rPr lang="en-US" dirty="0" smtClean="0"/>
              <a:t>live_l1 </a:t>
            </a:r>
            <a:r>
              <a:rPr lang="en-US" dirty="0" smtClean="0">
                <a:latin typeface="Cambria Math"/>
                <a:ea typeface="Cambria Math"/>
                <a:sym typeface="Wingdings" pitchFamily="2" charset="2"/>
              </a:rPr>
              <a:t>→</a:t>
            </a:r>
            <a:r>
              <a:rPr lang="en-US" dirty="0" smtClean="0">
                <a:sym typeface="Wingdings" pitchFamily="2" charset="2"/>
              </a:rPr>
              <a:t> live_w0</a:t>
            </a:r>
          </a:p>
          <a:p>
            <a:r>
              <a:rPr lang="en-US" dirty="0" smtClean="0">
                <a:sym typeface="Wingdings" pitchFamily="2" charset="2"/>
              </a:rPr>
              <a:t>live_w0 </a:t>
            </a:r>
            <a:r>
              <a:rPr lang="en-US" dirty="0" smtClean="0">
                <a:latin typeface="Cambria Math"/>
                <a:ea typeface="Cambria Math"/>
                <a:sym typeface="Wingdings" pitchFamily="2" charset="2"/>
              </a:rPr>
              <a:t>→</a:t>
            </a:r>
            <a:r>
              <a:rPr lang="en-US" dirty="0" smtClean="0">
                <a:sym typeface="Wingdings" pitchFamily="2" charset="2"/>
              </a:rPr>
              <a:t> live_w1 </a:t>
            </a:r>
            <a:r>
              <a:rPr lang="en-US" b="1" dirty="0" smtClean="0">
                <a:sym typeface="Symbol"/>
              </a:rPr>
              <a:t></a:t>
            </a:r>
            <a:r>
              <a:rPr lang="en-US" dirty="0" smtClean="0">
                <a:sym typeface="Wingdings" pitchFamily="2" charset="2"/>
              </a:rPr>
              <a:t> up_s2 </a:t>
            </a:r>
            <a:r>
              <a:rPr lang="en-US" b="1" dirty="0" smtClean="0">
                <a:sym typeface="Symbol"/>
              </a:rPr>
              <a:t> </a:t>
            </a:r>
            <a:r>
              <a:rPr lang="en-US" dirty="0" smtClean="0">
                <a:sym typeface="Symbol"/>
              </a:rPr>
              <a:t>ok_s2</a:t>
            </a:r>
          </a:p>
          <a:p>
            <a:r>
              <a:rPr lang="en-US" dirty="0" smtClean="0">
                <a:sym typeface="Symbol"/>
              </a:rPr>
              <a:t>live_w0 </a:t>
            </a:r>
            <a:r>
              <a:rPr lang="en-US" dirty="0" smtClean="0">
                <a:latin typeface="Cambria Math"/>
                <a:ea typeface="Cambria Math"/>
                <a:sym typeface="Wingdings" pitchFamily="2" charset="2"/>
              </a:rPr>
              <a:t>→</a:t>
            </a:r>
            <a:r>
              <a:rPr lang="en-US" dirty="0" smtClean="0">
                <a:sym typeface="Wingdings" pitchFamily="2" charset="2"/>
              </a:rPr>
              <a:t> live_w2 </a:t>
            </a:r>
            <a:r>
              <a:rPr lang="en-US" b="1" dirty="0" smtClean="0">
                <a:sym typeface="Symbol"/>
              </a:rPr>
              <a:t></a:t>
            </a:r>
            <a:r>
              <a:rPr lang="en-US" dirty="0" smtClean="0">
                <a:sym typeface="Wingdings" pitchFamily="2" charset="2"/>
              </a:rPr>
              <a:t> down_s2 </a:t>
            </a:r>
            <a:r>
              <a:rPr lang="en-US" b="1" dirty="0" smtClean="0">
                <a:sym typeface="Symbol"/>
              </a:rPr>
              <a:t> </a:t>
            </a:r>
            <a:r>
              <a:rPr lang="en-US" dirty="0" smtClean="0">
                <a:sym typeface="Symbol"/>
              </a:rPr>
              <a:t>ok_s2</a:t>
            </a:r>
          </a:p>
          <a:p>
            <a:r>
              <a:rPr lang="en-US" dirty="0" smtClean="0">
                <a:sym typeface="Wingdings" pitchFamily="2" charset="2"/>
              </a:rPr>
              <a:t>live_w1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up_s1 </a:t>
            </a:r>
            <a:r>
              <a:rPr lang="en-US" b="1" dirty="0" smtClean="0">
                <a:sym typeface="Symbol"/>
              </a:rPr>
              <a:t> </a:t>
            </a:r>
            <a:r>
              <a:rPr lang="en-US" dirty="0" smtClean="0">
                <a:sym typeface="Symbol"/>
              </a:rPr>
              <a:t>ok_s1</a:t>
            </a:r>
          </a:p>
          <a:p>
            <a:r>
              <a:rPr lang="en-US" dirty="0" smtClean="0">
                <a:sym typeface="Symbol"/>
              </a:rPr>
              <a:t>live_w2 </a:t>
            </a:r>
            <a:r>
              <a:rPr lang="en-US" dirty="0" smtClean="0">
                <a:latin typeface="Cambria Math"/>
                <a:ea typeface="Cambria Math"/>
                <a:sym typeface="Wingdings" pitchFamily="2" charset="2"/>
              </a:rPr>
              <a:t>→ </a:t>
            </a:r>
            <a:r>
              <a:rPr lang="en-US" dirty="0" smtClean="0">
                <a:sym typeface="Wingdings" pitchFamily="2" charset="2"/>
              </a:rPr>
              <a:t>live_w3 </a:t>
            </a:r>
            <a:r>
              <a:rPr lang="en-US" b="1" dirty="0" smtClean="0">
                <a:sym typeface="Symbol"/>
              </a:rPr>
              <a:t></a:t>
            </a:r>
            <a:r>
              <a:rPr lang="en-US" dirty="0" smtClean="0">
                <a:sym typeface="Wingdings" pitchFamily="2" charset="2"/>
              </a:rPr>
              <a:t> down_s1 </a:t>
            </a:r>
            <a:r>
              <a:rPr lang="en-US" b="1" dirty="0" smtClean="0">
                <a:sym typeface="Symbol"/>
              </a:rPr>
              <a:t> </a:t>
            </a:r>
            <a:r>
              <a:rPr lang="en-US" dirty="0" smtClean="0">
                <a:sym typeface="Symbol"/>
              </a:rPr>
              <a:t>ok_s1</a:t>
            </a:r>
          </a:p>
          <a:p>
            <a:r>
              <a:rPr lang="en-US" dirty="0" smtClean="0"/>
              <a:t>live_l2 </a:t>
            </a:r>
            <a:r>
              <a:rPr lang="en-US" dirty="0" smtClean="0">
                <a:latin typeface="Cambria Math"/>
                <a:ea typeface="Cambria Math"/>
                <a:sym typeface="Wingdings" pitchFamily="2" charset="2"/>
              </a:rPr>
              <a:t>→</a:t>
            </a:r>
            <a:r>
              <a:rPr lang="en-US" dirty="0" smtClean="0">
                <a:sym typeface="Wingdings" pitchFamily="2" charset="2"/>
              </a:rPr>
              <a:t> live_w4</a:t>
            </a:r>
          </a:p>
          <a:p>
            <a:r>
              <a:rPr lang="en-US" dirty="0" smtClean="0">
                <a:sym typeface="Wingdings" pitchFamily="2" charset="2"/>
              </a:rPr>
              <a:t>live_w4 </a:t>
            </a:r>
            <a:r>
              <a:rPr lang="en-US" dirty="0" smtClean="0">
                <a:latin typeface="Cambria Math"/>
                <a:ea typeface="Cambria Math"/>
                <a:sym typeface="Wingdings" pitchFamily="2" charset="2"/>
              </a:rPr>
              <a:t>→</a:t>
            </a:r>
            <a:r>
              <a:rPr lang="en-US" dirty="0" smtClean="0">
                <a:sym typeface="Wingdings" pitchFamily="2" charset="2"/>
              </a:rPr>
              <a:t> live_w3 </a:t>
            </a:r>
            <a:r>
              <a:rPr lang="en-US" b="1" dirty="0" smtClean="0">
                <a:sym typeface="Symbol"/>
              </a:rPr>
              <a:t></a:t>
            </a:r>
            <a:r>
              <a:rPr lang="en-US" dirty="0" smtClean="0">
                <a:sym typeface="Wingdings" pitchFamily="2" charset="2"/>
              </a:rPr>
              <a:t> up_s3 </a:t>
            </a:r>
            <a:r>
              <a:rPr lang="en-US" b="1" dirty="0" smtClean="0">
                <a:sym typeface="Symbol"/>
              </a:rPr>
              <a:t> </a:t>
            </a:r>
            <a:r>
              <a:rPr lang="en-US" dirty="0" smtClean="0">
                <a:sym typeface="Symbol"/>
              </a:rPr>
              <a:t>ok_s3</a:t>
            </a:r>
          </a:p>
          <a:p>
            <a:r>
              <a:rPr lang="en-US" dirty="0" smtClean="0">
                <a:sym typeface="Wingdings" pitchFamily="2" charset="2"/>
              </a:rPr>
              <a:t>live_w3 </a:t>
            </a:r>
            <a:r>
              <a:rPr lang="en-US" dirty="0" smtClean="0">
                <a:latin typeface="Cambria Math"/>
                <a:ea typeface="Cambria Math"/>
                <a:sym typeface="Wingdings" pitchFamily="2" charset="2"/>
              </a:rPr>
              <a:t>→</a:t>
            </a:r>
            <a:r>
              <a:rPr lang="en-US" dirty="0" smtClean="0">
                <a:sym typeface="Wingdings" pitchFamily="2" charset="2"/>
              </a:rPr>
              <a:t> </a:t>
            </a:r>
            <a:r>
              <a:rPr lang="en-US" dirty="0" err="1" smtClean="0">
                <a:sym typeface="Wingdings" pitchFamily="2" charset="2"/>
              </a:rPr>
              <a:t>live_outside</a:t>
            </a:r>
            <a:r>
              <a:rPr lang="en-US" dirty="0" smtClean="0">
                <a:sym typeface="Wingdings" pitchFamily="2" charset="2"/>
              </a:rPr>
              <a:t> </a:t>
            </a:r>
            <a:r>
              <a:rPr lang="en-US" b="1" dirty="0" smtClean="0">
                <a:sym typeface="Symbol"/>
              </a:rPr>
              <a:t> </a:t>
            </a:r>
            <a:r>
              <a:rPr lang="en-US" dirty="0" smtClean="0">
                <a:sym typeface="Symbol"/>
              </a:rPr>
              <a:t>ok_cb1</a:t>
            </a:r>
          </a:p>
          <a:p>
            <a:r>
              <a:rPr lang="en-US" dirty="0" smtClean="0">
                <a:sym typeface="Wingdings" pitchFamily="2" charset="2"/>
              </a:rPr>
              <a:t>lit_l1 </a:t>
            </a:r>
            <a:r>
              <a:rPr lang="en-US" dirty="0" smtClean="0">
                <a:latin typeface="Cambria Math"/>
                <a:ea typeface="Cambria Math"/>
                <a:sym typeface="Wingdings" pitchFamily="2" charset="2"/>
              </a:rPr>
              <a:t>→</a:t>
            </a:r>
            <a:r>
              <a:rPr lang="en-US" dirty="0" smtClean="0">
                <a:sym typeface="Wingdings" pitchFamily="2" charset="2"/>
              </a:rPr>
              <a:t> light_l1 </a:t>
            </a:r>
            <a:r>
              <a:rPr lang="en-US" b="1" dirty="0" smtClean="0">
                <a:sym typeface="Symbol"/>
              </a:rPr>
              <a:t> </a:t>
            </a:r>
            <a:r>
              <a:rPr lang="en-US" dirty="0" smtClean="0">
                <a:sym typeface="Symbol"/>
              </a:rPr>
              <a:t>live_l1</a:t>
            </a:r>
            <a:r>
              <a:rPr lang="en-US" b="1" dirty="0" smtClean="0">
                <a:sym typeface="Symbol"/>
              </a:rPr>
              <a:t>  </a:t>
            </a:r>
            <a:r>
              <a:rPr lang="en-US" dirty="0" smtClean="0">
                <a:sym typeface="Symbol"/>
              </a:rPr>
              <a:t>ok_l1</a:t>
            </a:r>
          </a:p>
          <a:p>
            <a:r>
              <a:rPr lang="en-US" dirty="0" smtClean="0">
                <a:sym typeface="Wingdings" pitchFamily="2" charset="2"/>
              </a:rPr>
              <a:t>lit_l2 </a:t>
            </a:r>
            <a:r>
              <a:rPr lang="en-US" dirty="0" smtClean="0">
                <a:latin typeface="Cambria Math"/>
                <a:ea typeface="Cambria Math"/>
                <a:sym typeface="Wingdings" pitchFamily="2" charset="2"/>
              </a:rPr>
              <a:t>→</a:t>
            </a:r>
            <a:r>
              <a:rPr lang="en-US" dirty="0" smtClean="0">
                <a:sym typeface="Wingdings" pitchFamily="2" charset="2"/>
              </a:rPr>
              <a:t> light_l2 </a:t>
            </a:r>
            <a:r>
              <a:rPr lang="en-US" b="1" dirty="0" smtClean="0">
                <a:sym typeface="Symbol"/>
              </a:rPr>
              <a:t> </a:t>
            </a:r>
            <a:r>
              <a:rPr lang="en-US" dirty="0" smtClean="0">
                <a:sym typeface="Symbol"/>
              </a:rPr>
              <a:t>live_l2</a:t>
            </a:r>
            <a:r>
              <a:rPr lang="en-US" b="1" dirty="0" smtClean="0">
                <a:sym typeface="Symbol"/>
              </a:rPr>
              <a:t>  </a:t>
            </a:r>
            <a:r>
              <a:rPr lang="en-US" dirty="0" smtClean="0">
                <a:sym typeface="Symbol"/>
              </a:rPr>
              <a:t>ok_l2</a:t>
            </a: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Wingdings" pitchFamily="2" charset="2"/>
            </a:endParaRPr>
          </a:p>
          <a:p>
            <a:endParaRPr lang="en-US" dirty="0" smtClean="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smtClean="0"/>
              <a:t>We have outside power.</a:t>
            </a:r>
            <a:endParaRPr lang="en-US" dirty="0"/>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smtClean="0"/>
              <a:t>Both l</a:t>
            </a:r>
            <a:r>
              <a:rPr lang="en-US" dirty="0" smtClean="0">
                <a:latin typeface="Cambria Math" pitchFamily="18" charset="0"/>
                <a:ea typeface="Cambria Math" pitchFamily="18" charset="0"/>
              </a:rPr>
              <a:t>1 and l2 are lights.</a:t>
            </a:r>
            <a:endParaRPr lang="en-US" dirty="0">
              <a:latin typeface="Cambria Math" pitchFamily="18" charset="0"/>
              <a:ea typeface="Cambria Math" pitchFamily="18" charset="0"/>
            </a:endParaRP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smtClean="0"/>
              <a:t>If s2 is ok and s2 is in a down position and w2 has current, then w0 has current.</a:t>
            </a:r>
            <a:endParaRPr lang="en-US" dirty="0"/>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Observations need to be added to the KB</a:t>
            </a:r>
          </a:p>
          <a:p>
            <a:pPr lvl="1"/>
            <a:r>
              <a:rPr lang="en-US" dirty="0" smtClean="0"/>
              <a:t>Both Switches up</a:t>
            </a:r>
          </a:p>
          <a:p>
            <a:pPr lvl="2"/>
            <a:r>
              <a:rPr lang="en-US" dirty="0" smtClean="0"/>
              <a:t>up_s1</a:t>
            </a:r>
          </a:p>
          <a:p>
            <a:pPr lvl="2"/>
            <a:r>
              <a:rPr lang="en-US" dirty="0" smtClean="0"/>
              <a:t>up_s2</a:t>
            </a:r>
          </a:p>
          <a:p>
            <a:pPr lvl="1"/>
            <a:r>
              <a:rPr lang="en-US" dirty="0" smtClean="0"/>
              <a:t>Both lights are dark</a:t>
            </a:r>
          </a:p>
          <a:p>
            <a:pPr lvl="2"/>
            <a:r>
              <a:rPr lang="en-US" b="1" dirty="0" smtClean="0">
                <a:sym typeface="Symbol"/>
              </a:rPr>
              <a:t></a:t>
            </a:r>
            <a:r>
              <a:rPr lang="en-US" dirty="0" smtClean="0"/>
              <a:t>lit_l1</a:t>
            </a:r>
          </a:p>
          <a:p>
            <a:pPr lvl="2"/>
            <a:r>
              <a:rPr lang="en-US" b="1" dirty="0" smtClean="0">
                <a:sym typeface="Symbol"/>
              </a:rPr>
              <a:t> </a:t>
            </a:r>
            <a:r>
              <a:rPr lang="en-US" dirty="0" smtClean="0"/>
              <a:t>lit_l2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assume that the components are working  ok,  unless we are forced to assume otherwise. These atoms are called </a:t>
            </a:r>
            <a:r>
              <a:rPr lang="en-US" i="1" dirty="0" err="1" smtClean="0"/>
              <a:t>assumables</a:t>
            </a:r>
            <a:r>
              <a:rPr lang="en-US" dirty="0" smtClean="0"/>
              <a:t>.</a:t>
            </a:r>
          </a:p>
          <a:p>
            <a:r>
              <a:rPr lang="en-US" dirty="0" smtClean="0"/>
              <a:t>The </a:t>
            </a:r>
            <a:r>
              <a:rPr lang="en-US" dirty="0" err="1" smtClean="0"/>
              <a:t>assumables</a:t>
            </a:r>
            <a:r>
              <a:rPr lang="en-US" dirty="0" smtClean="0"/>
              <a:t> (ok_cb1, ok_s1, ok_s2, ok_s3, ok_l1, ok_l2) represent the assumption that we assume that the switches, lights, and circuit breakers are ok.</a:t>
            </a:r>
          </a:p>
          <a:p>
            <a:r>
              <a:rPr lang="en-US" dirty="0" smtClean="0"/>
              <a:t>If the system is working correctly (all </a:t>
            </a:r>
            <a:r>
              <a:rPr lang="en-US" dirty="0" err="1" smtClean="0"/>
              <a:t>assumables</a:t>
            </a:r>
            <a:r>
              <a:rPr lang="en-US" dirty="0" smtClean="0"/>
              <a:t> are true), the observations and the knowledge base are consistent (i.e., </a:t>
            </a:r>
            <a:r>
              <a:rPr lang="en-US" dirty="0" err="1" smtClean="0"/>
              <a:t>satisfiable</a:t>
            </a:r>
            <a:r>
              <a:rPr lang="en-US" dirty="0" smtClean="0"/>
              <a:t>).</a:t>
            </a:r>
          </a:p>
          <a:p>
            <a:r>
              <a:rPr lang="en-US" dirty="0" smtClean="0"/>
              <a:t>The augmented knowledge base is clearly not consistent if the </a:t>
            </a:r>
            <a:r>
              <a:rPr lang="en-US" dirty="0" err="1" smtClean="0"/>
              <a:t>assumables</a:t>
            </a:r>
            <a:r>
              <a:rPr lang="en-US" dirty="0" smtClean="0"/>
              <a:t> are all true.  The switches are both up, but the lights are not lit. Some of the </a:t>
            </a:r>
            <a:r>
              <a:rPr lang="en-US" dirty="0" err="1" smtClean="0"/>
              <a:t>assumables</a:t>
            </a:r>
            <a:r>
              <a:rPr lang="en-US" dirty="0" smtClean="0"/>
              <a:t> must then be false. This is the basis for the method to diagnose possible faults in the system.</a:t>
            </a:r>
          </a:p>
          <a:p>
            <a:r>
              <a:rPr lang="en-US" dirty="0" smtClean="0"/>
              <a:t>A diagnosis is a minimal set of </a:t>
            </a:r>
            <a:r>
              <a:rPr lang="en-US" dirty="0" err="1" smtClean="0"/>
              <a:t>assumables</a:t>
            </a:r>
            <a:r>
              <a:rPr lang="en-US" dirty="0" smtClean="0"/>
              <a:t> which must be false to explain the observations of the system.</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Results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900" dirty="0" smtClean="0"/>
              <a:t>See </a:t>
            </a:r>
            <a:r>
              <a:rPr lang="en-US" sz="1900" i="1" dirty="0" smtClean="0"/>
              <a:t>Artificial Intelligence: Foundations of Computational Agents (</a:t>
            </a:r>
            <a:r>
              <a:rPr lang="en-US" sz="1900" dirty="0" smtClean="0"/>
              <a:t>by David Poole and Alan </a:t>
            </a:r>
            <a:r>
              <a:rPr lang="en-US" sz="1900" dirty="0" err="1" smtClean="0"/>
              <a:t>Mackworth</a:t>
            </a:r>
            <a:r>
              <a:rPr lang="en-US" sz="1900" dirty="0" smtClean="0"/>
              <a:t>, 2010) for details on this problem and how the  method of consistency based diagnosis can determine possible diagnoses for the electrical system. </a:t>
            </a:r>
          </a:p>
          <a:p>
            <a:r>
              <a:rPr lang="en-US" sz="1900" dirty="0" smtClean="0"/>
              <a:t>The approach yields 7 possible faults in the system. At least one of these must hold:</a:t>
            </a:r>
          </a:p>
          <a:p>
            <a:pPr lvl="1"/>
            <a:r>
              <a:rPr lang="en-US" sz="1900" dirty="0" smtClean="0"/>
              <a:t>Circuit Breaker </a:t>
            </a:r>
            <a:r>
              <a:rPr lang="en-US" sz="1900" dirty="0" smtClean="0">
                <a:latin typeface="Cambria Math" pitchFamily="18" charset="0"/>
                <a:ea typeface="Cambria Math" pitchFamily="18" charset="0"/>
              </a:rPr>
              <a:t>1</a:t>
            </a:r>
            <a:r>
              <a:rPr lang="en-US" sz="1900" dirty="0" smtClean="0"/>
              <a:t> is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Switch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Switch </a:t>
            </a:r>
            <a:r>
              <a:rPr lang="en-US" sz="1900" dirty="0" smtClean="0">
                <a:latin typeface="Cambria Math" pitchFamily="18" charset="0"/>
                <a:ea typeface="Cambria Math" pitchFamily="18" charset="0"/>
              </a:rPr>
              <a:t>3</a:t>
            </a:r>
            <a:r>
              <a:rPr lang="en-US" sz="1900" dirty="0" smtClean="0"/>
              <a:t> are not ok.</a:t>
            </a:r>
          </a:p>
          <a:p>
            <a:pPr lvl="1"/>
            <a:r>
              <a:rPr lang="en-US" sz="1900" dirty="0" smtClean="0"/>
              <a:t>Both Switch </a:t>
            </a:r>
            <a:r>
              <a:rPr lang="en-US" sz="1900" dirty="0" smtClean="0">
                <a:latin typeface="Cambria Math" pitchFamily="18" charset="0"/>
                <a:ea typeface="Cambria Math" pitchFamily="18" charset="0"/>
              </a:rPr>
              <a:t>2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Switch 3 are not ok.</a:t>
            </a:r>
          </a:p>
          <a:p>
            <a:pPr lvl="1"/>
            <a:r>
              <a:rPr lang="en-US" sz="1900" dirty="0" smtClean="0"/>
              <a:t>Both Light </a:t>
            </a:r>
            <a:r>
              <a:rPr lang="en-US" sz="1900" dirty="0" smtClean="0">
                <a:latin typeface="Cambria Math" pitchFamily="18" charset="0"/>
                <a:ea typeface="Cambria Math" pitchFamily="18" charset="0"/>
              </a:rPr>
              <a:t>1 </a:t>
            </a:r>
            <a:r>
              <a:rPr lang="en-US" sz="1900" dirty="0" smtClean="0"/>
              <a:t>and Light </a:t>
            </a:r>
            <a:r>
              <a:rPr lang="en-US" sz="1900" dirty="0" smtClean="0">
                <a:latin typeface="Cambria Math" pitchFamily="18" charset="0"/>
                <a:ea typeface="Cambria Math" pitchFamily="18" charset="0"/>
              </a:rPr>
              <a:t>2</a:t>
            </a:r>
            <a:r>
              <a:rPr lang="en-US" sz="1900" dirty="0" smtClean="0"/>
              <a:t> are not ok.</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show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a:t>
            </a:r>
            <a:r>
              <a:rPr lang="en-US" dirty="0" smtClean="0"/>
              <a:t>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a:t>
            </a:r>
            <a:r>
              <a:rPr lang="en-US" dirty="0" smtClean="0"/>
              <a:t>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a:t>
            </a:r>
            <a:r>
              <a:rPr lang="en-US" dirty="0" smtClean="0"/>
              <a:t> </a:t>
            </a:r>
            <a:r>
              <a:rPr lang="en-US" dirty="0" smtClean="0"/>
              <a:t>(optional)</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a:t>
            </a:r>
            <a:r>
              <a:rPr lang="en-US" dirty="0" smtClean="0"/>
              <a:t>compound proposition can be put in disjunctive normal form. </a:t>
            </a:r>
          </a:p>
          <a:p>
            <a:pPr>
              <a:buNone/>
            </a:pPr>
            <a:r>
              <a:rPr lang="en-US" b="1" dirty="0" smtClean="0"/>
              <a:t>   Solution</a:t>
            </a:r>
            <a:r>
              <a:rPr lang="en-US" dirty="0" smtClean="0"/>
              <a:t>: </a:t>
            </a:r>
            <a:r>
              <a:rPr lang="en-US" dirty="0" smtClean="0"/>
              <a:t>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a:t>
            </a:r>
            <a:r>
              <a:rPr lang="en-US" dirty="0" smtClean="0"/>
              <a:t> </a:t>
            </a:r>
            <a:r>
              <a:rPr lang="en-US" dirty="0" smtClean="0"/>
              <a:t>(optional)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a:t>
            </a:r>
            <a:r>
              <a:rPr lang="en-US" dirty="0" smtClean="0"/>
              <a:t>the Disjunctive Normal Form (DNF) of </a:t>
            </a:r>
            <a:endParaRPr lang="en-US" dirty="0" smtClean="0"/>
          </a:p>
          <a:p>
            <a:pPr>
              <a:buNone/>
            </a:pPr>
            <a:r>
              <a:rPr lang="en-US" dirty="0" smtClean="0"/>
              <a:t> </a:t>
            </a:r>
            <a:r>
              <a:rPr lang="en-US" dirty="0" smtClean="0"/>
              <a:t>                      </a:t>
            </a: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t>    </a:t>
            </a:r>
            <a:r>
              <a:rPr lang="en-US" dirty="0" smtClean="0"/>
              <a:t>(</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Conjunctive Normal Form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a:t>
            </a:r>
            <a:r>
              <a:rPr lang="en-US" sz="4000" dirty="0" smtClean="0"/>
              <a:t> </a:t>
            </a:r>
            <a:r>
              <a:rPr lang="en-US" sz="4000" dirty="0" smtClean="0"/>
              <a:t>(optional)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a:t>
            </a:r>
            <a:r>
              <a:rPr lang="en-US" dirty="0" smtClean="0"/>
              <a:t>the following into CNF: </a:t>
            </a:r>
            <a:endParaRPr lang="en-US" dirty="0" smtClean="0"/>
          </a:p>
          <a:p>
            <a:pPr>
              <a:buNone/>
            </a:pPr>
            <a:endParaRPr lang="en-US" dirty="0" smtClean="0"/>
          </a:p>
          <a:p>
            <a:pPr>
              <a:buNone/>
            </a:pPr>
            <a:r>
              <a:rPr lang="en-US" b="1" dirty="0" smtClean="0"/>
              <a:t>   Solution:</a:t>
            </a:r>
            <a:endParaRPr lang="en-US" b="1" dirty="0" smtClean="0"/>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a:t>
            </a:r>
            <a:r>
              <a:rPr lang="en-US" dirty="0" smtClean="0"/>
              <a:t>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b="1" dirty="0" smtClean="0"/>
              <a:t>:</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9</a:t>
            </a:r>
            <a:r>
              <a:rPr lang="en-US" dirty="0" smtClean="0">
                <a:sym typeface="Symbol"/>
              </a:rPr>
              <a:t></a:t>
            </a:r>
            <a:r>
              <a:rPr lang="en-US" dirty="0" smtClean="0"/>
              <a:t>9</a:t>
            </a:r>
            <a:r>
              <a:rPr lang="en-US" dirty="0" smtClean="0">
                <a:sym typeface="Symbol"/>
              </a:rPr>
              <a:t>  </a:t>
            </a:r>
            <a:r>
              <a:rPr lang="en-US" dirty="0" smtClean="0"/>
              <a:t>9 = 729 such propositions.</a:t>
            </a:r>
          </a:p>
          <a:p>
            <a:r>
              <a:rPr lang="en-US" dirty="0" smtClean="0"/>
              <a:t>In the sample puzzle </a:t>
            </a:r>
            <a:r>
              <a:rPr lang="en-US" i="1" dirty="0" smtClean="0"/>
              <a:t>p</a:t>
            </a:r>
            <a:r>
              <a:rPr lang="en-US" dirty="0" smtClean="0"/>
              <a:t>(5,1,6) is true, but </a:t>
            </a:r>
            <a:r>
              <a:rPr lang="en-US" i="1" dirty="0" smtClean="0"/>
              <a:t>p</a:t>
            </a:r>
            <a:r>
              <a:rPr lang="en-US" dirty="0" smtClean="0"/>
              <a:t>(5,</a:t>
            </a:r>
            <a:r>
              <a:rPr lang="en-US" i="1" dirty="0" smtClean="0"/>
              <a:t>j</a:t>
            </a:r>
            <a:r>
              <a:rPr lang="en-US" dirty="0" smtClean="0"/>
              <a:t>,6) is false for </a:t>
            </a:r>
            <a:r>
              <a:rPr lang="en-US" i="1" dirty="0" smtClean="0"/>
              <a:t>j </a:t>
            </a:r>
            <a:r>
              <a:rPr lang="en-US" dirty="0" smtClean="0"/>
              <a:t>= 2,3,…9</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smtClean="0"/>
              <a:t>p</a:t>
            </a:r>
            <a:r>
              <a:rPr lang="en-US" dirty="0" smtClean="0"/>
              <a:t>(</a:t>
            </a:r>
            <a:r>
              <a:rPr lang="en-US" i="1" dirty="0" err="1" smtClean="0"/>
              <a:t>d</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729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6773</TotalTime>
  <Words>4385</Words>
  <Application>Microsoft Office PowerPoint</Application>
  <PresentationFormat>On-screen Show (4:3)</PresentationFormat>
  <Paragraphs>741</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Constantia</vt:lpstr>
      <vt:lpstr>Cambria Math</vt:lpstr>
      <vt:lpstr>Wingdings 2</vt:lpstr>
      <vt:lpstr>Symbol</vt:lpstr>
      <vt:lpstr>Wingdings</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Richard Scherl</cp:lastModifiedBy>
  <cp:revision>490</cp:revision>
  <dcterms:created xsi:type="dcterms:W3CDTF">2011-03-15T17:55:35Z</dcterms:created>
  <dcterms:modified xsi:type="dcterms:W3CDTF">2011-08-05T13:17:17Z</dcterms:modified>
</cp:coreProperties>
</file>