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3"/>
  </p:notesMasterIdLst>
  <p:handoutMasterIdLst>
    <p:handoutMasterId r:id="rId84"/>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364" r:id="rId25"/>
    <p:sldId id="365" r:id="rId26"/>
    <p:sldId id="400" r:id="rId27"/>
    <p:sldId id="366" r:id="rId28"/>
    <p:sldId id="401" r:id="rId29"/>
    <p:sldId id="367" r:id="rId30"/>
    <p:sldId id="297" r:id="rId31"/>
    <p:sldId id="299" r:id="rId32"/>
    <p:sldId id="307" r:id="rId33"/>
    <p:sldId id="322" r:id="rId34"/>
    <p:sldId id="375" r:id="rId35"/>
    <p:sldId id="323" r:id="rId36"/>
    <p:sldId id="324" r:id="rId37"/>
    <p:sldId id="406" r:id="rId38"/>
    <p:sldId id="403" r:id="rId39"/>
    <p:sldId id="325" r:id="rId40"/>
    <p:sldId id="376" r:id="rId41"/>
    <p:sldId id="377" r:id="rId42"/>
    <p:sldId id="379" r:id="rId43"/>
    <p:sldId id="328" r:id="rId44"/>
    <p:sldId id="380" r:id="rId45"/>
    <p:sldId id="381" r:id="rId46"/>
    <p:sldId id="331" r:id="rId47"/>
    <p:sldId id="405" r:id="rId48"/>
    <p:sldId id="404" r:id="rId49"/>
    <p:sldId id="411" r:id="rId50"/>
    <p:sldId id="412" r:id="rId51"/>
    <p:sldId id="334" r:id="rId52"/>
    <p:sldId id="335" r:id="rId53"/>
    <p:sldId id="336" r:id="rId54"/>
    <p:sldId id="384" r:id="rId55"/>
    <p:sldId id="383" r:id="rId56"/>
    <p:sldId id="337" r:id="rId57"/>
    <p:sldId id="382" r:id="rId58"/>
    <p:sldId id="340" r:id="rId59"/>
    <p:sldId id="386" r:id="rId60"/>
    <p:sldId id="407" r:id="rId61"/>
    <p:sldId id="408" r:id="rId62"/>
    <p:sldId id="342" r:id="rId63"/>
    <p:sldId id="343" r:id="rId64"/>
    <p:sldId id="346" r:id="rId65"/>
    <p:sldId id="348" r:id="rId66"/>
    <p:sldId id="349" r:id="rId67"/>
    <p:sldId id="351" r:id="rId68"/>
    <p:sldId id="354" r:id="rId69"/>
    <p:sldId id="389" r:id="rId70"/>
    <p:sldId id="391" r:id="rId71"/>
    <p:sldId id="392" r:id="rId72"/>
    <p:sldId id="393" r:id="rId73"/>
    <p:sldId id="394" r:id="rId74"/>
    <p:sldId id="395" r:id="rId75"/>
    <p:sldId id="396" r:id="rId76"/>
    <p:sldId id="397" r:id="rId77"/>
    <p:sldId id="398" r:id="rId78"/>
    <p:sldId id="390" r:id="rId79"/>
    <p:sldId id="409" r:id="rId80"/>
    <p:sldId id="399" r:id="rId81"/>
    <p:sldId id="410" r:id="rId82"/>
  </p:sldIdLst>
  <p:sldSz cx="9144000" cy="6858000" type="screen4x3"/>
  <p:notesSz cx="6858000" cy="9144000"/>
  <p:embeddedFontLst>
    <p:embeddedFont>
      <p:font typeface="Calibri" pitchFamily="34" charset="0"/>
      <p:regular r:id="rId85"/>
      <p:bold r:id="rId86"/>
      <p:italic r:id="rId87"/>
      <p:boldItalic r:id="rId88"/>
    </p:embeddedFont>
    <p:embeddedFont>
      <p:font typeface="Constantia" pitchFamily="18" charset="0"/>
      <p:regular r:id="rId89"/>
      <p:bold r:id="rId90"/>
      <p:italic r:id="rId91"/>
      <p:boldItalic r:id="rId92"/>
    </p:embeddedFont>
    <p:embeddedFont>
      <p:font typeface="Wingdings 2" pitchFamily="18" charset="2"/>
      <p:regular r:id="rId93"/>
    </p:embeddedFont>
    <p:embeddedFont>
      <p:font typeface="Cambria Math" pitchFamily="18" charset="0"/>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0" autoAdjust="0"/>
    <p:restoredTop sz="94632" autoAdjust="0"/>
  </p:normalViewPr>
  <p:slideViewPr>
    <p:cSldViewPr>
      <p:cViewPr varScale="1">
        <p:scale>
          <a:sx n="147" d="100"/>
          <a:sy n="147" d="100"/>
        </p:scale>
        <p:origin x="-19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font" Target="fonts/font5.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6.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8/13/2011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8/13/2011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8/13/2011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8/13/2011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8/13/2011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8.xml"/><Relationship Id="rId10" Type="http://schemas.openxmlformats.org/officeDocument/2006/relationships/image" Target="../media/image17.png"/><Relationship Id="rId4" Type="http://schemas.openxmlformats.org/officeDocument/2006/relationships/tags" Target="../tags/tag7.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23.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25.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image" Target="../media/image2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7.xml"/><Relationship Id="rId10" Type="http://schemas.openxmlformats.org/officeDocument/2006/relationships/image" Target="../media/image31.png"/><Relationship Id="rId4" Type="http://schemas.openxmlformats.org/officeDocument/2006/relationships/tags" Target="../tags/tag26.xml"/><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1.png"/><Relationship Id="rId5" Type="http://schemas.openxmlformats.org/officeDocument/2006/relationships/tags" Target="../tags/tag36.xml"/><Relationship Id="rId10" Type="http://schemas.openxmlformats.org/officeDocument/2006/relationships/image" Target="../media/image40.png"/><Relationship Id="rId4" Type="http://schemas.openxmlformats.org/officeDocument/2006/relationships/tags" Target="../tags/tag35.xml"/><Relationship Id="rId9" Type="http://schemas.openxmlformats.org/officeDocument/2006/relationships/image" Target="../media/image39.png"/></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image" Target="../media/image4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image" Target="../media/image21.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9.xml"/><Relationship Id="rId7" Type="http://schemas.openxmlformats.org/officeDocument/2006/relationships/image" Target="../media/image2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4.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3.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54.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Chapter 3</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 Algorithm Problems</a:t>
            </a:r>
            <a:endParaRPr lang="en-US" dirty="0"/>
          </a:p>
        </p:txBody>
      </p:sp>
      <p:sp>
        <p:nvSpPr>
          <p:cNvPr id="3" name="Content Placeholder 2"/>
          <p:cNvSpPr>
            <a:spLocks noGrp="1"/>
          </p:cNvSpPr>
          <p:nvPr>
            <p:ph idx="1"/>
          </p:nvPr>
        </p:nvSpPr>
        <p:spPr/>
        <p:txBody>
          <a:bodyPr/>
          <a:lstStyle/>
          <a:p>
            <a:r>
              <a:rPr lang="en-US" dirty="0" smtClean="0"/>
              <a:t>Three classes of problems will be studied in this section.</a:t>
            </a:r>
          </a:p>
          <a:p>
            <a:pPr marL="880110" lvl="1" indent="-514350">
              <a:buFont typeface="+mj-lt"/>
              <a:buAutoNum type="arabicPeriod"/>
            </a:pPr>
            <a:r>
              <a:rPr lang="en-US" i="1" dirty="0" smtClean="0"/>
              <a:t>Searching Problems</a:t>
            </a:r>
            <a:r>
              <a:rPr lang="en-US" dirty="0" smtClean="0"/>
              <a:t>: finding the position of a particular element in </a:t>
            </a:r>
            <a:r>
              <a:rPr lang="en-US" smtClean="0"/>
              <a:t>a  </a:t>
            </a:r>
            <a:r>
              <a:rPr lang="en-US" smtClean="0"/>
              <a:t>list.</a:t>
            </a:r>
            <a:endParaRPr lang="en-US" dirty="0" smtClean="0"/>
          </a:p>
          <a:p>
            <a:pPr marL="880110" lvl="1" indent="-514350">
              <a:buFont typeface="+mj-lt"/>
              <a:buAutoNum type="arabicPeriod"/>
            </a:pPr>
            <a:r>
              <a:rPr lang="en-US" i="1" dirty="0" smtClean="0"/>
              <a:t>Sorting problems</a:t>
            </a:r>
            <a:r>
              <a:rPr lang="en-US" dirty="0" smtClean="0"/>
              <a:t>: putting the elements of a list into increasing order.</a:t>
            </a:r>
          </a:p>
          <a:p>
            <a:pPr marL="880110" lvl="1" indent="-514350">
              <a:buFont typeface="+mj-lt"/>
              <a:buAutoNum type="arabicPeriod"/>
            </a:pPr>
            <a:r>
              <a:rPr lang="en-US" i="1" dirty="0" smtClean="0"/>
              <a:t>Optimization Problems</a:t>
            </a:r>
            <a:r>
              <a:rPr lang="en-US" dirty="0" smtClean="0"/>
              <a:t>: determining the optimal value (maximum or minimum) of a particular quantity over all possible inputs.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Problems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Definition</a:t>
            </a:r>
            <a:r>
              <a:rPr lang="en-US" dirty="0" smtClean="0"/>
              <a:t>: The general </a:t>
            </a:r>
            <a:r>
              <a:rPr lang="en-US" i="1" dirty="0" smtClean="0"/>
              <a:t>searching problem </a:t>
            </a:r>
            <a:r>
              <a:rPr lang="en-US" dirty="0" smtClean="0"/>
              <a:t>is to locate an element </a:t>
            </a:r>
            <a:r>
              <a:rPr lang="en-US" i="1" dirty="0" smtClean="0"/>
              <a:t>x </a:t>
            </a:r>
            <a:r>
              <a:rPr lang="en-US" dirty="0" smtClean="0"/>
              <a:t>in the list of distinct elements </a:t>
            </a:r>
            <a:r>
              <a:rPr lang="en-US" i="1" dirty="0" smtClean="0"/>
              <a:t>a</a:t>
            </a:r>
            <a:r>
              <a:rPr lang="en-US" baseline="-25000" dirty="0" smtClean="0"/>
              <a:t>1</a:t>
            </a:r>
            <a:r>
              <a:rPr lang="en-US" i="1" dirty="0" smtClean="0"/>
              <a:t>,a</a:t>
            </a:r>
            <a:r>
              <a:rPr lang="en-US" baseline="-25000" dirty="0" smtClean="0"/>
              <a:t>2</a:t>
            </a:r>
            <a:r>
              <a:rPr lang="en-US" i="1" dirty="0" smtClean="0"/>
              <a:t>,...,a</a:t>
            </a:r>
            <a:r>
              <a:rPr lang="en-US" i="1" baseline="-25000" dirty="0" smtClean="0"/>
              <a:t>n</a:t>
            </a:r>
            <a:r>
              <a:rPr lang="en-US" dirty="0" smtClean="0"/>
              <a:t>, or determine that it is not in the list.</a:t>
            </a:r>
          </a:p>
          <a:p>
            <a:pPr lvl="1"/>
            <a:r>
              <a:rPr lang="en-US" dirty="0" smtClean="0"/>
              <a:t>The solution to a searching problem is the location of the term in the list that equals </a:t>
            </a:r>
            <a:r>
              <a:rPr lang="en-US" i="1" dirty="0" smtClean="0"/>
              <a:t>x </a:t>
            </a:r>
            <a:r>
              <a:rPr lang="en-US" dirty="0" smtClean="0"/>
              <a:t>(that is, </a:t>
            </a:r>
            <a:r>
              <a:rPr lang="en-US" i="1" dirty="0" err="1" smtClean="0"/>
              <a:t>i</a:t>
            </a:r>
            <a:r>
              <a:rPr lang="en-US" i="1" dirty="0" smtClean="0"/>
              <a:t> </a:t>
            </a:r>
            <a:r>
              <a:rPr lang="en-US" dirty="0" smtClean="0"/>
              <a:t>is the solution if  </a:t>
            </a:r>
            <a:r>
              <a:rPr lang="en-US" i="1" dirty="0" smtClean="0"/>
              <a:t>x = </a:t>
            </a:r>
            <a:r>
              <a:rPr lang="en-US" i="1" dirty="0" err="1" smtClean="0"/>
              <a:t>a</a:t>
            </a:r>
            <a:r>
              <a:rPr lang="en-US" i="1" baseline="-25000" dirty="0" err="1" smtClean="0"/>
              <a:t>i</a:t>
            </a:r>
            <a:r>
              <a:rPr lang="en-US" dirty="0" smtClean="0"/>
              <a:t>) or </a:t>
            </a:r>
            <a:r>
              <a:rPr lang="en-US" dirty="0" smtClean="0">
                <a:latin typeface="Cambria Math" pitchFamily="18" charset="0"/>
                <a:ea typeface="Cambria Math" pitchFamily="18" charset="0"/>
              </a:rPr>
              <a:t>0</a:t>
            </a:r>
            <a:r>
              <a:rPr lang="en-US" i="1" dirty="0" smtClean="0"/>
              <a:t> </a:t>
            </a:r>
            <a:r>
              <a:rPr lang="en-US" dirty="0" smtClean="0"/>
              <a:t>if </a:t>
            </a:r>
            <a:r>
              <a:rPr lang="en-US" i="1" dirty="0" smtClean="0"/>
              <a:t>x</a:t>
            </a:r>
            <a:r>
              <a:rPr lang="en-US" dirty="0" smtClean="0"/>
              <a:t> is not in the list.</a:t>
            </a:r>
          </a:p>
          <a:p>
            <a:pPr lvl="1"/>
            <a:r>
              <a:rPr lang="en-US" dirty="0" smtClean="0"/>
              <a:t>For example, a library might want to check to see if a patron is on a list of those with overdue books before allowing him/her to checkout another book.</a:t>
            </a:r>
          </a:p>
          <a:p>
            <a:pPr lvl="1"/>
            <a:r>
              <a:rPr lang="en-US" dirty="0" smtClean="0"/>
              <a:t>We will study two different searching </a:t>
            </a:r>
            <a:r>
              <a:rPr lang="en-US" dirty="0" smtClean="0"/>
              <a:t>algorithms</a:t>
            </a:r>
            <a:r>
              <a:rPr lang="en-US" dirty="0" smtClean="0"/>
              <a:t>;</a:t>
            </a:r>
            <a:r>
              <a:rPr lang="en-US" dirty="0" smtClean="0"/>
              <a:t> linear </a:t>
            </a:r>
            <a:r>
              <a:rPr lang="en-US" dirty="0" smtClean="0"/>
              <a:t>search and binary </a:t>
            </a:r>
            <a:r>
              <a:rPr lang="en-US" dirty="0" smtClean="0"/>
              <a:t>search.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r>
              <a:rPr lang="en-US" sz="1800" dirty="0" smtClean="0"/>
              <a:t>The linear search algorithm locates an item in a list by examining elements in the sequence one at a time, starting at the beginning.</a:t>
            </a:r>
          </a:p>
          <a:p>
            <a:pPr lvl="1"/>
            <a:r>
              <a:rPr lang="en-US" sz="1800" dirty="0" smtClean="0"/>
              <a:t>First compare </a:t>
            </a:r>
            <a:r>
              <a:rPr lang="en-US" sz="1800" i="1" dirty="0" smtClean="0"/>
              <a:t>x</a:t>
            </a:r>
            <a:r>
              <a:rPr lang="en-US" sz="1800" dirty="0" smtClean="0"/>
              <a:t> with </a:t>
            </a:r>
            <a:r>
              <a:rPr lang="en-US" sz="1800" i="1" dirty="0" smtClean="0"/>
              <a:t>a</a:t>
            </a:r>
            <a:r>
              <a:rPr lang="en-US" sz="1800" baseline="-25000" dirty="0" smtClean="0"/>
              <a:t>1</a:t>
            </a:r>
            <a:r>
              <a:rPr lang="en-US" sz="1800" dirty="0" smtClean="0"/>
              <a:t>. If they are equal, return the position </a:t>
            </a:r>
            <a:r>
              <a:rPr lang="en-US" sz="1800" dirty="0" smtClean="0">
                <a:latin typeface="Cambria Math" pitchFamily="18" charset="0"/>
                <a:ea typeface="Cambria Math" pitchFamily="18" charset="0"/>
              </a:rPr>
              <a:t>1</a:t>
            </a:r>
            <a:r>
              <a:rPr lang="en-US" sz="1800" dirty="0" smtClean="0"/>
              <a:t>.</a:t>
            </a:r>
          </a:p>
          <a:p>
            <a:pPr lvl="1"/>
            <a:r>
              <a:rPr lang="en-US" sz="1800" dirty="0" smtClean="0"/>
              <a:t>If not, try </a:t>
            </a:r>
            <a:r>
              <a:rPr lang="en-US" sz="1800" i="1" dirty="0" smtClean="0"/>
              <a:t>a</a:t>
            </a:r>
            <a:r>
              <a:rPr lang="en-US" sz="1800" baseline="-25000" dirty="0" smtClean="0"/>
              <a:t>2</a:t>
            </a:r>
            <a:r>
              <a:rPr lang="en-US" sz="1800" dirty="0" smtClean="0"/>
              <a:t>. If </a:t>
            </a:r>
            <a:r>
              <a:rPr lang="en-US" sz="1800" i="1" dirty="0" smtClean="0"/>
              <a:t>x = a</a:t>
            </a:r>
            <a:r>
              <a:rPr lang="en-US" sz="1800" baseline="-25000" dirty="0" smtClean="0"/>
              <a:t>2</a:t>
            </a:r>
            <a:r>
              <a:rPr lang="en-US" sz="1800" dirty="0" smtClean="0"/>
              <a:t>, return the position </a:t>
            </a:r>
            <a:r>
              <a:rPr lang="en-US" sz="1800" dirty="0" smtClean="0">
                <a:latin typeface="Cambria Math" pitchFamily="18" charset="0"/>
                <a:ea typeface="Cambria Math" pitchFamily="18" charset="0"/>
              </a:rPr>
              <a:t>2</a:t>
            </a:r>
            <a:r>
              <a:rPr lang="en-US" sz="1800" dirty="0" smtClean="0"/>
              <a:t>.</a:t>
            </a:r>
          </a:p>
          <a:p>
            <a:pPr lvl="1"/>
            <a:r>
              <a:rPr lang="en-US" sz="1800" dirty="0" smtClean="0"/>
              <a:t>Keep going, and if no match is found when the entire list is scanned,   return </a:t>
            </a:r>
            <a:r>
              <a:rPr lang="en-US" sz="1800" dirty="0" smtClean="0">
                <a:latin typeface="Cambria Math" pitchFamily="18" charset="0"/>
                <a:ea typeface="Cambria Math" pitchFamily="18" charset="0"/>
              </a:rPr>
              <a:t>0</a:t>
            </a:r>
            <a:r>
              <a:rPr lang="en-US" sz="1800" dirty="0" smtClean="0"/>
              <a:t>.</a:t>
            </a:r>
          </a:p>
          <a:p>
            <a:pPr lvl="1"/>
            <a:endParaRPr lang="en-US" dirty="0" smtClean="0"/>
          </a:p>
          <a:p>
            <a:pPr>
              <a:buNone/>
            </a:pPr>
            <a:endParaRPr lang="en-US" dirty="0"/>
          </a:p>
        </p:txBody>
      </p:sp>
      <p:sp>
        <p:nvSpPr>
          <p:cNvPr id="4" name="Content Placeholder 2"/>
          <p:cNvSpPr txBox="1">
            <a:spLocks/>
          </p:cNvSpPr>
          <p:nvPr/>
        </p:nvSpPr>
        <p:spPr>
          <a:xfrm>
            <a:off x="1371600" y="3810000"/>
            <a:ext cx="67818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a:t>
            </a:r>
            <a:r>
              <a:rPr lang="en-US" dirty="0" smtClean="0"/>
              <a:t>ssume the input is a  </a:t>
            </a:r>
            <a:r>
              <a:rPr lang="en-US" dirty="0" smtClean="0"/>
              <a:t>list </a:t>
            </a:r>
            <a:r>
              <a:rPr lang="en-US" dirty="0" smtClean="0"/>
              <a:t>of items </a:t>
            </a:r>
            <a:r>
              <a:rPr lang="en-US" dirty="0" smtClean="0"/>
              <a:t> </a:t>
            </a:r>
            <a:r>
              <a:rPr lang="en-US" dirty="0" smtClean="0"/>
              <a:t>in increasing order.</a:t>
            </a:r>
          </a:p>
          <a:p>
            <a:r>
              <a:rPr lang="en-US" dirty="0" smtClean="0"/>
              <a:t>The algorithm begins by comparing the element to be found with the middle element. </a:t>
            </a:r>
          </a:p>
          <a:p>
            <a:pPr lvl="1"/>
            <a:r>
              <a:rPr lang="en-US" dirty="0" smtClean="0"/>
              <a:t>If the middle element is lower, the search proceeds with the upper half of the list.</a:t>
            </a:r>
          </a:p>
          <a:p>
            <a:pPr lvl="1"/>
            <a:r>
              <a:rPr lang="en-US" dirty="0" smtClean="0"/>
              <a:t>If it is not lower, the search proceeds with the lower half of the list (through the middle position).</a:t>
            </a:r>
          </a:p>
          <a:p>
            <a:r>
              <a:rPr lang="en-US" dirty="0" smtClean="0"/>
              <a:t>Repeat this process until we have a list of size </a:t>
            </a:r>
            <a:r>
              <a:rPr lang="en-US" dirty="0" smtClean="0">
                <a:latin typeface="Cambria Math" pitchFamily="18" charset="0"/>
                <a:ea typeface="Cambria Math" pitchFamily="18" charset="0"/>
              </a:rPr>
              <a:t>1</a:t>
            </a:r>
            <a:r>
              <a:rPr lang="en-US" dirty="0" smtClean="0"/>
              <a:t>.</a:t>
            </a:r>
          </a:p>
          <a:p>
            <a:pPr lvl="1"/>
            <a:r>
              <a:rPr lang="en-US" dirty="0" smtClean="0"/>
              <a:t>If the element we are looking for is equal to the element in the list, the position is returned.</a:t>
            </a:r>
          </a:p>
          <a:p>
            <a:pPr lvl="1"/>
            <a:r>
              <a:rPr lang="en-US" dirty="0" smtClean="0"/>
              <a:t>Otherwise, </a:t>
            </a:r>
            <a:r>
              <a:rPr lang="en-US" dirty="0" smtClean="0">
                <a:latin typeface="Cambria Math" pitchFamily="18" charset="0"/>
                <a:ea typeface="Cambria Math" pitchFamily="18" charset="0"/>
              </a:rPr>
              <a:t>0</a:t>
            </a:r>
            <a:r>
              <a:rPr lang="en-US" dirty="0" smtClean="0"/>
              <a:t> is returned to indicate that the element was not found. </a:t>
            </a:r>
          </a:p>
          <a:p>
            <a:r>
              <a:rPr lang="en-US" dirty="0" smtClean="0"/>
              <a:t>In Section </a:t>
            </a:r>
            <a:r>
              <a:rPr lang="en-US" dirty="0" smtClean="0">
                <a:latin typeface="Cambria Math" pitchFamily="18" charset="0"/>
                <a:ea typeface="Cambria Math" pitchFamily="18" charset="0"/>
              </a:rPr>
              <a:t>3.3</a:t>
            </a:r>
            <a:r>
              <a:rPr lang="en-US" dirty="0" smtClean="0"/>
              <a:t>, </a:t>
            </a:r>
            <a:r>
              <a:rPr lang="en-US" dirty="0" smtClean="0"/>
              <a:t>we show that</a:t>
            </a:r>
            <a:r>
              <a:rPr lang="en-US" dirty="0" smtClean="0"/>
              <a:t> </a:t>
            </a:r>
            <a:r>
              <a:rPr lang="en-US" dirty="0" smtClean="0"/>
              <a:t>the binary search algorithm is </a:t>
            </a:r>
            <a:r>
              <a:rPr lang="en-US" dirty="0" smtClean="0"/>
              <a:t>much more efficient than linear search</a:t>
            </a:r>
            <a:r>
              <a:rPr lang="en-US"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Here is a description of the binary search algorithm in </a:t>
            </a:r>
            <a:r>
              <a:rPr lang="en-US" dirty="0" err="1" smtClean="0"/>
              <a:t>pseudocode</a:t>
            </a:r>
            <a:r>
              <a:rPr lang="en-US" dirty="0" smtClean="0"/>
              <a:t>. </a:t>
            </a:r>
          </a:p>
          <a:p>
            <a:pPr>
              <a:buNone/>
            </a:pPr>
            <a:endParaRPr lang="en-US" dirty="0"/>
          </a:p>
        </p:txBody>
      </p:sp>
      <p:sp>
        <p:nvSpPr>
          <p:cNvPr id="4" name="Content Placeholder 2"/>
          <p:cNvSpPr txBox="1">
            <a:spLocks/>
          </p:cNvSpPr>
          <p:nvPr/>
        </p:nvSpPr>
        <p:spPr>
          <a:xfrm>
            <a:off x="762000" y="32004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The steps taken by a binary search for </a:t>
            </a:r>
            <a:r>
              <a:rPr lang="en-US" dirty="0" smtClean="0">
                <a:latin typeface="Cambria Math" pitchFamily="18" charset="0"/>
                <a:ea typeface="Cambria Math" pitchFamily="18" charset="0"/>
              </a:rPr>
              <a:t>19</a:t>
            </a:r>
            <a:r>
              <a:rPr lang="en-US" dirty="0" smtClean="0"/>
              <a:t> in the list:</a:t>
            </a:r>
          </a:p>
          <a:p>
            <a:pPr>
              <a:buNone/>
            </a:pPr>
            <a:r>
              <a:rPr lang="en-US" dirty="0" smtClean="0"/>
              <a:t>                    </a:t>
            </a:r>
            <a:r>
              <a:rPr lang="en-US" dirty="0" smtClean="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smtClean="0">
                <a:latin typeface="Cambria Math" pitchFamily="18" charset="0"/>
                <a:ea typeface="Cambria Math" pitchFamily="18" charset="0"/>
              </a:rPr>
              <a:t> The list has 16 elements, so the midpoint is 8. The value in the 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is 10.  Since 19 &gt; 10,  further search is restricted to  positions 9</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through 16.</a:t>
            </a:r>
            <a:endParaRPr lang="en-US" dirty="0" smtClean="0"/>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12  13  15  16  18  19  20  22</a:t>
            </a:r>
            <a:endParaRPr lang="en-US" dirty="0" smtClean="0">
              <a:latin typeface="Cambria Math" pitchFamily="18" charset="0"/>
              <a:ea typeface="Cambria Math" pitchFamily="18" charset="0"/>
            </a:endParaRPr>
          </a:p>
          <a:p>
            <a:pPr marL="514350" indent="-514350">
              <a:buFont typeface="+mj-lt"/>
              <a:buAutoNum type="arabicPeriod" startAt="2"/>
            </a:pPr>
            <a:r>
              <a:rPr lang="en-US" dirty="0" smtClean="0">
                <a:latin typeface="Cambria Math" pitchFamily="18" charset="0"/>
                <a:ea typeface="Cambria Math" pitchFamily="18" charset="0"/>
              </a:rPr>
              <a:t>The midpoint of the list (positions 9 through 16)  is now  the 12</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16.    Since 19 &gt; 16,  further search is restricted to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and above.</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18  19  20  22</a:t>
            </a:r>
            <a:endParaRPr lang="en-US" dirty="0" smtClean="0">
              <a:latin typeface="Cambria Math" pitchFamily="18" charset="0"/>
              <a:ea typeface="Cambria Math" pitchFamily="18" charset="0"/>
            </a:endParaRPr>
          </a:p>
          <a:p>
            <a:pPr marL="514350" indent="-514350">
              <a:buFont typeface="+mj-lt"/>
              <a:buAutoNum type="arabicPeriod" startAt="3"/>
            </a:pPr>
            <a:r>
              <a:rPr lang="en-US" dirty="0" smtClean="0">
                <a:latin typeface="Cambria Math" pitchFamily="18" charset="0"/>
                <a:ea typeface="Cambria Math" pitchFamily="18" charset="0"/>
              </a:rPr>
              <a:t>The midpoint  of the current list is now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19.  Since        19 ≯ 19,  further search is restricted to the portion from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through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positions .</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a:t>
            </a:r>
            <a:r>
              <a:rPr lang="en-US" dirty="0" smtClean="0">
                <a:latin typeface="Cambria Math" pitchFamily="18" charset="0"/>
                <a:ea typeface="Cambria Math" pitchFamily="18" charset="0"/>
              </a:rPr>
              <a:t>20  22</a:t>
            </a:r>
          </a:p>
          <a:p>
            <a:pPr marL="514350" indent="-514350">
              <a:buFont typeface="+mj-lt"/>
              <a:buAutoNum type="arabicPeriod" startAt="4"/>
            </a:pPr>
            <a:r>
              <a:rPr lang="en-US" dirty="0" smtClean="0">
                <a:latin typeface="Cambria Math" pitchFamily="18" charset="0"/>
                <a:ea typeface="Cambria Math" pitchFamily="18" charset="0"/>
              </a:rPr>
              <a:t>The midpoint of the current list  is now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18.               Since 19&gt; 18, search is restricted to the  portion from the 18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through the 18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12  13  15  16  18</a:t>
            </a:r>
            <a:r>
              <a:rPr lang="en-US" dirty="0" smtClean="0">
                <a:solidFill>
                  <a:srgbClr val="FF0000"/>
                </a:solidFill>
                <a:latin typeface="Cambria Math" pitchFamily="18" charset="0"/>
                <a:ea typeface="Cambria Math" pitchFamily="18" charset="0"/>
              </a:rPr>
              <a:t>  19  </a:t>
            </a:r>
            <a:r>
              <a:rPr lang="en-US" dirty="0" smtClean="0">
                <a:latin typeface="Cambria Math" pitchFamily="18" charset="0"/>
                <a:ea typeface="Cambria Math" pitchFamily="18" charset="0"/>
              </a:rPr>
              <a:t>20  22</a:t>
            </a:r>
          </a:p>
          <a:p>
            <a:pPr marL="514350" indent="-514350">
              <a:buFont typeface="+mj-lt"/>
              <a:buAutoNum type="arabicPeriod" startAt="5"/>
            </a:pPr>
            <a:r>
              <a:rPr lang="en-US" dirty="0" smtClean="0">
                <a:latin typeface="Cambria Math" pitchFamily="18" charset="0"/>
                <a:ea typeface="Cambria Math" pitchFamily="18" charset="0"/>
              </a:rPr>
              <a:t>Now the list has a single element and the loop ends. Since 19=19, the location 16 is returned.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i="1" dirty="0" smtClean="0"/>
              <a:t>sort</a:t>
            </a:r>
            <a:r>
              <a:rPr lang="en-US" dirty="0" smtClean="0"/>
              <a:t> the elements of a list is to put them in increasing </a:t>
            </a:r>
            <a:r>
              <a:rPr lang="en-US" dirty="0" smtClean="0"/>
              <a:t>order (numerical order, alphabetic, and so on).</a:t>
            </a:r>
            <a:endParaRPr lang="en-US" dirty="0" smtClean="0"/>
          </a:p>
          <a:p>
            <a:r>
              <a:rPr lang="en-US" dirty="0" smtClean="0"/>
              <a:t>Sorting is an important problem because:</a:t>
            </a:r>
          </a:p>
          <a:p>
            <a:pPr lvl="1"/>
            <a:r>
              <a:rPr lang="en-US" dirty="0" smtClean="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smtClean="0"/>
              <a:t>An amazing number of fundamentally different algorithms have been invented for sorting. Their relative advantages and disadvantages have been studied extensively.</a:t>
            </a:r>
          </a:p>
          <a:p>
            <a:pPr lvl="1"/>
            <a:r>
              <a:rPr lang="en-US" dirty="0" smtClean="0"/>
              <a:t>Sorting algorithms are useful to illustrate the basic notions of computer science.</a:t>
            </a:r>
          </a:p>
          <a:p>
            <a:r>
              <a:rPr lang="en-US" dirty="0" smtClean="0"/>
              <a:t>A variety of sorting algorithms are studied in this book; binary, insertion, bubble, selection, merge, quick, and tournament.</a:t>
            </a:r>
          </a:p>
          <a:p>
            <a:r>
              <a:rPr lang="en-US" dirty="0" smtClean="0"/>
              <a:t>In Section </a:t>
            </a:r>
            <a:r>
              <a:rPr lang="en-US" dirty="0" smtClean="0">
                <a:latin typeface="Cambria Math" pitchFamily="18" charset="0"/>
                <a:ea typeface="Cambria Math" pitchFamily="18" charset="0"/>
              </a:rPr>
              <a:t>3.3</a:t>
            </a:r>
            <a:r>
              <a:rPr lang="en-US" dirty="0" smtClean="0"/>
              <a:t>, we’ll study the amount of time required to sort a list using the sorting algorithms </a:t>
            </a:r>
            <a:r>
              <a:rPr lang="en-US" dirty="0" smtClean="0"/>
              <a:t>covered</a:t>
            </a:r>
            <a:r>
              <a:rPr lang="en-US" dirty="0" smtClean="0"/>
              <a:t> </a:t>
            </a:r>
            <a:r>
              <a:rPr lang="en-US" dirty="0" smtClean="0"/>
              <a:t>in this section.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i="1" dirty="0" smtClean="0"/>
              <a:t>Bubble sort </a:t>
            </a:r>
            <a:r>
              <a:rPr lang="en-US" dirty="0" smtClean="0"/>
              <a:t>makes multiple passes through a list. Every pair of elements that are found to be out of order are interchanged.</a:t>
            </a:r>
          </a:p>
          <a:p>
            <a:endParaRPr lang="en-US" dirty="0" smtClean="0"/>
          </a:p>
          <a:p>
            <a:endParaRPr lang="en-US" dirty="0"/>
          </a:p>
        </p:txBody>
      </p:sp>
      <p:sp>
        <p:nvSpPr>
          <p:cNvPr id="4" name="Content Placeholder 2"/>
          <p:cNvSpPr txBox="1">
            <a:spLocks/>
          </p:cNvSpPr>
          <p:nvPr/>
        </p:nvSpPr>
        <p:spPr>
          <a:xfrm>
            <a:off x="762000" y="3505200"/>
            <a:ext cx="6477000" cy="24384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304800" y="1981200"/>
            <a:ext cx="8229600" cy="4389120"/>
          </a:xfrm>
        </p:spPr>
        <p:txBody>
          <a:bodyPr>
            <a:normAutofit fontScale="85000" lnSpcReduction="20000"/>
          </a:bodyPr>
          <a:lstStyle/>
          <a:p>
            <a:pPr>
              <a:buNone/>
            </a:pPr>
            <a:r>
              <a:rPr lang="en-US" b="1" dirty="0" smtClean="0"/>
              <a:t>   Example</a:t>
            </a:r>
            <a:r>
              <a:rPr lang="en-US" dirty="0" smtClean="0"/>
              <a:t>:  Show the steps of bubble sort with  </a:t>
            </a:r>
            <a:r>
              <a:rPr lang="en-US" dirty="0" smtClean="0">
                <a:latin typeface="Cambria Math" pitchFamily="18" charset="0"/>
                <a:ea typeface="Cambria Math" pitchFamily="18" charset="0"/>
              </a:rPr>
              <a:t>3  2  4  1  5</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r>
              <a:rPr lang="en-US" sz="1900" dirty="0" smtClean="0">
                <a:latin typeface="Cambria Math" pitchFamily="18" charset="0"/>
                <a:ea typeface="Cambria Math" pitchFamily="18" charset="0"/>
              </a:rPr>
              <a:t>At the first pass the largest element has been put into the correct position</a:t>
            </a:r>
          </a:p>
          <a:p>
            <a:r>
              <a:rPr lang="en-US" sz="1900" dirty="0" smtClean="0">
                <a:latin typeface="Cambria Math" pitchFamily="18" charset="0"/>
                <a:ea typeface="Cambria Math" pitchFamily="18" charset="0"/>
              </a:rPr>
              <a:t>At the end of the second pass, the 2</a:t>
            </a:r>
            <a:r>
              <a:rPr lang="en-US" sz="1900" baseline="30000" dirty="0" smtClean="0">
                <a:latin typeface="Cambria Math" pitchFamily="18" charset="0"/>
                <a:ea typeface="Cambria Math" pitchFamily="18" charset="0"/>
              </a:rPr>
              <a:t>nd</a:t>
            </a:r>
            <a:r>
              <a:rPr lang="en-US" sz="1900" dirty="0" smtClean="0">
                <a:latin typeface="Cambria Math" pitchFamily="18" charset="0"/>
                <a:ea typeface="Cambria Math" pitchFamily="18" charset="0"/>
              </a:rPr>
              <a:t> largest element has been put into the correct position.</a:t>
            </a:r>
          </a:p>
          <a:p>
            <a:r>
              <a:rPr lang="en-US" sz="1900" dirty="0" smtClean="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914400" y="2514600"/>
            <a:ext cx="6251024" cy="26311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sz="2000" i="1" dirty="0" smtClean="0"/>
              <a:t>Insertion sort </a:t>
            </a:r>
            <a:r>
              <a:rPr lang="en-US" sz="2000" dirty="0" smtClean="0"/>
              <a:t>begins with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It compares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with the </a:t>
            </a:r>
            <a:r>
              <a:rPr lang="en-US" sz="2000" dirty="0" smtClean="0">
                <a:latin typeface="Cambria Math" pitchFamily="18" charset="0"/>
                <a:ea typeface="Cambria Math" pitchFamily="18" charset="0"/>
              </a:rPr>
              <a:t>1</a:t>
            </a:r>
            <a:r>
              <a:rPr lang="en-US" sz="2000" baseline="30000" dirty="0" smtClean="0"/>
              <a:t>st</a:t>
            </a:r>
            <a:r>
              <a:rPr lang="en-US" sz="2000" dirty="0" smtClean="0"/>
              <a:t> and puts it before the first if it is not larger.</a:t>
            </a:r>
          </a:p>
          <a:p>
            <a:pPr>
              <a:buNone/>
            </a:pPr>
            <a:endParaRPr lang="en-US" dirty="0"/>
          </a:p>
        </p:txBody>
      </p:sp>
      <p:sp>
        <p:nvSpPr>
          <p:cNvPr id="4" name="Content Placeholder 2"/>
          <p:cNvSpPr txBox="1">
            <a:spLocks/>
          </p:cNvSpPr>
          <p:nvPr/>
        </p:nvSpPr>
        <p:spPr>
          <a:xfrm>
            <a:off x="4953000" y="2590800"/>
            <a:ext cx="4038600" cy="3810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066800" y="2895600"/>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smtClean="0"/>
              <a:t>Next the 3</a:t>
            </a:r>
            <a:r>
              <a:rPr lang="en-US" baseline="30000" dirty="0" smtClean="0"/>
              <a:t>rd</a:t>
            </a:r>
            <a:r>
              <a:rPr lang="en-US" dirty="0" smtClean="0"/>
              <a:t> element is put into the correct position among the first 3 elements. </a:t>
            </a:r>
          </a:p>
          <a:p>
            <a:pPr>
              <a:buClr>
                <a:schemeClr val="tx2">
                  <a:lumMod val="60000"/>
                  <a:lumOff val="40000"/>
                </a:schemeClr>
              </a:buClr>
              <a:buFont typeface="Arial" pitchFamily="34" charset="0"/>
              <a:buChar char="•"/>
            </a:pPr>
            <a:r>
              <a:rPr lang="en-US" dirty="0" smtClean="0"/>
              <a:t>In each subsequent pass, the </a:t>
            </a:r>
            <a:r>
              <a:rPr lang="en-US" i="1" dirty="0" smtClean="0"/>
              <a:t>n</a:t>
            </a:r>
            <a:r>
              <a:rPr lang="en-US" dirty="0" smtClean="0"/>
              <a:t>+</a:t>
            </a:r>
            <a:r>
              <a:rPr lang="en-US" dirty="0" smtClean="0">
                <a:latin typeface="Cambria Math" pitchFamily="18" charset="0"/>
                <a:ea typeface="Cambria Math" pitchFamily="18" charset="0"/>
              </a:rPr>
              <a:t>1</a:t>
            </a:r>
            <a:r>
              <a:rPr lang="en-US" baseline="30000" dirty="0" smtClean="0"/>
              <a:t>st</a:t>
            </a:r>
            <a:r>
              <a:rPr lang="en-US" dirty="0" smtClean="0"/>
              <a:t> element is put into its correct position among the first </a:t>
            </a:r>
            <a:r>
              <a:rPr lang="en-US" i="1" dirty="0" smtClean="0"/>
              <a:t>n</a:t>
            </a:r>
            <a:r>
              <a:rPr lang="en-US" dirty="0" smtClean="0"/>
              <a:t>+</a:t>
            </a:r>
            <a:r>
              <a:rPr lang="en-US" dirty="0" smtClean="0">
                <a:latin typeface="Cambria Math" pitchFamily="18" charset="0"/>
                <a:ea typeface="Cambria Math" pitchFamily="18" charset="0"/>
              </a:rPr>
              <a:t>1</a:t>
            </a:r>
            <a:r>
              <a:rPr lang="en-US" dirty="0" smtClean="0"/>
              <a:t> elements.</a:t>
            </a:r>
          </a:p>
          <a:p>
            <a:pPr>
              <a:buClr>
                <a:schemeClr val="tx2">
                  <a:lumMod val="60000"/>
                  <a:lumOff val="40000"/>
                </a:schemeClr>
              </a:buClr>
              <a:buFont typeface="Arial" pitchFamily="34" charset="0"/>
              <a:buChar char="•"/>
            </a:pPr>
            <a:r>
              <a:rPr lang="en-US" dirty="0" smtClean="0"/>
              <a:t>Linear search is used to find the correct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Algorithms </a:t>
            </a:r>
          </a:p>
          <a:p>
            <a:pPr lvl="1"/>
            <a:r>
              <a:rPr lang="en-US" dirty="0" smtClean="0"/>
              <a:t>Example Algorithms </a:t>
            </a:r>
          </a:p>
          <a:p>
            <a:pPr lvl="1"/>
            <a:r>
              <a:rPr lang="en-US" dirty="0" smtClean="0"/>
              <a:t>Algorithmic Paradigms</a:t>
            </a:r>
          </a:p>
          <a:p>
            <a:r>
              <a:rPr lang="en-US" dirty="0" smtClean="0"/>
              <a:t>Growth of Functions</a:t>
            </a:r>
          </a:p>
          <a:p>
            <a:pPr lvl="1"/>
            <a:r>
              <a:rPr lang="en-US" dirty="0" smtClean="0"/>
              <a:t>Big-</a:t>
            </a:r>
            <a:r>
              <a:rPr lang="en-US" i="1" dirty="0" smtClean="0"/>
              <a:t>O</a:t>
            </a:r>
            <a:r>
              <a:rPr lang="en-US" dirty="0" smtClean="0"/>
              <a:t> and other Notation</a:t>
            </a:r>
          </a:p>
          <a:p>
            <a:r>
              <a:rPr lang="en-US" dirty="0" smtClean="0"/>
              <a:t>Complexity of Algorithms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all the steps of  insertion sort with the input:  </a:t>
            </a:r>
            <a:r>
              <a:rPr lang="en-US" dirty="0" smtClean="0">
                <a:latin typeface="Cambria Math" pitchFamily="18" charset="0"/>
                <a:ea typeface="Cambria Math" pitchFamily="18" charset="0"/>
              </a:rPr>
              <a:t>3  2  4  1  5</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4  1  5   (</a:t>
            </a:r>
            <a:r>
              <a:rPr lang="en-US" i="1" dirty="0" smtClean="0">
                <a:ea typeface="Cambria Math" pitchFamily="18" charset="0"/>
              </a:rPr>
              <a:t>first two positions are interchanged</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1  5   (</a:t>
            </a:r>
            <a:r>
              <a:rPr lang="en-US" i="1" dirty="0" smtClean="0">
                <a:latin typeface="Cambria Math" pitchFamily="18" charset="0"/>
                <a:ea typeface="Cambria Math" pitchFamily="18" charset="0"/>
              </a:rPr>
              <a:t>third</a:t>
            </a:r>
            <a:r>
              <a:rPr lang="en-US" i="1" dirty="0" smtClean="0">
                <a:ea typeface="Cambria Math" pitchFamily="18" charset="0"/>
              </a:rPr>
              <a:t> element remains in its position</a:t>
            </a:r>
            <a:r>
              <a:rPr lang="en-US" dirty="0" smtClean="0">
                <a:ea typeface="Cambria Math" pitchFamily="18" charset="0"/>
              </a:rPr>
              <a:t>)</a:t>
            </a:r>
            <a:r>
              <a:rPr lang="en-US" i="1" dirty="0" smtClean="0">
                <a:ea typeface="Cambria Math" pitchFamily="18" charset="0"/>
              </a:rPr>
              <a:t> </a:t>
            </a:r>
            <a:r>
              <a:rPr lang="en-US" i="1" dirty="0" smtClean="0">
                <a:latin typeface="Cambria Math" pitchFamily="18" charset="0"/>
                <a:ea typeface="Cambria Math" pitchFamily="18" charset="0"/>
              </a:rPr>
              <a:t>            </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5    (</a:t>
            </a:r>
            <a:r>
              <a:rPr lang="en-US" i="1" dirty="0" smtClean="0">
                <a:ea typeface="Cambria Math" pitchFamily="18" charset="0"/>
              </a:rPr>
              <a:t>fourth is placed at beginning</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5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fifth </a:t>
            </a:r>
            <a:r>
              <a:rPr lang="en-US" i="1" dirty="0" smtClean="0">
                <a:ea typeface="Cambria Math" pitchFamily="18" charset="0"/>
              </a:rPr>
              <a:t> element remains in its position</a:t>
            </a:r>
            <a:r>
              <a:rPr lang="en-US" dirty="0" smtClean="0">
                <a:ea typeface="Cambria Math" pitchFamily="18" charset="0"/>
              </a:rPr>
              <a:t>)</a:t>
            </a:r>
          </a:p>
          <a:p>
            <a:pPr marL="571500" indent="-571500">
              <a:buFont typeface="+mj-lt"/>
              <a:buAutoNum type="romanL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Optimization problems</a:t>
            </a:r>
            <a:r>
              <a:rPr lang="en-US" dirty="0" smtClean="0"/>
              <a:t> minimize or maximize some parameter over all possible inputs.</a:t>
            </a:r>
          </a:p>
          <a:p>
            <a:r>
              <a:rPr lang="en-US" dirty="0" smtClean="0"/>
              <a:t>Among the many optimization problems we will study are:</a:t>
            </a:r>
          </a:p>
          <a:p>
            <a:pPr lvl="1"/>
            <a:r>
              <a:rPr lang="en-US" dirty="0" smtClean="0"/>
              <a:t>Finding a route between two cities with the smallest total mileage.</a:t>
            </a:r>
          </a:p>
          <a:p>
            <a:pPr lvl="1"/>
            <a:r>
              <a:rPr lang="en-US" dirty="0" smtClean="0"/>
              <a:t>Determining how to encode messages using the fewest possible bits.</a:t>
            </a:r>
          </a:p>
          <a:p>
            <a:pPr lvl="1"/>
            <a:r>
              <a:rPr lang="en-US" dirty="0" smtClean="0"/>
              <a:t>Finding the fiber links between network nodes using the least amount of fiber.</a:t>
            </a:r>
          </a:p>
          <a:p>
            <a:r>
              <a:rPr lang="en-US" dirty="0" smtClean="0"/>
              <a:t>Optimization problems can often be solved using a </a:t>
            </a:r>
            <a:r>
              <a:rPr lang="en-US" i="1" dirty="0" smtClean="0"/>
              <a:t>greedy algorithm</a:t>
            </a:r>
            <a:r>
              <a:rPr lang="en-US" dirty="0" smtClean="0"/>
              <a:t>, which makes the “best” choice at each step. Making the “best choice” at each step does not necessarily produce an optimal solution to the overall problem, but in many instances, it does. </a:t>
            </a:r>
          </a:p>
          <a:p>
            <a:r>
              <a:rPr lang="en-US" dirty="0" smtClean="0"/>
              <a:t>After specifying what the “best choice” at each step is, we try to prove that this approach always produces an optimal solution, or find a counterexample to show that it does not.</a:t>
            </a:r>
          </a:p>
          <a:p>
            <a:r>
              <a:rPr lang="en-US" dirty="0" smtClean="0"/>
              <a:t>The greedy approach to solving problems is an example of an algorithmic paradigm, which is a general approach for designing an algorithm. We return to algorithmic paradigms in Section </a:t>
            </a:r>
            <a:r>
              <a:rPr lang="en-US" dirty="0" smtClean="0">
                <a:latin typeface="Cambria Math" pitchFamily="18" charset="0"/>
                <a:ea typeface="Cambria Math" pitchFamily="18" charset="0"/>
              </a:rPr>
              <a:t>3.3.</a:t>
            </a:r>
            <a:r>
              <a:rPr lang="en-US" dirty="0" smtClean="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5674584" y="533400"/>
            <a:ext cx="1891441"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Algorithms: Making Change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Design a greedy algorithm for making change (in  U.S. money) of </a:t>
            </a:r>
            <a:r>
              <a:rPr lang="en-US" i="1" dirty="0" smtClean="0"/>
              <a:t>n</a:t>
            </a:r>
            <a:r>
              <a:rPr lang="en-US" dirty="0" smtClean="0"/>
              <a:t> cents with the following coins: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nickels (</a:t>
            </a:r>
            <a:r>
              <a:rPr lang="en-US" dirty="0" smtClean="0">
                <a:latin typeface="Cambria Math" pitchFamily="18" charset="0"/>
                <a:ea typeface="Cambria Math" pitchFamily="18" charset="0"/>
              </a:rPr>
              <a:t>5</a:t>
            </a:r>
            <a:r>
              <a:rPr lang="en-US" dirty="0" smtClean="0"/>
              <a:t> cents), and pennies (</a:t>
            </a:r>
            <a:r>
              <a:rPr lang="en-US" dirty="0" smtClean="0">
                <a:latin typeface="Cambria Math" pitchFamily="18" charset="0"/>
                <a:ea typeface="Cambria Math" pitchFamily="18" charset="0"/>
              </a:rPr>
              <a:t>1</a:t>
            </a:r>
            <a:r>
              <a:rPr lang="en-US" dirty="0" smtClean="0"/>
              <a:t> cent) , using the least total number of coins.</a:t>
            </a:r>
          </a:p>
          <a:p>
            <a:pPr>
              <a:buNone/>
            </a:pPr>
            <a:r>
              <a:rPr lang="en-US" dirty="0" smtClean="0"/>
              <a:t>   </a:t>
            </a:r>
            <a:r>
              <a:rPr lang="en-US" b="1" dirty="0" smtClean="0"/>
              <a:t>Idea</a:t>
            </a:r>
            <a:r>
              <a:rPr lang="en-US" dirty="0" smtClean="0"/>
              <a:t>: At each step choose the coin with the largest possible value that does not exceed the amount of change left.</a:t>
            </a:r>
          </a:p>
          <a:p>
            <a:pPr marL="880110" lvl="1" indent="-514350">
              <a:buFont typeface="+mj-lt"/>
              <a:buAutoNum type="arabicPeriod"/>
            </a:pPr>
            <a:r>
              <a:rPr lang="en-US" dirty="0" smtClean="0"/>
              <a:t>If </a:t>
            </a:r>
            <a:r>
              <a:rPr lang="en-US" i="1" dirty="0" smtClean="0"/>
              <a:t>n</a:t>
            </a:r>
            <a:r>
              <a:rPr lang="en-US" dirty="0" smtClean="0"/>
              <a:t> = </a:t>
            </a:r>
            <a:r>
              <a:rPr lang="en-US" dirty="0" smtClean="0">
                <a:latin typeface="Cambria Math" pitchFamily="18" charset="0"/>
                <a:ea typeface="Cambria Math" pitchFamily="18" charset="0"/>
              </a:rPr>
              <a:t>67</a:t>
            </a:r>
            <a:r>
              <a:rPr lang="en-US" dirty="0" smtClean="0"/>
              <a:t> cents, first choose </a:t>
            </a:r>
            <a:r>
              <a:rPr lang="en-US" dirty="0" smtClean="0">
                <a:latin typeface="Cambria Math" pitchFamily="18" charset="0"/>
                <a:ea typeface="Cambria Math" pitchFamily="18" charset="0"/>
              </a:rPr>
              <a:t>a</a:t>
            </a:r>
            <a:r>
              <a:rPr lang="en-US" dirty="0" smtClean="0"/>
              <a:t> quarter leaving                  </a:t>
            </a:r>
            <a:r>
              <a:rPr lang="en-US" dirty="0" smtClean="0">
                <a:latin typeface="Cambria Math" pitchFamily="18" charset="0"/>
                <a:ea typeface="Cambria Math" pitchFamily="18" charset="0"/>
              </a:rPr>
              <a:t>67−25 </a:t>
            </a:r>
            <a:r>
              <a:rPr lang="en-US" dirty="0" smtClean="0">
                <a:latin typeface="Cambria Math"/>
                <a:ea typeface="Cambria Math"/>
              </a:rPr>
              <a:t>= </a:t>
            </a:r>
            <a:r>
              <a:rPr lang="en-US" dirty="0" smtClean="0">
                <a:latin typeface="Cambria Math" pitchFamily="18" charset="0"/>
                <a:ea typeface="Cambria Math" pitchFamily="18" charset="0"/>
              </a:rPr>
              <a:t>42</a:t>
            </a:r>
            <a:r>
              <a:rPr lang="en-US" dirty="0" smtClean="0">
                <a:latin typeface="Cambria Math"/>
                <a:ea typeface="Cambria Math"/>
              </a:rPr>
              <a:t> cents. Then choose another quarter leaving     42 −25 = 17 cents</a:t>
            </a:r>
          </a:p>
          <a:p>
            <a:pPr marL="880110" lvl="1" indent="-514350">
              <a:buFont typeface="+mj-lt"/>
              <a:buAutoNum type="arabicPeriod"/>
            </a:pPr>
            <a:r>
              <a:rPr lang="en-US" dirty="0" smtClean="0">
                <a:latin typeface="Cambria Math"/>
                <a:ea typeface="Cambria Math"/>
              </a:rPr>
              <a:t>Then choose 1 dime, leaving 17 − 10 = 7 cents.</a:t>
            </a:r>
          </a:p>
          <a:p>
            <a:pPr marL="880110" lvl="1" indent="-514350">
              <a:buFont typeface="+mj-lt"/>
              <a:buAutoNum type="arabicPeriod"/>
            </a:pPr>
            <a:r>
              <a:rPr lang="en-US" dirty="0" smtClean="0">
                <a:latin typeface="Cambria Math"/>
                <a:ea typeface="Cambria Math"/>
              </a:rPr>
              <a:t>Choose 1 nickel, leaving 7 – 5 – 2 cents.</a:t>
            </a:r>
          </a:p>
          <a:p>
            <a:pPr marL="880110" lvl="1" indent="-514350">
              <a:buFont typeface="+mj-lt"/>
              <a:buAutoNum type="arabicPeriod"/>
            </a:pPr>
            <a:r>
              <a:rPr lang="en-US" dirty="0" smtClean="0">
                <a:latin typeface="Cambria Math"/>
                <a:ea typeface="Cambria Math"/>
              </a:rPr>
              <a:t>Choose a penny, leaving one cent. Choose another penny leaving 0 cents.</a:t>
            </a:r>
          </a:p>
          <a:p>
            <a:pPr marL="880110" lvl="1" indent="-514350">
              <a:buFont typeface="+mj-lt"/>
              <a:buAutoNum type="arabicPeriod"/>
            </a:pPr>
            <a:endParaRPr lang="en-US" dirty="0" smtClean="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6934200" y="116334"/>
            <a:ext cx="1143000" cy="117906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Solution</a:t>
            </a:r>
            <a:r>
              <a:rPr lang="en-US" dirty="0" smtClean="0"/>
              <a:t>: Greedy change-making algorithm for </a:t>
            </a:r>
            <a:r>
              <a:rPr lang="en-US" i="1" dirty="0" smtClean="0"/>
              <a:t>n</a:t>
            </a:r>
            <a:r>
              <a:rPr lang="en-US" dirty="0" smtClean="0"/>
              <a:t> cents. The algorithm works with any coin denominations  </a:t>
            </a:r>
            <a:r>
              <a:rPr lang="en-US" i="1" dirty="0" smtClean="0"/>
              <a:t>c</a:t>
            </a:r>
            <a:r>
              <a:rPr lang="en-US" i="1" baseline="-25000" dirty="0" smtClean="0"/>
              <a:t>1</a:t>
            </a:r>
            <a:r>
              <a:rPr lang="en-US" i="1" dirty="0" smtClean="0"/>
              <a:t>, c</a:t>
            </a:r>
            <a:r>
              <a:rPr lang="en-US" i="1" baseline="-25000" dirty="0" smtClean="0"/>
              <a:t>2</a:t>
            </a:r>
            <a:r>
              <a:rPr lang="en-US" i="1" dirty="0" smtClean="0"/>
              <a:t>, …,</a:t>
            </a:r>
            <a:r>
              <a:rPr lang="en-US" i="1" dirty="0" err="1" smtClean="0"/>
              <a:t>c</a:t>
            </a:r>
            <a:r>
              <a:rPr lang="en-US" i="1" baseline="-25000" dirty="0" err="1" smtClean="0"/>
              <a:t>r</a:t>
            </a:r>
            <a:r>
              <a:rPr lang="en-US" i="1" baseline="-25000" dirty="0" smtClean="0"/>
              <a:t> </a:t>
            </a:r>
            <a:r>
              <a:rPr lang="en-US" i="1" dirty="0" smtClean="0"/>
              <a:t>.</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lvl="1"/>
            <a:endParaRPr lang="en-US" dirty="0" smtClean="0"/>
          </a:p>
          <a:p>
            <a:pPr lvl="1"/>
            <a:endParaRPr lang="en-US" dirty="0" smtClean="0"/>
          </a:p>
          <a:p>
            <a:pPr lvl="1"/>
            <a:endParaRPr lang="en-US" dirty="0" smtClean="0"/>
          </a:p>
          <a:p>
            <a:pPr lvl="1"/>
            <a:r>
              <a:rPr lang="en-US" dirty="0" smtClean="0"/>
              <a:t>For the example of U.S. currency, we may have quarters, dimes, nickels and pennies,  with </a:t>
            </a:r>
            <a:r>
              <a:rPr lang="en-US" i="1" dirty="0" smtClean="0"/>
              <a:t>c</a:t>
            </a:r>
            <a:r>
              <a:rPr lang="en-US" baseline="-25000" dirty="0" smtClean="0"/>
              <a:t>1</a:t>
            </a:r>
            <a:r>
              <a:rPr lang="en-US" i="1" baseline="-25000" dirty="0" smtClean="0"/>
              <a:t> </a:t>
            </a:r>
            <a:r>
              <a:rPr lang="en-US" dirty="0" smtClean="0"/>
              <a:t>= </a:t>
            </a:r>
            <a:r>
              <a:rPr lang="en-US" dirty="0" smtClean="0">
                <a:latin typeface="Cambria Math" pitchFamily="18" charset="0"/>
                <a:ea typeface="Cambria Math" pitchFamily="18" charset="0"/>
              </a:rPr>
              <a:t>25,</a:t>
            </a:r>
            <a:r>
              <a:rPr lang="en-US" i="1" dirty="0" smtClean="0"/>
              <a:t> c</a:t>
            </a:r>
            <a:r>
              <a:rPr lang="en-US" baseline="-25000" dirty="0" smtClean="0"/>
              <a:t>2</a:t>
            </a:r>
            <a:r>
              <a:rPr lang="en-US" i="1" baseline="-25000" dirty="0" smtClean="0"/>
              <a:t> </a:t>
            </a:r>
            <a:r>
              <a:rPr lang="en-US" dirty="0" smtClean="0"/>
              <a:t>= </a:t>
            </a:r>
            <a:r>
              <a:rPr lang="en-US" dirty="0" smtClean="0">
                <a:latin typeface="Cambria Math" pitchFamily="18" charset="0"/>
                <a:ea typeface="Cambria Math" pitchFamily="18" charset="0"/>
              </a:rPr>
              <a:t>10, </a:t>
            </a:r>
            <a:r>
              <a:rPr lang="en-US" i="1" dirty="0" smtClean="0"/>
              <a:t>c</a:t>
            </a:r>
            <a:r>
              <a:rPr lang="en-US" baseline="-25000" dirty="0" smtClean="0"/>
              <a:t>3</a:t>
            </a:r>
            <a:r>
              <a:rPr lang="en-US" i="1" baseline="-25000" dirty="0" smtClean="0"/>
              <a:t> </a:t>
            </a:r>
            <a:r>
              <a:rPr lang="en-US" dirty="0" smtClean="0"/>
              <a:t>= </a:t>
            </a:r>
            <a:r>
              <a:rPr lang="en-US" dirty="0" smtClean="0">
                <a:latin typeface="Cambria Math" pitchFamily="18" charset="0"/>
                <a:ea typeface="Cambria Math" pitchFamily="18" charset="0"/>
              </a:rPr>
              <a:t>5, and </a:t>
            </a:r>
            <a:r>
              <a:rPr lang="en-US" i="1" dirty="0" smtClean="0"/>
              <a:t>c</a:t>
            </a:r>
            <a:r>
              <a:rPr lang="en-US" baseline="-25000" dirty="0" smtClean="0"/>
              <a:t>4</a:t>
            </a:r>
            <a:r>
              <a:rPr lang="en-US" i="1" baseline="-25000" dirty="0" smtClean="0"/>
              <a:t> </a:t>
            </a:r>
            <a:r>
              <a:rPr lang="en-US" dirty="0" smtClean="0"/>
              <a:t>= </a:t>
            </a:r>
            <a:r>
              <a:rPr lang="en-US" dirty="0" smtClean="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1066800" y="2819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change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dirty="0" err="1" smtClean="0"/>
              <a:t>c</a:t>
            </a:r>
            <a:r>
              <a:rPr lang="en-US" sz="7200" i="1" baseline="-25000" dirty="0" err="1" smtClean="0"/>
              <a:t>r</a:t>
            </a:r>
            <a:r>
              <a:rPr kumimoji="0" lang="en-US" sz="7200" i="0" u="none" strike="noStrike" kern="1200" cap="none" spc="0" normalizeH="0" baseline="0" noProof="0" dirty="0" smtClean="0">
                <a:ln>
                  <a:noFill/>
                </a:ln>
                <a:solidFill>
                  <a:schemeClr val="tx1"/>
                </a:solidFill>
                <a:effectLst/>
                <a:uLnTx/>
                <a:uFillTx/>
                <a:latin typeface="+mn-lt"/>
                <a:ea typeface="+mn-ea"/>
                <a:cs typeface="+mn-cs"/>
              </a:rPr>
              <a:t>: values</a:t>
            </a:r>
            <a:r>
              <a:rPr kumimoji="0" lang="en-US" sz="7200" i="0" u="none" strike="noStrike" kern="1200" cap="none" spc="0" normalizeH="0" noProof="0" dirty="0" smtClean="0">
                <a:ln>
                  <a:noFill/>
                </a:ln>
                <a:solidFill>
                  <a:schemeClr val="tx1"/>
                </a:solidFill>
                <a:effectLst/>
                <a:uLnTx/>
                <a:uFillTx/>
                <a:latin typeface="+mn-lt"/>
                <a:ea typeface="+mn-ea"/>
                <a:cs typeface="+mn-cs"/>
              </a:rPr>
              <a:t> of coins, where </a:t>
            </a:r>
            <a:r>
              <a:rPr lang="en-US" sz="7200" i="1" dirty="0" smtClean="0"/>
              <a:t>c</a:t>
            </a:r>
            <a:r>
              <a:rPr lang="en-US" sz="7200" baseline="-25000" dirty="0" smtClean="0"/>
              <a:t>1</a:t>
            </a:r>
            <a:r>
              <a:rPr lang="en-US" sz="7200" dirty="0" smtClean="0"/>
              <a:t>&gt; </a:t>
            </a:r>
            <a:r>
              <a:rPr lang="en-US" sz="7200" i="1" dirty="0" smtClean="0"/>
              <a:t>c</a:t>
            </a:r>
            <a:r>
              <a:rPr lang="en-US" sz="7200" baseline="-25000" dirty="0" smtClean="0"/>
              <a:t>2</a:t>
            </a:r>
            <a:r>
              <a:rPr lang="en-US" sz="7200" dirty="0" smtClean="0"/>
              <a:t>&gt; … &gt; </a:t>
            </a:r>
            <a:r>
              <a:rPr lang="en-US" sz="7200" i="1" dirty="0" err="1" smtClean="0"/>
              <a:t>c</a:t>
            </a:r>
            <a:r>
              <a:rPr lang="en-US" sz="7200" i="1" baseline="-25000" dirty="0" err="1" smtClean="0"/>
              <a:t>r</a:t>
            </a:r>
            <a:r>
              <a:rPr lang="en-US" sz="7200" i="1" baseline="-25000" dirty="0" smtClean="0"/>
              <a:t> </a:t>
            </a:r>
            <a:r>
              <a:rPr lang="en-US" sz="7200" i="1" dirty="0" smtClean="0"/>
              <a:t>;       n</a:t>
            </a:r>
            <a:r>
              <a:rPr lang="en-US" sz="7200" dirty="0" smtClean="0"/>
              <a:t>:</a:t>
            </a:r>
            <a:r>
              <a:rPr lang="en-US" sz="7200" i="1" dirty="0" smtClean="0"/>
              <a:t> </a:t>
            </a:r>
            <a:r>
              <a:rPr lang="en-US" sz="7200" dirty="0" smtClean="0"/>
              <a:t>a positive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for </a:t>
            </a:r>
            <a:r>
              <a:rPr lang="en-US" sz="7200" dirty="0" smtClean="0"/>
              <a:t> </a:t>
            </a:r>
            <a:r>
              <a:rPr kumimoji="0" lang="en-US" sz="720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smtClean="0">
                <a:latin typeface="Cambria Math" pitchFamily="18" charset="0"/>
                <a:ea typeface="Cambria Math" pitchFamily="18" charset="0"/>
              </a:rPr>
              <a:t>       </a:t>
            </a:r>
            <a:r>
              <a:rPr lang="en-US" sz="7200" i="1" dirty="0" err="1" smtClean="0"/>
              <a:t>d</a:t>
            </a:r>
            <a:r>
              <a:rPr lang="en-US" sz="7200" i="1" baseline="-25000" dirty="0" err="1" smtClean="0"/>
              <a:t>i</a:t>
            </a:r>
            <a:r>
              <a:rPr lang="en-US" sz="7200" i="1" dirty="0" smtClean="0"/>
              <a:t> </a:t>
            </a:r>
            <a:r>
              <a:rPr lang="en-US" sz="7200" dirty="0" smtClean="0"/>
              <a:t>:= </a:t>
            </a:r>
            <a:r>
              <a:rPr lang="en-US" sz="7200" dirty="0" smtClean="0">
                <a:latin typeface="Cambria Math" pitchFamily="18" charset="0"/>
                <a:ea typeface="Cambria Math" pitchFamily="18" charset="0"/>
              </a:rPr>
              <a:t>0 [</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of denomination </a:t>
            </a:r>
            <a:r>
              <a:rPr lang="en-US" sz="7200" i="1" dirty="0" err="1" smtClean="0"/>
              <a:t>c</a:t>
            </a:r>
            <a:r>
              <a:rPr lang="en-US" sz="7200" i="1" baseline="-25000" dirty="0" err="1" smtClean="0"/>
              <a:t>i</a:t>
            </a:r>
            <a:r>
              <a:rPr lang="en-US" sz="7200" dirty="0" smtClean="0"/>
              <a:t>] </a:t>
            </a:r>
            <a:r>
              <a:rPr lang="en-US" sz="7200" i="1" baseline="-25000" dirty="0" smtClean="0"/>
              <a:t> </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i="1" u="none" strike="noStrike" kern="1200" cap="none" spc="0" normalizeH="0" baseline="0" noProof="0" dirty="0" smtClean="0">
                <a:ln>
                  <a:noFill/>
                </a:ln>
                <a:solidFill>
                  <a:schemeClr val="tx1"/>
                </a:solidFill>
                <a:effectLst/>
                <a:uLnTx/>
                <a:uFillTx/>
                <a:latin typeface="+mn-lt"/>
                <a:ea typeface="+mn-ea"/>
                <a:cs typeface="+mn-cs"/>
              </a:rPr>
              <a:t>n </a:t>
            </a:r>
            <a:r>
              <a:rPr kumimoji="0" lang="en-US" sz="7200" i="1" u="none" strike="noStrike" kern="1200" cap="none" spc="0" normalizeH="0" baseline="0" noProof="0" dirty="0" smtClean="0">
                <a:ln>
                  <a:noFill/>
                </a:ln>
                <a:solidFill>
                  <a:schemeClr val="tx1"/>
                </a:solidFill>
                <a:effectLst/>
                <a:uLnTx/>
                <a:uFillTx/>
                <a:latin typeface="Cambria Math"/>
                <a:ea typeface="Cambria Math"/>
              </a:rPr>
              <a:t>≥</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err="1" smtClean="0"/>
              <a:t>d</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t> </a:t>
            </a:r>
            <a:r>
              <a:rPr lang="en-US" sz="7200" i="1" dirty="0" err="1" smtClean="0"/>
              <a:t>d</a:t>
            </a:r>
            <a:r>
              <a:rPr lang="en-US" sz="7200" i="1" baseline="-25000" dirty="0" err="1" smtClean="0"/>
              <a:t>i</a:t>
            </a:r>
            <a:r>
              <a:rPr lang="en-US" sz="7200" dirty="0" smtClean="0"/>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[add a coin of denomination </a:t>
            </a:r>
            <a:r>
              <a:rPr lang="en-US" sz="7200" i="1" dirty="0" err="1" smtClean="0"/>
              <a:t>c</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 </a:t>
            </a:r>
            <a:r>
              <a:rPr lang="en-US" sz="7200" dirty="0" smtClean="0"/>
              <a:t>         </a:t>
            </a:r>
            <a:r>
              <a:rPr lang="en-US" sz="7200" i="1" dirty="0" smtClean="0"/>
              <a:t>n</a:t>
            </a:r>
            <a:r>
              <a:rPr lang="en-US" sz="7200" dirty="0" smtClean="0"/>
              <a:t> </a:t>
            </a:r>
            <a:r>
              <a:rPr lang="en-US" sz="7200" dirty="0" smtClean="0">
                <a:latin typeface="Cambria Math"/>
                <a:ea typeface="Cambria Math"/>
              </a:rPr>
              <a:t>=</a:t>
            </a:r>
            <a:r>
              <a:rPr lang="en-US" sz="7200" dirty="0" smtClean="0"/>
              <a:t> </a:t>
            </a:r>
            <a:r>
              <a:rPr lang="en-US" sz="7200" i="1" dirty="0" smtClean="0"/>
              <a:t>n -</a:t>
            </a:r>
            <a:r>
              <a:rPr lang="en-US" sz="7200" dirty="0" smtClean="0"/>
              <a:t> </a:t>
            </a:r>
            <a:r>
              <a:rPr lang="en-US" sz="7200" i="1" dirty="0" err="1" smtClean="0"/>
              <a:t>c</a:t>
            </a:r>
            <a:r>
              <a:rPr lang="en-US" sz="7200" i="1" baseline="-25000" dirty="0" err="1" smtClean="0"/>
              <a:t>i</a:t>
            </a:r>
            <a:r>
              <a:rPr lang="en-US" sz="7200" i="1" baseline="-25000" dirty="0" smtClean="0"/>
              <a:t>    </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a:t>
            </a:r>
            <a:r>
              <a:rPr lang="en-US" sz="7200" i="1" dirty="0" err="1" smtClean="0"/>
              <a:t>c</a:t>
            </a:r>
            <a:r>
              <a:rPr lang="en-US" sz="7200" i="1" baseline="-25000" dirty="0" err="1" smtClean="0"/>
              <a:t>i</a:t>
            </a:r>
            <a:r>
              <a:rPr lang="en-US" sz="7200" dirty="0" smtClean="0"/>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Show that the change making algorithm for </a:t>
            </a:r>
            <a:r>
              <a:rPr lang="en-US" i="1" dirty="0" smtClean="0"/>
              <a:t>U.S. </a:t>
            </a:r>
            <a:r>
              <a:rPr lang="en-US" dirty="0" smtClean="0"/>
              <a:t>coins is optimal.</a:t>
            </a:r>
          </a:p>
          <a:p>
            <a:pPr>
              <a:buNone/>
            </a:pPr>
            <a:r>
              <a:rPr lang="en-US" b="1" dirty="0" smtClean="0"/>
              <a:t>   Lemma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then </a:t>
            </a:r>
            <a:r>
              <a:rPr lang="en-US" i="1" dirty="0" smtClean="0"/>
              <a:t>n</a:t>
            </a:r>
            <a:r>
              <a:rPr lang="en-US" dirty="0" smtClean="0"/>
              <a:t> cents in change using quarters, dimes, nickels, and pennies, using the fewest coins possible has at most </a:t>
            </a:r>
            <a:r>
              <a:rPr lang="en-US" dirty="0" smtClean="0">
                <a:latin typeface="Cambria Math" pitchFamily="18" charset="0"/>
                <a:ea typeface="Cambria Math" pitchFamily="18" charset="0"/>
              </a:rPr>
              <a:t>2 </a:t>
            </a:r>
            <a:r>
              <a:rPr lang="en-US" dirty="0" smtClean="0"/>
              <a:t>dimes, </a:t>
            </a:r>
            <a:r>
              <a:rPr lang="en-US" dirty="0" smtClean="0">
                <a:latin typeface="Cambria Math" pitchFamily="18" charset="0"/>
                <a:ea typeface="Cambria Math" pitchFamily="18" charset="0"/>
              </a:rPr>
              <a:t>1</a:t>
            </a:r>
            <a:r>
              <a:rPr lang="en-US" dirty="0" smtClean="0"/>
              <a:t> nickel, </a:t>
            </a:r>
            <a:r>
              <a:rPr lang="en-US" dirty="0" smtClean="0">
                <a:latin typeface="Cambria Math" pitchFamily="18" charset="0"/>
                <a:ea typeface="Cambria Math" pitchFamily="18" charset="0"/>
              </a:rPr>
              <a:t>4 </a:t>
            </a:r>
            <a:r>
              <a:rPr lang="en-US" dirty="0" smtClean="0"/>
              <a:t>pennies, and cannot have </a:t>
            </a:r>
            <a:r>
              <a:rPr lang="en-US" dirty="0" smtClean="0">
                <a:latin typeface="Cambria Math" pitchFamily="18" charset="0"/>
                <a:ea typeface="Cambria Math" pitchFamily="18" charset="0"/>
              </a:rPr>
              <a:t>2</a:t>
            </a:r>
            <a:r>
              <a:rPr lang="en-US" dirty="0" smtClean="0"/>
              <a:t> dimes and a nickel. The total amount of change in dimes, nickels, and pennies must not exceed </a:t>
            </a:r>
            <a:r>
              <a:rPr lang="en-US" dirty="0" smtClean="0">
                <a:latin typeface="Cambria Math" pitchFamily="18" charset="0"/>
                <a:ea typeface="Cambria Math" pitchFamily="18" charset="0"/>
              </a:rPr>
              <a:t>24</a:t>
            </a:r>
            <a:r>
              <a:rPr lang="en-US" dirty="0" smtClean="0"/>
              <a:t> cents.</a:t>
            </a:r>
          </a:p>
          <a:p>
            <a:pPr>
              <a:buNone/>
            </a:pPr>
            <a:r>
              <a:rPr lang="en-US" dirty="0" smtClean="0"/>
              <a:t>    </a:t>
            </a:r>
            <a:r>
              <a:rPr lang="en-US" b="1" dirty="0" smtClean="0"/>
              <a:t>Proof</a:t>
            </a:r>
            <a:r>
              <a:rPr lang="en-US" dirty="0" smtClean="0"/>
              <a:t>: By contradiction</a:t>
            </a:r>
          </a:p>
          <a:p>
            <a:pPr lvl="1"/>
            <a:r>
              <a:rPr lang="en-US" dirty="0" smtClean="0"/>
              <a:t>If we had </a:t>
            </a:r>
            <a:r>
              <a:rPr lang="en-US" dirty="0" smtClean="0">
                <a:latin typeface="Cambria Math" pitchFamily="18" charset="0"/>
                <a:ea typeface="Cambria Math" pitchFamily="18" charset="0"/>
              </a:rPr>
              <a:t>3</a:t>
            </a:r>
            <a:r>
              <a:rPr lang="en-US" dirty="0" smtClean="0"/>
              <a:t> dimes, we could replace them with a quarter and a nickel. </a:t>
            </a:r>
          </a:p>
          <a:p>
            <a:pPr lvl="1"/>
            <a:r>
              <a:rPr lang="en-US" dirty="0" smtClean="0"/>
              <a:t>If we had </a:t>
            </a:r>
            <a:r>
              <a:rPr lang="en-US" dirty="0" smtClean="0">
                <a:latin typeface="Cambria Math" pitchFamily="18" charset="0"/>
                <a:ea typeface="Cambria Math" pitchFamily="18" charset="0"/>
              </a:rPr>
              <a:t>2</a:t>
            </a:r>
            <a:r>
              <a:rPr lang="en-US" dirty="0" smtClean="0"/>
              <a:t> nickels, we could replace them with  </a:t>
            </a:r>
            <a:r>
              <a:rPr lang="en-US" dirty="0" smtClean="0">
                <a:latin typeface="Cambria Math" pitchFamily="18" charset="0"/>
                <a:ea typeface="Cambria Math" pitchFamily="18" charset="0"/>
              </a:rPr>
              <a:t>1</a:t>
            </a:r>
            <a:r>
              <a:rPr lang="en-US" dirty="0" smtClean="0"/>
              <a:t> dime.</a:t>
            </a:r>
          </a:p>
          <a:p>
            <a:pPr lvl="1"/>
            <a:r>
              <a:rPr lang="en-US" dirty="0" smtClean="0"/>
              <a:t>If we had </a:t>
            </a:r>
            <a:r>
              <a:rPr lang="en-US" dirty="0" smtClean="0">
                <a:latin typeface="Cambria Math" pitchFamily="18" charset="0"/>
                <a:ea typeface="Cambria Math" pitchFamily="18" charset="0"/>
              </a:rPr>
              <a:t>5</a:t>
            </a:r>
            <a:r>
              <a:rPr lang="en-US" dirty="0" smtClean="0"/>
              <a:t> pennies, we could replace them with a nickel.</a:t>
            </a:r>
          </a:p>
          <a:p>
            <a:pPr lvl="1"/>
            <a:r>
              <a:rPr lang="en-US" dirty="0" smtClean="0"/>
              <a:t>If we had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1</a:t>
            </a:r>
            <a:r>
              <a:rPr lang="en-US" dirty="0" smtClean="0"/>
              <a:t>  nickel, we could replace them with a quarter.</a:t>
            </a:r>
          </a:p>
          <a:p>
            <a:pPr lvl="1"/>
            <a:r>
              <a:rPr lang="en-US" dirty="0" smtClean="0"/>
              <a:t>The allowable combinations, have a maximum value of </a:t>
            </a:r>
            <a:r>
              <a:rPr lang="en-US" dirty="0" smtClean="0">
                <a:latin typeface="Cambria Math" pitchFamily="18" charset="0"/>
                <a:ea typeface="Cambria Math" pitchFamily="18" charset="0"/>
              </a:rPr>
              <a:t>24</a:t>
            </a:r>
            <a:r>
              <a:rPr lang="en-US" dirty="0" smtClean="0"/>
              <a:t> cents;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4</a:t>
            </a:r>
            <a:r>
              <a:rPr lang="en-US" dirty="0" smtClean="0"/>
              <a:t> pennies.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Theorem</a:t>
            </a:r>
            <a:r>
              <a:rPr lang="en-US" dirty="0" smtClean="0"/>
              <a:t>: The greedy change-making algorithm for U.S. coins produces change using the fewest coins possible.</a:t>
            </a:r>
          </a:p>
          <a:p>
            <a:pPr>
              <a:buNone/>
            </a:pPr>
            <a:r>
              <a:rPr lang="en-US" dirty="0" smtClean="0"/>
              <a:t>   </a:t>
            </a:r>
            <a:r>
              <a:rPr lang="en-US" b="1" dirty="0" smtClean="0"/>
              <a:t>Proof</a:t>
            </a:r>
            <a:r>
              <a:rPr lang="en-US" dirty="0" smtClean="0"/>
              <a:t>: By contradiction.</a:t>
            </a:r>
          </a:p>
          <a:p>
            <a:pPr marL="850392" lvl="1" indent="-457200">
              <a:buFont typeface="+mj-lt"/>
              <a:buAutoNum type="arabicPeriod"/>
            </a:pPr>
            <a:r>
              <a:rPr lang="en-US" dirty="0" smtClean="0"/>
              <a:t>Assume there is a positive integer </a:t>
            </a:r>
            <a:r>
              <a:rPr lang="en-US" i="1" dirty="0" smtClean="0"/>
              <a:t>n</a:t>
            </a:r>
            <a:r>
              <a:rPr lang="en-US" dirty="0" smtClean="0"/>
              <a:t> such that change can be made for  </a:t>
            </a:r>
            <a:r>
              <a:rPr lang="en-US" i="1" dirty="0" smtClean="0"/>
              <a:t>n</a:t>
            </a:r>
            <a:r>
              <a:rPr lang="en-US" dirty="0" smtClean="0"/>
              <a:t> cents using quarters, dimes, nickels, and pennies, with a fewer total number of coins than given by the algorithm.</a:t>
            </a:r>
          </a:p>
          <a:p>
            <a:pPr marL="850392" lvl="1" indent="-457200">
              <a:buFont typeface="+mj-lt"/>
              <a:buAutoNum type="arabicPeriod"/>
            </a:pPr>
            <a:r>
              <a:rPr lang="en-US" dirty="0" smtClean="0"/>
              <a:t>Then, </a:t>
            </a:r>
            <a:r>
              <a:rPr lang="en-US" i="1" dirty="0" smtClean="0"/>
              <a:t>q</a:t>
            </a:r>
            <a:r>
              <a:rPr lang="en-US" i="1" dirty="0" smtClean="0">
                <a:latin typeface="Cambria Math"/>
                <a:ea typeface="Cambria Math"/>
              </a:rPr>
              <a:t>̍</a:t>
            </a:r>
            <a:r>
              <a:rPr lang="en-US" dirty="0" smtClean="0"/>
              <a:t>  </a:t>
            </a:r>
            <a:r>
              <a:rPr lang="en-US" dirty="0" smtClean="0">
                <a:latin typeface="Cambria Math"/>
                <a:ea typeface="Cambria Math"/>
              </a:rPr>
              <a:t>≤ </a:t>
            </a:r>
            <a:r>
              <a:rPr lang="en-US" i="1" dirty="0" smtClean="0">
                <a:ea typeface="Cambria Math"/>
              </a:rPr>
              <a:t>q</a:t>
            </a:r>
            <a:r>
              <a:rPr lang="en-US" dirty="0" smtClean="0">
                <a:latin typeface="Cambria Math"/>
                <a:ea typeface="Cambria Math"/>
              </a:rPr>
              <a:t>  where </a:t>
            </a:r>
            <a:r>
              <a:rPr lang="en-US" dirty="0" smtClean="0"/>
              <a:t> </a:t>
            </a:r>
            <a:r>
              <a:rPr lang="en-US" i="1" dirty="0" smtClean="0"/>
              <a:t>q</a:t>
            </a:r>
            <a:r>
              <a:rPr lang="en-US" i="1" dirty="0" smtClean="0">
                <a:latin typeface="Cambria Math"/>
                <a:ea typeface="Cambria Math"/>
              </a:rPr>
              <a:t>̍</a:t>
            </a:r>
            <a:r>
              <a:rPr lang="en-US" dirty="0" smtClean="0"/>
              <a:t>  is the number of quarters used in this optimal way and </a:t>
            </a:r>
            <a:r>
              <a:rPr lang="en-US" i="1" dirty="0" smtClean="0"/>
              <a:t>q</a:t>
            </a:r>
            <a:r>
              <a:rPr lang="en-US" dirty="0" smtClean="0"/>
              <a:t> is the number of quarters in the greedy algorithm’s solution. But this is not possible by Lemma </a:t>
            </a:r>
            <a:r>
              <a:rPr lang="en-US" dirty="0" smtClean="0">
                <a:latin typeface="Cambria Math" pitchFamily="18" charset="0"/>
                <a:ea typeface="Cambria Math" pitchFamily="18" charset="0"/>
              </a:rPr>
              <a:t>1, since the value of the coins other than quarters can not be greater than 24 cents.</a:t>
            </a:r>
          </a:p>
          <a:p>
            <a:pPr marL="850392" lvl="1" indent="-457200">
              <a:buFont typeface="+mj-lt"/>
              <a:buAutoNum type="arabicPeriod"/>
            </a:pPr>
            <a:r>
              <a:rPr lang="en-US" dirty="0" smtClean="0">
                <a:latin typeface="Cambria Math" pitchFamily="18" charset="0"/>
                <a:ea typeface="Cambria Math" pitchFamily="18" charset="0"/>
              </a:rPr>
              <a:t>Similarly, by Lemma 1, the two algorithms must have the same number of dimes, nickels, and quarters.</a:t>
            </a: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 </a:t>
            </a:r>
            <a:endParaRPr lang="en-US" dirty="0"/>
          </a:p>
        </p:txBody>
      </p:sp>
      <p:sp>
        <p:nvSpPr>
          <p:cNvPr id="3" name="Content Placeholder 2"/>
          <p:cNvSpPr>
            <a:spLocks noGrp="1"/>
          </p:cNvSpPr>
          <p:nvPr>
            <p:ph idx="1"/>
          </p:nvPr>
        </p:nvSpPr>
        <p:spPr/>
        <p:txBody>
          <a:bodyPr/>
          <a:lstStyle/>
          <a:p>
            <a:r>
              <a:rPr lang="en-US" dirty="0" smtClean="0"/>
              <a:t>Optimality depends on the denominations available.</a:t>
            </a:r>
          </a:p>
          <a:p>
            <a:r>
              <a:rPr lang="en-US" dirty="0" smtClean="0"/>
              <a:t>For U.S. coins, optimality still holds if we add half dollar coins (</a:t>
            </a:r>
            <a:r>
              <a:rPr lang="en-US" dirty="0" smtClean="0">
                <a:latin typeface="Cambria Math" pitchFamily="18" charset="0"/>
                <a:ea typeface="Cambria Math" pitchFamily="18" charset="0"/>
              </a:rPr>
              <a:t>50</a:t>
            </a:r>
            <a:r>
              <a:rPr lang="en-US" dirty="0" smtClean="0"/>
              <a:t> cents) and dollar coins (</a:t>
            </a:r>
            <a:r>
              <a:rPr lang="en-US" dirty="0" smtClean="0">
                <a:latin typeface="Cambria Math" pitchFamily="18" charset="0"/>
                <a:ea typeface="Cambria Math" pitchFamily="18" charset="0"/>
              </a:rPr>
              <a:t>100</a:t>
            </a:r>
            <a:r>
              <a:rPr lang="en-US" dirty="0" smtClean="0"/>
              <a:t> cents).</a:t>
            </a:r>
          </a:p>
          <a:p>
            <a:r>
              <a:rPr lang="en-US" dirty="0" smtClean="0"/>
              <a:t>But if we allow only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and pennies (</a:t>
            </a:r>
            <a:r>
              <a:rPr lang="en-US" dirty="0" smtClean="0">
                <a:latin typeface="Cambria Math" pitchFamily="18" charset="0"/>
                <a:ea typeface="Cambria Math" pitchFamily="18" charset="0"/>
              </a:rPr>
              <a:t>1</a:t>
            </a:r>
            <a:r>
              <a:rPr lang="en-US" dirty="0" smtClean="0"/>
              <a:t> cent), the algorithm no longer produces the minimum number of coins.</a:t>
            </a:r>
          </a:p>
          <a:p>
            <a:pPr lvl="1"/>
            <a:r>
              <a:rPr lang="en-US" dirty="0" smtClean="0"/>
              <a:t>Consider the example of </a:t>
            </a:r>
            <a:r>
              <a:rPr lang="en-US" dirty="0" smtClean="0">
                <a:latin typeface="Cambria Math" pitchFamily="18" charset="0"/>
                <a:ea typeface="Cambria Math" pitchFamily="18" charset="0"/>
              </a:rPr>
              <a:t>31</a:t>
            </a:r>
            <a:r>
              <a:rPr lang="en-US" dirty="0" smtClean="0"/>
              <a:t> cents. The optimal number of coins is </a:t>
            </a:r>
            <a:r>
              <a:rPr lang="en-US" dirty="0" smtClean="0">
                <a:latin typeface="Cambria Math" pitchFamily="18" charset="0"/>
                <a:ea typeface="Cambria Math" pitchFamily="18" charset="0"/>
              </a:rPr>
              <a:t>4</a:t>
            </a:r>
            <a:r>
              <a:rPr lang="en-US" dirty="0" smtClean="0"/>
              <a:t>, i.e., </a:t>
            </a:r>
            <a:r>
              <a:rPr lang="en-US" dirty="0" smtClean="0">
                <a:latin typeface="Cambria Math" pitchFamily="18" charset="0"/>
                <a:ea typeface="Cambria Math" pitchFamily="18" charset="0"/>
              </a:rPr>
              <a:t>3</a:t>
            </a:r>
            <a:r>
              <a:rPr lang="en-US" dirty="0" smtClean="0"/>
              <a:t> dimes and </a:t>
            </a:r>
            <a:r>
              <a:rPr lang="en-US" dirty="0" smtClean="0">
                <a:latin typeface="Cambria Math" pitchFamily="18" charset="0"/>
                <a:ea typeface="Cambria Math" pitchFamily="18" charset="0"/>
              </a:rPr>
              <a:t>1</a:t>
            </a:r>
            <a:r>
              <a:rPr lang="en-US" dirty="0" smtClean="0"/>
              <a:t> penny. What does the algorithm output?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We have a group of proposed talks with start and end times. Construct a greedy algorithm to schedule as many as possible in a lecture hall, under the following assumptions:</a:t>
            </a:r>
          </a:p>
          <a:p>
            <a:pPr lvl="1"/>
            <a:r>
              <a:rPr lang="en-US" dirty="0" smtClean="0"/>
              <a:t>When a talk starts, it continues till the end.</a:t>
            </a:r>
          </a:p>
          <a:p>
            <a:pPr lvl="1"/>
            <a:r>
              <a:rPr lang="en-US" dirty="0" smtClean="0"/>
              <a:t>No two talks can occur at the same time.</a:t>
            </a:r>
          </a:p>
          <a:p>
            <a:pPr lvl="1"/>
            <a:r>
              <a:rPr lang="en-US" dirty="0" smtClean="0"/>
              <a:t>A talk can begin at the same time that another ends.</a:t>
            </a:r>
          </a:p>
          <a:p>
            <a:pPr lvl="1"/>
            <a:r>
              <a:rPr lang="en-US" dirty="0" smtClean="0"/>
              <a:t>Once we have selected some of the talks, we cannot add a talk which is incompatible with those already selected because it overlaps at least one of these previously selected talks.</a:t>
            </a:r>
          </a:p>
          <a:p>
            <a:pPr lvl="1"/>
            <a:r>
              <a:rPr lang="en-US" dirty="0" smtClean="0"/>
              <a:t>How should we make the “best choice” at  each step of the algorithm? That is, which talk do we pick ?</a:t>
            </a:r>
          </a:p>
          <a:p>
            <a:pPr lvl="2"/>
            <a:r>
              <a:rPr lang="en-US" dirty="0" smtClean="0"/>
              <a:t>The talk that starts earliest among those compatible with already chosen talks?</a:t>
            </a:r>
          </a:p>
          <a:p>
            <a:pPr lvl="2"/>
            <a:r>
              <a:rPr lang="en-US" dirty="0" smtClean="0"/>
              <a:t>The talk that is shortest among those already compatible?</a:t>
            </a:r>
          </a:p>
          <a:p>
            <a:pPr lvl="2"/>
            <a:r>
              <a:rPr lang="en-US" dirty="0" smtClean="0"/>
              <a:t>The talk that ends earliest among those compatible with already chosen talks?</a:t>
            </a:r>
          </a:p>
          <a:p>
            <a:pPr lvl="1"/>
            <a:endParaRPr lang="en-US" dirty="0" smtClean="0"/>
          </a:p>
          <a:p>
            <a:pPr lvl="2"/>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lstStyle/>
          <a:p>
            <a:r>
              <a:rPr lang="en-US" dirty="0" smtClean="0"/>
              <a:t>Picking the shortest talk doesn’t work.</a:t>
            </a:r>
          </a:p>
          <a:p>
            <a:endParaRPr lang="en-US" dirty="0" smtClean="0"/>
          </a:p>
          <a:p>
            <a:endParaRPr lang="en-US" dirty="0" smtClean="0"/>
          </a:p>
          <a:p>
            <a:endParaRPr lang="en-US" dirty="0" smtClean="0"/>
          </a:p>
          <a:p>
            <a:endParaRPr lang="en-US" dirty="0" smtClean="0"/>
          </a:p>
          <a:p>
            <a:endParaRPr lang="en-US" dirty="0" smtClean="0"/>
          </a:p>
          <a:p>
            <a:r>
              <a:rPr lang="en-US" dirty="0" smtClean="0"/>
              <a:t>Can you find a counterexample here?</a:t>
            </a:r>
          </a:p>
          <a:p>
            <a:r>
              <a:rPr lang="en-US" dirty="0" smtClean="0"/>
              <a:t>But picking the one that ends soonest does work. The algorithm is specified on the next page. </a:t>
            </a:r>
            <a:endParaRPr lang="en-US" dirty="0"/>
          </a:p>
        </p:txBody>
      </p:sp>
      <p:grpSp>
        <p:nvGrpSpPr>
          <p:cNvPr id="26" name="Group 25"/>
          <p:cNvGrpSpPr/>
          <p:nvPr/>
        </p:nvGrpSpPr>
        <p:grpSpPr>
          <a:xfrm>
            <a:off x="3810000" y="3200400"/>
            <a:ext cx="838200" cy="685800"/>
            <a:chOff x="4038600" y="3657600"/>
            <a:chExt cx="838200" cy="685800"/>
          </a:xfrm>
        </p:grpSpPr>
        <p:sp>
          <p:nvSpPr>
            <p:cNvPr id="11" name="Rectangle 10"/>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36576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grpSp>
      <p:sp>
        <p:nvSpPr>
          <p:cNvPr id="18" name="TextBox 17"/>
          <p:cNvSpPr txBox="1"/>
          <p:nvPr/>
        </p:nvSpPr>
        <p:spPr>
          <a:xfrm>
            <a:off x="3733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9:00 </a:t>
            </a:r>
            <a:r>
              <a:rPr lang="en-US" sz="1100" dirty="0" smtClean="0"/>
              <a:t>AM</a:t>
            </a:r>
            <a:endParaRPr lang="en-US" sz="1100" dirty="0"/>
          </a:p>
        </p:txBody>
      </p:sp>
      <p:sp>
        <p:nvSpPr>
          <p:cNvPr id="19" name="TextBox 18"/>
          <p:cNvSpPr txBox="1"/>
          <p:nvPr/>
        </p:nvSpPr>
        <p:spPr>
          <a:xfrm>
            <a:off x="3733800" y="3962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10:00 </a:t>
            </a:r>
            <a:r>
              <a:rPr lang="en-US" sz="1100" dirty="0" smtClean="0"/>
              <a:t>AM</a:t>
            </a:r>
            <a:endParaRPr lang="en-US" sz="1100" dirty="0"/>
          </a:p>
        </p:txBody>
      </p:sp>
      <p:grpSp>
        <p:nvGrpSpPr>
          <p:cNvPr id="25" name="Group 24"/>
          <p:cNvGrpSpPr/>
          <p:nvPr/>
        </p:nvGrpSpPr>
        <p:grpSpPr>
          <a:xfrm>
            <a:off x="2514600" y="2438400"/>
            <a:ext cx="1752600" cy="1633210"/>
            <a:chOff x="2514600" y="2971800"/>
            <a:chExt cx="1752600" cy="1633210"/>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505200"/>
              <a:ext cx="838200" cy="369332"/>
            </a:xfrm>
            <a:prstGeom prst="rect">
              <a:avLst/>
            </a:prstGeom>
            <a:noFill/>
          </p:spPr>
          <p:txBody>
            <a:bodyPr wrap="square" rtlCol="0">
              <a:spAutoFit/>
            </a:bodyPr>
            <a:lstStyle/>
            <a:p>
              <a:r>
                <a:rPr lang="en-US" dirty="0" smtClean="0"/>
                <a:t> Talk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8:00 </a:t>
              </a:r>
              <a:r>
                <a:rPr lang="en-US" sz="1100" dirty="0" smtClean="0"/>
                <a:t>AM</a:t>
              </a:r>
              <a:endParaRPr lang="en-US" sz="1100" dirty="0"/>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:9:45 </a:t>
              </a:r>
              <a:r>
                <a:rPr lang="en-US" sz="1100" dirty="0" smtClean="0"/>
                <a:t> AM</a:t>
              </a:r>
              <a:endParaRPr lang="en-US" sz="1100" dirty="0"/>
            </a:p>
          </p:txBody>
        </p:sp>
      </p:grpSp>
      <p:grpSp>
        <p:nvGrpSpPr>
          <p:cNvPr id="28" name="Group 27"/>
          <p:cNvGrpSpPr/>
          <p:nvPr/>
        </p:nvGrpSpPr>
        <p:grpSpPr>
          <a:xfrm>
            <a:off x="5410200" y="3429000"/>
            <a:ext cx="1676400" cy="1404610"/>
            <a:chOff x="5410200" y="3352800"/>
            <a:chExt cx="1676400" cy="1404610"/>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0" y="38100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3</a:t>
              </a:r>
              <a:endParaRPr lang="en-US" dirty="0">
                <a:latin typeface="Cambria Math" pitchFamily="18" charset="0"/>
                <a:ea typeface="Cambria Math" pitchFamily="18" charset="0"/>
              </a:endParaRPr>
            </a:p>
          </p:txBody>
        </p:sp>
        <p:sp>
          <p:nvSpPr>
            <p:cNvPr id="20" name="TextBox 19"/>
            <p:cNvSpPr txBox="1"/>
            <p:nvPr/>
          </p:nvSpPr>
          <p:spPr>
            <a:xfrm>
              <a:off x="5410200" y="4495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11:00 </a:t>
              </a:r>
              <a:r>
                <a:rPr lang="en-US" sz="1100" dirty="0" smtClean="0"/>
                <a:t>AM</a:t>
              </a:r>
              <a:endParaRPr lang="en-US" sz="1100" dirty="0"/>
            </a:p>
          </p:txBody>
        </p:sp>
        <p:sp>
          <p:nvSpPr>
            <p:cNvPr id="21" name="TextBox 20"/>
            <p:cNvSpPr txBox="1"/>
            <p:nvPr/>
          </p:nvSpPr>
          <p:spPr>
            <a:xfrm>
              <a:off x="5410200" y="3352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9:45 </a:t>
              </a:r>
              <a:r>
                <a:rPr lang="en-US" sz="1100" dirty="0" smtClean="0"/>
                <a:t>AM</a:t>
              </a:r>
              <a:endParaRPr lang="en-US" sz="1100"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 algorithm</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At each step, choose the talks with the earliest ending time among the talks compatible with those selected.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Will be proven correct by induction in Chapter 5.</a:t>
            </a:r>
          </a:p>
          <a:p>
            <a:pPr>
              <a:buNone/>
            </a:pPr>
            <a:endParaRPr lang="en-US" dirty="0" smtClean="0"/>
          </a:p>
          <a:p>
            <a:endParaRPr lang="en-US" dirty="0"/>
          </a:p>
        </p:txBody>
      </p:sp>
      <p:sp>
        <p:nvSpPr>
          <p:cNvPr id="6" name="Content Placeholder 2"/>
          <p:cNvSpPr txBox="1">
            <a:spLocks/>
          </p:cNvSpPr>
          <p:nvPr/>
        </p:nvSpPr>
        <p:spPr>
          <a:xfrm>
            <a:off x="990600" y="3276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schedule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s</a:t>
            </a:r>
            <a:r>
              <a:rPr lang="en-US" sz="7200" baseline="-25000" dirty="0" smtClean="0"/>
              <a:t>1</a:t>
            </a:r>
            <a:r>
              <a:rPr lang="en-US" sz="7200" dirty="0" smtClean="0"/>
              <a:t> </a:t>
            </a:r>
            <a:r>
              <a:rPr lang="en-US" sz="7200" dirty="0" smtClean="0">
                <a:latin typeface="Cambria Math"/>
                <a:ea typeface="Cambria Math"/>
              </a:rPr>
              <a:t>≤ </a:t>
            </a:r>
            <a:r>
              <a:rPr lang="en-US" sz="7200" i="1" dirty="0" smtClean="0"/>
              <a:t>s</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err="1" smtClean="0"/>
              <a:t>s</a:t>
            </a:r>
            <a:r>
              <a:rPr lang="en-US" sz="7200" i="1" baseline="-25000" dirty="0" err="1" smtClean="0"/>
              <a:t>n</a:t>
            </a:r>
            <a:r>
              <a:rPr lang="en-US" sz="7200" i="1" baseline="-25000" dirty="0" smtClean="0"/>
              <a:t> </a:t>
            </a:r>
            <a:r>
              <a:rPr lang="en-US" sz="7200" dirty="0" smtClean="0"/>
              <a:t>:</a:t>
            </a:r>
            <a:r>
              <a:rPr lang="en-US" sz="7200" i="1" dirty="0" smtClean="0"/>
              <a:t> </a:t>
            </a:r>
            <a:r>
              <a:rPr lang="en-US" sz="7200" dirty="0" smtClean="0"/>
              <a:t>start times</a:t>
            </a:r>
            <a:r>
              <a:rPr lang="en-US" sz="7200" i="1" dirty="0" smtClean="0"/>
              <a:t>, 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r>
              <a:rPr lang="en-US" sz="7200" dirty="0" smtClean="0"/>
              <a:t>:</a:t>
            </a:r>
            <a:r>
              <a:rPr lang="en-US" sz="7200" i="1" dirty="0" smtClean="0"/>
              <a:t> </a:t>
            </a:r>
            <a:r>
              <a:rPr lang="en-US" sz="7200" dirty="0" smtClean="0"/>
              <a:t>end times</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dirty="0" smtClean="0"/>
              <a:t>sort talks by finish time and reorder so that </a:t>
            </a:r>
            <a:r>
              <a:rPr lang="en-US" sz="7200" i="1" dirty="0" smtClean="0"/>
              <a:t>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p>
          <a:p>
            <a:pPr marL="274320" lvl="0" indent="-274320">
              <a:spcBef>
                <a:spcPct val="20000"/>
              </a:spcBef>
              <a:buClr>
                <a:schemeClr val="accent3"/>
              </a:buClr>
              <a:buSzPct val="95000"/>
              <a:defRPr/>
            </a:pPr>
            <a:r>
              <a:rPr lang="en-US" sz="7200" i="1" noProof="0" dirty="0" smtClean="0"/>
              <a:t>S</a:t>
            </a:r>
            <a:r>
              <a:rPr lang="en-US" sz="7200" noProof="0" dirty="0" smtClean="0"/>
              <a:t> :=  </a:t>
            </a:r>
            <a:r>
              <a:rPr lang="en-US" sz="7200" noProof="0" dirty="0" smtClean="0">
                <a:latin typeface="Cambria Math"/>
                <a:ea typeface="Cambria Math"/>
              </a:rPr>
              <a:t>∅</a:t>
            </a:r>
            <a:endParaRPr kumimoji="0" lang="en-US" sz="720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for </a:t>
            </a:r>
            <a:r>
              <a:rPr lang="en-US" sz="7200" dirty="0" smtClean="0"/>
              <a:t> </a:t>
            </a:r>
            <a:r>
              <a:rPr lang="en-US" sz="7200" i="1" dirty="0" smtClean="0"/>
              <a:t>j</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lang="en-US" sz="7200" i="1" dirty="0" smtClean="0">
                <a:latin typeface="Cambria Math" pitchFamily="18" charset="0"/>
                <a:ea typeface="Cambria Math" pitchFamily="18" charset="0"/>
              </a:rPr>
              <a:t>n</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7200" b="1" i="0" u="none" strike="noStrike" kern="1200" cap="none" spc="0" normalizeH="0" noProof="0" dirty="0" smtClean="0">
                <a:ln>
                  <a:noFill/>
                </a:ln>
                <a:solidFill>
                  <a:schemeClr val="tx1"/>
                </a:solidFill>
                <a:effectLst/>
                <a:uLnTx/>
                <a:uFillTx/>
                <a:latin typeface="+mn-lt"/>
                <a:ea typeface="+mn-ea"/>
                <a:cs typeface="+mn-cs"/>
              </a:rPr>
              <a:t>    </a:t>
            </a:r>
            <a:r>
              <a:rPr lang="en-US" sz="7200" b="1" dirty="0" smtClean="0"/>
              <a:t>if </a:t>
            </a:r>
            <a:r>
              <a:rPr lang="en-US" sz="7200" dirty="0" smtClean="0"/>
              <a:t>talk </a:t>
            </a:r>
            <a:r>
              <a:rPr lang="en-US" sz="7200" i="1" dirty="0" smtClean="0"/>
              <a:t>j</a:t>
            </a:r>
            <a:r>
              <a:rPr lang="en-US" sz="7200" dirty="0" smtClean="0"/>
              <a:t> is compatible with </a:t>
            </a:r>
            <a:r>
              <a:rPr lang="en-US" sz="7200" i="1" dirty="0" smtClean="0"/>
              <a:t>S</a:t>
            </a:r>
            <a:r>
              <a:rPr lang="en-US" sz="7200" dirty="0" smtClean="0"/>
              <a:t> then </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S</a:t>
            </a:r>
            <a:r>
              <a:rPr kumimoji="0" lang="en-US" sz="7200" i="0" u="none" strike="noStrike" kern="1200" cap="none" spc="0" normalizeH="0" noProof="0" dirty="0" smtClean="0">
                <a:ln>
                  <a:noFill/>
                </a:ln>
                <a:solidFill>
                  <a:schemeClr val="tx1"/>
                </a:solidFill>
                <a:effectLst/>
                <a:uLnTx/>
                <a:uFillTx/>
                <a:latin typeface="+mn-lt"/>
                <a:ea typeface="+mn-ea"/>
                <a:cs typeface="+mn-cs"/>
              </a:rPr>
              <a:t> := S </a:t>
            </a:r>
            <a:r>
              <a:rPr kumimoji="0" lang="en-US" sz="7200" i="0" u="none" strike="noStrike" kern="1200" cap="none" spc="0" normalizeH="0" noProof="0" dirty="0" smtClean="0">
                <a:ln>
                  <a:noFill/>
                </a:ln>
                <a:solidFill>
                  <a:schemeClr val="tx1"/>
                </a:solidFill>
                <a:effectLst/>
                <a:uLnTx/>
                <a:uFillTx/>
                <a:latin typeface="Cambria Math"/>
                <a:ea typeface="Cambria Math"/>
              </a:rPr>
              <a:t>∅∪</a:t>
            </a:r>
            <a:r>
              <a:rPr kumimoji="0" lang="en-US" sz="7200" i="0" u="none" strike="noStrike" kern="1200" cap="none" spc="0" normalizeH="0" noProof="0" dirty="0" smtClean="0">
                <a:ln>
                  <a:noFill/>
                </a:ln>
                <a:solidFill>
                  <a:schemeClr val="tx1"/>
                </a:solidFill>
                <a:effectLst/>
                <a:uLnTx/>
                <a:uFillTx/>
                <a:latin typeface="+mn-lt"/>
                <a:ea typeface="+mn-ea"/>
                <a:cs typeface="+mn-cs"/>
              </a:rPr>
              <a:t>{talk </a:t>
            </a:r>
            <a:r>
              <a:rPr kumimoji="0" lang="en-US" sz="7200" i="1" u="none" strike="noStrike" kern="1200" cap="none" spc="0" normalizeH="0" noProof="0" dirty="0" smtClean="0">
                <a:ln>
                  <a:noFill/>
                </a:ln>
                <a:solidFill>
                  <a:schemeClr val="tx1"/>
                </a:solidFill>
                <a:effectLst/>
                <a:uLnTx/>
                <a:uFillTx/>
                <a:latin typeface="+mn-lt"/>
                <a:ea typeface="+mn-ea"/>
                <a:cs typeface="+mn-cs"/>
              </a:rPr>
              <a:t>j</a:t>
            </a:r>
            <a:r>
              <a:rPr kumimoji="0" lang="en-US" sz="7200" i="0" u="none" strike="noStrike" kern="1200" cap="none" spc="0" normalizeH="0" noProof="0" dirty="0" smtClean="0">
                <a:ln>
                  <a:noFill/>
                </a:ln>
                <a:solidFill>
                  <a:schemeClr val="tx1"/>
                </a:solidFill>
                <a:effectLst/>
                <a:uLnTx/>
                <a:uFillTx/>
                <a:latin typeface="+mn-lt"/>
                <a:ea typeface="+mn-ea"/>
                <a:cs typeface="+mn-cs"/>
              </a:rPr>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r</a:t>
            </a:r>
            <a:r>
              <a:rPr lang="en-US" sz="7200" b="1" noProof="0" dirty="0" err="1" smtClean="0">
                <a:latin typeface="Cambria Math" pitchFamily="18" charset="0"/>
                <a:ea typeface="Cambria Math" pitchFamily="18" charset="0"/>
              </a:rPr>
              <a:t>eturn</a:t>
            </a:r>
            <a:r>
              <a:rPr lang="en-US" sz="7200" noProof="0" dirty="0" smtClean="0">
                <a:latin typeface="Cambria Math" pitchFamily="18" charset="0"/>
                <a:ea typeface="Cambria Math" pitchFamily="18" charset="0"/>
              </a:rPr>
              <a:t> S [ S is the set of talks scheduled]</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Section 3.1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Can we develop a procedure that takes as input a computer program along with its input and determines whether the program will eventually halt with that input.</a:t>
            </a:r>
          </a:p>
          <a:p>
            <a:r>
              <a:rPr lang="en-US" b="1" dirty="0" smtClean="0"/>
              <a:t>Solution</a:t>
            </a:r>
            <a:r>
              <a:rPr lang="en-US" dirty="0" smtClean="0"/>
              <a:t>: Proof by contradiction.</a:t>
            </a:r>
          </a:p>
          <a:p>
            <a:r>
              <a:rPr lang="en-US" dirty="0" smtClean="0"/>
              <a:t>Assume that there is such a procedure and call it </a:t>
            </a:r>
            <a:r>
              <a:rPr lang="en-US" i="1" dirty="0" smtClean="0"/>
              <a:t>H</a:t>
            </a:r>
            <a:r>
              <a:rPr lang="en-US" dirty="0" smtClean="0"/>
              <a:t>(</a:t>
            </a:r>
            <a:r>
              <a:rPr lang="en-US" i="1" dirty="0" smtClean="0"/>
              <a:t>P</a:t>
            </a:r>
            <a:r>
              <a:rPr lang="en-US" dirty="0" smtClean="0"/>
              <a:t>,</a:t>
            </a:r>
            <a:r>
              <a:rPr lang="en-US" i="1" dirty="0" smtClean="0"/>
              <a:t>I</a:t>
            </a:r>
            <a:r>
              <a:rPr lang="en-US" dirty="0" smtClean="0"/>
              <a:t>). The procedure </a:t>
            </a:r>
            <a:r>
              <a:rPr lang="en-US" i="1" dirty="0" smtClean="0"/>
              <a:t>H</a:t>
            </a:r>
            <a:r>
              <a:rPr lang="en-US" dirty="0" smtClean="0"/>
              <a:t>(</a:t>
            </a:r>
            <a:r>
              <a:rPr lang="en-US" i="1" dirty="0" smtClean="0"/>
              <a:t>P</a:t>
            </a:r>
            <a:r>
              <a:rPr lang="en-US" dirty="0" smtClean="0"/>
              <a:t>,</a:t>
            </a:r>
            <a:r>
              <a:rPr lang="en-US" i="1" dirty="0" smtClean="0"/>
              <a:t>I</a:t>
            </a:r>
            <a:r>
              <a:rPr lang="en-US" dirty="0" smtClean="0"/>
              <a:t>) takes as input a program </a:t>
            </a:r>
            <a:r>
              <a:rPr lang="en-US" i="1" dirty="0" smtClean="0"/>
              <a:t>P</a:t>
            </a:r>
            <a:r>
              <a:rPr lang="en-US" dirty="0" smtClean="0"/>
              <a:t> and the input </a:t>
            </a:r>
            <a:r>
              <a:rPr lang="en-US" i="1" dirty="0" smtClean="0"/>
              <a:t>I</a:t>
            </a:r>
            <a:r>
              <a:rPr lang="en-US" dirty="0" smtClean="0"/>
              <a:t> to </a:t>
            </a:r>
            <a:r>
              <a:rPr lang="en-US" i="1" dirty="0" smtClean="0"/>
              <a:t>P</a:t>
            </a:r>
            <a:r>
              <a:rPr lang="en-US" dirty="0" smtClean="0"/>
              <a:t>. </a:t>
            </a:r>
          </a:p>
          <a:p>
            <a:pPr lvl="1"/>
            <a:r>
              <a:rPr lang="en-US" dirty="0" smtClean="0"/>
              <a:t>H outputs “halt” if it is the case that </a:t>
            </a:r>
            <a:r>
              <a:rPr lang="en-US" i="1" dirty="0" smtClean="0"/>
              <a:t>P</a:t>
            </a:r>
            <a:r>
              <a:rPr lang="en-US" dirty="0" smtClean="0"/>
              <a:t> will stop when run with input </a:t>
            </a:r>
            <a:r>
              <a:rPr lang="en-US" i="1" dirty="0" smtClean="0"/>
              <a:t>I</a:t>
            </a:r>
            <a:r>
              <a:rPr lang="en-US" dirty="0" smtClean="0"/>
              <a:t>. </a:t>
            </a:r>
          </a:p>
          <a:p>
            <a:pPr lvl="1"/>
            <a:r>
              <a:rPr lang="en-US" dirty="0" smtClean="0"/>
              <a:t>Otherwise, </a:t>
            </a:r>
            <a:r>
              <a:rPr lang="en-US" i="1" dirty="0" smtClean="0"/>
              <a:t>H</a:t>
            </a:r>
            <a:r>
              <a:rPr lang="en-US" dirty="0" smtClean="0"/>
              <a:t> outputs “loops forever.”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lstStyle/>
          <a:p>
            <a:r>
              <a:rPr lang="en-US" dirty="0" smtClean="0"/>
              <a:t>Since a program is a string of characters,  we can call </a:t>
            </a:r>
            <a:r>
              <a:rPr lang="en-US" i="1" dirty="0" smtClean="0"/>
              <a:t>H</a:t>
            </a:r>
            <a:r>
              <a:rPr lang="en-US" dirty="0" smtClean="0"/>
              <a:t>(</a:t>
            </a:r>
            <a:r>
              <a:rPr lang="en-US" i="1" dirty="0" smtClean="0"/>
              <a:t>P</a:t>
            </a:r>
            <a:r>
              <a:rPr lang="en-US" dirty="0" smtClean="0"/>
              <a:t>,</a:t>
            </a:r>
            <a:r>
              <a:rPr lang="en-US" i="1" dirty="0" smtClean="0"/>
              <a:t>P</a:t>
            </a:r>
            <a:r>
              <a:rPr lang="en-US" dirty="0" smtClean="0"/>
              <a:t>). Construct a procedure </a:t>
            </a:r>
            <a:r>
              <a:rPr lang="en-US" i="1" dirty="0" smtClean="0"/>
              <a:t>K</a:t>
            </a:r>
            <a:r>
              <a:rPr lang="en-US" dirty="0" smtClean="0"/>
              <a:t>(</a:t>
            </a:r>
            <a:r>
              <a:rPr lang="en-US" i="1" dirty="0" smtClean="0"/>
              <a:t>P</a:t>
            </a:r>
            <a:r>
              <a:rPr lang="en-US" dirty="0" smtClean="0"/>
              <a:t>), which works as follows. </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“loops forever” then </a:t>
            </a:r>
            <a:r>
              <a:rPr lang="en-US" i="1" dirty="0" smtClean="0"/>
              <a:t>K</a:t>
            </a:r>
            <a:r>
              <a:rPr lang="en-US" dirty="0" smtClean="0"/>
              <a:t>(</a:t>
            </a:r>
            <a:r>
              <a:rPr lang="en-US" i="1" dirty="0" smtClean="0"/>
              <a:t>P</a:t>
            </a:r>
            <a:r>
              <a:rPr lang="en-US" dirty="0" smtClean="0"/>
              <a:t>) halts.</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“halt” then </a:t>
            </a:r>
            <a:r>
              <a:rPr lang="en-US" i="1" dirty="0" smtClean="0"/>
              <a:t>K</a:t>
            </a:r>
            <a:r>
              <a:rPr lang="en-US" dirty="0" smtClean="0"/>
              <a:t>(</a:t>
            </a:r>
            <a:r>
              <a:rPr lang="en-US" i="1" dirty="0" smtClean="0"/>
              <a:t>P</a:t>
            </a:r>
            <a:r>
              <a:rPr lang="en-US" dirty="0" smtClean="0"/>
              <a:t>) goes into an infinite loop printing “ha” on each iteration.</a:t>
            </a:r>
          </a:p>
        </p:txBody>
      </p:sp>
      <p:pic>
        <p:nvPicPr>
          <p:cNvPr id="4" name="Content Placeholder 3" descr="0303.jpg"/>
          <p:cNvPicPr>
            <a:picLocks noChangeAspect="1"/>
          </p:cNvPicPr>
          <p:nvPr/>
        </p:nvPicPr>
        <p:blipFill>
          <a:blip r:embed="rId2" cstate="print"/>
          <a:stretch>
            <a:fillRect/>
          </a:stretch>
        </p:blipFill>
        <p:spPr>
          <a:xfrm>
            <a:off x="2209800" y="5181600"/>
            <a:ext cx="4179570" cy="8816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normAutofit/>
          </a:bodyPr>
          <a:lstStyle/>
          <a:p>
            <a:r>
              <a:rPr lang="en-US" dirty="0" smtClean="0"/>
              <a:t>Now we call </a:t>
            </a:r>
            <a:r>
              <a:rPr lang="en-US" i="1" dirty="0" smtClean="0"/>
              <a:t>K</a:t>
            </a:r>
            <a:r>
              <a:rPr lang="en-US" dirty="0" smtClean="0"/>
              <a:t> with </a:t>
            </a:r>
            <a:r>
              <a:rPr lang="en-US" i="1" dirty="0" smtClean="0"/>
              <a:t>K</a:t>
            </a:r>
            <a:r>
              <a:rPr lang="en-US" dirty="0" smtClean="0"/>
              <a:t> as input, i.e. </a:t>
            </a:r>
            <a:r>
              <a:rPr lang="en-US" i="1" dirty="0" smtClean="0"/>
              <a:t>K</a:t>
            </a:r>
            <a:r>
              <a:rPr lang="en-US" dirty="0" smtClean="0"/>
              <a:t>(</a:t>
            </a:r>
            <a:r>
              <a:rPr lang="en-US" i="1" dirty="0" smtClean="0"/>
              <a:t>K</a:t>
            </a:r>
            <a:r>
              <a:rPr lang="en-US" dirty="0" smtClean="0"/>
              <a:t>).</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“loops forever” then </a:t>
            </a:r>
            <a:r>
              <a:rPr lang="en-US" i="1" dirty="0" smtClean="0"/>
              <a:t>K</a:t>
            </a:r>
            <a:r>
              <a:rPr lang="en-US" dirty="0" smtClean="0"/>
              <a:t>(</a:t>
            </a:r>
            <a:r>
              <a:rPr lang="en-US" i="1" dirty="0" smtClean="0"/>
              <a:t>K</a:t>
            </a:r>
            <a:r>
              <a:rPr lang="en-US" dirty="0" smtClean="0"/>
              <a:t>) halts. </a:t>
            </a:r>
            <a:r>
              <a:rPr lang="en-US" dirty="0" smtClean="0">
                <a:solidFill>
                  <a:srgbClr val="FF0000"/>
                </a:solidFill>
              </a:rPr>
              <a:t>A C</a:t>
            </a:r>
            <a:r>
              <a:rPr lang="en-US" dirty="0" smtClean="0">
                <a:solidFill>
                  <a:srgbClr val="C00000"/>
                </a:solidFill>
              </a:rPr>
              <a:t>ontradiction.</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“halts” then </a:t>
            </a:r>
            <a:r>
              <a:rPr lang="en-US" i="1" dirty="0" smtClean="0"/>
              <a:t>K</a:t>
            </a:r>
            <a:r>
              <a:rPr lang="en-US" dirty="0" smtClean="0"/>
              <a:t>(</a:t>
            </a:r>
            <a:r>
              <a:rPr lang="en-US" i="1" dirty="0" smtClean="0"/>
              <a:t>K</a:t>
            </a:r>
            <a:r>
              <a:rPr lang="en-US" dirty="0" smtClean="0"/>
              <a:t>) loops forever. </a:t>
            </a:r>
            <a:r>
              <a:rPr lang="en-US" dirty="0" smtClean="0">
                <a:solidFill>
                  <a:srgbClr val="FF0000"/>
                </a:solidFill>
              </a:rPr>
              <a:t>A Contradiction</a:t>
            </a:r>
            <a:r>
              <a:rPr lang="en-US" dirty="0" smtClean="0">
                <a:solidFill>
                  <a:srgbClr val="C00000"/>
                </a:solidFill>
              </a:rPr>
              <a:t>.</a:t>
            </a:r>
          </a:p>
          <a:p>
            <a:r>
              <a:rPr lang="en-US" dirty="0" smtClean="0"/>
              <a:t>Therefore, there can not be a procedure that can decide whether or not an arbitrary program halts. The halting problem is unsolvable.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Growth of Functions</a:t>
            </a:r>
            <a:endParaRPr lang="en-US" dirty="0"/>
          </a:p>
        </p:txBody>
      </p:sp>
      <p:sp>
        <p:nvSpPr>
          <p:cNvPr id="3" name="Subtitle 2"/>
          <p:cNvSpPr>
            <a:spLocks noGrp="1"/>
          </p:cNvSpPr>
          <p:nvPr>
            <p:ph type="subTitle" idx="1"/>
          </p:nvPr>
        </p:nvSpPr>
        <p:spPr/>
        <p:txBody>
          <a:bodyPr/>
          <a:lstStyle/>
          <a:p>
            <a:r>
              <a:rPr lang="en-US" dirty="0" smtClean="0"/>
              <a:t>Section 3.2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Big-O Notation</a:t>
            </a:r>
          </a:p>
          <a:p>
            <a:r>
              <a:rPr lang="en-US" dirty="0" smtClean="0"/>
              <a:t>Big-O Estimates for Important Functions</a:t>
            </a:r>
          </a:p>
          <a:p>
            <a:r>
              <a:rPr lang="en-US" dirty="0" smtClean="0"/>
              <a:t>Big-Omega and Big-Theta Notation</a:t>
            </a:r>
          </a:p>
          <a:p>
            <a:endParaRPr lang="en-US" dirty="0" smtClean="0"/>
          </a:p>
        </p:txBody>
      </p:sp>
      <p:pic>
        <p:nvPicPr>
          <p:cNvPr id="4" name="Picture 3" descr="0306.jpg"/>
          <p:cNvPicPr>
            <a:picLocks noChangeAspect="1"/>
          </p:cNvPicPr>
          <p:nvPr/>
        </p:nvPicPr>
        <p:blipFill>
          <a:blip r:embed="rId2" cstate="print"/>
          <a:stretch>
            <a:fillRect/>
          </a:stretch>
        </p:blipFill>
        <p:spPr>
          <a:xfrm>
            <a:off x="1219200" y="3505200"/>
            <a:ext cx="899160" cy="1037844"/>
          </a:xfrm>
          <a:prstGeom prst="rect">
            <a:avLst/>
          </a:prstGeom>
        </p:spPr>
      </p:pic>
      <p:pic>
        <p:nvPicPr>
          <p:cNvPr id="5" name="Picture 4" descr="0305.jpg"/>
          <p:cNvPicPr>
            <a:picLocks noChangeAspect="1"/>
          </p:cNvPicPr>
          <p:nvPr/>
        </p:nvPicPr>
        <p:blipFill>
          <a:blip r:embed="rId3" cstate="print"/>
          <a:stretch>
            <a:fillRect/>
          </a:stretch>
        </p:blipFill>
        <p:spPr>
          <a:xfrm>
            <a:off x="5486400" y="3429000"/>
            <a:ext cx="899922" cy="1042416"/>
          </a:xfrm>
          <a:prstGeom prst="rect">
            <a:avLst/>
          </a:prstGeom>
        </p:spPr>
      </p:pic>
      <p:sp>
        <p:nvSpPr>
          <p:cNvPr id="6" name="TextBox 5"/>
          <p:cNvSpPr txBox="1"/>
          <p:nvPr/>
        </p:nvSpPr>
        <p:spPr>
          <a:xfrm>
            <a:off x="685800" y="4495800"/>
            <a:ext cx="2514600" cy="646331"/>
          </a:xfrm>
          <a:prstGeom prst="rect">
            <a:avLst/>
          </a:prstGeom>
          <a:noFill/>
        </p:spPr>
        <p:txBody>
          <a:bodyPr wrap="square" rtlCol="0">
            <a:spAutoFit/>
          </a:bodyPr>
          <a:lstStyle/>
          <a:p>
            <a:r>
              <a:rPr lang="en-US" dirty="0" smtClean="0"/>
              <a:t>Edmund Landau</a:t>
            </a:r>
          </a:p>
          <a:p>
            <a:r>
              <a:rPr lang="en-US" dirty="0" smtClean="0"/>
              <a:t>(</a:t>
            </a:r>
            <a:r>
              <a:rPr lang="en-US" dirty="0" smtClean="0">
                <a:latin typeface="Cambria Math" pitchFamily="18" charset="0"/>
                <a:ea typeface="Cambria Math" pitchFamily="18" charset="0"/>
              </a:rPr>
              <a:t>1877-1938</a:t>
            </a:r>
            <a:r>
              <a:rPr lang="en-US" dirty="0" smtClean="0"/>
              <a:t>)</a:t>
            </a:r>
            <a:endParaRPr lang="en-US" dirty="0"/>
          </a:p>
        </p:txBody>
      </p:sp>
      <p:sp>
        <p:nvSpPr>
          <p:cNvPr id="7" name="TextBox 6"/>
          <p:cNvSpPr txBox="1"/>
          <p:nvPr/>
        </p:nvSpPr>
        <p:spPr>
          <a:xfrm>
            <a:off x="4572000" y="4495800"/>
            <a:ext cx="3505200" cy="646331"/>
          </a:xfrm>
          <a:prstGeom prst="rect">
            <a:avLst/>
          </a:prstGeom>
          <a:noFill/>
        </p:spPr>
        <p:txBody>
          <a:bodyPr wrap="square" rtlCol="0">
            <a:spAutoFit/>
          </a:bodyPr>
          <a:lstStyle/>
          <a:p>
            <a:r>
              <a:rPr lang="en-US" dirty="0" smtClean="0"/>
              <a:t>Paul Gustav Heinrich Bachmann</a:t>
            </a:r>
          </a:p>
          <a:p>
            <a:r>
              <a:rPr lang="en-US" dirty="0" smtClean="0"/>
              <a:t>(</a:t>
            </a:r>
            <a:r>
              <a:rPr lang="en-US" dirty="0" smtClean="0">
                <a:latin typeface="Cambria Math" pitchFamily="18" charset="0"/>
                <a:ea typeface="Cambria Math" pitchFamily="18" charset="0"/>
              </a:rPr>
              <a:t>1837-1920</a:t>
            </a:r>
            <a:r>
              <a:rPr lang="en-US" dirty="0" smtClean="0"/>
              <a:t>)</a:t>
            </a:r>
            <a:endParaRPr lang="en-US" dirty="0"/>
          </a:p>
        </p:txBody>
      </p:sp>
      <p:pic>
        <p:nvPicPr>
          <p:cNvPr id="8" name="Picture 7" descr="0308.jpg"/>
          <p:cNvPicPr>
            <a:picLocks noChangeAspect="1"/>
          </p:cNvPicPr>
          <p:nvPr/>
        </p:nvPicPr>
        <p:blipFill>
          <a:blip r:embed="rId4" cstate="print"/>
          <a:stretch>
            <a:fillRect/>
          </a:stretch>
        </p:blipFill>
        <p:spPr>
          <a:xfrm>
            <a:off x="6400800" y="381000"/>
            <a:ext cx="893826" cy="1038606"/>
          </a:xfrm>
          <a:prstGeom prst="rect">
            <a:avLst/>
          </a:prstGeom>
        </p:spPr>
      </p:pic>
      <p:sp>
        <p:nvSpPr>
          <p:cNvPr id="9" name="TextBox 8"/>
          <p:cNvSpPr txBox="1"/>
          <p:nvPr/>
        </p:nvSpPr>
        <p:spPr>
          <a:xfrm>
            <a:off x="5105400" y="1676400"/>
            <a:ext cx="2514600" cy="646331"/>
          </a:xfrm>
          <a:prstGeom prst="rect">
            <a:avLst/>
          </a:prstGeom>
          <a:noFill/>
        </p:spPr>
        <p:txBody>
          <a:bodyPr wrap="square" rtlCol="0">
            <a:spAutoFit/>
          </a:bodyPr>
          <a:lstStyle/>
          <a:p>
            <a:r>
              <a:rPr lang="en-US" dirty="0" smtClean="0"/>
              <a:t>Donald E. Knuth</a:t>
            </a:r>
          </a:p>
          <a:p>
            <a:r>
              <a:rPr lang="en-US" dirty="0" smtClean="0"/>
              <a:t>(</a:t>
            </a:r>
            <a:r>
              <a:rPr lang="en-US" dirty="0" smtClean="0">
                <a:latin typeface="Cambria Math" pitchFamily="18" charset="0"/>
                <a:ea typeface="Cambria Math" pitchFamily="18" charset="0"/>
              </a:rPr>
              <a:t>Born 1938</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Growth of Functions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both computer science and in mathematics, there are many times when we care about how fast a function grows.</a:t>
            </a:r>
          </a:p>
          <a:p>
            <a:r>
              <a:rPr lang="en-US" dirty="0" smtClean="0"/>
              <a:t>In computer science, we want to understand how quickly an algorithm can solve a problem as the size of the input grows. </a:t>
            </a:r>
          </a:p>
          <a:p>
            <a:pPr lvl="1"/>
            <a:r>
              <a:rPr lang="en-US" dirty="0" smtClean="0"/>
              <a:t>We can compare the efficiency of two different algorithms for solving the same problem. </a:t>
            </a:r>
          </a:p>
          <a:p>
            <a:pPr lvl="1"/>
            <a:r>
              <a:rPr lang="en-US" dirty="0" smtClean="0"/>
              <a:t>We can also determine whether it is practical to use a particular algorithm as the input grows. </a:t>
            </a:r>
          </a:p>
          <a:p>
            <a:pPr lvl="1"/>
            <a:r>
              <a:rPr lang="en-US" dirty="0" smtClean="0"/>
              <a:t>We’ll study these questions in Section </a:t>
            </a:r>
            <a:r>
              <a:rPr lang="en-US" dirty="0" smtClean="0">
                <a:latin typeface="Cambria Math" pitchFamily="18" charset="0"/>
                <a:ea typeface="Cambria Math" pitchFamily="18" charset="0"/>
              </a:rPr>
              <a:t>3.3</a:t>
            </a:r>
            <a:r>
              <a:rPr lang="en-US" dirty="0" smtClean="0"/>
              <a:t>.</a:t>
            </a:r>
          </a:p>
          <a:p>
            <a:r>
              <a:rPr lang="en-US" dirty="0" smtClean="0"/>
              <a:t>Two of the areas of mathematics where questions about the growth of functions are studied are:</a:t>
            </a:r>
          </a:p>
          <a:p>
            <a:pPr lvl="1"/>
            <a:r>
              <a:rPr lang="en-US" dirty="0" smtClean="0"/>
              <a:t>number theory (covered in Chapter </a:t>
            </a:r>
            <a:r>
              <a:rPr lang="en-US" dirty="0" smtClean="0">
                <a:latin typeface="Cambria Math" pitchFamily="18" charset="0"/>
                <a:ea typeface="Cambria Math" pitchFamily="18" charset="0"/>
              </a:rPr>
              <a:t>4</a:t>
            </a:r>
            <a:r>
              <a:rPr lang="en-US" dirty="0" smtClean="0"/>
              <a:t>)  </a:t>
            </a:r>
          </a:p>
          <a:p>
            <a:pPr lvl="1"/>
            <a:r>
              <a:rPr lang="en-US" dirty="0" err="1" smtClean="0"/>
              <a:t>combinatorics</a:t>
            </a:r>
            <a:r>
              <a:rPr lang="en-US" dirty="0" smtClean="0"/>
              <a:t> (covered in Chapters 6 and 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endParaRPr lang="en-US" dirty="0" smtClean="0"/>
          </a:p>
          <a:p>
            <a:pPr>
              <a:buNone/>
            </a:pPr>
            <a:r>
              <a:rPr lang="en-US" dirty="0" smtClean="0"/>
              <a:t>    whenever  </a:t>
            </a:r>
            <a:r>
              <a:rPr lang="en-US" i="1" dirty="0" smtClean="0"/>
              <a:t>x</a:t>
            </a:r>
            <a:r>
              <a:rPr lang="en-US" dirty="0" smtClean="0"/>
              <a:t> &gt; </a:t>
            </a:r>
            <a:r>
              <a:rPr lang="en-US" i="1" dirty="0" smtClean="0"/>
              <a:t>k</a:t>
            </a:r>
            <a:r>
              <a:rPr lang="en-US" dirty="0" smtClean="0"/>
              <a:t>. (illustration on next slide)</a:t>
            </a:r>
          </a:p>
          <a:p>
            <a:r>
              <a:rPr lang="en-US" dirty="0" smtClean="0"/>
              <a:t>This is read as “</a:t>
            </a:r>
            <a:r>
              <a:rPr lang="en-US" i="1" dirty="0" smtClean="0"/>
              <a:t>f</a:t>
            </a:r>
            <a:r>
              <a:rPr lang="en-US" dirty="0" smtClean="0"/>
              <a:t>(</a:t>
            </a:r>
            <a:r>
              <a:rPr lang="en-US" i="1" dirty="0" smtClean="0"/>
              <a:t>x</a:t>
            </a:r>
            <a:r>
              <a:rPr lang="en-US" dirty="0" smtClean="0"/>
              <a:t>) is big-</a:t>
            </a:r>
            <a:r>
              <a:rPr lang="en-US" i="1" dirty="0" smtClean="0"/>
              <a:t>O</a:t>
            </a:r>
            <a:r>
              <a:rPr lang="en-US" dirty="0" smtClean="0"/>
              <a:t> of </a:t>
            </a:r>
            <a:r>
              <a:rPr lang="en-US" i="1" dirty="0" smtClean="0"/>
              <a:t>g</a:t>
            </a:r>
            <a:r>
              <a:rPr lang="en-US" dirty="0" smtClean="0"/>
              <a:t>(</a:t>
            </a:r>
            <a:r>
              <a:rPr lang="en-US" i="1" dirty="0" smtClean="0"/>
              <a:t>x</a:t>
            </a:r>
            <a:r>
              <a:rPr lang="en-US" dirty="0" smtClean="0"/>
              <a:t>)” or   “</a:t>
            </a:r>
            <a:r>
              <a:rPr lang="en-US" i="1" dirty="0" smtClean="0"/>
              <a:t>g</a:t>
            </a:r>
            <a:r>
              <a:rPr lang="en-US" dirty="0" smtClean="0"/>
              <a:t> asymptotically dominates </a:t>
            </a:r>
            <a:r>
              <a:rPr lang="en-US" i="1" dirty="0" smtClean="0"/>
              <a:t>f</a:t>
            </a:r>
            <a:r>
              <a:rPr lang="en-US" dirty="0" smtClean="0"/>
              <a:t>.”</a:t>
            </a:r>
          </a:p>
          <a:p>
            <a:r>
              <a:rPr lang="en-US" dirty="0" smtClean="0"/>
              <a:t>The constants C and k are called </a:t>
            </a:r>
            <a:r>
              <a:rPr lang="en-US" i="1" dirty="0" smtClean="0"/>
              <a:t>witnesses</a:t>
            </a:r>
            <a:r>
              <a:rPr lang="en-US" dirty="0" smtClean="0"/>
              <a:t> to the relationship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276600"/>
            <a:ext cx="2157413" cy="3190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a:t>
            </a:r>
            <a:endParaRPr lang="en-US" dirty="0"/>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smtClean="0"/>
              <a:t>f</a:t>
            </a:r>
            <a:r>
              <a:rPr lang="en-US" sz="3600" dirty="0" smtClean="0"/>
              <a:t>(</a:t>
            </a:r>
            <a:r>
              <a:rPr lang="en-US" sz="3600" i="1" dirty="0" smtClean="0"/>
              <a:t>x</a:t>
            </a:r>
            <a:r>
              <a:rPr lang="en-US" sz="3600" dirty="0" smtClean="0"/>
              <a:t>) is </a:t>
            </a:r>
            <a:r>
              <a:rPr lang="en-US" sz="3600" i="1" dirty="0" smtClean="0"/>
              <a:t>O</a:t>
            </a:r>
            <a:r>
              <a:rPr lang="en-US" sz="3600" dirty="0" smtClean="0"/>
              <a:t>(</a:t>
            </a:r>
            <a:r>
              <a:rPr lang="en-US" sz="3600" i="1" dirty="0" smtClean="0"/>
              <a:t>g</a:t>
            </a:r>
            <a:r>
              <a:rPr lang="en-US" sz="3600" dirty="0" smtClean="0"/>
              <a:t>(</a:t>
            </a:r>
            <a:r>
              <a:rPr lang="en-US" sz="3600" i="1" dirty="0" smtClean="0"/>
              <a:t>x</a:t>
            </a:r>
            <a:r>
              <a:rPr lang="en-US" sz="3600" dirty="0" smtClean="0"/>
              <a:t>)</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Points about 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one pair of witnesses is found, then there are infinitely many pairs.  We can always make the </a:t>
            </a:r>
            <a:r>
              <a:rPr lang="en-US" i="1" dirty="0" smtClean="0"/>
              <a:t>k</a:t>
            </a:r>
            <a:r>
              <a:rPr lang="en-US" dirty="0" smtClean="0"/>
              <a:t> or the </a:t>
            </a:r>
            <a:r>
              <a:rPr lang="en-US" i="1" dirty="0" smtClean="0"/>
              <a:t>C</a:t>
            </a:r>
            <a:r>
              <a:rPr lang="en-US" dirty="0" smtClean="0"/>
              <a:t> larger and still maintain the inequality                            . </a:t>
            </a:r>
          </a:p>
          <a:p>
            <a:pPr lvl="1"/>
            <a:r>
              <a:rPr lang="en-US" dirty="0" smtClean="0"/>
              <a:t>Any pair </a:t>
            </a:r>
            <a:r>
              <a:rPr lang="en-US" i="1" dirty="0" smtClean="0"/>
              <a:t>C</a:t>
            </a:r>
            <a:r>
              <a:rPr lang="en-US" i="1" dirty="0" smtClean="0">
                <a:latin typeface="Cambria Math"/>
                <a:ea typeface="Cambria Math"/>
              </a:rPr>
              <a:t> </a:t>
            </a:r>
            <a:r>
              <a:rPr lang="en-US" dirty="0" smtClean="0">
                <a:latin typeface="Cambria Math"/>
                <a:ea typeface="Cambria Math"/>
              </a:rPr>
              <a:t>̍</a:t>
            </a:r>
            <a:r>
              <a:rPr lang="en-US" dirty="0" smtClean="0"/>
              <a:t> and </a:t>
            </a:r>
            <a:r>
              <a:rPr lang="en-US" i="1" dirty="0" smtClean="0"/>
              <a:t>k</a:t>
            </a:r>
            <a:r>
              <a:rPr lang="en-US" i="1" dirty="0" smtClean="0">
                <a:latin typeface="Cambria Math"/>
                <a:ea typeface="Cambria Math"/>
              </a:rPr>
              <a:t>̍</a:t>
            </a:r>
            <a:r>
              <a:rPr lang="en-US" dirty="0" smtClean="0"/>
              <a:t> where </a:t>
            </a:r>
            <a:r>
              <a:rPr lang="en-US" i="1" dirty="0" smtClean="0"/>
              <a:t>C</a:t>
            </a:r>
            <a:r>
              <a:rPr lang="en-US" dirty="0" smtClean="0"/>
              <a:t> &lt; </a:t>
            </a:r>
            <a:r>
              <a:rPr lang="en-US" i="1" dirty="0" smtClean="0"/>
              <a:t>C</a:t>
            </a:r>
            <a:r>
              <a:rPr lang="en-US" i="1" dirty="0" smtClean="0">
                <a:latin typeface="Cambria Math"/>
                <a:ea typeface="Cambria Math"/>
              </a:rPr>
              <a:t>̍</a:t>
            </a:r>
            <a:r>
              <a:rPr lang="en-US" dirty="0" smtClean="0"/>
              <a:t> and </a:t>
            </a:r>
            <a:r>
              <a:rPr lang="en-US" i="1" dirty="0" smtClean="0"/>
              <a:t>k</a:t>
            </a:r>
            <a:r>
              <a:rPr lang="en-US" dirty="0" smtClean="0"/>
              <a:t> &lt; </a:t>
            </a:r>
            <a:r>
              <a:rPr lang="en-US" i="1" dirty="0" smtClean="0"/>
              <a:t>k </a:t>
            </a:r>
            <a:r>
              <a:rPr lang="en-US" dirty="0" smtClean="0">
                <a:latin typeface="Cambria Math"/>
                <a:ea typeface="Cambria Math"/>
              </a:rPr>
              <a:t>̍</a:t>
            </a:r>
            <a:r>
              <a:rPr lang="en-US" dirty="0" smtClean="0"/>
              <a:t> is also a pair of witnesses since                                  whenever </a:t>
            </a:r>
            <a:r>
              <a:rPr lang="en-US" i="1" dirty="0" smtClean="0"/>
              <a:t>x</a:t>
            </a:r>
            <a:r>
              <a:rPr lang="en-US" dirty="0" smtClean="0"/>
              <a:t> &gt; </a:t>
            </a:r>
            <a:r>
              <a:rPr lang="en-US" i="1" dirty="0" smtClean="0"/>
              <a:t>k</a:t>
            </a:r>
            <a:r>
              <a:rPr lang="en-US" i="1" dirty="0" smtClean="0">
                <a:latin typeface="Cambria Math"/>
                <a:ea typeface="Cambria Math"/>
              </a:rPr>
              <a:t>̍</a:t>
            </a:r>
            <a:r>
              <a:rPr lang="en-US" i="1" dirty="0" smtClean="0"/>
              <a:t> </a:t>
            </a:r>
            <a:r>
              <a:rPr lang="en-US" dirty="0" smtClean="0"/>
              <a:t>&gt; </a:t>
            </a:r>
            <a:r>
              <a:rPr lang="en-US" i="1" dirty="0" smtClean="0"/>
              <a:t>k</a:t>
            </a:r>
            <a:r>
              <a:rPr lang="en-US" dirty="0" smtClean="0"/>
              <a:t>.</a:t>
            </a:r>
          </a:p>
          <a:p>
            <a:pPr>
              <a:buNone/>
            </a:pPr>
            <a:r>
              <a:rPr lang="en-US" dirty="0" smtClean="0"/>
              <a:t>You may see  “ </a:t>
            </a:r>
            <a:r>
              <a:rPr lang="en-US" i="1" dirty="0" smtClean="0"/>
              <a:t>f</a:t>
            </a:r>
            <a:r>
              <a:rPr lang="en-US" dirty="0" smtClean="0"/>
              <a:t>(</a:t>
            </a:r>
            <a:r>
              <a:rPr lang="en-US" i="1" dirty="0" smtClean="0"/>
              <a:t>x</a:t>
            </a:r>
            <a:r>
              <a:rPr lang="en-US" dirty="0" smtClean="0"/>
              <a:t>) = </a:t>
            </a:r>
            <a:r>
              <a:rPr lang="en-US" i="1" dirty="0" smtClean="0"/>
              <a:t>O</a:t>
            </a:r>
            <a:r>
              <a:rPr lang="en-US" dirty="0" smtClean="0"/>
              <a:t>(</a:t>
            </a:r>
            <a:r>
              <a:rPr lang="en-US" i="1" dirty="0" smtClean="0"/>
              <a:t>g</a:t>
            </a:r>
            <a:r>
              <a:rPr lang="en-US" dirty="0" smtClean="0"/>
              <a:t>(</a:t>
            </a:r>
            <a:r>
              <a:rPr lang="en-US" i="1" dirty="0" smtClean="0"/>
              <a:t>x</a:t>
            </a:r>
            <a:r>
              <a:rPr lang="en-US" dirty="0" smtClean="0"/>
              <a:t>))” instead of “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a:t>
            </a:r>
          </a:p>
          <a:p>
            <a:pPr lvl="1"/>
            <a:r>
              <a:rPr lang="en-US" dirty="0" smtClean="0"/>
              <a:t>But this is an abuse of the equals sign since the meaning is that there is an inequality relating the values of </a:t>
            </a:r>
            <a:r>
              <a:rPr lang="en-US" i="1" dirty="0" smtClean="0"/>
              <a:t>f</a:t>
            </a:r>
            <a:r>
              <a:rPr lang="en-US" dirty="0" smtClean="0"/>
              <a:t> and </a:t>
            </a:r>
            <a:r>
              <a:rPr lang="en-US" i="1" dirty="0" smtClean="0"/>
              <a:t>g</a:t>
            </a:r>
            <a:r>
              <a:rPr lang="en-US" dirty="0" smtClean="0"/>
              <a:t>, for sufficiently large values of x. </a:t>
            </a:r>
          </a:p>
          <a:p>
            <a:pPr lvl="1"/>
            <a:r>
              <a:rPr lang="en-US" dirty="0" smtClean="0"/>
              <a:t>It is ok to write </a:t>
            </a:r>
            <a:r>
              <a:rPr lang="en-US" i="1" dirty="0" smtClean="0"/>
              <a:t>f</a:t>
            </a:r>
            <a:r>
              <a:rPr lang="en-US" dirty="0" smtClean="0"/>
              <a:t>(</a:t>
            </a:r>
            <a:r>
              <a:rPr lang="en-US" i="1" dirty="0" smtClean="0"/>
              <a:t>x</a:t>
            </a:r>
            <a:r>
              <a:rPr lang="en-US" dirty="0" smtClean="0"/>
              <a:t>) </a:t>
            </a:r>
            <a:r>
              <a:rPr lang="en-US" dirty="0" smtClean="0">
                <a:latin typeface="Cambria Math"/>
                <a:ea typeface="Cambria Math"/>
              </a:rPr>
              <a:t>∊</a:t>
            </a:r>
            <a:r>
              <a:rPr lang="en-US" dirty="0" smtClean="0"/>
              <a:t> </a:t>
            </a:r>
            <a:r>
              <a:rPr lang="en-US" i="1" dirty="0" smtClean="0"/>
              <a:t>O</a:t>
            </a:r>
            <a:r>
              <a:rPr lang="en-US" dirty="0" smtClean="0"/>
              <a:t>(</a:t>
            </a:r>
            <a:r>
              <a:rPr lang="en-US" i="1" dirty="0" smtClean="0"/>
              <a:t>g</a:t>
            </a:r>
            <a:r>
              <a:rPr lang="en-US" dirty="0" smtClean="0"/>
              <a:t>(</a:t>
            </a:r>
            <a:r>
              <a:rPr lang="en-US" i="1" dirty="0" smtClean="0"/>
              <a:t>x</a:t>
            </a:r>
            <a:r>
              <a:rPr lang="en-US" dirty="0" smtClean="0"/>
              <a:t>)), because  </a:t>
            </a:r>
            <a:r>
              <a:rPr lang="en-US" i="1" dirty="0" smtClean="0"/>
              <a:t>O</a:t>
            </a:r>
            <a:r>
              <a:rPr lang="en-US" dirty="0" smtClean="0"/>
              <a:t>(</a:t>
            </a:r>
            <a:r>
              <a:rPr lang="en-US" i="1" dirty="0" smtClean="0"/>
              <a:t>g</a:t>
            </a:r>
            <a:r>
              <a:rPr lang="en-US" dirty="0" smtClean="0"/>
              <a:t>(</a:t>
            </a:r>
            <a:r>
              <a:rPr lang="en-US" i="1" dirty="0" smtClean="0"/>
              <a:t>x</a:t>
            </a:r>
            <a:r>
              <a:rPr lang="en-US" dirty="0" smtClean="0"/>
              <a:t>)) represents the set of functions that are </a:t>
            </a:r>
            <a:r>
              <a:rPr lang="en-US" i="1" dirty="0" smtClean="0"/>
              <a:t>O</a:t>
            </a:r>
            <a:r>
              <a:rPr lang="en-US" dirty="0" smtClean="0"/>
              <a:t>(</a:t>
            </a:r>
            <a:r>
              <a:rPr lang="en-US" i="1" dirty="0" smtClean="0"/>
              <a:t>g</a:t>
            </a:r>
            <a:r>
              <a:rPr lang="en-US" dirty="0" smtClean="0"/>
              <a:t>(</a:t>
            </a:r>
            <a:r>
              <a:rPr lang="en-US" i="1" dirty="0" smtClean="0"/>
              <a:t>x</a:t>
            </a:r>
            <a:r>
              <a:rPr lang="en-US" dirty="0" smtClean="0"/>
              <a:t>)).</a:t>
            </a:r>
          </a:p>
          <a:p>
            <a:r>
              <a:rPr lang="en-US" dirty="0" smtClean="0"/>
              <a:t>Usually, we will drop the absolute value sign since we will always deal with functions that take on positive values. </a:t>
            </a:r>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124200" y="3200400"/>
            <a:ext cx="2157413" cy="191453"/>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4572000" y="2590800"/>
            <a:ext cx="1725930" cy="25527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Show that                                    is            .</a:t>
            </a:r>
          </a:p>
          <a:p>
            <a:pPr>
              <a:buNone/>
            </a:pPr>
            <a:r>
              <a:rPr lang="en-US" dirty="0" smtClean="0"/>
              <a:t>   </a:t>
            </a:r>
            <a:r>
              <a:rPr lang="en-US" b="1" dirty="0" smtClean="0"/>
              <a:t>Solution</a:t>
            </a:r>
            <a:r>
              <a:rPr lang="en-US" dirty="0" smtClean="0"/>
              <a:t>:  Since when </a:t>
            </a:r>
            <a:r>
              <a:rPr lang="en-US" i="1" dirty="0" smtClean="0"/>
              <a:t>x</a:t>
            </a:r>
            <a:r>
              <a:rPr lang="en-US" dirty="0" smtClean="0"/>
              <a:t> &gt; </a:t>
            </a:r>
            <a:r>
              <a:rPr lang="en-US" dirty="0" smtClean="0">
                <a:latin typeface="Cambria Math" pitchFamily="18" charset="0"/>
                <a:ea typeface="Cambria Math" pitchFamily="18" charset="0"/>
              </a:rPr>
              <a:t>1</a:t>
            </a:r>
            <a:r>
              <a:rPr lang="en-US" dirty="0" smtClean="0"/>
              <a:t>,  </a:t>
            </a:r>
            <a:r>
              <a:rPr lang="en-US" i="1" dirty="0" smtClean="0"/>
              <a:t>x</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t>
            </a:r>
          </a:p>
          <a:p>
            <a:pPr>
              <a:buNone/>
            </a:pPr>
            <a:endParaRPr lang="en-US" dirty="0"/>
          </a:p>
          <a:p>
            <a:pPr>
              <a:buNone/>
            </a:pPr>
            <a:r>
              <a:rPr lang="en-US" dirty="0" smtClean="0"/>
              <a:t>               </a:t>
            </a:r>
            <a:endParaRPr lang="en-US" i="1" dirty="0" smtClean="0"/>
          </a:p>
          <a:p>
            <a:pPr lvl="1"/>
            <a:r>
              <a:rPr lang="en-US" dirty="0" smtClean="0"/>
              <a:t>Can take </a:t>
            </a:r>
            <a:r>
              <a:rPr lang="en-US" i="1" dirty="0" smtClean="0"/>
              <a:t>C = </a:t>
            </a:r>
            <a:r>
              <a:rPr lang="en-US" dirty="0" smtClean="0">
                <a:latin typeface="Cambria Math" pitchFamily="18" charset="0"/>
                <a:ea typeface="Cambria Math" pitchFamily="18" charset="0"/>
              </a:rPr>
              <a:t>4</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1</a:t>
            </a:r>
            <a:r>
              <a:rPr lang="en-US" dirty="0" smtClean="0"/>
              <a:t> as witnesses to show that</a:t>
            </a:r>
          </a:p>
          <a:p>
            <a:pPr>
              <a:buNone/>
            </a:pPr>
            <a:r>
              <a:rPr lang="en-US" dirty="0" smtClean="0"/>
              <a:t>                                                      (see graph on next slide)</a:t>
            </a:r>
          </a:p>
          <a:p>
            <a:r>
              <a:rPr lang="en-US" dirty="0" smtClean="0"/>
              <a:t>Alternatively, when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we have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Hence,                                                                                   when </a:t>
            </a:r>
            <a:r>
              <a:rPr lang="en-US" i="1" dirty="0" smtClean="0"/>
              <a:t>x</a:t>
            </a:r>
            <a:r>
              <a:rPr lang="en-US" dirty="0" smtClean="0"/>
              <a:t> &gt; </a:t>
            </a:r>
            <a:r>
              <a:rPr lang="en-US" dirty="0" smtClean="0">
                <a:latin typeface="Cambria Math" pitchFamily="18" charset="0"/>
                <a:ea typeface="Cambria Math" pitchFamily="18" charset="0"/>
              </a:rPr>
              <a:t>2. </a:t>
            </a:r>
          </a:p>
          <a:p>
            <a:pPr lvl="1"/>
            <a:r>
              <a:rPr lang="en-US" dirty="0" smtClean="0">
                <a:latin typeface="Cambria Math" pitchFamily="18" charset="0"/>
                <a:ea typeface="Cambria Math" pitchFamily="18" charset="0"/>
              </a:rPr>
              <a:t>Can take </a:t>
            </a:r>
            <a:r>
              <a:rPr lang="en-US" i="1" dirty="0" smtClean="0"/>
              <a:t>C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2</a:t>
            </a:r>
            <a:r>
              <a:rPr lang="en-US" dirty="0" smtClean="0"/>
              <a:t> as witnesses instead.                                               </a:t>
            </a:r>
          </a:p>
          <a:p>
            <a:pPr>
              <a:buNone/>
            </a:pPr>
            <a:r>
              <a:rPr lang="en-US" dirty="0"/>
              <a:t> </a:t>
            </a: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3581400" y="1981200"/>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1295400" y="2971800"/>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1828800" y="3962400"/>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6553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1905000" y="4724400"/>
            <a:ext cx="5198269" cy="3095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Properties of Algorithms</a:t>
            </a:r>
          </a:p>
          <a:p>
            <a:r>
              <a:rPr lang="en-US" dirty="0" smtClean="0"/>
              <a:t>Algorithms for Searching and Sorting</a:t>
            </a:r>
          </a:p>
          <a:p>
            <a:r>
              <a:rPr lang="en-US" dirty="0" smtClean="0"/>
              <a:t>Greedy Algorithms</a:t>
            </a:r>
          </a:p>
          <a:p>
            <a:r>
              <a:rPr lang="en-US" dirty="0" smtClean="0"/>
              <a:t>Halting Problem</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                                                                                                                                       </a:t>
            </a:r>
            <a:endParaRPr lang="en-US" dirty="0"/>
          </a:p>
        </p:txBody>
      </p:sp>
      <p:pic>
        <p:nvPicPr>
          <p:cNvPr id="4" name="Content Placeholder 3" descr="0304.jpg"/>
          <p:cNvPicPr>
            <a:picLocks noGrp="1" noChangeAspect="1"/>
          </p:cNvPicPr>
          <p:nvPr>
            <p:ph idx="1"/>
          </p:nvPr>
        </p:nvPicPr>
        <p:blipFill>
          <a:blip r:embed="rId4" cstate="print"/>
          <a:stretch>
            <a:fillRect/>
          </a:stretch>
        </p:blipFill>
        <p:spPr>
          <a:xfrm>
            <a:off x="2452116" y="2795238"/>
            <a:ext cx="4239768" cy="2669286"/>
          </a:xfrm>
        </p:spPr>
      </p:pic>
      <p:sp>
        <p:nvSpPr>
          <p:cNvPr id="7" name="TextBox 6"/>
          <p:cNvSpPr txBox="1"/>
          <p:nvPr/>
        </p:nvSpPr>
        <p:spPr>
          <a:xfrm>
            <a:off x="2286000" y="2057400"/>
            <a:ext cx="5486400" cy="461665"/>
          </a:xfrm>
          <a:prstGeom prst="rect">
            <a:avLst/>
          </a:prstGeom>
          <a:noFill/>
        </p:spPr>
        <p:txBody>
          <a:bodyPr wrap="square" rtlCol="0">
            <a:spAutoFit/>
          </a:bodyPr>
          <a:lstStyle/>
          <a:p>
            <a:r>
              <a:rPr lang="en-US" dirty="0" smtClean="0"/>
              <a:t>                                </a:t>
            </a:r>
            <a:r>
              <a:rPr lang="en-US" sz="2400" dirty="0" smtClean="0"/>
              <a:t>is</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5" cstate="print"/>
          <a:stretch>
            <a:fillRect/>
          </a:stretch>
        </p:blipFill>
        <p:spPr>
          <a:xfrm>
            <a:off x="914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4800600" y="2133600"/>
            <a:ext cx="928688" cy="41148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a:xfrm>
            <a:off x="457200" y="1905000"/>
            <a:ext cx="8229600" cy="4389120"/>
          </a:xfrm>
        </p:spPr>
        <p:txBody>
          <a:bodyPr>
            <a:normAutofit fontScale="77500" lnSpcReduction="20000"/>
          </a:bodyPr>
          <a:lstStyle/>
          <a:p>
            <a:r>
              <a:rPr lang="en-US" dirty="0" smtClean="0"/>
              <a:t>Both                                     and</a:t>
            </a:r>
          </a:p>
          <a:p>
            <a:pPr>
              <a:buNone/>
            </a:pPr>
            <a:r>
              <a:rPr lang="en-US" dirty="0" smtClean="0"/>
              <a:t>    are such that                                 and                              .</a:t>
            </a:r>
          </a:p>
          <a:p>
            <a:pPr>
              <a:buNone/>
            </a:pPr>
            <a:r>
              <a:rPr lang="en-US" dirty="0"/>
              <a:t> </a:t>
            </a:r>
            <a:r>
              <a:rPr lang="en-US" dirty="0" smtClean="0"/>
              <a:t>   We say that the two functions are of the </a:t>
            </a:r>
            <a:r>
              <a:rPr lang="en-US" i="1" dirty="0" smtClean="0"/>
              <a:t>same order</a:t>
            </a:r>
            <a:r>
              <a:rPr lang="en-US" dirty="0" smtClean="0"/>
              <a:t>. (More on this later)</a:t>
            </a:r>
          </a:p>
          <a:p>
            <a:pPr>
              <a:buNone/>
            </a:pPr>
            <a:endParaRPr lang="en-US" dirty="0" smtClean="0"/>
          </a:p>
          <a:p>
            <a:r>
              <a:rPr lang="en-US" dirty="0" smtClean="0"/>
              <a:t>If                                and </a:t>
            </a:r>
            <a:r>
              <a:rPr lang="en-US" i="1" dirty="0" smtClean="0"/>
              <a:t>h(x)</a:t>
            </a:r>
            <a:r>
              <a:rPr lang="en-US" dirty="0" smtClean="0"/>
              <a:t> is larger than </a:t>
            </a:r>
            <a:r>
              <a:rPr lang="en-US" i="1" dirty="0" smtClean="0"/>
              <a:t>g(x)</a:t>
            </a:r>
            <a:r>
              <a:rPr lang="en-US" dirty="0" smtClean="0"/>
              <a:t> for all positive real numbers, then                              . </a:t>
            </a:r>
          </a:p>
          <a:p>
            <a:pPr>
              <a:buNone/>
            </a:pPr>
            <a:r>
              <a:rPr lang="en-US" dirty="0" smtClean="0"/>
              <a:t>        </a:t>
            </a:r>
          </a:p>
          <a:p>
            <a:r>
              <a:rPr lang="en-US" dirty="0" smtClean="0"/>
              <a:t> Note that  if                               for </a:t>
            </a:r>
            <a:r>
              <a:rPr lang="en-US" i="1" dirty="0" smtClean="0"/>
              <a:t>x &gt; k </a:t>
            </a:r>
            <a:r>
              <a:rPr lang="en-US" dirty="0" smtClean="0"/>
              <a:t>and if</a:t>
            </a:r>
          </a:p>
          <a:p>
            <a:pPr>
              <a:buNone/>
            </a:pPr>
            <a:r>
              <a:rPr lang="en-US" dirty="0" smtClean="0"/>
              <a:t>     for all </a:t>
            </a:r>
            <a:r>
              <a:rPr lang="en-US" i="1" dirty="0" smtClean="0"/>
              <a:t>x</a:t>
            </a:r>
            <a:r>
              <a:rPr lang="en-US" dirty="0" smtClean="0"/>
              <a:t>,    then                               if </a:t>
            </a:r>
            <a:r>
              <a:rPr lang="en-US" i="1" dirty="0" smtClean="0"/>
              <a:t>x &gt; k. </a:t>
            </a:r>
            <a:r>
              <a:rPr lang="en-US" dirty="0" smtClean="0"/>
              <a:t>Hence,                              . </a:t>
            </a:r>
          </a:p>
          <a:p>
            <a:pPr>
              <a:buNone/>
            </a:pPr>
            <a:endParaRPr lang="en-US" dirty="0" smtClean="0"/>
          </a:p>
          <a:p>
            <a:r>
              <a:rPr lang="en-US" dirty="0" smtClean="0"/>
              <a:t>For many applications, the goal is to select the function </a:t>
            </a:r>
            <a:r>
              <a:rPr lang="en-US" i="1" dirty="0" smtClean="0"/>
              <a:t>g</a:t>
            </a:r>
            <a:r>
              <a:rPr lang="en-US" dirty="0" smtClean="0"/>
              <a:t>(</a:t>
            </a:r>
            <a:r>
              <a:rPr lang="en-US" i="1" dirty="0" smtClean="0"/>
              <a:t>x</a:t>
            </a:r>
            <a:r>
              <a:rPr lang="en-US" dirty="0" smtClean="0"/>
              <a:t>) in </a:t>
            </a:r>
            <a:r>
              <a:rPr lang="en-US" i="1" dirty="0" smtClean="0"/>
              <a:t>O(g(x)) </a:t>
            </a:r>
            <a:r>
              <a:rPr lang="en-US" dirty="0" smtClean="0"/>
              <a:t>as small as possible (up to multiplication by a constant, of course).</a:t>
            </a:r>
          </a:p>
          <a:p>
            <a:endParaRPr lang="en-US" dirty="0" smtClean="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1524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4267200"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2362200"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4800600"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1219200"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2514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2362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5943600"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2590800"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6172200" y="4572000"/>
            <a:ext cx="1737360" cy="25527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t>   </a:t>
            </a:r>
            <a:r>
              <a:rPr lang="en-US" b="1" dirty="0" smtClean="0"/>
              <a:t>Solution</a:t>
            </a:r>
            <a:r>
              <a:rPr lang="en-US" dirty="0" smtClean="0"/>
              <a:t>: When </a:t>
            </a:r>
            <a:r>
              <a:rPr lang="en-US" i="1" dirty="0" smtClean="0"/>
              <a:t>x</a:t>
            </a:r>
            <a:r>
              <a:rPr lang="en-US" dirty="0" smtClean="0"/>
              <a:t> &gt; </a:t>
            </a:r>
            <a:r>
              <a:rPr lang="en-US" dirty="0" smtClean="0">
                <a:latin typeface="Cambria Math" pitchFamily="18" charset="0"/>
                <a:ea typeface="Cambria Math" pitchFamily="18" charset="0"/>
              </a:rPr>
              <a:t>7</a:t>
            </a:r>
            <a:r>
              <a:rPr lang="en-US" dirty="0" smtClean="0"/>
              <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&lt; </a:t>
            </a:r>
            <a:r>
              <a:rPr lang="en-US" i="1" dirty="0" smtClean="0"/>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ea typeface="Cambria Math" pitchFamily="18" charset="0"/>
              </a:rPr>
              <a:t>Take</a:t>
            </a:r>
            <a:r>
              <a:rPr lang="en-US" dirty="0" smtClean="0">
                <a:latin typeface="Cambria Math" pitchFamily="18" charset="0"/>
                <a:ea typeface="Cambria Math" pitchFamily="18" charset="0"/>
              </a:rPr>
              <a:t> </a:t>
            </a:r>
            <a:r>
              <a:rPr lang="en-US" i="1" dirty="0" smtClean="0">
                <a:ea typeface="Cambria Math" pitchFamily="18" charset="0"/>
              </a:rPr>
              <a:t>C</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7 </a:t>
            </a:r>
            <a:r>
              <a:rPr lang="en-US" dirty="0" smtClean="0">
                <a:ea typeface="Cambria Math" pitchFamily="18" charset="0"/>
              </a:rPr>
              <a:t>as witnesses to establish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latin typeface="Cambria Math" pitchFamily="18" charset="0"/>
                <a:ea typeface="Cambria Math" pitchFamily="18" charset="0"/>
              </a:rPr>
              <a:t>    (</a:t>
            </a:r>
            <a:r>
              <a:rPr lang="en-US" dirty="0" smtClean="0">
                <a:ea typeface="Cambria Math" pitchFamily="18" charset="0"/>
              </a:rPr>
              <a:t>Would</a:t>
            </a:r>
            <a:r>
              <a:rPr lang="en-US" dirty="0" smtClean="0">
                <a:latin typeface="Cambria Math" pitchFamily="18" charset="0"/>
                <a:ea typeface="Cambria Math" pitchFamily="18" charset="0"/>
              </a:rPr>
              <a:t> </a:t>
            </a:r>
            <a:r>
              <a:rPr lang="en-US" i="1" dirty="0" smtClean="0">
                <a:ea typeface="Cambria Math" pitchFamily="18" charset="0"/>
              </a:rPr>
              <a:t>C</a:t>
            </a:r>
            <a:r>
              <a:rPr lang="en-US" dirty="0" smtClean="0">
                <a:latin typeface="Cambria Math" pitchFamily="18" charset="0"/>
                <a:ea typeface="Cambria Math" pitchFamily="18" charset="0"/>
              </a:rPr>
              <a:t> = 7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1 </a:t>
            </a:r>
            <a:r>
              <a:rPr lang="en-US" dirty="0" smtClean="0">
                <a:ea typeface="Cambria Math" pitchFamily="18" charset="0"/>
              </a:rPr>
              <a:t>work?)</a:t>
            </a:r>
          </a:p>
          <a:p>
            <a:pPr>
              <a:buNone/>
            </a:pPr>
            <a:r>
              <a:rPr lang="en-US" dirty="0" smtClean="0">
                <a:latin typeface="Cambria Math" pitchFamily="18" charset="0"/>
                <a:ea typeface="Cambria Math" pitchFamily="18" charset="0"/>
              </a:rPr>
              <a:t>    </a:t>
            </a:r>
            <a:r>
              <a:rPr lang="en-US" b="1" dirty="0" smtClean="0">
                <a:ea typeface="Cambria Math" pitchFamily="18" charset="0"/>
              </a:rPr>
              <a:t>Example</a:t>
            </a:r>
            <a:r>
              <a:rPr lang="en-US" dirty="0" smtClean="0">
                <a:ea typeface="Cambria Math" pitchFamily="18" charset="0"/>
              </a:rPr>
              <a:t>: </a:t>
            </a:r>
            <a:r>
              <a:rPr lang="en-US" dirty="0" smtClean="0"/>
              <a:t>Show that </a:t>
            </a:r>
            <a:r>
              <a:rPr lang="en-US" i="1" dirty="0" smtClean="0"/>
              <a:t>n</a:t>
            </a:r>
            <a:r>
              <a:rPr lang="en-US" baseline="30000" dirty="0" smtClean="0">
                <a:latin typeface="Cambria Math" pitchFamily="18" charset="0"/>
                <a:ea typeface="Cambria Math" pitchFamily="18" charset="0"/>
              </a:rPr>
              <a:t>2</a:t>
            </a:r>
            <a:r>
              <a:rPr lang="en-US" dirty="0" smtClean="0"/>
              <a:t>  is  not </a:t>
            </a:r>
            <a:r>
              <a:rPr lang="en-US" i="1" dirty="0" smtClean="0"/>
              <a:t>O</a:t>
            </a:r>
            <a:r>
              <a:rPr lang="en-US" dirty="0" smtClean="0"/>
              <a:t>(</a:t>
            </a:r>
            <a:r>
              <a:rPr lang="en-US" i="1" dirty="0" smtClean="0"/>
              <a:t>n</a:t>
            </a:r>
            <a:r>
              <a:rPr lang="en-US" dirty="0" smtClean="0"/>
              <a:t>).</a:t>
            </a:r>
            <a:endParaRPr lang="en-US" dirty="0" smtClean="0">
              <a:ea typeface="Cambria Math" pitchFamily="18" charset="0"/>
            </a:endParaRPr>
          </a:p>
          <a:p>
            <a:pPr>
              <a:buNone/>
            </a:pPr>
            <a:r>
              <a:rPr lang="en-US" b="1" dirty="0" smtClean="0"/>
              <a:t>    Solution</a:t>
            </a:r>
            <a:r>
              <a:rPr lang="en-US" dirty="0" smtClean="0"/>
              <a:t>: Suppose there are constants </a:t>
            </a:r>
            <a:r>
              <a:rPr lang="en-US" i="1" dirty="0" smtClean="0"/>
              <a:t>C</a:t>
            </a:r>
            <a:r>
              <a:rPr lang="en-US" dirty="0" smtClean="0"/>
              <a:t> and </a:t>
            </a:r>
            <a:r>
              <a:rPr lang="en-US" i="1" dirty="0" smtClean="0"/>
              <a:t>k</a:t>
            </a:r>
            <a:r>
              <a:rPr lang="en-US" dirty="0" smtClean="0"/>
              <a:t> for which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dirty="0" smtClean="0"/>
              <a:t>, whenever </a:t>
            </a:r>
            <a:r>
              <a:rPr lang="en-US" i="1" dirty="0" smtClean="0"/>
              <a:t>n</a:t>
            </a:r>
            <a:r>
              <a:rPr lang="en-US" dirty="0" smtClean="0"/>
              <a:t> &gt; </a:t>
            </a:r>
            <a:r>
              <a:rPr lang="en-US" i="1" dirty="0" smtClean="0"/>
              <a:t>k</a:t>
            </a:r>
            <a:r>
              <a:rPr lang="en-US" dirty="0" smtClean="0"/>
              <a:t>. Then  (by dividing both sides of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i="1" dirty="0" smtClean="0"/>
              <a:t>)</a:t>
            </a:r>
            <a:r>
              <a:rPr lang="en-US" dirty="0" smtClean="0"/>
              <a:t> by </a:t>
            </a:r>
            <a:r>
              <a:rPr lang="en-US" i="1" dirty="0" smtClean="0"/>
              <a:t>n</a:t>
            </a:r>
            <a:r>
              <a:rPr lang="en-US" dirty="0" smtClean="0"/>
              <a:t>, then </a:t>
            </a:r>
            <a:r>
              <a:rPr lang="en-US" i="1" dirty="0" smtClean="0"/>
              <a:t>n</a:t>
            </a:r>
            <a:r>
              <a:rPr lang="en-US" dirty="0" smtClean="0"/>
              <a:t>  </a:t>
            </a:r>
            <a:r>
              <a:rPr lang="en-US" dirty="0" smtClean="0">
                <a:latin typeface="Cambria Math"/>
                <a:ea typeface="Cambria Math"/>
              </a:rPr>
              <a:t>≤</a:t>
            </a:r>
            <a:r>
              <a:rPr lang="en-US" dirty="0" smtClean="0"/>
              <a:t> </a:t>
            </a:r>
            <a:r>
              <a:rPr lang="en-US" i="1" dirty="0" smtClean="0"/>
              <a:t>C </a:t>
            </a:r>
            <a:r>
              <a:rPr lang="en-US" dirty="0" smtClean="0"/>
              <a:t>must hold for all </a:t>
            </a:r>
            <a:r>
              <a:rPr lang="en-US" i="1" dirty="0" smtClean="0"/>
              <a:t>n</a:t>
            </a:r>
            <a:r>
              <a:rPr lang="en-US" dirty="0" smtClean="0"/>
              <a:t> &gt; </a:t>
            </a:r>
            <a:r>
              <a:rPr lang="en-US" i="1" dirty="0" smtClean="0"/>
              <a:t>k</a:t>
            </a:r>
            <a:r>
              <a:rPr lang="en-US" dirty="0" smtClean="0"/>
              <a:t>. A contradiction!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Estimates for Polynomials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a:t>
            </a:r>
            <a:r>
              <a:rPr lang="en-US" dirty="0" smtClean="0"/>
              <a:t>: Let </a:t>
            </a:r>
          </a:p>
          <a:p>
            <a:pPr>
              <a:buNone/>
            </a:pPr>
            <a:r>
              <a:rPr lang="en-US" dirty="0" smtClean="0"/>
              <a:t>where                                 are real numbers with </a:t>
            </a:r>
            <a:r>
              <a:rPr lang="en-US" i="1" dirty="0" smtClean="0"/>
              <a:t>a</a:t>
            </a:r>
            <a:r>
              <a:rPr lang="en-US" i="1" baseline="-25000" dirty="0" smtClean="0"/>
              <a:t>n </a:t>
            </a:r>
            <a:r>
              <a:rPr lang="en-US" dirty="0" smtClean="0">
                <a:latin typeface="Cambria Math"/>
                <a:ea typeface="Cambria Math"/>
              </a:rPr>
              <a:t>≠0</a:t>
            </a:r>
            <a:r>
              <a:rPr lang="en-US" dirty="0" smtClean="0"/>
              <a:t>. </a:t>
            </a:r>
          </a:p>
          <a:p>
            <a:pPr>
              <a:buNone/>
            </a:pPr>
            <a:r>
              <a:rPr lang="en-US" dirty="0"/>
              <a:t> </a:t>
            </a:r>
            <a:r>
              <a:rPr lang="en-US" dirty="0" smtClean="0"/>
              <a:t>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pPr>
              <a:buNone/>
            </a:pPr>
            <a:r>
              <a:rPr lang="en-US" b="1" dirty="0" smtClean="0"/>
              <a:t>Proof</a:t>
            </a:r>
            <a:r>
              <a:rPr lang="en-US" dirty="0" smtClean="0"/>
              <a:t>:  |</a:t>
            </a:r>
            <a:r>
              <a:rPr lang="en-US" i="1" dirty="0" smtClean="0"/>
              <a:t>f</a:t>
            </a:r>
            <a:r>
              <a:rPr lang="en-US" dirty="0" smtClean="0"/>
              <a:t>(x)| = |</a:t>
            </a:r>
            <a:r>
              <a:rPr lang="en-US" i="1" dirty="0" err="1" smtClean="0"/>
              <a:t>a</a:t>
            </a:r>
            <a:r>
              <a:rPr lang="en-US" i="1" baseline="-25000" dirty="0" err="1" smtClean="0"/>
              <a:t>n</a:t>
            </a:r>
            <a:r>
              <a:rPr lang="en-US" i="1" dirty="0" err="1" smtClean="0"/>
              <a:t>x</a:t>
            </a:r>
            <a:r>
              <a:rPr lang="en-US" i="1" baseline="30000" dirty="0" err="1" smtClean="0"/>
              <a:t>n</a:t>
            </a:r>
            <a:r>
              <a:rPr lang="en-US" i="1" dirty="0" smtClean="0"/>
              <a:t> </a:t>
            </a:r>
            <a:r>
              <a:rPr lang="en-US" dirty="0" smtClean="0"/>
              <a:t>+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a:t>
            </a:r>
            <a:r>
              <a:rPr lang="en-US" i="1" dirty="0" smtClean="0"/>
              <a:t> + </a:t>
            </a:r>
            <a:r>
              <a:rPr lang="en-US"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i="1" dirty="0" smtClean="0"/>
              <a:t>x</a:t>
            </a:r>
            <a:r>
              <a:rPr lang="en-US" baseline="30000" dirty="0" smtClean="0"/>
              <a:t>1   </a:t>
            </a:r>
            <a:r>
              <a:rPr lang="en-US" dirty="0" smtClean="0">
                <a:ea typeface="Cambria Math"/>
              </a:rPr>
              <a:t>+ </a:t>
            </a:r>
            <a:r>
              <a:rPr lang="en-US" i="1" dirty="0" smtClean="0"/>
              <a:t>a</a:t>
            </a:r>
            <a:r>
              <a:rPr lang="en-US" baseline="-25000" dirty="0" smtClean="0"/>
              <a:t>1</a:t>
            </a:r>
            <a:r>
              <a:rPr lang="en-US" dirty="0" smtClean="0"/>
              <a:t>|</a:t>
            </a:r>
          </a:p>
          <a:p>
            <a:pPr>
              <a:buNone/>
            </a:pPr>
            <a:r>
              <a:rPr lang="en-US" dirty="0" smtClean="0"/>
              <a:t>                       </a:t>
            </a:r>
            <a:r>
              <a:rPr lang="en-US" dirty="0" smtClean="0">
                <a:latin typeface="Cambria Math"/>
                <a:ea typeface="Cambria Math"/>
              </a:rPr>
              <a:t>≤ </a:t>
            </a:r>
            <a:r>
              <a:rPr lang="en-US" dirty="0" smtClean="0"/>
              <a:t>|</a:t>
            </a:r>
            <a:r>
              <a:rPr lang="en-US" i="1" dirty="0" err="1" smtClean="0"/>
              <a:t>a</a:t>
            </a:r>
            <a:r>
              <a:rPr lang="en-US" i="1" baseline="-25000" dirty="0" err="1" smtClean="0"/>
              <a:t>n</a:t>
            </a:r>
            <a:r>
              <a:rPr lang="en-US" dirty="0" err="1" smtClean="0"/>
              <a:t>|</a:t>
            </a:r>
            <a:r>
              <a:rPr lang="en-US" i="1" dirty="0" err="1" smtClean="0"/>
              <a:t>x</a:t>
            </a:r>
            <a:r>
              <a:rPr lang="en-US" i="1" baseline="30000" dirty="0" err="1"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baseline="30000" dirty="0" smtClean="0"/>
              <a:t>1</a:t>
            </a:r>
            <a:r>
              <a:rPr lang="en-US" dirty="0" smtClean="0"/>
              <a:t> </a:t>
            </a:r>
            <a:r>
              <a:rPr lang="en-US" dirty="0" smtClean="0">
                <a:ea typeface="Cambria Math"/>
              </a:rPr>
              <a:t>+ |</a:t>
            </a:r>
            <a:r>
              <a:rPr lang="en-US" i="1" dirty="0" smtClean="0"/>
              <a:t>a</a:t>
            </a:r>
            <a:r>
              <a:rPr lang="en-US" baseline="-25000" dirty="0" smtClean="0"/>
              <a:t>1</a:t>
            </a:r>
            <a:r>
              <a:rPr lang="en-US" dirty="0" smtClean="0"/>
              <a:t>|</a:t>
            </a:r>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baseline="30000" dirty="0" smtClean="0"/>
              <a:t>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i="1" baseline="30000" dirty="0" smtClean="0"/>
              <a:t>n-</a:t>
            </a:r>
            <a:r>
              <a:rPr lang="en-US" baseline="30000" dirty="0" smtClean="0"/>
              <a:t>1</a:t>
            </a:r>
            <a:r>
              <a:rPr lang="en-US" dirty="0" smtClean="0"/>
              <a:t> </a:t>
            </a:r>
            <a:r>
              <a:rPr lang="en-US" dirty="0" smtClean="0">
                <a:ea typeface="Cambria Math"/>
              </a:rPr>
              <a:t>+ |</a:t>
            </a:r>
            <a:r>
              <a:rPr lang="en-US" i="1" dirty="0" smtClean="0"/>
              <a:t>a</a:t>
            </a:r>
            <a:r>
              <a:rPr lang="en-US" baseline="-25000" dirty="0" smtClean="0"/>
              <a:t>1</a:t>
            </a:r>
            <a:r>
              <a:rPr lang="en-US" dirty="0" smtClean="0"/>
              <a:t>|/</a:t>
            </a:r>
            <a:r>
              <a:rPr lang="en-US" i="1" dirty="0" smtClean="0"/>
              <a:t> </a:t>
            </a:r>
            <a:r>
              <a:rPr lang="en-US" i="1" dirty="0" err="1" smtClean="0"/>
              <a:t>x</a:t>
            </a:r>
            <a:r>
              <a:rPr lang="en-US" i="1" baseline="30000" dirty="0" err="1" smtClean="0"/>
              <a:t>n</a:t>
            </a:r>
            <a:r>
              <a:rPr lang="en-US" dirty="0" smtClean="0"/>
              <a:t>)</a:t>
            </a:r>
            <a:endParaRPr lang="en-US" i="1" baseline="30000" dirty="0" smtClean="0"/>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dirty="0" smtClean="0">
                <a:ea typeface="Cambria Math"/>
              </a:rPr>
              <a:t>+ |</a:t>
            </a:r>
            <a:r>
              <a:rPr lang="en-US" i="1" dirty="0" smtClean="0"/>
              <a:t>a</a:t>
            </a:r>
            <a:r>
              <a:rPr lang="en-US" baseline="-25000" dirty="0" smtClean="0"/>
              <a:t>1</a:t>
            </a:r>
            <a:r>
              <a:rPr lang="en-US" dirty="0" smtClean="0"/>
              <a:t>|)</a:t>
            </a:r>
          </a:p>
          <a:p>
            <a:r>
              <a:rPr lang="en-US" dirty="0" smtClean="0"/>
              <a:t>Take </a:t>
            </a:r>
            <a:r>
              <a:rPr lang="en-US" i="1" dirty="0" smtClean="0"/>
              <a:t>C</a:t>
            </a:r>
            <a:r>
              <a:rPr lang="en-US" dirty="0" smtClean="0"/>
              <a:t> =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dirty="0" smtClean="0">
                <a:ea typeface="Cambria Math"/>
              </a:rPr>
              <a:t>+ |</a:t>
            </a:r>
            <a:r>
              <a:rPr lang="en-US" i="1" dirty="0" smtClean="0"/>
              <a:t>a</a:t>
            </a:r>
            <a:r>
              <a:rPr lang="en-US" baseline="-25000" dirty="0" smtClean="0"/>
              <a:t>1</a:t>
            </a:r>
            <a:r>
              <a:rPr lang="en-US" dirty="0" smtClean="0"/>
              <a:t>| and </a:t>
            </a:r>
            <a:r>
              <a:rPr lang="en-US" i="1" dirty="0" smtClean="0"/>
              <a:t>k</a:t>
            </a:r>
            <a:r>
              <a:rPr lang="en-US" dirty="0" smtClean="0"/>
              <a:t> = </a:t>
            </a:r>
            <a:r>
              <a:rPr lang="en-US" dirty="0" smtClean="0">
                <a:latin typeface="Cambria Math" pitchFamily="18" charset="0"/>
                <a:ea typeface="Cambria Math" pitchFamily="18" charset="0"/>
              </a:rPr>
              <a:t>1.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r>
              <a:rPr lang="en-US" dirty="0" smtClean="0"/>
              <a:t>The leading term </a:t>
            </a:r>
            <a:r>
              <a:rPr lang="en-US" i="1" dirty="0" err="1" smtClean="0"/>
              <a:t>a</a:t>
            </a:r>
            <a:r>
              <a:rPr lang="en-US" i="1" baseline="-25000" dirty="0" err="1" smtClean="0"/>
              <a:t>n</a:t>
            </a:r>
            <a:r>
              <a:rPr lang="en-US" i="1" dirty="0" err="1" smtClean="0"/>
              <a:t>x</a:t>
            </a:r>
            <a:r>
              <a:rPr lang="en-US" i="1" baseline="30000" dirty="0" err="1" smtClean="0"/>
              <a:t>n</a:t>
            </a:r>
            <a:r>
              <a:rPr lang="en-US" dirty="0" smtClean="0"/>
              <a:t> of a polynomial dominates its growth.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1981200"/>
            <a:ext cx="5745956" cy="34290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524000" y="2438400"/>
            <a:ext cx="2117408" cy="242888"/>
          </a:xfrm>
          <a:prstGeom prst="rect">
            <a:avLst/>
          </a:prstGeom>
        </p:spPr>
      </p:pic>
      <p:sp>
        <p:nvSpPr>
          <p:cNvPr id="8" name="TextBox 7"/>
          <p:cNvSpPr txBox="1"/>
          <p:nvPr/>
        </p:nvSpPr>
        <p:spPr>
          <a:xfrm>
            <a:off x="6553200" y="2895600"/>
            <a:ext cx="2209800" cy="523220"/>
          </a:xfrm>
          <a:prstGeom prst="rect">
            <a:avLst/>
          </a:prstGeom>
          <a:noFill/>
        </p:spPr>
        <p:txBody>
          <a:bodyPr wrap="square" rtlCol="0">
            <a:spAutoFit/>
          </a:bodyPr>
          <a:lstStyle/>
          <a:p>
            <a:r>
              <a:rPr lang="en-US" sz="1400" dirty="0" smtClean="0">
                <a:solidFill>
                  <a:srgbClr val="C00000"/>
                </a:solidFill>
              </a:rPr>
              <a:t>Uses triangle inequality, an exercise in Section </a:t>
            </a:r>
            <a:r>
              <a:rPr lang="en-US" sz="1400" dirty="0" smtClean="0">
                <a:solidFill>
                  <a:srgbClr val="C00000"/>
                </a:solidFill>
                <a:latin typeface="Cambria Math" pitchFamily="18" charset="0"/>
                <a:ea typeface="Cambria Math" pitchFamily="18" charset="0"/>
              </a:rPr>
              <a:t>1.8</a:t>
            </a:r>
            <a:r>
              <a:rPr lang="en-US" sz="1400" dirty="0" smtClean="0">
                <a:solidFill>
                  <a:srgbClr val="C00000"/>
                </a:solidFill>
              </a:rPr>
              <a:t>.</a:t>
            </a:r>
            <a:endParaRPr lang="en-US" sz="1400" dirty="0">
              <a:solidFill>
                <a:srgbClr val="C00000"/>
              </a:solidFill>
            </a:endParaRPr>
          </a:p>
        </p:txBody>
      </p:sp>
      <p:sp>
        <p:nvSpPr>
          <p:cNvPr id="10" name="TextBox 9"/>
          <p:cNvSpPr txBox="1"/>
          <p:nvPr/>
        </p:nvSpPr>
        <p:spPr>
          <a:xfrm>
            <a:off x="304800" y="3886200"/>
            <a:ext cx="1752600" cy="307777"/>
          </a:xfrm>
          <a:prstGeom prst="rect">
            <a:avLst/>
          </a:prstGeom>
          <a:noFill/>
        </p:spPr>
        <p:txBody>
          <a:bodyPr wrap="square" rtlCol="0">
            <a:spAutoFit/>
          </a:bodyPr>
          <a:lstStyle/>
          <a:p>
            <a:r>
              <a:rPr lang="en-US" sz="1400" dirty="0" smtClean="0"/>
              <a:t>   </a:t>
            </a:r>
            <a:r>
              <a:rPr lang="en-US" sz="1400" dirty="0" smtClean="0">
                <a:solidFill>
                  <a:srgbClr val="C00000"/>
                </a:solidFill>
              </a:rPr>
              <a:t>Assuming </a:t>
            </a:r>
            <a:r>
              <a:rPr lang="en-US" sz="1400" i="1" dirty="0" smtClean="0">
                <a:solidFill>
                  <a:srgbClr val="C00000"/>
                </a:solidFill>
              </a:rPr>
              <a:t>x</a:t>
            </a:r>
            <a:r>
              <a:rPr lang="en-US" sz="1400" dirty="0" smtClean="0">
                <a:solidFill>
                  <a:srgbClr val="C00000"/>
                </a:solidFill>
              </a:rPr>
              <a:t> &gt; </a:t>
            </a:r>
            <a:r>
              <a:rPr lang="en-US" sz="1400" dirty="0" smtClean="0">
                <a:solidFill>
                  <a:srgbClr val="C00000"/>
                </a:solidFill>
                <a:latin typeface="Cambria Math" pitchFamily="18" charset="0"/>
                <a:ea typeface="Cambria Math" pitchFamily="18" charset="0"/>
              </a:rPr>
              <a:t>1</a:t>
            </a:r>
            <a:endParaRPr lang="en-US" sz="1400" dirty="0">
              <a:solidFill>
                <a:srgbClr val="C0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the sum of the first </a:t>
            </a:r>
            <a:r>
              <a:rPr lang="en-US" i="1" dirty="0" smtClean="0"/>
              <a:t>n</a:t>
            </a:r>
            <a:r>
              <a:rPr lang="en-US" dirty="0" smtClean="0"/>
              <a:t> positive integers.</a:t>
            </a:r>
          </a:p>
          <a:p>
            <a:pPr>
              <a:buNone/>
            </a:pPr>
            <a:r>
              <a:rPr lang="en-US" b="1" dirty="0" smtClean="0"/>
              <a:t>   Solution</a:t>
            </a:r>
            <a:r>
              <a:rPr lang="en-US" dirty="0" smtClean="0"/>
              <a:t>:</a:t>
            </a:r>
          </a:p>
          <a:p>
            <a:pPr>
              <a:buNone/>
            </a:pPr>
            <a:endParaRPr lang="en-US" dirty="0" smtClean="0"/>
          </a:p>
          <a:p>
            <a:pPr>
              <a:buNone/>
            </a:pPr>
            <a:r>
              <a:rPr lang="en-US" b="1" dirty="0" smtClean="0"/>
              <a:t>   Example</a:t>
            </a:r>
            <a:r>
              <a:rPr lang="en-US" dirty="0" smtClean="0"/>
              <a:t>: Use big-</a:t>
            </a:r>
            <a:r>
              <a:rPr lang="en-US" i="1" dirty="0" smtClean="0"/>
              <a:t>O</a:t>
            </a:r>
            <a:r>
              <a:rPr lang="en-US" dirty="0" smtClean="0"/>
              <a:t> notation to estimate the factorial function </a:t>
            </a:r>
          </a:p>
          <a:p>
            <a:pPr>
              <a:buNone/>
            </a:pPr>
            <a:r>
              <a:rPr lang="en-US" b="1" dirty="0" smtClean="0"/>
              <a:t>   Solution</a:t>
            </a:r>
            <a:r>
              <a:rPr lang="en-US" dirty="0" smtClean="0"/>
              <a:t>:</a:t>
            </a:r>
          </a:p>
          <a:p>
            <a:pPr>
              <a:buNone/>
            </a:pPr>
            <a:endParaRPr lang="en-US" dirty="0"/>
          </a:p>
        </p:txBody>
      </p:sp>
      <p:pic>
        <p:nvPicPr>
          <p:cNvPr id="21" name="Picture 20" descr="addin_tmp.png"/>
          <p:cNvPicPr>
            <a:picLocks noChangeAspect="1"/>
          </p:cNvPicPr>
          <p:nvPr>
            <p:custDataLst>
              <p:tags r:id="rId1"/>
            </p:custDataLst>
          </p:nvPr>
        </p:nvPicPr>
        <p:blipFill>
          <a:blip r:embed="rId7" cstate="print"/>
          <a:stretch>
            <a:fillRect/>
          </a:stretch>
        </p:blipFill>
        <p:spPr>
          <a:xfrm>
            <a:off x="2362200" y="2895600"/>
            <a:ext cx="5272088" cy="309563"/>
          </a:xfrm>
          <a:prstGeom prst="rect">
            <a:avLst/>
          </a:prstGeom>
        </p:spPr>
      </p:pic>
      <p:pic>
        <p:nvPicPr>
          <p:cNvPr id="22" name="Picture 21" descr="addin_tmp.png"/>
          <p:cNvPicPr>
            <a:picLocks noChangeAspect="1"/>
          </p:cNvPicPr>
          <p:nvPr>
            <p:custDataLst>
              <p:tags r:id="rId2"/>
            </p:custDataLst>
          </p:nvPr>
        </p:nvPicPr>
        <p:blipFill>
          <a:blip r:embed="rId8" cstate="print"/>
          <a:stretch>
            <a:fillRect/>
          </a:stretch>
        </p:blipFill>
        <p:spPr>
          <a:xfrm>
            <a:off x="1371600" y="3429000"/>
            <a:ext cx="6603206" cy="342900"/>
          </a:xfrm>
          <a:prstGeom prst="rect">
            <a:avLst/>
          </a:prstGeom>
        </p:spPr>
      </p:pic>
      <p:pic>
        <p:nvPicPr>
          <p:cNvPr id="19" name="Picture 18" descr="addin_tmp.png"/>
          <p:cNvPicPr>
            <a:picLocks noChangeAspect="1"/>
          </p:cNvPicPr>
          <p:nvPr>
            <p:custDataLst>
              <p:tags r:id="rId3"/>
            </p:custDataLst>
          </p:nvPr>
        </p:nvPicPr>
        <p:blipFill>
          <a:blip r:embed="rId9" cstate="print"/>
          <a:stretch>
            <a:fillRect/>
          </a:stretch>
        </p:blipFill>
        <p:spPr>
          <a:xfrm>
            <a:off x="1143001" y="5334000"/>
            <a:ext cx="6360319" cy="273844"/>
          </a:xfrm>
          <a:prstGeom prst="rect">
            <a:avLst/>
          </a:prstGeom>
        </p:spPr>
      </p:pic>
      <p:pic>
        <p:nvPicPr>
          <p:cNvPr id="18" name="Picture 17" descr="addin_tmp.png"/>
          <p:cNvPicPr>
            <a:picLocks noChangeAspect="1"/>
          </p:cNvPicPr>
          <p:nvPr>
            <p:custDataLst>
              <p:tags r:id="rId4"/>
            </p:custDataLst>
          </p:nvPr>
        </p:nvPicPr>
        <p:blipFill>
          <a:blip r:embed="rId10" cstate="print"/>
          <a:stretch>
            <a:fillRect/>
          </a:stretch>
        </p:blipFill>
        <p:spPr>
          <a:xfrm>
            <a:off x="2133600" y="5943600"/>
            <a:ext cx="4893469" cy="319088"/>
          </a:xfrm>
          <a:prstGeom prst="rect">
            <a:avLst/>
          </a:prstGeom>
        </p:spPr>
      </p:pic>
      <p:pic>
        <p:nvPicPr>
          <p:cNvPr id="11" name="Picture 10" descr="addin_tmp.png"/>
          <p:cNvPicPr>
            <a:picLocks noChangeAspect="1"/>
          </p:cNvPicPr>
          <p:nvPr>
            <p:custDataLst>
              <p:tags r:id="rId5"/>
            </p:custDataLst>
          </p:nvPr>
        </p:nvPicPr>
        <p:blipFill>
          <a:blip r:embed="rId11" cstate="print"/>
          <a:stretch>
            <a:fillRect/>
          </a:stretch>
        </p:blipFill>
        <p:spPr>
          <a:xfrm>
            <a:off x="2362200" y="4267200"/>
            <a:ext cx="3914775" cy="319088"/>
          </a:xfrm>
          <a:prstGeom prst="rect">
            <a:avLst/>
          </a:prstGeom>
        </p:spPr>
      </p:pic>
      <p:sp>
        <p:nvSpPr>
          <p:cNvPr id="9" name="TextBox 8"/>
          <p:cNvSpPr txBox="1"/>
          <p:nvPr/>
        </p:nvSpPr>
        <p:spPr>
          <a:xfrm>
            <a:off x="5943600" y="64008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log </a:t>
            </a:r>
            <a:r>
              <a:rPr lang="en-US" i="1" dirty="0" smtClean="0"/>
              <a:t>n</a:t>
            </a:r>
            <a:r>
              <a:rPr lang="en-US" dirty="0" smtClean="0"/>
              <a:t>!</a:t>
            </a:r>
          </a:p>
          <a:p>
            <a:pPr>
              <a:buNone/>
            </a:pPr>
            <a:r>
              <a:rPr lang="en-US" b="1" dirty="0" smtClean="0"/>
              <a:t>   Solution</a:t>
            </a:r>
            <a:r>
              <a:rPr lang="en-US" dirty="0" smtClean="0"/>
              <a:t>: Given that                  (previous slide) </a:t>
            </a:r>
          </a:p>
          <a:p>
            <a:pPr>
              <a:buNone/>
            </a:pPr>
            <a:r>
              <a:rPr lang="en-US" dirty="0" smtClean="0"/>
              <a:t>                     then                                    .</a:t>
            </a:r>
          </a:p>
          <a:p>
            <a:pPr>
              <a:buNone/>
            </a:pPr>
            <a:r>
              <a:rPr lang="en-US" dirty="0" smtClean="0"/>
              <a:t>     Hence, log(</a:t>
            </a:r>
            <a:r>
              <a:rPr lang="en-US" i="1" dirty="0" smtClean="0"/>
              <a:t>n</a:t>
            </a:r>
            <a:r>
              <a:rPr lang="en-US" dirty="0" smtClean="0"/>
              <a:t>!) is </a:t>
            </a:r>
            <a:r>
              <a:rPr lang="en-US" i="1" dirty="0" smtClean="0"/>
              <a:t>O</a:t>
            </a:r>
            <a:r>
              <a:rPr lang="en-US" dirty="0" smtClean="0"/>
              <a:t>(</a:t>
            </a:r>
            <a:r>
              <a:rPr lang="en-US" i="1" dirty="0" err="1" smtClean="0"/>
              <a:t>n</a:t>
            </a:r>
            <a:r>
              <a:rPr lang="en-US" dirty="0" err="1" smtClean="0">
                <a:latin typeface="Cambria Math"/>
                <a:ea typeface="Cambria Math"/>
              </a:rPr>
              <a:t>∙log</a:t>
            </a:r>
            <a:r>
              <a:rPr lang="en-US" dirty="0" smtClean="0">
                <a:latin typeface="Cambria Math"/>
                <a:ea typeface="Cambria Math"/>
              </a:rPr>
              <a:t>(</a:t>
            </a:r>
            <a:r>
              <a:rPr lang="en-US" i="1" dirty="0" smtClean="0">
                <a:latin typeface="Cambria Math"/>
                <a:ea typeface="Cambria Math"/>
              </a:rPr>
              <a:t>n</a:t>
            </a:r>
            <a:r>
              <a:rPr lang="en-US" dirty="0" smtClean="0">
                <a:latin typeface="Cambria Math"/>
                <a:ea typeface="Cambria Math"/>
              </a:rPr>
              <a:t>)) taking </a:t>
            </a:r>
            <a:r>
              <a:rPr lang="en-US" i="1" dirty="0" smtClean="0">
                <a:ea typeface="Cambria Math"/>
              </a:rPr>
              <a:t>C </a:t>
            </a:r>
            <a:r>
              <a:rPr lang="en-US" dirty="0" smtClean="0">
                <a:latin typeface="Cambria Math"/>
                <a:ea typeface="Cambria Math"/>
              </a:rPr>
              <a:t>= 1 and </a:t>
            </a:r>
            <a:r>
              <a:rPr lang="en-US" i="1" dirty="0" smtClean="0">
                <a:latin typeface="Cambria Math"/>
                <a:ea typeface="Cambria Math"/>
              </a:rPr>
              <a:t>k</a:t>
            </a:r>
            <a:r>
              <a:rPr lang="en-US" dirty="0" smtClean="0">
                <a:latin typeface="Cambria Math"/>
                <a:ea typeface="Cambria Math"/>
              </a:rPr>
              <a:t> = 1.</a:t>
            </a:r>
            <a:endParaRPr lang="en-US" dirty="0" smtClean="0"/>
          </a:p>
          <a:p>
            <a:pPr>
              <a:buNone/>
            </a:pPr>
            <a:r>
              <a:rPr lang="en-US" b="1" dirty="0" smtClean="0"/>
              <a:t>   </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038600" y="2514600"/>
            <a:ext cx="1119188" cy="273844"/>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200400" y="2971800"/>
            <a:ext cx="2659856" cy="31908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Growth of Functions</a:t>
            </a:r>
            <a:endParaRPr lang="en-US" dirty="0"/>
          </a:p>
        </p:txBody>
      </p:sp>
      <p:pic>
        <p:nvPicPr>
          <p:cNvPr id="5" name="Content Placeholder 3" descr="0309.jpg"/>
          <p:cNvPicPr>
            <a:picLocks noGrp="1" noChangeAspect="1"/>
          </p:cNvPicPr>
          <p:nvPr>
            <p:ph idx="1"/>
          </p:nvPr>
        </p:nvPicPr>
        <p:blipFill>
          <a:blip r:embed="rId2" cstate="print"/>
          <a:stretch>
            <a:fillRect/>
          </a:stretch>
        </p:blipFill>
        <p:spPr>
          <a:xfrm>
            <a:off x="3250276" y="2362200"/>
            <a:ext cx="3836324" cy="3118499"/>
          </a:xfrm>
        </p:spPr>
      </p:pic>
      <p:sp>
        <p:nvSpPr>
          <p:cNvPr id="6" name="TextBox 5"/>
          <p:cNvSpPr txBox="1"/>
          <p:nvPr/>
        </p:nvSpPr>
        <p:spPr>
          <a:xfrm>
            <a:off x="1219200" y="5562600"/>
            <a:ext cx="6781800" cy="369332"/>
          </a:xfrm>
          <a:prstGeom prst="rect">
            <a:avLst/>
          </a:prstGeom>
          <a:noFill/>
        </p:spPr>
        <p:txBody>
          <a:bodyPr wrap="square" rtlCol="0">
            <a:spAutoFit/>
          </a:bodyPr>
          <a:lstStyle/>
          <a:p>
            <a:r>
              <a:rPr lang="en-US" b="1" dirty="0" smtClean="0"/>
              <a:t>Note the difference in behavior of functions as </a:t>
            </a:r>
            <a:r>
              <a:rPr lang="en-US" b="1" i="1" dirty="0" smtClean="0"/>
              <a:t>n</a:t>
            </a:r>
            <a:r>
              <a:rPr lang="en-US" b="1" dirty="0" smtClean="0"/>
              <a:t> gets larger</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Useful Big-</a:t>
            </a:r>
            <a:r>
              <a:rPr lang="en-US" sz="4000" i="1" dirty="0" smtClean="0"/>
              <a:t>O</a:t>
            </a:r>
            <a:r>
              <a:rPr lang="en-US" sz="4000" dirty="0" smtClean="0"/>
              <a:t> Estimates Involving Logarithms, Powers, and Exponents</a:t>
            </a:r>
            <a:endParaRPr lang="en-US" sz="4000" dirty="0"/>
          </a:p>
        </p:txBody>
      </p:sp>
      <p:sp>
        <p:nvSpPr>
          <p:cNvPr id="3" name="Content Placeholder 2"/>
          <p:cNvSpPr>
            <a:spLocks noGrp="1"/>
          </p:cNvSpPr>
          <p:nvPr>
            <p:ph idx="1"/>
          </p:nvPr>
        </p:nvSpPr>
        <p:spPr/>
        <p:txBody>
          <a:bodyPr/>
          <a:lstStyle/>
          <a:p>
            <a:r>
              <a:rPr lang="en-US" dirty="0" smtClean="0"/>
              <a:t>If </a:t>
            </a:r>
            <a:r>
              <a:rPr lang="en-US" i="1" dirty="0" smtClean="0"/>
              <a:t>d</a:t>
            </a:r>
            <a:r>
              <a:rPr lang="en-US" dirty="0" smtClean="0"/>
              <a:t> &gt; c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n</a:t>
            </a:r>
            <a:r>
              <a:rPr lang="en-US" i="1" baseline="30000" dirty="0" err="1"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c</a:t>
            </a:r>
            <a:r>
              <a:rPr lang="en-US" dirty="0" smtClean="0"/>
              <a:t>). </a:t>
            </a:r>
          </a:p>
          <a:p>
            <a:r>
              <a:rPr lang="en-US" dirty="0" smtClean="0"/>
              <a:t>If  b &gt;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positive, then </a:t>
            </a:r>
          </a:p>
          <a:p>
            <a:pPr>
              <a:buNone/>
            </a:pPr>
            <a:r>
              <a:rPr lang="en-US" i="1" dirty="0" smtClean="0"/>
              <a:t>        </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dirty="0" smtClean="0"/>
              <a:t>). </a:t>
            </a:r>
          </a:p>
          <a:p>
            <a:r>
              <a:rPr lang="en-US" dirty="0" smtClean="0"/>
              <a:t> If  b &gt; </a:t>
            </a:r>
            <a:r>
              <a:rPr lang="en-US" dirty="0" smtClean="0">
                <a:latin typeface="Cambria Math" pitchFamily="18" charset="0"/>
                <a:ea typeface="Cambria Math" pitchFamily="18" charset="0"/>
              </a:rPr>
              <a:t>1</a:t>
            </a:r>
            <a:r>
              <a:rPr lang="en-US" dirty="0" smtClean="0"/>
              <a:t>  and  </a:t>
            </a:r>
            <a:r>
              <a:rPr lang="en-US" i="1" dirty="0" smtClean="0"/>
              <a:t>d</a:t>
            </a:r>
            <a:r>
              <a:rPr lang="en-US" dirty="0" smtClean="0"/>
              <a:t> is positive, then </a:t>
            </a:r>
          </a:p>
          <a:p>
            <a:pPr>
              <a:buNone/>
            </a:pPr>
            <a:r>
              <a:rPr lang="en-US" i="1" dirty="0" smtClean="0"/>
              <a:t>            </a:t>
            </a:r>
            <a:r>
              <a:rPr lang="en-US" i="1" dirty="0" err="1" smtClean="0"/>
              <a:t>n</a:t>
            </a:r>
            <a:r>
              <a:rPr lang="en-US" i="1" baseline="30000" dirty="0" err="1" smtClean="0"/>
              <a:t>d</a:t>
            </a:r>
            <a:r>
              <a:rPr lang="en-US" baseline="30000" dirty="0" smtClean="0"/>
              <a:t>  </a:t>
            </a:r>
            <a:r>
              <a:rPr lang="en-US" dirty="0" smtClean="0"/>
              <a:t>is </a:t>
            </a:r>
            <a:r>
              <a:rPr lang="en-US" i="1" dirty="0" smtClean="0"/>
              <a:t>O</a:t>
            </a:r>
            <a:r>
              <a:rPr lang="en-US" dirty="0" smtClean="0"/>
              <a:t>(</a:t>
            </a:r>
            <a:r>
              <a:rPr lang="en-US" i="1" dirty="0" err="1" smtClean="0"/>
              <a:t>b</a:t>
            </a:r>
            <a:r>
              <a:rPr lang="en-US" i="1" baseline="30000" dirty="0" err="1" smtClean="0"/>
              <a:t>n</a:t>
            </a:r>
            <a:r>
              <a:rPr lang="en-US" dirty="0" smtClean="0"/>
              <a:t>), but </a:t>
            </a:r>
            <a:r>
              <a:rPr lang="en-US" i="1" dirty="0" err="1" smtClean="0"/>
              <a:t>b</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d</a:t>
            </a:r>
            <a:r>
              <a:rPr lang="en-US" dirty="0" smtClean="0"/>
              <a:t>).</a:t>
            </a:r>
          </a:p>
          <a:p>
            <a:r>
              <a:rPr lang="en-US" dirty="0" smtClean="0"/>
              <a:t> If </a:t>
            </a:r>
            <a:r>
              <a:rPr lang="en-US" i="1" dirty="0" smtClean="0"/>
              <a:t>c</a:t>
            </a:r>
            <a:r>
              <a:rPr lang="en-US" dirty="0" smtClean="0"/>
              <a:t> &gt; b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b</a:t>
            </a:r>
            <a:r>
              <a:rPr lang="en-US" i="1" baseline="30000" dirty="0" err="1" smtClean="0"/>
              <a:t>n</a:t>
            </a:r>
            <a:r>
              <a:rPr lang="en-US" baseline="30000" dirty="0" smtClean="0"/>
              <a:t>  </a:t>
            </a:r>
            <a:r>
              <a:rPr lang="en-US" dirty="0" smtClean="0"/>
              <a:t>is </a:t>
            </a:r>
            <a:r>
              <a:rPr lang="en-US" i="1" dirty="0" smtClean="0"/>
              <a:t>O</a:t>
            </a:r>
            <a:r>
              <a:rPr lang="en-US" dirty="0" smtClean="0"/>
              <a:t>(</a:t>
            </a:r>
            <a:r>
              <a:rPr lang="en-US" i="1" dirty="0" err="1" smtClean="0"/>
              <a:t>c</a:t>
            </a:r>
            <a:r>
              <a:rPr lang="en-US" i="1" baseline="30000" dirty="0" err="1" smtClean="0"/>
              <a:t>n</a:t>
            </a:r>
            <a:r>
              <a:rPr lang="en-US" dirty="0" smtClean="0"/>
              <a:t>), but </a:t>
            </a:r>
            <a:r>
              <a:rPr lang="en-US" i="1" dirty="0" err="1" smtClean="0"/>
              <a:t>c</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b</a:t>
            </a:r>
            <a:r>
              <a:rPr lang="en-US" i="1" baseline="30000" dirty="0" err="1" smtClean="0"/>
              <a:t>n</a:t>
            </a:r>
            <a:r>
              <a:rPr lang="en-US" dirty="0" smtClean="0"/>
              <a:t>).</a:t>
            </a:r>
          </a:p>
          <a:p>
            <a:pPr>
              <a:buNone/>
            </a:pPr>
            <a:endParaRPr lang="en-US"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See next slide for proof</a:t>
            </a:r>
          </a:p>
          <a:p>
            <a:pPr lvl="1">
              <a:buNone/>
            </a:pPr>
            <a:endParaRPr lang="en-US" dirty="0" smtClean="0"/>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t>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are both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i="1" dirty="0" smtClean="0"/>
              <a:t>x</a:t>
            </a:r>
            <a:r>
              <a:rPr lang="en-US" dirty="0" smtClean="0"/>
              <a:t>)</a:t>
            </a:r>
            <a:r>
              <a:rPr lang="en-US" dirty="0" smtClean="0">
                <a:latin typeface="Cambria Math" pitchFamily="18" charset="0"/>
                <a:ea typeface="Cambria Math" pitchFamily="18" charset="0"/>
              </a:rPr>
              <a:t>).</a:t>
            </a:r>
            <a:r>
              <a:rPr lang="en-US" dirty="0" smtClean="0"/>
              <a:t>      </a:t>
            </a:r>
          </a:p>
          <a:p>
            <a:pPr lvl="1"/>
            <a:r>
              <a:rPr lang="en-US" dirty="0" smtClean="0"/>
              <a:t>See text for argument                                                       </a:t>
            </a:r>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baseline="-25000" dirty="0" smtClean="0">
                <a:latin typeface="Cambria Math" pitchFamily="18" charset="0"/>
                <a:ea typeface="Cambria Math" pitchFamily="18" charset="0"/>
              </a:rPr>
              <a:t>1</a:t>
            </a:r>
            <a:r>
              <a:rPr lang="en-US" dirty="0" smtClean="0"/>
              <a:t>(x)g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a:t>
            </a:r>
            <a:r>
              <a:rPr lang="en-US" dirty="0" smtClean="0"/>
              <a:t>                                                                                                                               </a:t>
            </a:r>
          </a:p>
          <a:p>
            <a:pPr lvl="1"/>
            <a:r>
              <a:rPr lang="en-US" dirty="0" smtClean="0"/>
              <a:t>See text for argument</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By the definition of big-</a:t>
            </a:r>
            <a:r>
              <a:rPr lang="en-US" i="1" dirty="0" smtClean="0"/>
              <a:t>O</a:t>
            </a:r>
            <a:r>
              <a:rPr lang="en-US" dirty="0" smtClean="0"/>
              <a:t> notation, there are constants C</a:t>
            </a:r>
            <a:r>
              <a:rPr lang="en-US" baseline="-25000" dirty="0" smtClean="0">
                <a:latin typeface="Cambria Math" pitchFamily="18" charset="0"/>
                <a:ea typeface="Cambria Math" pitchFamily="18" charset="0"/>
              </a:rPr>
              <a:t>1</a:t>
            </a:r>
            <a:r>
              <a:rPr lang="en-US" dirty="0" smtClean="0"/>
              <a:t>,C</a:t>
            </a:r>
            <a:r>
              <a:rPr lang="en-US" baseline="-25000" dirty="0" smtClean="0">
                <a:latin typeface="Cambria Math" pitchFamily="18" charset="0"/>
                <a:ea typeface="Cambria Math" pitchFamily="18" charset="0"/>
              </a:rPr>
              <a:t>2 </a:t>
            </a:r>
            <a:r>
              <a:rPr lang="en-US" dirty="0" smtClean="0"/>
              <a:t>,</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 </a:t>
            </a:r>
            <a:r>
              <a:rPr lang="en-US" dirty="0" smtClean="0"/>
              <a:t>such that                                               |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when x &gt; </a:t>
            </a:r>
            <a:r>
              <a:rPr lang="en-US" i="1" dirty="0" smtClean="0"/>
              <a:t>k</a:t>
            </a:r>
            <a:r>
              <a:rPr lang="en-US" baseline="-25000" dirty="0" smtClean="0">
                <a:latin typeface="Cambria Math" pitchFamily="18" charset="0"/>
                <a:ea typeface="Cambria Math" pitchFamily="18" charset="0"/>
              </a:rPr>
              <a:t>1 </a:t>
            </a:r>
            <a:r>
              <a:rPr lang="en-US" dirty="0" smtClean="0"/>
              <a:t>and</a:t>
            </a:r>
            <a:r>
              <a:rPr lang="en-US" i="1" dirty="0" smtClean="0"/>
              <a:t> 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when </a:t>
            </a:r>
            <a:r>
              <a:rPr lang="en-US" i="1" dirty="0" smtClean="0">
                <a:ea typeface="Cambria Math" pitchFamily="18" charset="0"/>
              </a:rPr>
              <a:t>x</a:t>
            </a:r>
            <a:r>
              <a:rPr lang="en-US" dirty="0" smtClean="0">
                <a:latin typeface="Cambria Math" pitchFamily="18" charset="0"/>
                <a:ea typeface="Cambria Math" pitchFamily="18" charset="0"/>
              </a:rPr>
              <a:t> &gt; </a:t>
            </a:r>
            <a:r>
              <a:rPr lang="en-US" i="1" dirty="0" smtClean="0"/>
              <a:t>k</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p>
          <a:p>
            <a:pPr lvl="1"/>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a:t>
            </a:r>
          </a:p>
          <a:p>
            <a:pPr>
              <a:buNone/>
            </a:pPr>
            <a:r>
              <a:rPr lang="en-US" dirty="0" smtClean="0"/>
              <a:t>                                   </a:t>
            </a:r>
            <a:r>
              <a:rPr lang="en-US" dirty="0" smtClean="0">
                <a:latin typeface="Cambria Math"/>
                <a:ea typeface="Cambria Math"/>
              </a:rPr>
              <a:t>≤ </a:t>
            </a:r>
            <a:r>
              <a:rPr lang="en-US" dirty="0" smtClean="0"/>
              <a:t>|</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by the triangle inequality |a + b| </a:t>
            </a:r>
            <a:r>
              <a:rPr lang="en-US" sz="2000" dirty="0" smtClean="0">
                <a:solidFill>
                  <a:srgbClr val="C00000"/>
                </a:solidFill>
                <a:latin typeface="Cambria Math"/>
                <a:ea typeface="Cambria Math"/>
              </a:rPr>
              <a:t>≤ |a| + |b|</a:t>
            </a:r>
            <a:endParaRPr lang="en-US" sz="2000" dirty="0" smtClean="0">
              <a:solidFill>
                <a:srgbClr val="C00000"/>
              </a:solidFill>
            </a:endParaRPr>
          </a:p>
          <a:p>
            <a:pPr lvl="1"/>
            <a:r>
              <a:rPr lang="en-US" dirty="0" smtClean="0"/>
              <a:t>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a:t>
            </a: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a:t>
            </a:r>
            <a:r>
              <a:rPr lang="en-US" dirty="0" smtClean="0">
                <a:solidFill>
                  <a:srgbClr val="C00000"/>
                </a:solidFill>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where  </a:t>
            </a:r>
            <a:r>
              <a:rPr lang="en-US" sz="2000" i="1" dirty="0" smtClean="0">
                <a:solidFill>
                  <a:srgbClr val="C00000"/>
                </a:solidFill>
              </a:rPr>
              <a:t>g</a:t>
            </a:r>
            <a:r>
              <a:rPr lang="en-US" sz="2000" dirty="0" smtClean="0">
                <a:solidFill>
                  <a:srgbClr val="C00000"/>
                </a:solidFill>
              </a:rPr>
              <a:t>(</a:t>
            </a:r>
            <a:r>
              <a:rPr lang="en-US" sz="2000" i="1" dirty="0" smtClean="0">
                <a:solidFill>
                  <a:srgbClr val="C00000"/>
                </a:solidFill>
              </a:rPr>
              <a:t>x</a:t>
            </a:r>
            <a:r>
              <a:rPr lang="en-US" sz="2000" dirty="0" smtClean="0">
                <a:solidFill>
                  <a:srgbClr val="C00000"/>
                </a:solidFill>
              </a:rPr>
              <a:t>) = max(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2</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endParaRPr lang="en-US" sz="2000" dirty="0" smtClean="0">
              <a:latin typeface="Cambria Math" pitchFamily="18" charset="0"/>
              <a:ea typeface="Cambria Math" pitchFamily="18" charset="0"/>
            </a:endParaRP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C</a:t>
            </a:r>
            <a:r>
              <a:rPr lang="en-US" baseline="-25000"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a:t>
            </a:r>
            <a:r>
              <a:rPr lang="en-US" i="1" dirty="0" smtClean="0"/>
              <a:t>g</a:t>
            </a:r>
            <a:r>
              <a:rPr lang="en-US" dirty="0" smtClean="0"/>
              <a:t>(</a:t>
            </a:r>
            <a:r>
              <a:rPr lang="en-US" i="1" dirty="0" smtClean="0"/>
              <a:t>x</a:t>
            </a:r>
            <a:r>
              <a:rPr lang="en-US" dirty="0" smtClean="0"/>
              <a:t>)</a:t>
            </a:r>
            <a:r>
              <a:rPr lang="en-US" dirty="0" smtClean="0">
                <a:latin typeface="Cambria Math" pitchFamily="18" charset="0"/>
                <a:ea typeface="Cambria Math" pitchFamily="18" charset="0"/>
              </a:rPr>
              <a:t>|</a:t>
            </a:r>
            <a:endParaRPr lang="en-US" dirty="0" smtClean="0">
              <a:solidFill>
                <a:srgbClr val="C00000"/>
              </a:solidFill>
              <a:latin typeface="Cambria Math" pitchFamily="18" charset="0"/>
              <a:ea typeface="Cambria Math" pitchFamily="18" charset="0"/>
            </a:endParaRPr>
          </a:p>
          <a:p>
            <a:pPr>
              <a:buNone/>
            </a:pPr>
            <a:r>
              <a:rPr lang="en-US" dirty="0" smtClean="0">
                <a:latin typeface="Cambria Math" pitchFamily="18" charset="0"/>
                <a:ea typeface="Cambria Math" pitchFamily="18" charset="0"/>
              </a:rPr>
              <a:t>                                             =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a:t>
            </a:r>
            <a:r>
              <a:rPr lang="en-US" sz="2000" dirty="0" smtClean="0">
                <a:solidFill>
                  <a:srgbClr val="C00000"/>
                </a:solidFill>
              </a:rPr>
              <a:t>where C = C</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latin typeface="Cambria Math" pitchFamily="18" charset="0"/>
                <a:ea typeface="Cambria Math" pitchFamily="18" charset="0"/>
              </a:rPr>
              <a:t> +</a:t>
            </a:r>
            <a:r>
              <a:rPr lang="en-US" sz="2000" dirty="0" smtClean="0">
                <a:solidFill>
                  <a:srgbClr val="C00000"/>
                </a:solidFill>
              </a:rPr>
              <a:t> C</a:t>
            </a:r>
            <a:r>
              <a:rPr lang="en-US" sz="2000" baseline="-25000" dirty="0" smtClean="0">
                <a:solidFill>
                  <a:srgbClr val="C00000"/>
                </a:solidFill>
                <a:latin typeface="Cambria Math" pitchFamily="18" charset="0"/>
                <a:ea typeface="Cambria Math" pitchFamily="18" charset="0"/>
              </a:rPr>
              <a:t>2 </a:t>
            </a:r>
            <a:r>
              <a:rPr lang="en-US" sz="2000" dirty="0" smtClean="0"/>
              <a:t> </a:t>
            </a:r>
          </a:p>
          <a:p>
            <a:pPr lvl="1"/>
            <a:r>
              <a:rPr lang="en-US" dirty="0" smtClean="0"/>
              <a:t>Therefore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a:t>
            </a:r>
            <a:r>
              <a:rPr lang="en-US" dirty="0" smtClean="0">
                <a:latin typeface="Cambria Math"/>
                <a:ea typeface="Cambria Math"/>
              </a:rPr>
              <a:t>≤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whenever </a:t>
            </a:r>
            <a:r>
              <a:rPr lang="en-US" i="1" dirty="0" smtClean="0"/>
              <a:t>x</a:t>
            </a:r>
            <a:r>
              <a:rPr lang="en-US" dirty="0" smtClean="0"/>
              <a:t> &gt; </a:t>
            </a:r>
            <a:r>
              <a:rPr lang="en-US" i="1" dirty="0" smtClean="0"/>
              <a:t>k</a:t>
            </a:r>
            <a:r>
              <a:rPr lang="en-US" dirty="0" smtClean="0"/>
              <a:t>, where </a:t>
            </a:r>
            <a:r>
              <a:rPr lang="en-US" i="1" dirty="0" smtClean="0"/>
              <a:t>k</a:t>
            </a:r>
            <a:r>
              <a:rPr lang="en-US" dirty="0" smtClean="0"/>
              <a:t> = max(</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a:t>
            </a:r>
            <a:r>
              <a:rPr lang="en-US" dirty="0" smtClean="0"/>
              <a:t>).</a:t>
            </a:r>
          </a:p>
          <a:p>
            <a:pPr lvl="1">
              <a:buNone/>
            </a:pPr>
            <a:endParaRPr lang="en-US" dirty="0" smtClean="0"/>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Algorithms</a:t>
            </a:r>
            <a:endParaRPr lang="en-US" dirty="0"/>
          </a:p>
        </p:txBody>
      </p:sp>
      <p:sp>
        <p:nvSpPr>
          <p:cNvPr id="3" name="Content Placeholder 2"/>
          <p:cNvSpPr>
            <a:spLocks noGrp="1"/>
          </p:cNvSpPr>
          <p:nvPr>
            <p:ph idx="1"/>
          </p:nvPr>
        </p:nvSpPr>
        <p:spPr/>
        <p:txBody>
          <a:bodyPr>
            <a:normAutofit/>
          </a:bodyPr>
          <a:lstStyle/>
          <a:p>
            <a:r>
              <a:rPr lang="en-US" dirty="0" smtClean="0"/>
              <a:t>In many domains </a:t>
            </a:r>
            <a:r>
              <a:rPr lang="en-US" dirty="0" smtClean="0"/>
              <a:t>there are key general problems that ask for output with specific properties when given valid input.</a:t>
            </a:r>
          </a:p>
          <a:p>
            <a:r>
              <a:rPr lang="en-US" dirty="0" smtClean="0"/>
              <a:t>The </a:t>
            </a:r>
            <a:r>
              <a:rPr lang="en-US" dirty="0" smtClean="0"/>
              <a:t>first step is to precisely state the problem, using the appropriate structures to specify the input and the desired output.</a:t>
            </a:r>
          </a:p>
          <a:p>
            <a:r>
              <a:rPr lang="en-US" dirty="0" smtClean="0"/>
              <a:t>We then solve the general problem by specifying the steps  of a procedure that takes a valid input and produces the desired output.  This procedure is called an </a:t>
            </a:r>
            <a:r>
              <a:rPr lang="en-US" i="1" dirty="0" smtClean="0"/>
              <a:t>algorithm</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Ordering Functions by Order of Growth</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Put the functions below in order so that each function is big-O of the next function on the list.</a:t>
            </a:r>
          </a:p>
          <a:p>
            <a:r>
              <a:rPr lang="en-US" i="1" dirty="0" smtClean="0"/>
              <a:t>f</a:t>
            </a:r>
            <a:r>
              <a:rPr lang="en-US" baseline="-25000" dirty="0" smtClean="0"/>
              <a:t>1</a:t>
            </a:r>
            <a:r>
              <a:rPr lang="en-US" dirty="0" smtClean="0"/>
              <a:t>(</a:t>
            </a:r>
            <a:r>
              <a:rPr lang="en-US" i="1" dirty="0" smtClean="0"/>
              <a:t>n</a:t>
            </a:r>
            <a:r>
              <a:rPr lang="en-US" dirty="0" smtClean="0"/>
              <a:t>) = (</a:t>
            </a:r>
            <a:r>
              <a:rPr lang="en-US" dirty="0" smtClean="0">
                <a:latin typeface="Cambria Math" pitchFamily="18" charset="0"/>
                <a:ea typeface="Cambria Math" pitchFamily="18" charset="0"/>
              </a:rPr>
              <a:t>1.5</a:t>
            </a:r>
            <a:r>
              <a:rPr lang="en-US" dirty="0" smtClean="0"/>
              <a:t>)</a:t>
            </a:r>
            <a:r>
              <a:rPr lang="en-US" i="1" baseline="30000" dirty="0" smtClean="0"/>
              <a:t>n</a:t>
            </a:r>
          </a:p>
          <a:p>
            <a:r>
              <a:rPr lang="en-US" i="1" dirty="0" smtClean="0"/>
              <a:t>f</a:t>
            </a:r>
            <a:r>
              <a:rPr lang="en-US" baseline="-25000" dirty="0" smtClean="0"/>
              <a:t>2</a:t>
            </a:r>
            <a:r>
              <a:rPr lang="en-US" dirty="0" smtClean="0"/>
              <a:t>(</a:t>
            </a:r>
            <a:r>
              <a:rPr lang="en-US" i="1" dirty="0" smtClean="0"/>
              <a:t>n</a:t>
            </a:r>
            <a:r>
              <a:rPr lang="en-US" dirty="0" smtClean="0"/>
              <a:t>) = 8</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+17</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+111</a:t>
            </a:r>
            <a:endParaRPr lang="en-US" i="1" baseline="30000" dirty="0" smtClean="0"/>
          </a:p>
          <a:p>
            <a:r>
              <a:rPr lang="en-US" i="1" dirty="0" smtClean="0"/>
              <a:t>f</a:t>
            </a:r>
            <a:r>
              <a:rPr lang="en-US" baseline="-25000" dirty="0" smtClean="0"/>
              <a:t>3</a:t>
            </a:r>
            <a:r>
              <a:rPr lang="en-US" dirty="0" smtClean="0"/>
              <a:t>(</a:t>
            </a:r>
            <a:r>
              <a:rPr lang="en-US" i="1" dirty="0" smtClean="0"/>
              <a:t>n</a:t>
            </a:r>
            <a:r>
              <a:rPr lang="en-US" dirty="0" smtClean="0"/>
              <a:t>) = (</a:t>
            </a:r>
            <a:r>
              <a:rPr lang="en-US" dirty="0" smtClean="0">
                <a:latin typeface="Cambria Math" pitchFamily="18" charset="0"/>
                <a:ea typeface="Cambria Math" pitchFamily="18" charset="0"/>
              </a:rPr>
              <a:t>log n </a:t>
            </a:r>
            <a:r>
              <a:rPr lang="en-US" dirty="0" smtClean="0"/>
              <a:t>)</a:t>
            </a:r>
            <a:r>
              <a:rPr lang="en-US" i="1" baseline="30000" dirty="0" smtClean="0">
                <a:latin typeface="Cambria Math" pitchFamily="18" charset="0"/>
                <a:ea typeface="Cambria Math" pitchFamily="18" charset="0"/>
              </a:rPr>
              <a:t>2</a:t>
            </a:r>
            <a:endParaRPr lang="en-US" i="1" dirty="0" smtClean="0">
              <a:latin typeface="Cambria Math" pitchFamily="18" charset="0"/>
              <a:ea typeface="Cambria Math" pitchFamily="18" charset="0"/>
            </a:endParaRPr>
          </a:p>
          <a:p>
            <a:r>
              <a:rPr lang="en-US" i="1" dirty="0" smtClean="0"/>
              <a:t>f</a:t>
            </a:r>
            <a:r>
              <a:rPr lang="en-US" baseline="-25000" dirty="0" smtClean="0"/>
              <a:t>4</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endParaRPr lang="en-US" i="1" dirty="0" smtClean="0"/>
          </a:p>
          <a:p>
            <a:r>
              <a:rPr lang="en-US" i="1" dirty="0" smtClean="0"/>
              <a:t>f</a:t>
            </a:r>
            <a:r>
              <a:rPr lang="en-US" baseline="-25000" dirty="0" smtClean="0"/>
              <a:t>5</a:t>
            </a:r>
            <a:r>
              <a:rPr lang="en-US" dirty="0" smtClean="0"/>
              <a:t>(</a:t>
            </a:r>
            <a:r>
              <a:rPr lang="en-US" i="1" dirty="0" smtClean="0"/>
              <a:t>n</a:t>
            </a:r>
            <a:r>
              <a:rPr lang="en-US" dirty="0" smtClean="0"/>
              <a:t>) =</a:t>
            </a:r>
            <a:r>
              <a:rPr lang="en-US" dirty="0" smtClean="0">
                <a:latin typeface="Cambria Math" pitchFamily="18" charset="0"/>
                <a:ea typeface="Cambria Math" pitchFamily="18" charset="0"/>
              </a:rPr>
              <a:t> log (log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endParaRPr lang="en-US" i="1" dirty="0" smtClean="0"/>
          </a:p>
          <a:p>
            <a:r>
              <a:rPr lang="en-US" i="1" dirty="0" smtClean="0"/>
              <a:t>f</a:t>
            </a:r>
            <a:r>
              <a:rPr lang="en-US" baseline="-25000" dirty="0" smtClean="0"/>
              <a:t>6</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t>)</a:t>
            </a:r>
            <a:r>
              <a:rPr lang="en-US" baseline="30000" dirty="0" smtClean="0"/>
              <a:t>3</a:t>
            </a:r>
          </a:p>
          <a:p>
            <a:r>
              <a:rPr lang="en-US" i="1" dirty="0" smtClean="0"/>
              <a:t>f</a:t>
            </a:r>
            <a:r>
              <a:rPr lang="en-US" baseline="-25000" dirty="0" smtClean="0"/>
              <a:t>7</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a:t>
            </a:r>
            <a:endParaRPr lang="en-US" baseline="30000" dirty="0" smtClean="0">
              <a:latin typeface="Cambria Math" pitchFamily="18" charset="0"/>
              <a:ea typeface="Cambria Math" pitchFamily="18" charset="0"/>
            </a:endParaRPr>
          </a:p>
          <a:p>
            <a:r>
              <a:rPr lang="en-US" i="1" dirty="0" smtClean="0"/>
              <a:t>f</a:t>
            </a:r>
            <a:r>
              <a:rPr lang="en-US" baseline="-25000" dirty="0" smtClean="0"/>
              <a:t>8</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endParaRPr lang="en-US" dirty="0" smtClean="0">
              <a:latin typeface="Cambria Math" pitchFamily="18" charset="0"/>
              <a:ea typeface="Cambria Math" pitchFamily="18" charset="0"/>
            </a:endParaRPr>
          </a:p>
          <a:p>
            <a:r>
              <a:rPr lang="en-US" i="1" dirty="0" smtClean="0"/>
              <a:t>f</a:t>
            </a:r>
            <a:r>
              <a:rPr lang="en-US" baseline="-25000" dirty="0" smtClean="0"/>
              <a:t>9</a:t>
            </a:r>
            <a:r>
              <a:rPr lang="en-US" dirty="0" smtClean="0"/>
              <a:t>(</a:t>
            </a:r>
            <a:r>
              <a:rPr lang="en-US" i="1" dirty="0" smtClean="0"/>
              <a:t>n</a:t>
            </a:r>
            <a:r>
              <a:rPr lang="en-US" dirty="0" smtClean="0"/>
              <a:t>) = </a:t>
            </a:r>
            <a:r>
              <a:rPr lang="en-US" dirty="0" smtClean="0">
                <a:latin typeface="Cambria Math" pitchFamily="18" charset="0"/>
                <a:ea typeface="Cambria Math" pitchFamily="18" charset="0"/>
              </a:rPr>
              <a:t>10000</a:t>
            </a:r>
          </a:p>
          <a:p>
            <a:r>
              <a:rPr lang="en-US" i="1" dirty="0" smtClean="0"/>
              <a:t>f</a:t>
            </a:r>
            <a:r>
              <a:rPr lang="en-US" baseline="-25000" dirty="0" smtClean="0"/>
              <a:t>10</a:t>
            </a:r>
            <a:r>
              <a:rPr lang="en-US" dirty="0" smtClean="0"/>
              <a:t>(</a:t>
            </a:r>
            <a:r>
              <a:rPr lang="en-US" i="1" dirty="0" smtClean="0"/>
              <a:t>n</a:t>
            </a:r>
            <a:r>
              <a:rPr lang="en-US" dirty="0" smtClean="0"/>
              <a:t>) = </a:t>
            </a:r>
            <a:r>
              <a:rPr lang="en-US" dirty="0" smtClean="0">
                <a:latin typeface="Cambria Math" pitchFamily="18" charset="0"/>
                <a:ea typeface="Cambria Math" pitchFamily="18" charset="0"/>
              </a:rPr>
              <a:t>n!</a:t>
            </a:r>
            <a:endParaRPr lang="en-US" dirty="0" smtClean="0">
              <a:latin typeface="Cambria Math" pitchFamily="18" charset="0"/>
              <a:ea typeface="Cambria Math" pitchFamily="18" charset="0"/>
            </a:endParaRPr>
          </a:p>
          <a:p>
            <a:endParaRPr lang="en-US" i="1" baseline="30000" dirty="0" smtClean="0"/>
          </a:p>
          <a:p>
            <a:endParaRPr lang="en-US" i="1" baseline="30000" dirty="0" smtClean="0"/>
          </a:p>
          <a:p>
            <a:endParaRPr lang="en-US" i="1" dirty="0" smtClean="0"/>
          </a:p>
          <a:p>
            <a:endParaRPr lang="en-US" baseline="30000" dirty="0" smtClean="0"/>
          </a:p>
          <a:p>
            <a:endParaRPr lang="en-US" i="1" dirty="0"/>
          </a:p>
        </p:txBody>
      </p:sp>
      <p:sp>
        <p:nvSpPr>
          <p:cNvPr id="4" name="TextBox 3"/>
          <p:cNvSpPr txBox="1"/>
          <p:nvPr/>
        </p:nvSpPr>
        <p:spPr>
          <a:xfrm>
            <a:off x="3962400" y="2667000"/>
            <a:ext cx="5105400" cy="4216539"/>
          </a:xfrm>
          <a:prstGeom prst="rect">
            <a:avLst/>
          </a:prstGeom>
          <a:noFill/>
        </p:spPr>
        <p:txBody>
          <a:bodyPr wrap="square" rtlCol="0">
            <a:spAutoFit/>
          </a:bodyPr>
          <a:lstStyle/>
          <a:p>
            <a:r>
              <a:rPr lang="en-US" sz="1200" b="1" dirty="0" smtClean="0"/>
              <a:t>We  solve this exercise by successively finding the function that grows slowest among all those left on the list.</a:t>
            </a:r>
          </a:p>
          <a:p>
            <a:endParaRPr lang="en-US" sz="1200" b="1" dirty="0" smtClean="0"/>
          </a:p>
          <a:p>
            <a:pPr>
              <a:buFont typeface="Arial" pitchFamily="34" charset="0"/>
              <a:buChar char="•"/>
            </a:pPr>
            <a:r>
              <a:rPr lang="en-US" sz="1200" b="1" dirty="0" smtClean="0"/>
              <a:t> </a:t>
            </a:r>
            <a:r>
              <a:rPr lang="en-US" sz="1200" i="1" dirty="0" smtClean="0"/>
              <a:t>f</a:t>
            </a:r>
            <a:r>
              <a:rPr lang="en-US" sz="1200" baseline="-25000" dirty="0" smtClean="0"/>
              <a:t>9</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10000       (constant, does not increase with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5</a:t>
            </a:r>
            <a:r>
              <a:rPr lang="en-US" sz="1200" dirty="0" smtClean="0"/>
              <a:t>(</a:t>
            </a:r>
            <a:r>
              <a:rPr lang="en-US" sz="1200" i="1" dirty="0" smtClean="0"/>
              <a:t>n</a:t>
            </a:r>
            <a:r>
              <a:rPr lang="en-US" sz="1200" dirty="0" smtClean="0"/>
              <a:t>) =</a:t>
            </a:r>
            <a:r>
              <a:rPr lang="en-US" sz="1200" dirty="0" smtClean="0">
                <a:latin typeface="Cambria Math" pitchFamily="18" charset="0"/>
                <a:ea typeface="Cambria Math" pitchFamily="18" charset="0"/>
              </a:rPr>
              <a:t> log (log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slowest of all the others)</a:t>
            </a: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3</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log n </a:t>
            </a:r>
            <a:r>
              <a:rPr lang="en-US" sz="1200" dirty="0" smtClean="0"/>
              <a:t>)</a:t>
            </a:r>
            <a:r>
              <a:rPr lang="en-US" sz="1200" i="1" baseline="30000" dirty="0" smtClean="0">
                <a:latin typeface="Cambria Math" pitchFamily="18" charset="0"/>
                <a:ea typeface="Cambria Math" pitchFamily="18" charset="0"/>
              </a:rPr>
              <a:t>2 </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(grows next slowest)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6</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(next largest,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factor smaller than any power of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baseline="300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2</a:t>
            </a:r>
            <a:r>
              <a:rPr lang="en-US" sz="1200" dirty="0" smtClean="0"/>
              <a:t>(</a:t>
            </a:r>
            <a:r>
              <a:rPr lang="en-US" sz="1200" i="1" dirty="0" smtClean="0"/>
              <a:t>n</a:t>
            </a:r>
            <a:r>
              <a:rPr lang="en-US" sz="1200" dirty="0" smtClean="0"/>
              <a:t>) = 8</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+17</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+111    (tied with the one below)</a:t>
            </a:r>
            <a:endParaRPr lang="en-US" sz="1200" i="1" baseline="30000" dirty="0" smtClean="0"/>
          </a:p>
          <a:p>
            <a:pPr>
              <a:buFont typeface="Arial" pitchFamily="34" charset="0"/>
              <a:buChar char="•"/>
            </a:pPr>
            <a:endParaRPr lang="en-US" sz="1200" baseline="30000" dirty="0" smtClean="0"/>
          </a:p>
          <a:p>
            <a:pPr>
              <a:buFont typeface="Arial" pitchFamily="34" charset="0"/>
              <a:buChar char="•"/>
            </a:pPr>
            <a:r>
              <a:rPr lang="en-US" sz="1200" i="1" dirty="0" smtClean="0"/>
              <a:t>f</a:t>
            </a:r>
            <a:r>
              <a:rPr lang="en-US" sz="1200" baseline="-25000" dirty="0" smtClean="0"/>
              <a:t>8</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        (tied with the one above)</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1</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1.5</a:t>
            </a:r>
            <a:r>
              <a:rPr lang="en-US" sz="1200" dirty="0" smtClean="0"/>
              <a:t>)</a:t>
            </a:r>
            <a:r>
              <a:rPr lang="en-US" sz="1200" i="1" baseline="30000" dirty="0" smtClean="0"/>
              <a:t>n   </a:t>
            </a:r>
            <a:r>
              <a:rPr lang="en-US" sz="1200" i="1" dirty="0" smtClean="0"/>
              <a:t>      </a:t>
            </a:r>
            <a:r>
              <a:rPr lang="en-US" sz="1200" dirty="0" smtClean="0"/>
              <a:t>(next largest, an exponential function)</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4</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one above since 2 &gt; 1.5)</a:t>
            </a:r>
          </a:p>
          <a:p>
            <a:pPr>
              <a:buFont typeface="Arial" pitchFamily="34" charset="0"/>
              <a:buChar char="•"/>
            </a:pPr>
            <a:endParaRPr lang="en-US" sz="1200" i="1"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7</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(grows faster than above because of the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factor)</a:t>
            </a:r>
            <a:endParaRPr lang="en-US" sz="1200" baseline="30000" dirty="0" smtClean="0">
              <a:latin typeface="Cambria Math" pitchFamily="18" charset="0"/>
              <a:ea typeface="Cambria Math" pitchFamily="18" charset="0"/>
            </a:endParaRP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10</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3</a:t>
            </a:r>
            <a:r>
              <a:rPr lang="en-US" sz="1200" i="1" baseline="30000" dirty="0" smtClean="0">
                <a:latin typeface="Cambria Math" pitchFamily="18" charset="0"/>
                <a:ea typeface="Cambria Math" pitchFamily="18" charset="0"/>
              </a:rPr>
              <a:t>n             </a:t>
            </a:r>
            <a:r>
              <a:rPr lang="en-US" sz="1200" dirty="0" smtClean="0">
                <a:latin typeface="Cambria Math" pitchFamily="18" charset="0"/>
                <a:ea typeface="Cambria Math" pitchFamily="18" charset="0"/>
              </a:rPr>
              <a:t>(</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a:t>
            </a:r>
            <a:r>
              <a:rPr lang="en-US" sz="1200" dirty="0" err="1" smtClean="0">
                <a:latin typeface="Cambria Math" pitchFamily="18" charset="0"/>
                <a:ea typeface="Cambria Math" pitchFamily="18" charset="0"/>
              </a:rPr>
              <a:t>c</a:t>
            </a:r>
            <a:r>
              <a:rPr lang="en-US" sz="1200" i="1" baseline="30000" dirty="0" err="1" smtClean="0">
                <a:latin typeface="Cambria Math" pitchFamily="18" charset="0"/>
                <a:ea typeface="Cambria Math" pitchFamily="18" charset="0"/>
              </a:rPr>
              <a:t>n</a:t>
            </a:r>
            <a:r>
              <a:rPr lang="en-US" sz="1200" i="1" baseline="30000" dirty="0" smtClean="0">
                <a:latin typeface="Cambria Math" pitchFamily="18" charset="0"/>
                <a:ea typeface="Cambria Math" pitchFamily="18" charset="0"/>
              </a:rPr>
              <a:t>   </a:t>
            </a:r>
            <a:r>
              <a:rPr lang="en-US" sz="1200" dirty="0" smtClean="0">
                <a:latin typeface="Cambria Math" pitchFamily="18" charset="0"/>
                <a:ea typeface="Cambria Math" pitchFamily="18" charset="0"/>
              </a:rPr>
              <a:t>for  every </a:t>
            </a:r>
            <a:r>
              <a:rPr lang="en-US" sz="1200" i="1" dirty="0" smtClean="0">
                <a:latin typeface="Cambria Math" pitchFamily="18" charset="0"/>
                <a:ea typeface="Cambria Math" pitchFamily="18" charset="0"/>
              </a:rPr>
              <a:t>c</a:t>
            </a:r>
            <a:r>
              <a:rPr lang="en-US" sz="1200" dirty="0" smtClean="0">
                <a:latin typeface="Cambria Math" pitchFamily="18" charset="0"/>
                <a:ea typeface="Cambria Math" pitchFamily="18" charset="0"/>
              </a:rPr>
              <a:t>)</a:t>
            </a:r>
            <a:endParaRPr lang="en-US" sz="1200" dirty="0" smtClean="0">
              <a:latin typeface="Cambria Math" pitchFamily="18" charset="0"/>
              <a:ea typeface="Cambria Math" pitchFamily="18" charset="0"/>
            </a:endParaRPr>
          </a:p>
          <a:p>
            <a:pPr>
              <a:buFont typeface="Arial" pitchFamily="34" charset="0"/>
              <a:buChar char="•"/>
            </a:pPr>
            <a:endParaRPr lang="en-US" sz="1200" i="1" baseline="30000" dirty="0" smtClean="0"/>
          </a:p>
          <a:p>
            <a:pPr>
              <a:buFont typeface="Arial" pitchFamily="34" charset="0"/>
              <a:buChar char="•"/>
            </a:pPr>
            <a:endParaRPr lang="en-US" sz="1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a:t>
            </a:r>
          </a:p>
          <a:p>
            <a:pPr>
              <a:buNone/>
            </a:pP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r>
              <a:rPr lang="en-US" dirty="0" smtClean="0"/>
              <a:t>                                            when </a:t>
            </a:r>
            <a:r>
              <a:rPr lang="en-US" i="1" dirty="0" smtClean="0"/>
              <a:t>x &gt; k</a:t>
            </a:r>
            <a:r>
              <a:rPr lang="en-US" dirty="0" smtClean="0"/>
              <a:t>.</a:t>
            </a:r>
          </a:p>
          <a:p>
            <a:r>
              <a:rPr lang="en-US" dirty="0" smtClean="0"/>
              <a:t> We say that “</a:t>
            </a:r>
            <a:r>
              <a:rPr lang="en-US" i="1" dirty="0" smtClean="0"/>
              <a:t>f</a:t>
            </a:r>
            <a:r>
              <a:rPr lang="en-US" dirty="0" smtClean="0"/>
              <a:t>(</a:t>
            </a:r>
            <a:r>
              <a:rPr lang="en-US" i="1" dirty="0" smtClean="0"/>
              <a:t>x</a:t>
            </a:r>
            <a:r>
              <a:rPr lang="en-US" dirty="0" smtClean="0"/>
              <a:t>) is big-Omega of </a:t>
            </a:r>
            <a:r>
              <a:rPr lang="en-US" i="1" dirty="0" smtClean="0"/>
              <a:t>g</a:t>
            </a:r>
            <a:r>
              <a:rPr lang="en-US" dirty="0" smtClean="0"/>
              <a:t>(</a:t>
            </a:r>
            <a:r>
              <a:rPr lang="en-US" i="1" dirty="0" smtClean="0"/>
              <a:t>x</a:t>
            </a:r>
            <a:r>
              <a:rPr lang="en-US" dirty="0" smtClean="0"/>
              <a:t>).”</a:t>
            </a:r>
          </a:p>
          <a:p>
            <a:r>
              <a:rPr lang="en-US" dirty="0" smtClean="0"/>
              <a:t>Big-</a:t>
            </a:r>
            <a:r>
              <a:rPr lang="en-US" i="1" dirty="0" smtClean="0"/>
              <a:t>O</a:t>
            </a:r>
            <a:r>
              <a:rPr lang="en-US" dirty="0" smtClean="0"/>
              <a:t> gives an upper bound on the growth of a function, while Big-Omega gives a lower bound. Big-Omega tells us that a function grows at least as fast as another.</a:t>
            </a:r>
          </a:p>
          <a:p>
            <a:r>
              <a:rPr lang="en-US" i="1" dirty="0" smtClean="0"/>
              <a:t>f</a:t>
            </a:r>
            <a:r>
              <a:rPr lang="en-US" dirty="0" smtClean="0"/>
              <a:t>(</a:t>
            </a:r>
            <a:r>
              <a:rPr lang="en-US" i="1" dirty="0" smtClean="0"/>
              <a:t>x</a:t>
            </a:r>
            <a:r>
              <a:rPr lang="en-US" dirty="0" smtClean="0"/>
              <a:t>) is  </a:t>
            </a:r>
            <a:r>
              <a:rPr lang="el-GR" dirty="0" smtClean="0">
                <a:latin typeface="Cambria Math"/>
                <a:ea typeface="Cambria Math"/>
              </a:rPr>
              <a:t>Ω</a:t>
            </a:r>
            <a:r>
              <a:rPr lang="en-US" dirty="0" smtClean="0">
                <a:ea typeface="Cambria Math"/>
              </a:rPr>
              <a:t>(</a:t>
            </a:r>
            <a:r>
              <a:rPr lang="en-US" i="1" dirty="0" smtClean="0">
                <a:ea typeface="Cambria Math"/>
              </a:rPr>
              <a:t>g</a:t>
            </a:r>
            <a:r>
              <a:rPr lang="en-US" dirty="0" smtClean="0">
                <a:ea typeface="Cambria Math"/>
              </a:rPr>
              <a:t>(</a:t>
            </a:r>
            <a:r>
              <a:rPr lang="en-US" i="1" dirty="0" smtClean="0">
                <a:ea typeface="Cambria Math"/>
              </a:rPr>
              <a:t>x</a:t>
            </a:r>
            <a:r>
              <a:rPr lang="en-US" dirty="0" smtClean="0">
                <a:ea typeface="Cambria Math"/>
              </a:rPr>
              <a:t>))</a:t>
            </a:r>
            <a:r>
              <a:rPr lang="en-US" dirty="0" smtClean="0">
                <a:latin typeface="Cambria Math"/>
                <a:ea typeface="Cambria Math"/>
              </a:rPr>
              <a:t> </a:t>
            </a:r>
            <a:r>
              <a:rPr lang="en-US" dirty="0" smtClean="0"/>
              <a:t>if and only if </a:t>
            </a:r>
            <a:r>
              <a:rPr lang="en-US" i="1" dirty="0" smtClean="0"/>
              <a:t>g</a:t>
            </a:r>
            <a:r>
              <a:rPr lang="en-US" dirty="0" smtClean="0"/>
              <a:t>(</a:t>
            </a:r>
            <a:r>
              <a:rPr lang="en-US" i="1" dirty="0" smtClean="0"/>
              <a:t>x</a:t>
            </a:r>
            <a:r>
              <a:rPr lang="en-US" dirty="0" smtClean="0"/>
              <a:t>) is </a:t>
            </a:r>
            <a:r>
              <a:rPr lang="en-US" i="1" dirty="0" smtClean="0"/>
              <a:t>O</a:t>
            </a:r>
            <a:r>
              <a:rPr lang="en-US" dirty="0" smtClean="0"/>
              <a:t>(</a:t>
            </a:r>
            <a:r>
              <a:rPr lang="en-US" i="1" dirty="0" smtClean="0"/>
              <a:t>f</a:t>
            </a:r>
            <a:r>
              <a:rPr lang="en-US" dirty="0" smtClean="0"/>
              <a:t>(</a:t>
            </a:r>
            <a:r>
              <a:rPr lang="en-US" i="1" dirty="0" smtClean="0"/>
              <a:t>x</a:t>
            </a:r>
            <a:r>
              <a:rPr lang="en-US" dirty="0" smtClean="0"/>
              <a:t>)). This follows from the definitions. See the text for details.</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733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371600" y="3429000"/>
            <a:ext cx="2157413" cy="319088"/>
          </a:xfrm>
          <a:prstGeom prst="rect">
            <a:avLst/>
          </a:prstGeom>
        </p:spPr>
      </p:pic>
      <p:sp>
        <p:nvSpPr>
          <p:cNvPr id="7" name="TextBox 6"/>
          <p:cNvSpPr txBox="1"/>
          <p:nvPr/>
        </p:nvSpPr>
        <p:spPr>
          <a:xfrm>
            <a:off x="6248400" y="3124200"/>
            <a:ext cx="2590800" cy="923330"/>
          </a:xfrm>
          <a:prstGeom prst="rect">
            <a:avLst/>
          </a:prstGeom>
          <a:noFill/>
          <a:ln>
            <a:solidFill>
              <a:schemeClr val="accent1"/>
            </a:solidFill>
          </a:ln>
        </p:spPr>
        <p:txBody>
          <a:bodyPr wrap="square" rtlCol="0">
            <a:spAutoFit/>
          </a:bodyPr>
          <a:lstStyle/>
          <a:p>
            <a:r>
              <a:rPr lang="el-GR" dirty="0" smtClean="0">
                <a:latin typeface="Cambria Math"/>
                <a:ea typeface="Cambria Math"/>
              </a:rPr>
              <a:t>Ω</a:t>
            </a:r>
            <a:r>
              <a:rPr lang="en-US" dirty="0" smtClean="0">
                <a:latin typeface="Cambria Math"/>
                <a:ea typeface="Cambria Math"/>
              </a:rPr>
              <a:t> is the upper case version of the lower case Greek letter </a:t>
            </a:r>
            <a:r>
              <a:rPr lang="el-GR" dirty="0" smtClean="0">
                <a:latin typeface="Cambria Math"/>
                <a:ea typeface="Cambria Math"/>
              </a:rPr>
              <a:t>ω</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a:xfrm>
            <a:off x="381000" y="1828800"/>
            <a:ext cx="8229600" cy="4389120"/>
          </a:xfrm>
        </p:spPr>
        <p:txBody>
          <a:bodyPr/>
          <a:lstStyle/>
          <a:p>
            <a:pPr>
              <a:buNone/>
            </a:pPr>
            <a:r>
              <a:rPr lang="en-US" b="1" dirty="0" smtClean="0"/>
              <a:t>   Example</a:t>
            </a:r>
            <a:r>
              <a:rPr lang="en-US" dirty="0" smtClean="0"/>
              <a:t>:  Show that                                        is</a:t>
            </a:r>
          </a:p>
          <a:p>
            <a:pPr>
              <a:buNone/>
            </a:pPr>
            <a:r>
              <a:rPr lang="en-US" dirty="0"/>
              <a:t> </a:t>
            </a:r>
            <a:r>
              <a:rPr lang="en-US" dirty="0" smtClean="0"/>
              <a:t>                      where                  .</a:t>
            </a:r>
          </a:p>
          <a:p>
            <a:pPr>
              <a:buNone/>
            </a:pPr>
            <a:r>
              <a:rPr lang="en-US" dirty="0" smtClean="0"/>
              <a:t>    </a:t>
            </a:r>
            <a:r>
              <a:rPr lang="en-US" b="1" dirty="0" smtClean="0"/>
              <a:t>Solution</a:t>
            </a:r>
            <a:r>
              <a:rPr lang="en-US" dirty="0" smtClean="0"/>
              <a:t>:                                                     for all positive real numbers </a:t>
            </a:r>
            <a:r>
              <a:rPr lang="en-US" i="1" dirty="0" smtClean="0"/>
              <a:t>x</a:t>
            </a:r>
            <a:r>
              <a:rPr lang="en-US" dirty="0" smtClean="0"/>
              <a:t>.</a:t>
            </a:r>
            <a:endParaRPr lang="en-US" dirty="0"/>
          </a:p>
          <a:p>
            <a:pPr lvl="1"/>
            <a:r>
              <a:rPr lang="en-US" dirty="0" smtClean="0"/>
              <a:t>Is it also the case that                     is                                  ?  </a:t>
            </a:r>
            <a:endParaRPr lang="en-US" dirty="0"/>
          </a:p>
        </p:txBody>
      </p:sp>
      <p:pic>
        <p:nvPicPr>
          <p:cNvPr id="11" name="Picture 10" descr="addin_tmp.png"/>
          <p:cNvPicPr>
            <a:picLocks noChangeAspect="1"/>
          </p:cNvPicPr>
          <p:nvPr>
            <p:custDataLst>
              <p:tags r:id="rId1"/>
            </p:custDataLst>
          </p:nvPr>
        </p:nvPicPr>
        <p:blipFill>
          <a:blip r:embed="rId8" cstate="print"/>
          <a:stretch>
            <a:fillRect/>
          </a:stretch>
        </p:blipFill>
        <p:spPr>
          <a:xfrm>
            <a:off x="3962400"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914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3352800"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5867400"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2514601"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4038600" y="3733800"/>
            <a:ext cx="1304925" cy="3429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The function                                 if </a:t>
            </a:r>
          </a:p>
          <a:p>
            <a:pPr>
              <a:buNone/>
            </a:pPr>
            <a:r>
              <a:rPr lang="en-US" dirty="0" smtClean="0"/>
              <a:t>                                    and                              . </a:t>
            </a:r>
            <a:endParaRPr lang="en-US" dirty="0"/>
          </a:p>
          <a:p>
            <a:endParaRPr lang="en-US" dirty="0" smtClean="0"/>
          </a:p>
          <a:p>
            <a:r>
              <a:rPr lang="en-US" dirty="0" smtClean="0"/>
              <a:t> We say that “f is big-Theta of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is of </a:t>
            </a:r>
            <a:r>
              <a:rPr lang="en-US" i="1" dirty="0" smtClean="0"/>
              <a:t>order</a:t>
            </a:r>
            <a:r>
              <a:rPr lang="en-US" dirty="0" smtClean="0"/>
              <a:t>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and </a:t>
            </a:r>
            <a:r>
              <a:rPr lang="en-US" i="1" dirty="0" smtClean="0"/>
              <a:t>g</a:t>
            </a:r>
            <a:r>
              <a:rPr lang="en-US" dirty="0" smtClean="0"/>
              <a:t>(</a:t>
            </a:r>
            <a:r>
              <a:rPr lang="en-US" i="1" dirty="0" smtClean="0"/>
              <a:t>x</a:t>
            </a:r>
            <a:r>
              <a:rPr lang="en-US" dirty="0" smtClean="0"/>
              <a:t>) are of the </a:t>
            </a:r>
            <a:r>
              <a:rPr lang="en-US" i="1" dirty="0" smtClean="0"/>
              <a:t>same order</a:t>
            </a:r>
            <a:r>
              <a:rPr lang="en-US" dirty="0" smtClean="0"/>
              <a:t>.”   </a:t>
            </a:r>
          </a:p>
          <a:p>
            <a:r>
              <a:rPr lang="en-US" dirty="0" smtClean="0"/>
              <a:t>                               if and only if there exists constants </a:t>
            </a:r>
            <a:r>
              <a:rPr lang="en-US" i="1" dirty="0" smtClean="0"/>
              <a:t>C</a:t>
            </a:r>
            <a:r>
              <a:rPr lang="en-US" baseline="-25000" dirty="0" smtClean="0">
                <a:latin typeface="Cambria Math" pitchFamily="18" charset="0"/>
                <a:ea typeface="Cambria Math" pitchFamily="18" charset="0"/>
              </a:rPr>
              <a:t>1</a:t>
            </a:r>
            <a:r>
              <a:rPr lang="en-US" baseline="-25000" dirty="0" smtClean="0"/>
              <a:t> </a:t>
            </a:r>
            <a:r>
              <a:rPr lang="en-US" dirty="0" smtClean="0"/>
              <a:t>,</a:t>
            </a:r>
            <a:r>
              <a:rPr lang="en-US" baseline="-25000" dirty="0" smtClean="0"/>
              <a:t> </a:t>
            </a:r>
            <a:r>
              <a:rPr lang="en-US" i="1" dirty="0" smtClean="0"/>
              <a:t>C</a:t>
            </a:r>
            <a:r>
              <a:rPr lang="en-US" baseline="-25000" dirty="0" smtClean="0">
                <a:latin typeface="Cambria Math" pitchFamily="18" charset="0"/>
                <a:ea typeface="Cambria Math" pitchFamily="18" charset="0"/>
              </a:rPr>
              <a:t>2</a:t>
            </a:r>
            <a:r>
              <a:rPr lang="en-US" dirty="0" smtClean="0"/>
              <a:t> and </a:t>
            </a:r>
            <a:r>
              <a:rPr lang="en-US" i="1" dirty="0" smtClean="0"/>
              <a:t>k </a:t>
            </a:r>
            <a:r>
              <a:rPr lang="en-US" dirty="0" smtClean="0"/>
              <a:t>such that </a:t>
            </a:r>
            <a:r>
              <a:rPr lang="en-US" i="1" dirty="0" smtClean="0"/>
              <a:t>C</a:t>
            </a:r>
            <a:r>
              <a:rPr lang="en-US" baseline="-25000" dirty="0" smtClean="0">
                <a:latin typeface="Cambria Math" pitchFamily="18" charset="0"/>
                <a:ea typeface="Cambria Math" pitchFamily="18" charset="0"/>
              </a:rPr>
              <a:t>1</a:t>
            </a:r>
            <a:r>
              <a:rPr lang="en-US" i="1" dirty="0" smtClean="0"/>
              <a:t>g</a:t>
            </a:r>
            <a:r>
              <a:rPr lang="en-US" dirty="0" smtClean="0"/>
              <a:t>(</a:t>
            </a:r>
            <a:r>
              <a:rPr lang="en-US" i="1" dirty="0" smtClean="0"/>
              <a:t>x</a:t>
            </a:r>
            <a:r>
              <a:rPr lang="en-US" dirty="0" smtClean="0"/>
              <a:t>)</a:t>
            </a:r>
            <a:r>
              <a:rPr lang="en-US" baseline="-25000" dirty="0" smtClean="0"/>
              <a:t> </a:t>
            </a:r>
            <a:r>
              <a:rPr lang="en-US" dirty="0" smtClean="0"/>
              <a:t>&lt;</a:t>
            </a:r>
            <a:r>
              <a:rPr lang="en-US" baseline="-25000" dirty="0" smtClean="0"/>
              <a:t> </a:t>
            </a:r>
            <a:r>
              <a:rPr lang="en-US" baseline="-25000" dirty="0" smtClean="0">
                <a:latin typeface="Cambria Math" pitchFamily="18" charset="0"/>
                <a:ea typeface="Cambria Math" pitchFamily="18" charset="0"/>
              </a:rPr>
              <a:t> </a:t>
            </a:r>
            <a:r>
              <a:rPr lang="en-US" i="1" dirty="0" smtClean="0"/>
              <a:t>f</a:t>
            </a:r>
            <a:r>
              <a:rPr lang="en-US" dirty="0" smtClean="0"/>
              <a:t>(</a:t>
            </a:r>
            <a:r>
              <a:rPr lang="en-US" i="1" dirty="0" smtClean="0"/>
              <a:t>x</a:t>
            </a:r>
            <a:r>
              <a:rPr lang="en-US" dirty="0" smtClean="0"/>
              <a:t>) &lt;</a:t>
            </a:r>
            <a:r>
              <a:rPr lang="en-US" baseline="-25000" dirty="0" smtClean="0"/>
              <a:t> </a:t>
            </a:r>
            <a:r>
              <a:rPr lang="en-US" i="1" dirty="0" smtClean="0"/>
              <a:t>C</a:t>
            </a:r>
            <a:r>
              <a:rPr lang="en-US" baseline="-25000" dirty="0" smtClean="0">
                <a:latin typeface="Cambria Math" pitchFamily="18" charset="0"/>
                <a:ea typeface="Cambria Math" pitchFamily="18" charset="0"/>
              </a:rPr>
              <a:t>2 </a:t>
            </a:r>
            <a:r>
              <a:rPr lang="en-US" i="1" dirty="0" smtClean="0"/>
              <a:t>g</a:t>
            </a:r>
            <a:r>
              <a:rPr lang="en-US" dirty="0" smtClean="0"/>
              <a:t>(</a:t>
            </a:r>
            <a:r>
              <a:rPr lang="en-US" i="1" dirty="0" smtClean="0"/>
              <a:t>x</a:t>
            </a:r>
            <a:r>
              <a:rPr lang="en-US" dirty="0" smtClean="0"/>
              <a:t>)  if </a:t>
            </a:r>
            <a:r>
              <a:rPr lang="en-US" i="1" dirty="0" smtClean="0"/>
              <a:t>x</a:t>
            </a:r>
            <a:r>
              <a:rPr lang="en-US" dirty="0" smtClean="0"/>
              <a:t> &gt; </a:t>
            </a:r>
            <a:r>
              <a:rPr lang="en-US" i="1" dirty="0" smtClean="0"/>
              <a:t>k</a:t>
            </a:r>
            <a:r>
              <a:rPr lang="en-US" dirty="0" smtClean="0"/>
              <a:t>. This follows from the definitions of big-</a:t>
            </a:r>
            <a:r>
              <a:rPr lang="en-US" i="1" dirty="0" smtClean="0"/>
              <a:t>O</a:t>
            </a:r>
            <a:r>
              <a:rPr lang="en-US" dirty="0" smtClean="0"/>
              <a:t> and big-Omega.</a:t>
            </a:r>
            <a:endParaRPr lang="en-US" i="1" dirty="0" smtClean="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6670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886200" y="3048000"/>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990600" y="3048000"/>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838200" y="4876800"/>
            <a:ext cx="2145506" cy="319088"/>
          </a:xfrm>
          <a:prstGeom prst="rect">
            <a:avLst/>
          </a:prstGeom>
        </p:spPr>
      </p:pic>
      <p:sp>
        <p:nvSpPr>
          <p:cNvPr id="8" name="TextBox 7"/>
          <p:cNvSpPr txBox="1"/>
          <p:nvPr/>
        </p:nvSpPr>
        <p:spPr>
          <a:xfrm>
            <a:off x="6172200" y="990600"/>
            <a:ext cx="2590800" cy="923330"/>
          </a:xfrm>
          <a:prstGeom prst="rect">
            <a:avLst/>
          </a:prstGeom>
          <a:noFill/>
          <a:ln>
            <a:solidFill>
              <a:schemeClr val="accent1"/>
            </a:solidFill>
          </a:ln>
        </p:spPr>
        <p:txBody>
          <a:bodyPr wrap="square" rtlCol="0">
            <a:spAutoFit/>
          </a:bodyPr>
          <a:lstStyle/>
          <a:p>
            <a:r>
              <a:rPr lang="en-US" dirty="0" smtClean="0">
                <a:latin typeface="Cambria Math"/>
                <a:ea typeface="Cambria Math"/>
              </a:rPr>
              <a:t> </a:t>
            </a:r>
            <a:r>
              <a:rPr lang="el-GR" dirty="0" smtClean="0">
                <a:latin typeface="Cambria Math"/>
                <a:ea typeface="Cambria Math"/>
              </a:rPr>
              <a:t>Θ</a:t>
            </a:r>
            <a:r>
              <a:rPr lang="en-US" dirty="0" smtClean="0">
                <a:latin typeface="Cambria Math"/>
                <a:ea typeface="Cambria Math"/>
              </a:rPr>
              <a:t> is </a:t>
            </a:r>
            <a:r>
              <a:rPr lang="en-US" dirty="0" smtClean="0">
                <a:latin typeface="Cambria Math"/>
                <a:ea typeface="Cambria Math"/>
              </a:rPr>
              <a:t>the upper case version of the lower case Greek letter </a:t>
            </a:r>
            <a:r>
              <a:rPr lang="el-GR" dirty="0" smtClean="0">
                <a:latin typeface="Cambria Math"/>
                <a:ea typeface="Cambria Math"/>
              </a:rPr>
              <a:t>θ</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Theta Notation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Show that the sum of the first </a:t>
            </a:r>
            <a:r>
              <a:rPr lang="en-US" i="1" dirty="0" smtClean="0"/>
              <a:t>n</a:t>
            </a:r>
            <a:r>
              <a:rPr lang="en-US" dirty="0" smtClean="0"/>
              <a:t> positive integers is </a:t>
            </a:r>
            <a:r>
              <a:rPr lang="el-GR" dirty="0" smtClean="0">
                <a:latin typeface="Cambria Math"/>
                <a:ea typeface="Cambria Math"/>
              </a:rPr>
              <a:t>Θ</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Let </a:t>
            </a:r>
            <a:r>
              <a:rPr lang="en-US" i="1" dirty="0" smtClean="0"/>
              <a:t>f</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a:t>
            </a:r>
            <a:endParaRPr lang="en-US" dirty="0" smtClean="0"/>
          </a:p>
          <a:p>
            <a:pPr marL="880110" lvl="1" indent="-514350"/>
            <a:r>
              <a:rPr lang="en-US" dirty="0" smtClean="0"/>
              <a:t>We have already shown that </a:t>
            </a:r>
            <a:r>
              <a:rPr lang="en-US" i="1" dirty="0" smtClean="0"/>
              <a:t>f</a:t>
            </a:r>
            <a:r>
              <a:rPr lang="en-US" dirty="0" smtClean="0"/>
              <a:t>(</a:t>
            </a:r>
            <a:r>
              <a:rPr lang="en-US" i="1" dirty="0" smtClean="0"/>
              <a:t>n</a:t>
            </a:r>
            <a:r>
              <a:rPr lang="en-US" dirty="0" smtClean="0"/>
              <a:t>)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marL="880110" lvl="1" indent="-514350"/>
            <a:r>
              <a:rPr lang="en-US" dirty="0" smtClean="0"/>
              <a:t>To show that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we need a positive constant </a:t>
            </a:r>
            <a:r>
              <a:rPr lang="en-US" i="1" dirty="0" smtClean="0"/>
              <a:t>C</a:t>
            </a:r>
            <a:r>
              <a:rPr lang="en-US" dirty="0" smtClean="0"/>
              <a:t> such that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for sufficiently large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Summing only the terms greater than</a:t>
            </a:r>
            <a:r>
              <a:rPr lang="en-US" dirty="0" smtClean="0">
                <a:latin typeface="Cambria Math"/>
                <a:ea typeface="Cambria Math"/>
              </a:rPr>
              <a:t>  </a:t>
            </a:r>
            <a:r>
              <a:rPr lang="en-US" i="1" dirty="0" smtClean="0">
                <a:ea typeface="Cambria Math"/>
              </a:rPr>
              <a:t>n</a:t>
            </a:r>
            <a:r>
              <a:rPr lang="en-US" dirty="0" smtClean="0">
                <a:latin typeface="Cambria Math"/>
                <a:ea typeface="Cambria Math"/>
              </a:rPr>
              <a:t>/2 we obtain the inequality</a:t>
            </a:r>
            <a:endParaRPr lang="en-US" dirty="0" smtClean="0">
              <a:latin typeface="Cambria Math" pitchFamily="18" charset="0"/>
              <a:ea typeface="Cambria Math" pitchFamily="18" charset="0"/>
            </a:endParaRPr>
          </a:p>
          <a:p>
            <a:pPr marL="880110" lvl="1" indent="-514350">
              <a:buNone/>
            </a:pP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 </a:t>
            </a:r>
            <a:r>
              <a:rPr lang="en-US" dirty="0" smtClean="0">
                <a:latin typeface="Cambria Math"/>
                <a:ea typeface="Cambria Math"/>
              </a:rPr>
              <a:t>≥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1) </a:t>
            </a:r>
            <a:r>
              <a:rPr lang="en-US" dirty="0" smtClean="0">
                <a:ea typeface="Cambria Math"/>
              </a:rPr>
              <a:t>+</a:t>
            </a:r>
            <a:r>
              <a:rPr lang="en-US" dirty="0" smtClean="0">
                <a:latin typeface="Cambria Math"/>
                <a:ea typeface="Cambria Math"/>
              </a:rPr>
              <a:t> ∙∙∙  </a:t>
            </a:r>
            <a:r>
              <a:rPr lang="en-US" dirty="0" smtClean="0">
                <a:ea typeface="Cambria Math"/>
              </a:rPr>
              <a:t>+ </a:t>
            </a:r>
            <a:r>
              <a:rPr lang="en-US" i="1" dirty="0" smtClean="0">
                <a:ea typeface="Cambria Math"/>
              </a:rPr>
              <a:t>n</a:t>
            </a:r>
            <a:r>
              <a:rPr lang="en-US" dirty="0" smtClean="0">
                <a:ea typeface="Cambria Math"/>
              </a:rPr>
              <a:t> </a:t>
            </a:r>
          </a:p>
          <a:p>
            <a:pPr marL="880110" lvl="1" indent="-514350">
              <a:buNone/>
            </a:pPr>
            <a:r>
              <a:rPr lang="en-US" dirty="0" smtClean="0">
                <a:latin typeface="Cambria Math"/>
                <a:ea typeface="Cambria Math"/>
              </a:rPr>
              <a:t>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latin typeface="Cambria Math"/>
                <a:ea typeface="Cambria Math"/>
              </a:rPr>
              <a:t>                                            =   (n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ea typeface="Cambria Math" pitchFamily="18" charset="0"/>
              </a:rPr>
              <a:t>                                        </a:t>
            </a:r>
            <a:r>
              <a:rPr lang="en-US" dirty="0" smtClean="0">
                <a:latin typeface="Cambria Math"/>
                <a:ea typeface="Cambria Math"/>
              </a:rPr>
              <a:t>≥   (n/2)(n/2) =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/4</a:t>
            </a:r>
          </a:p>
          <a:p>
            <a:pPr marL="880110" lvl="1" indent="-514350"/>
            <a:r>
              <a:rPr lang="en-US" dirty="0" smtClean="0">
                <a:latin typeface="Cambria Math" pitchFamily="18" charset="0"/>
                <a:ea typeface="Cambria Math" pitchFamily="18" charset="0"/>
              </a:rPr>
              <a:t>Taking </a:t>
            </a:r>
            <a:r>
              <a:rPr lang="en-US" i="1" dirty="0" smtClean="0">
                <a:latin typeface="Cambria Math" pitchFamily="18" charset="0"/>
                <a:ea typeface="Cambria Math" pitchFamily="18" charset="0"/>
              </a:rPr>
              <a:t>C</a:t>
            </a:r>
            <a:r>
              <a:rPr lang="en-US" dirty="0" smtClean="0">
                <a:latin typeface="Cambria Math" pitchFamily="18" charset="0"/>
                <a:ea typeface="Cambria Math" pitchFamily="18" charset="0"/>
              </a:rPr>
              <a:t> = ¼,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for all positive integers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Hence,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and we can conclude that  </a:t>
            </a:r>
            <a:r>
              <a:rPr lang="en-US" i="1" dirty="0" smtClean="0"/>
              <a:t>f</a:t>
            </a:r>
            <a:r>
              <a:rPr lang="en-US" dirty="0" smtClean="0"/>
              <a:t>(</a:t>
            </a:r>
            <a:r>
              <a:rPr lang="en-US" i="1" dirty="0" smtClean="0"/>
              <a:t>n</a:t>
            </a:r>
            <a:r>
              <a:rPr lang="en-US" dirty="0" smtClean="0"/>
              <a:t>) is </a:t>
            </a:r>
            <a:r>
              <a:rPr lang="el-GR" dirty="0" smtClean="0">
                <a:latin typeface="Cambria Math"/>
                <a:ea typeface="Cambria Math"/>
              </a:rPr>
              <a:t>Θ</a:t>
            </a:r>
            <a:r>
              <a:rPr lang="en-US" smtClean="0"/>
              <a:t>(</a:t>
            </a:r>
            <a:r>
              <a:rPr lang="en-US" i="1" smtClean="0"/>
              <a:t>n</a:t>
            </a:r>
            <a:r>
              <a:rPr lang="en-US" baseline="30000" smtClean="0">
                <a:latin typeface="Cambria Math" pitchFamily="18" charset="0"/>
                <a:ea typeface="Cambria Math" pitchFamily="18" charset="0"/>
              </a:rPr>
              <a:t>2</a:t>
            </a:r>
            <a:r>
              <a:rPr lang="en-US" smtClean="0"/>
              <a:t>). </a:t>
            </a:r>
            <a:endParaRPr lang="en-US" dirty="0" smtClean="0">
              <a:ea typeface="Cambria Math" pitchFamily="18" charset="0"/>
            </a:endParaRPr>
          </a:p>
          <a:p>
            <a:pPr marL="880110" lvl="1" indent="-514350">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Sh0w that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i="1" dirty="0" smtClean="0"/>
              <a:t>x</a:t>
            </a:r>
            <a:r>
              <a:rPr lang="en-US" baseline="30000" dirty="0" smtClean="0">
                <a:latin typeface="Cambria Math" pitchFamily="18" charset="0"/>
                <a:ea typeface="Cambria Math" pitchFamily="18" charset="0"/>
              </a:rPr>
              <a:t>2</a:t>
            </a:r>
            <a:r>
              <a:rPr lang="en-US" i="1" dirty="0" smtClean="0"/>
              <a:t> </a:t>
            </a:r>
            <a:r>
              <a:rPr lang="en-US" dirty="0" smtClean="0"/>
              <a:t>+ </a:t>
            </a:r>
            <a:r>
              <a:rPr lang="en-US" i="1" dirty="0" smtClean="0"/>
              <a:t>8x</a:t>
            </a:r>
            <a:r>
              <a:rPr lang="en-US" baseline="30000" dirty="0" smtClean="0"/>
              <a:t> </a:t>
            </a:r>
            <a:r>
              <a:rPr lang="en-US" dirty="0" smtClean="0"/>
              <a:t>log </a:t>
            </a:r>
            <a:r>
              <a:rPr lang="en-US" i="1" dirty="0" smtClean="0"/>
              <a:t>x </a:t>
            </a:r>
            <a:r>
              <a:rPr lang="en-US" dirty="0" smtClean="0"/>
              <a:t>is</a:t>
            </a:r>
            <a:r>
              <a:rPr lang="en-US" dirty="0" smtClean="0">
                <a:latin typeface="Cambria Math" pitchFamily="18" charset="0"/>
                <a:ea typeface="Cambria Math" pitchFamily="18" charset="0"/>
              </a:rPr>
              <a:t> Θ(</a:t>
            </a:r>
            <a:r>
              <a:rPr lang="en-US" i="1" dirty="0" smtClean="0"/>
              <a:t>x</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2"/>
            <a:r>
              <a:rPr lang="en-US" sz="2400" dirty="0" smtClean="0">
                <a:latin typeface="Cambria Math" pitchFamily="18" charset="0"/>
                <a:ea typeface="Cambria Math" pitchFamily="18" charset="0"/>
              </a:rPr>
              <a:t>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11</a:t>
            </a:r>
            <a:r>
              <a:rPr lang="en-US" sz="2400" i="1" dirty="0" smtClean="0"/>
              <a:t>x</a:t>
            </a:r>
            <a:r>
              <a:rPr lang="en-US" sz="2400" baseline="30000" dirty="0" smtClean="0">
                <a:latin typeface="Cambria Math" pitchFamily="18" charset="0"/>
                <a:ea typeface="Cambria Math" pitchFamily="18" charset="0"/>
              </a:rPr>
              <a:t>2  </a:t>
            </a:r>
            <a:r>
              <a:rPr lang="en-US" sz="2400" dirty="0" smtClean="0">
                <a:latin typeface="Cambria Math" pitchFamily="18" charset="0"/>
                <a:ea typeface="Cambria Math" pitchFamily="18" charset="0"/>
              </a:rPr>
              <a:t> for </a:t>
            </a:r>
            <a:r>
              <a:rPr lang="en-US" sz="2400" i="1" dirty="0" smtClean="0">
                <a:latin typeface="Cambria Math" pitchFamily="18" charset="0"/>
                <a:ea typeface="Cambria Math" pitchFamily="18" charset="0"/>
              </a:rPr>
              <a:t>x</a:t>
            </a:r>
            <a:r>
              <a:rPr lang="en-US" sz="2400" dirty="0" smtClean="0">
                <a:latin typeface="Cambria Math" pitchFamily="18" charset="0"/>
                <a:ea typeface="Cambria Math" pitchFamily="18" charset="0"/>
              </a:rPr>
              <a:t> &gt; 1,                                            since 0</a:t>
            </a:r>
            <a:r>
              <a:rPr lang="en-US" sz="2400" dirty="0" smtClean="0">
                <a:latin typeface="Cambria Math"/>
                <a:ea typeface="Cambria Math"/>
              </a:rPr>
              <a:t> ≤</a:t>
            </a:r>
            <a:r>
              <a:rPr lang="en-US" sz="2400" dirty="0" smtClean="0">
                <a:latin typeface="Cambria Math" pitchFamily="18" charset="0"/>
                <a:ea typeface="Cambria Math" pitchFamily="18" charset="0"/>
              </a:rPr>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8</a:t>
            </a:r>
            <a:r>
              <a:rPr lang="en-US" sz="2400" i="1" dirty="0" smtClean="0"/>
              <a:t>x</a:t>
            </a:r>
            <a:r>
              <a:rPr lang="en-US" sz="2400" baseline="30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p>
          <a:p>
            <a:pPr lvl="3"/>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O(</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r>
              <a:rPr lang="en-US" sz="2400" i="1" dirty="0" smtClean="0"/>
              <a:t>x</a:t>
            </a:r>
            <a:r>
              <a:rPr lang="en-US" sz="2400" baseline="30000" dirty="0" smtClean="0">
                <a:latin typeface="Cambria Math" pitchFamily="18" charset="0"/>
                <a:ea typeface="Cambria Math" pitchFamily="18" charset="0"/>
              </a:rPr>
              <a:t>2  </a:t>
            </a:r>
            <a:r>
              <a:rPr lang="en-US" sz="2400" dirty="0" smtClean="0"/>
              <a:t>is clearly</a:t>
            </a:r>
            <a:r>
              <a:rPr lang="en-US" sz="2400" baseline="30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O(3</a:t>
            </a:r>
            <a:r>
              <a:rPr lang="en-US" sz="2400" i="1" dirty="0" smtClean="0"/>
              <a:t>x</a:t>
            </a:r>
            <a:r>
              <a:rPr lang="en-US" sz="2400" baseline="30000" dirty="0" smtClean="0">
                <a:latin typeface="Cambria Math" pitchFamily="18" charset="0"/>
                <a:ea typeface="Cambria Math" pitchFamily="18" charset="0"/>
              </a:rPr>
              <a:t>2  </a:t>
            </a:r>
            <a:r>
              <a:rPr lang="en-US" sz="2400" dirty="0" smtClean="0"/>
              <a:t>+ </a:t>
            </a:r>
            <a:r>
              <a:rPr lang="en-US" sz="2400" i="1" dirty="0" smtClean="0"/>
              <a:t>8x</a:t>
            </a:r>
            <a:r>
              <a:rPr lang="en-US" sz="2400" baseline="30000" dirty="0" smtClean="0"/>
              <a:t> </a:t>
            </a:r>
            <a:r>
              <a:rPr lang="en-US" sz="2400" dirty="0" smtClean="0"/>
              <a:t>log </a:t>
            </a:r>
            <a:r>
              <a:rPr lang="en-US" sz="2400" i="1" dirty="0" smtClean="0"/>
              <a:t>x</a:t>
            </a:r>
            <a:r>
              <a:rPr lang="en-US" sz="2400" dirty="0" smtClean="0"/>
              <a:t>)</a:t>
            </a:r>
          </a:p>
          <a:p>
            <a:pPr lvl="2"/>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Θ(</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endParaRPr lang="en-US" dirty="0" smtClean="0"/>
          </a:p>
          <a:p>
            <a:pPr lvl="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r>
              <a:rPr lang="en-US" dirty="0" smtClean="0"/>
              <a:t>When                             it must  also be the case that</a:t>
            </a:r>
          </a:p>
          <a:p>
            <a:endParaRPr lang="en-US" dirty="0" smtClean="0"/>
          </a:p>
          <a:p>
            <a:r>
              <a:rPr lang="en-US" dirty="0" smtClean="0"/>
              <a:t>Note that                               if and only if it is the case that                              and                             .</a:t>
            </a:r>
          </a:p>
          <a:p>
            <a:r>
              <a:rPr lang="en-US" dirty="0" smtClean="0"/>
              <a:t> Sometimes writers are careless and write as if big-</a:t>
            </a:r>
            <a:r>
              <a:rPr lang="en-US" i="1" dirty="0" smtClean="0"/>
              <a:t>O</a:t>
            </a:r>
            <a:r>
              <a:rPr lang="en-US" dirty="0" smtClean="0"/>
              <a:t> notation has the same meaning as big-Theta.</a:t>
            </a:r>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828800" y="2057400"/>
            <a:ext cx="2145506" cy="319088"/>
          </a:xfrm>
          <a:prstGeom prst="rect">
            <a:avLst/>
          </a:prstGeom>
        </p:spPr>
      </p:pic>
      <p:pic>
        <p:nvPicPr>
          <p:cNvPr id="7" name="Picture 6" descr="addin_tmp.png"/>
          <p:cNvPicPr>
            <a:picLocks noChangeAspect="1"/>
          </p:cNvPicPr>
          <p:nvPr>
            <p:custDataLst>
              <p:tags r:id="rId2"/>
            </p:custDataLst>
          </p:nvPr>
        </p:nvPicPr>
        <p:blipFill>
          <a:blip r:embed="rId8" cstate="print"/>
          <a:stretch>
            <a:fillRect/>
          </a:stretch>
        </p:blipFill>
        <p:spPr>
          <a:xfrm>
            <a:off x="1981200" y="2438400"/>
            <a:ext cx="2226469"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438400" y="2971800"/>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1600200"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4572000" y="3352800"/>
            <a:ext cx="2164556" cy="31908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Big-Theta Estimates for Polynomials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Theorem</a:t>
            </a:r>
            <a:r>
              <a:rPr lang="en-US" dirty="0" smtClean="0"/>
              <a:t>: Let </a:t>
            </a:r>
          </a:p>
          <a:p>
            <a:pPr>
              <a:buNone/>
            </a:pPr>
            <a:r>
              <a:rPr lang="en-US" dirty="0" smtClean="0"/>
              <a:t>where                                 are real numbers with </a:t>
            </a:r>
            <a:r>
              <a:rPr lang="en-US" i="1" dirty="0" smtClean="0"/>
              <a:t>a</a:t>
            </a:r>
            <a:r>
              <a:rPr lang="en-US" i="1" baseline="-25000"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t>
            </a:r>
          </a:p>
          <a:p>
            <a:pPr>
              <a:buNone/>
            </a:pPr>
            <a:r>
              <a:rPr lang="en-US" dirty="0"/>
              <a:t> </a:t>
            </a:r>
            <a:r>
              <a:rPr lang="en-US" dirty="0" smtClean="0"/>
              <a:t>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of order </a:t>
            </a:r>
            <a:r>
              <a:rPr lang="en-US" i="1" dirty="0" err="1" smtClean="0"/>
              <a:t>x</a:t>
            </a:r>
            <a:r>
              <a:rPr lang="en-US" i="1" baseline="30000" dirty="0" err="1" smtClean="0"/>
              <a:t>n</a:t>
            </a:r>
            <a:r>
              <a:rPr lang="en-US" dirty="0" smtClean="0"/>
              <a:t> (or   </a:t>
            </a:r>
            <a:r>
              <a:rPr lang="en-US" sz="2800" dirty="0" smtClean="0">
                <a:latin typeface="Cambria Math" pitchFamily="18" charset="0"/>
                <a:ea typeface="Cambria Math" pitchFamily="18" charset="0"/>
              </a:rPr>
              <a:t>Θ(</a:t>
            </a:r>
            <a:r>
              <a:rPr lang="en-US" sz="2800" i="1" dirty="0" err="1" smtClean="0"/>
              <a:t>x</a:t>
            </a:r>
            <a:r>
              <a:rPr lang="en-US" sz="2800" baseline="30000" dirty="0" err="1" smtClean="0">
                <a:latin typeface="Cambria Math" pitchFamily="18" charset="0"/>
                <a:ea typeface="Cambria Math" pitchFamily="18" charset="0"/>
              </a:rPr>
              <a:t>n</a:t>
            </a:r>
            <a:r>
              <a:rPr lang="en-US" sz="2800" dirty="0" smtClean="0"/>
              <a:t>)).</a:t>
            </a:r>
            <a:endParaRPr lang="en-US" dirty="0" smtClean="0"/>
          </a:p>
          <a:p>
            <a:pPr>
              <a:buNone/>
            </a:pPr>
            <a:r>
              <a:rPr lang="en-US" dirty="0" smtClean="0"/>
              <a:t>(The proof is an exercise.) </a:t>
            </a:r>
          </a:p>
          <a:p>
            <a:pPr>
              <a:buNone/>
            </a:pPr>
            <a:r>
              <a:rPr lang="en-US" b="1" dirty="0" smtClean="0"/>
              <a:t>Example</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5</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5</a:t>
            </a:r>
            <a:r>
              <a:rPr lang="en-US" sz="2800" dirty="0" smtClean="0"/>
              <a:t>)).</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199</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199</a:t>
            </a:r>
            <a:r>
              <a:rPr lang="en-US" sz="2800" dirty="0" smtClean="0"/>
              <a:t>)</a:t>
            </a:r>
            <a:r>
              <a:rPr lang="en-US" dirty="0" smtClean="0"/>
              <a:t> ).                </a:t>
            </a:r>
          </a:p>
          <a:p>
            <a:pPr>
              <a:buNone/>
            </a:pPr>
            <a:r>
              <a:rPr lang="en-US" dirty="0" smtClean="0"/>
              <a:t>     </a:t>
            </a:r>
          </a:p>
        </p:txBody>
      </p:sp>
      <p:pic>
        <p:nvPicPr>
          <p:cNvPr id="9" name="Picture 8" descr="addin_tmp.png"/>
          <p:cNvPicPr>
            <a:picLocks noChangeAspect="1"/>
          </p:cNvPicPr>
          <p:nvPr>
            <p:custDataLst>
              <p:tags r:id="rId1"/>
            </p:custDataLst>
          </p:nvPr>
        </p:nvPicPr>
        <p:blipFill>
          <a:blip r:embed="rId6" cstate="print"/>
          <a:stretch>
            <a:fillRect/>
          </a:stretch>
        </p:blipFill>
        <p:spPr>
          <a:xfrm>
            <a:off x="2743200" y="1981200"/>
            <a:ext cx="5745956" cy="3429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676400" y="2514600"/>
            <a:ext cx="2117408" cy="242888"/>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2895600" y="4191000"/>
            <a:ext cx="3062288" cy="342900"/>
          </a:xfrm>
          <a:prstGeom prst="rect">
            <a:avLst/>
          </a:prstGeom>
        </p:spPr>
      </p:pic>
      <p:pic>
        <p:nvPicPr>
          <p:cNvPr id="14" name="Picture 13" descr="addin_tmp.png"/>
          <p:cNvPicPr>
            <a:picLocks noChangeAspect="1"/>
          </p:cNvPicPr>
          <p:nvPr>
            <p:custDataLst>
              <p:tags r:id="rId4"/>
            </p:custDataLst>
          </p:nvPr>
        </p:nvPicPr>
        <p:blipFill>
          <a:blip r:embed="rId9" cstate="print"/>
          <a:stretch>
            <a:fillRect/>
          </a:stretch>
        </p:blipFill>
        <p:spPr>
          <a:xfrm>
            <a:off x="2895600" y="5029200"/>
            <a:ext cx="5264944" cy="3429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of Algorithms</a:t>
            </a:r>
            <a:endParaRPr lang="en-US" dirty="0"/>
          </a:p>
        </p:txBody>
      </p:sp>
      <p:sp>
        <p:nvSpPr>
          <p:cNvPr id="3" name="Subtitle 2"/>
          <p:cNvSpPr>
            <a:spLocks noGrp="1"/>
          </p:cNvSpPr>
          <p:nvPr>
            <p:ph type="subTitle" idx="1"/>
          </p:nvPr>
        </p:nvSpPr>
        <p:spPr/>
        <p:txBody>
          <a:bodyPr/>
          <a:lstStyle/>
          <a:p>
            <a:r>
              <a:rPr lang="en-US" dirty="0" smtClean="0"/>
              <a:t>Section 3.3</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Time Complexity</a:t>
            </a:r>
          </a:p>
          <a:p>
            <a:r>
              <a:rPr lang="en-US" dirty="0" smtClean="0"/>
              <a:t>Worst-Case Complexity</a:t>
            </a:r>
          </a:p>
          <a:p>
            <a:r>
              <a:rPr lang="en-US" dirty="0" smtClean="0"/>
              <a:t>Algorithmic Paradigms</a:t>
            </a:r>
          </a:p>
          <a:p>
            <a:r>
              <a:rPr lang="en-US" dirty="0" smtClean="0"/>
              <a:t>Understanding the Complexity of Algorithms</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An </a:t>
            </a:r>
            <a:r>
              <a:rPr lang="en-US" i="1" dirty="0" smtClean="0"/>
              <a:t>algorithm</a:t>
            </a:r>
            <a:r>
              <a:rPr lang="en-US" dirty="0" smtClean="0"/>
              <a:t> is a finite set of precise instructions for performing a computation or for solving a problem.</a:t>
            </a:r>
          </a:p>
          <a:p>
            <a:pPr>
              <a:buNone/>
            </a:pPr>
            <a:r>
              <a:rPr lang="en-US" dirty="0" smtClean="0"/>
              <a:t>   </a:t>
            </a:r>
            <a:r>
              <a:rPr lang="en-US" b="1" dirty="0" smtClean="0"/>
              <a:t>Example</a:t>
            </a:r>
            <a:r>
              <a:rPr lang="en-US" dirty="0" smtClean="0"/>
              <a:t>: Describe an algorithm for finding the maximum value in a finite sequence of integers.</a:t>
            </a:r>
          </a:p>
          <a:p>
            <a:pPr>
              <a:buNone/>
            </a:pPr>
            <a:r>
              <a:rPr lang="en-US" dirty="0" smtClean="0"/>
              <a:t>   </a:t>
            </a:r>
            <a:r>
              <a:rPr lang="en-US" b="1" dirty="0" smtClean="0"/>
              <a:t>Solution: </a:t>
            </a:r>
            <a:r>
              <a:rPr lang="en-US" dirty="0" smtClean="0"/>
              <a:t>Perform the following steps:</a:t>
            </a:r>
          </a:p>
          <a:p>
            <a:pPr marL="1154430" lvl="2" indent="-514350">
              <a:buFont typeface="+mj-lt"/>
              <a:buAutoNum type="arabicPeriod"/>
            </a:pPr>
            <a:r>
              <a:rPr lang="en-US" dirty="0" smtClean="0"/>
              <a:t>Set the temporary maximum equal to the first integer in the sequence.</a:t>
            </a:r>
          </a:p>
          <a:p>
            <a:pPr marL="1154430" lvl="2" indent="-514350">
              <a:buFont typeface="+mj-lt"/>
              <a:buAutoNum type="arabicPeriod"/>
            </a:pPr>
            <a:r>
              <a:rPr lang="en-US" dirty="0" smtClean="0"/>
              <a:t>Compare the next integer in the sequence to the temporary maximum.</a:t>
            </a:r>
          </a:p>
          <a:p>
            <a:pPr marL="1428750" lvl="3" indent="-514350"/>
            <a:r>
              <a:rPr lang="en-US" dirty="0" smtClean="0"/>
              <a:t>If it is larger than the temporary maximum, set the temporary maximum equal to this integer.</a:t>
            </a:r>
          </a:p>
          <a:p>
            <a:pPr marL="1154430" lvl="2" indent="-514350">
              <a:buFont typeface="+mj-lt"/>
              <a:buAutoNum type="arabicPeriod"/>
            </a:pPr>
            <a:r>
              <a:rPr lang="en-US" dirty="0" smtClean="0"/>
              <a:t>Repeat the previous step if there are more integers. If not, stop.</a:t>
            </a:r>
          </a:p>
          <a:p>
            <a:pPr marL="1154430" lvl="2" indent="-514350">
              <a:buFont typeface="+mj-lt"/>
              <a:buAutoNum type="arabicPeriod"/>
            </a:pPr>
            <a:r>
              <a:rPr lang="en-US" dirty="0" smtClean="0"/>
              <a:t>When the algorithm terminates, the temporary maximum is the largest integer in the sequence.</a:t>
            </a:r>
            <a:endParaRPr lang="en-US" dirty="0"/>
          </a:p>
        </p:txBody>
      </p:sp>
      <p:pic>
        <p:nvPicPr>
          <p:cNvPr id="4" name="Picture 3" descr="0301.jpg"/>
          <p:cNvPicPr>
            <a:picLocks noChangeAspect="1"/>
          </p:cNvPicPr>
          <p:nvPr/>
        </p:nvPicPr>
        <p:blipFill>
          <a:blip r:embed="rId2" cstate="print"/>
          <a:stretch>
            <a:fillRect/>
          </a:stretch>
        </p:blipFill>
        <p:spPr>
          <a:xfrm>
            <a:off x="5181600" y="228600"/>
            <a:ext cx="886968" cy="1027176"/>
          </a:xfrm>
          <a:prstGeom prst="rect">
            <a:avLst/>
          </a:prstGeom>
        </p:spPr>
      </p:pic>
      <p:sp>
        <p:nvSpPr>
          <p:cNvPr id="5" name="TextBox 4"/>
          <p:cNvSpPr txBox="1"/>
          <p:nvPr/>
        </p:nvSpPr>
        <p:spPr>
          <a:xfrm>
            <a:off x="3733800" y="1219200"/>
            <a:ext cx="5257800" cy="646331"/>
          </a:xfrm>
          <a:prstGeom prst="rect">
            <a:avLst/>
          </a:prstGeom>
          <a:noFill/>
        </p:spPr>
        <p:txBody>
          <a:bodyPr wrap="square" rtlCol="0">
            <a:spAutoFit/>
          </a:bodyPr>
          <a:lstStyle/>
          <a:p>
            <a:r>
              <a:rPr lang="en-US" dirty="0" smtClean="0"/>
              <a:t>Abu </a:t>
            </a:r>
            <a:r>
              <a:rPr lang="en-US" dirty="0" err="1" smtClean="0"/>
              <a:t>Ja’far</a:t>
            </a:r>
            <a:r>
              <a:rPr lang="en-US" dirty="0" smtClean="0"/>
              <a:t> Mohammed </a:t>
            </a:r>
            <a:r>
              <a:rPr lang="en-US" dirty="0" err="1" smtClean="0"/>
              <a:t>Ibin</a:t>
            </a:r>
            <a:r>
              <a:rPr lang="en-US" dirty="0" smtClean="0"/>
              <a:t> Musa Al-</a:t>
            </a:r>
            <a:r>
              <a:rPr lang="en-US" dirty="0" err="1" smtClean="0"/>
              <a:t>Khowarizmi</a:t>
            </a:r>
            <a:endParaRPr lang="en-US" dirty="0" smtClean="0"/>
          </a:p>
          <a:p>
            <a:r>
              <a:rPr lang="en-US" dirty="0" smtClean="0"/>
              <a:t>(</a:t>
            </a:r>
            <a:r>
              <a:rPr lang="en-US" dirty="0" smtClean="0">
                <a:latin typeface="Cambria Math" pitchFamily="18" charset="0"/>
                <a:ea typeface="Cambria Math" pitchFamily="18" charset="0"/>
              </a:rPr>
              <a:t>780-850</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an algorithm, how efficient is this algorithm for solving a problem given input of a particular size? To answer this question, we ask:</a:t>
            </a:r>
          </a:p>
          <a:p>
            <a:pPr lvl="1"/>
            <a:r>
              <a:rPr lang="en-US" dirty="0" smtClean="0"/>
              <a:t>How much time does this algorithm use to solve a problem?</a:t>
            </a:r>
          </a:p>
          <a:p>
            <a:pPr lvl="1"/>
            <a:r>
              <a:rPr lang="en-US" dirty="0" smtClean="0"/>
              <a:t>How much computer memory does this algorithm use to solve a problem?</a:t>
            </a:r>
          </a:p>
          <a:p>
            <a:r>
              <a:rPr lang="en-US" dirty="0" smtClean="0"/>
              <a:t>When we analyze the time the algorithm uses to solve the problem given input of a particular size, we are studying the </a:t>
            </a:r>
            <a:r>
              <a:rPr lang="en-US" i="1" dirty="0" smtClean="0"/>
              <a:t>time complexity </a:t>
            </a:r>
            <a:r>
              <a:rPr lang="en-US" dirty="0" smtClean="0"/>
              <a:t>of the algorithm.</a:t>
            </a:r>
          </a:p>
          <a:p>
            <a:r>
              <a:rPr lang="en-US" dirty="0" smtClean="0"/>
              <a:t>When we analyze the computer memory the algorithm uses to solve the problem given input of a particular size, we are studying the </a:t>
            </a:r>
            <a:r>
              <a:rPr lang="en-US" i="1" dirty="0" smtClean="0"/>
              <a:t>space complexity </a:t>
            </a:r>
            <a:r>
              <a:rPr lang="en-US" dirty="0" smtClean="0"/>
              <a:t>of the algorithm.</a:t>
            </a:r>
          </a:p>
          <a:p>
            <a:endParaRPr lang="en-US" dirty="0" smtClean="0"/>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course, we focus on time complexity. The space complexity of algorithms is studied in later courses.</a:t>
            </a:r>
          </a:p>
          <a:p>
            <a:r>
              <a:rPr lang="en-US" dirty="0" smtClean="0"/>
              <a:t>We will measure time complexity in terms of the number of operations an algorithm uses and we will use big-</a:t>
            </a:r>
            <a:r>
              <a:rPr lang="en-US" i="1" dirty="0" smtClean="0"/>
              <a:t>O</a:t>
            </a:r>
            <a:r>
              <a:rPr lang="en-US" dirty="0" smtClean="0"/>
              <a:t> and big-Theta notation to estimate the time complexity.</a:t>
            </a:r>
          </a:p>
          <a:p>
            <a:r>
              <a:rPr lang="en-US" dirty="0" smtClean="0"/>
              <a:t>We can use this analysis to see whether it is practical to use this algorithm to solve problems with input of a particular size. We can also compare the efficiency of different algorithms for solving the same problem.</a:t>
            </a:r>
          </a:p>
          <a:p>
            <a:r>
              <a:rPr lang="en-US" dirty="0" smtClean="0"/>
              <a:t>We ignore implementation details (including the data structures used and both the hardware and software platforms) because it is extremely complicated to consider them.</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smtClean="0"/>
              <a:t>We ignore minor details, such as the “house keeping” aspects of the algorithm.</a:t>
            </a:r>
          </a:p>
          <a:p>
            <a:r>
              <a:rPr lang="en-US" dirty="0" smtClean="0"/>
              <a:t>We will focus on the </a:t>
            </a:r>
            <a:r>
              <a:rPr lang="en-US" i="1" dirty="0" smtClean="0"/>
              <a:t>worst-case time </a:t>
            </a:r>
            <a:r>
              <a:rPr lang="en-US" dirty="0" smtClean="0"/>
              <a:t>complexity of an algorithm. This provides an upper bound on the number of operations an algorithm uses to solve a problem with input of a particular size.</a:t>
            </a:r>
          </a:p>
          <a:p>
            <a:r>
              <a:rPr lang="en-US" dirty="0" smtClean="0"/>
              <a:t>It is usually much more difficult to determine the </a:t>
            </a:r>
            <a:r>
              <a:rPr lang="en-US" i="1" dirty="0" smtClean="0"/>
              <a:t>average case time complexity </a:t>
            </a:r>
            <a:r>
              <a:rPr lang="en-US" dirty="0" smtClean="0"/>
              <a:t>of an algorithm. This is the average number of operations an algorithm uses to solve a problem over all inputs of a particular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Analysis of Algorithms</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b="1" dirty="0" smtClean="0"/>
              <a:t>     </a:t>
            </a:r>
            <a:r>
              <a:rPr lang="en-US" sz="3800" b="1" dirty="0" smtClean="0"/>
              <a:t>Example</a:t>
            </a:r>
            <a:r>
              <a:rPr lang="en-US" sz="3800" dirty="0" smtClean="0"/>
              <a:t>: Describe the time complexity of the algorithm    for finding   the maximum element in a  finite sequence.</a:t>
            </a:r>
          </a:p>
          <a:p>
            <a:pPr>
              <a:buNone/>
            </a:pPr>
            <a:endParaRPr lang="en-US" sz="3800" dirty="0" smtClean="0"/>
          </a:p>
          <a:p>
            <a:pPr>
              <a:buNone/>
            </a:pPr>
            <a:endParaRPr lang="en-US" sz="3800" dirty="0" smtClean="0"/>
          </a:p>
          <a:p>
            <a:pPr>
              <a:buNone/>
            </a:pPr>
            <a:r>
              <a:rPr lang="en-US" sz="3800"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t>    </a:t>
            </a:r>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                          </a:t>
            </a:r>
            <a:endParaRPr lang="en-US" sz="2900" dirty="0" smtClean="0">
              <a:latin typeface="Cambria Math"/>
              <a:ea typeface="Cambria Math"/>
            </a:endParaRPr>
          </a:p>
          <a:p>
            <a:pPr>
              <a:buNone/>
            </a:pPr>
            <a:r>
              <a:rPr lang="en-US" sz="2900" dirty="0" smtClean="0">
                <a:latin typeface="Cambria Math"/>
                <a:ea typeface="Cambria Math"/>
              </a:rPr>
              <a:t>          </a:t>
            </a:r>
            <a:endParaRPr lang="en-US" sz="2900" dirty="0" smtClean="0"/>
          </a:p>
        </p:txBody>
      </p:sp>
      <p:sp>
        <p:nvSpPr>
          <p:cNvPr id="5" name="Content Placeholder 2"/>
          <p:cNvSpPr txBox="1">
            <a:spLocks/>
          </p:cNvSpPr>
          <p:nvPr/>
        </p:nvSpPr>
        <p:spPr>
          <a:xfrm>
            <a:off x="1981200" y="2667000"/>
            <a:ext cx="4419600" cy="129540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038600"/>
            <a:ext cx="7772400" cy="2246769"/>
          </a:xfrm>
          <a:prstGeom prst="rect">
            <a:avLst/>
          </a:prstGeom>
          <a:noFill/>
        </p:spPr>
        <p:txBody>
          <a:bodyPr wrap="square" rtlCol="0">
            <a:spAutoFit/>
          </a:bodyPr>
          <a:lstStyle/>
          <a:p>
            <a:pPr>
              <a:buNone/>
            </a:pPr>
            <a:r>
              <a:rPr lang="en-US" sz="1200" b="1" dirty="0" smtClean="0"/>
              <a:t> </a:t>
            </a:r>
            <a:r>
              <a:rPr lang="en-US" sz="2000" b="1" dirty="0" smtClean="0"/>
              <a:t>Solution</a:t>
            </a:r>
            <a:r>
              <a:rPr lang="en-US" sz="2000" dirty="0" smtClean="0"/>
              <a:t>: Count the number of comparisons.</a:t>
            </a:r>
          </a:p>
          <a:p>
            <a:pPr lvl="1">
              <a:buFont typeface="Arial" pitchFamily="34" charset="0"/>
              <a:buChar char="•"/>
            </a:pPr>
            <a:r>
              <a:rPr lang="en-US" sz="2000" dirty="0" smtClean="0"/>
              <a:t>  The </a:t>
            </a:r>
            <a:r>
              <a:rPr lang="en-US" sz="2000" i="1" dirty="0" smtClean="0"/>
              <a:t>max</a:t>
            </a:r>
            <a:r>
              <a:rPr lang="en-US" sz="2000" dirty="0" smtClean="0"/>
              <a:t> &lt; </a:t>
            </a:r>
            <a:r>
              <a:rPr lang="en-US" sz="2000" i="1" dirty="0" err="1" smtClean="0"/>
              <a:t>a</a:t>
            </a:r>
            <a:r>
              <a:rPr lang="en-US" sz="2000" i="1" baseline="-25000" dirty="0" err="1" smtClean="0"/>
              <a:t>i</a:t>
            </a:r>
            <a:r>
              <a:rPr lang="en-US" sz="2000" dirty="0" smtClean="0"/>
              <a:t> comparison is made </a:t>
            </a:r>
            <a:r>
              <a:rPr lang="en-US" sz="2000" i="1" dirty="0" smtClean="0"/>
              <a:t>n</a:t>
            </a:r>
            <a:r>
              <a:rPr lang="en-US" sz="2000" dirty="0" smtClean="0"/>
              <a:t> </a:t>
            </a:r>
            <a:r>
              <a:rPr lang="en-US" sz="2000" dirty="0" smtClean="0">
                <a:latin typeface="Cambria Math"/>
                <a:ea typeface="Cambria Math"/>
              </a:rPr>
              <a:t>− 2 times.</a:t>
            </a:r>
          </a:p>
          <a:p>
            <a:pPr lvl="1">
              <a:buFont typeface="Arial" pitchFamily="34" charset="0"/>
              <a:buChar char="•"/>
            </a:pPr>
            <a:r>
              <a:rPr lang="en-US" sz="2000" dirty="0" smtClean="0">
                <a:latin typeface="Cambria Math"/>
                <a:ea typeface="Cambria Math"/>
              </a:rPr>
              <a:t>   Each time </a:t>
            </a:r>
            <a:r>
              <a:rPr lang="en-US" sz="2000" i="1" dirty="0" err="1" smtClean="0">
                <a:ea typeface="Cambria Math"/>
              </a:rPr>
              <a:t>i</a:t>
            </a:r>
            <a:r>
              <a:rPr lang="en-US" sz="2000" dirty="0" smtClean="0">
                <a:latin typeface="Cambria Math"/>
                <a:ea typeface="Cambria Math"/>
              </a:rPr>
              <a:t> is incremented, a test is made to see if </a:t>
            </a:r>
            <a:r>
              <a:rPr lang="en-US" sz="2000" i="1" dirty="0" err="1" smtClean="0">
                <a:latin typeface="Cambria Math"/>
                <a:ea typeface="Cambria Math"/>
              </a:rPr>
              <a:t>i</a:t>
            </a:r>
            <a:r>
              <a:rPr lang="en-US" sz="2000" dirty="0" smtClean="0">
                <a:latin typeface="Cambria Math"/>
                <a:ea typeface="Cambria Math"/>
              </a:rPr>
              <a:t> ≤ </a:t>
            </a:r>
            <a:r>
              <a:rPr lang="en-US" sz="2000" i="1" dirty="0" smtClean="0">
                <a:ea typeface="Cambria Math"/>
              </a:rPr>
              <a:t>n.</a:t>
            </a:r>
          </a:p>
          <a:p>
            <a:pPr lvl="1">
              <a:buFont typeface="Arial" pitchFamily="34" charset="0"/>
              <a:buChar char="•"/>
            </a:pPr>
            <a:r>
              <a:rPr lang="en-US" sz="2000" i="1" dirty="0" smtClean="0">
                <a:ea typeface="Cambria Math"/>
              </a:rPr>
              <a:t>   </a:t>
            </a:r>
            <a:r>
              <a:rPr lang="en-US" sz="2000" dirty="0" smtClean="0">
                <a:ea typeface="Cambria Math"/>
              </a:rPr>
              <a:t>One last comparison determines that</a:t>
            </a:r>
            <a:r>
              <a:rPr lang="en-US" sz="2000" i="1" dirty="0" smtClean="0">
                <a:ea typeface="Cambria Math"/>
              </a:rPr>
              <a:t> </a:t>
            </a:r>
            <a:r>
              <a:rPr lang="en-US" sz="2000" i="1" dirty="0" err="1" smtClean="0">
                <a:ea typeface="Cambria Math"/>
              </a:rPr>
              <a:t>i</a:t>
            </a:r>
            <a:r>
              <a:rPr lang="en-US" sz="2000" i="1" dirty="0" smtClean="0">
                <a:ea typeface="Cambria Math"/>
              </a:rPr>
              <a:t> &gt; n</a:t>
            </a:r>
            <a:r>
              <a:rPr lang="en-US" sz="2000" dirty="0" smtClean="0">
                <a:ea typeface="Cambria Math"/>
              </a:rPr>
              <a:t>.</a:t>
            </a:r>
            <a:r>
              <a:rPr lang="en-US" sz="2000" dirty="0" smtClean="0"/>
              <a:t>               </a:t>
            </a:r>
          </a:p>
          <a:p>
            <a:pPr lvl="1">
              <a:buFont typeface="Arial" pitchFamily="34" charset="0"/>
              <a:buChar char="•"/>
            </a:pPr>
            <a:r>
              <a:rPr lang="en-US" sz="2000" dirty="0" smtClean="0">
                <a:latin typeface="Cambria Math" pitchFamily="18" charset="0"/>
                <a:ea typeface="Cambria Math" pitchFamily="18" charset="0"/>
              </a:rPr>
              <a:t>   Exactly 2</a:t>
            </a:r>
            <a:r>
              <a:rPr lang="en-US" sz="2000" dirty="0" smtClean="0"/>
              <a:t>(</a:t>
            </a:r>
            <a:r>
              <a:rPr lang="en-US" sz="2000" i="1" dirty="0" smtClean="0"/>
              <a:t>n</a:t>
            </a:r>
            <a:r>
              <a:rPr lang="en-US" sz="2000" dirty="0" smtClean="0"/>
              <a:t> </a:t>
            </a:r>
            <a:r>
              <a:rPr lang="en-US" sz="2000" dirty="0" smtClean="0">
                <a:latin typeface="Cambria Math"/>
                <a:ea typeface="Cambria Math"/>
              </a:rPr>
              <a:t>− 1) + 1 = 2</a:t>
            </a:r>
            <a:r>
              <a:rPr lang="en-US" sz="2000" i="1" dirty="0" smtClean="0">
                <a:latin typeface="Cambria Math"/>
                <a:ea typeface="Cambria Math"/>
              </a:rPr>
              <a:t>n</a:t>
            </a:r>
            <a:r>
              <a:rPr lang="en-US" sz="2000" dirty="0" smtClean="0">
                <a:latin typeface="Cambria Math"/>
                <a:ea typeface="Cambria Math"/>
              </a:rPr>
              <a:t> − 1 comparisons are made.</a:t>
            </a:r>
          </a:p>
          <a:p>
            <a:pPr>
              <a:buNone/>
            </a:pPr>
            <a:endParaRPr lang="en-US" sz="2000" dirty="0" smtClean="0">
              <a:latin typeface="Cambria Math"/>
              <a:ea typeface="Cambria Math"/>
            </a:endParaRPr>
          </a:p>
          <a:p>
            <a:pPr>
              <a:buNone/>
            </a:pPr>
            <a:r>
              <a:rPr lang="en-US" sz="2000" dirty="0" smtClean="0">
                <a:latin typeface="Cambria Math"/>
                <a:ea typeface="Cambria Math"/>
              </a:rPr>
              <a:t> Hence, the time complexity of the algorithm is  </a:t>
            </a:r>
            <a:r>
              <a:rPr lang="en-US" sz="2000" dirty="0" smtClean="0"/>
              <a:t>Θ(</a:t>
            </a:r>
            <a:r>
              <a:rPr lang="en-US" sz="2000" i="1" dirty="0" smtClean="0"/>
              <a:t>n</a:t>
            </a:r>
            <a:r>
              <a:rPr lang="en-US" sz="2000" dirty="0" smtClean="0"/>
              <a:t>).</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Worst-Case Complexity of Linear Search</a:t>
            </a:r>
            <a:endParaRPr lang="en-US" sz="4000" dirty="0"/>
          </a:p>
        </p:txBody>
      </p:sp>
      <p:sp>
        <p:nvSpPr>
          <p:cNvPr id="4" name="Content Placeholder 3"/>
          <p:cNvSpPr>
            <a:spLocks noGrp="1"/>
          </p:cNvSpPr>
          <p:nvPr>
            <p:ph idx="1"/>
          </p:nvPr>
        </p:nvSpPr>
        <p:spPr/>
        <p:txBody>
          <a:bodyPr/>
          <a:lstStyle/>
          <a:p>
            <a:pPr>
              <a:buNone/>
            </a:pPr>
            <a:r>
              <a:rPr lang="en-US" dirty="0" smtClean="0"/>
              <a:t>   </a:t>
            </a:r>
            <a:r>
              <a:rPr lang="en-US" b="1" dirty="0" smtClean="0"/>
              <a:t>Example</a:t>
            </a:r>
            <a:r>
              <a:rPr lang="en-US" dirty="0" smtClean="0"/>
              <a:t>: Determine the time complexity of the linear search algorithm.</a:t>
            </a:r>
            <a:endParaRPr lang="en-US" dirty="0"/>
          </a:p>
        </p:txBody>
      </p:sp>
      <p:sp>
        <p:nvSpPr>
          <p:cNvPr id="5" name="Content Placeholder 2"/>
          <p:cNvSpPr txBox="1">
            <a:spLocks/>
          </p:cNvSpPr>
          <p:nvPr/>
        </p:nvSpPr>
        <p:spPr>
          <a:xfrm>
            <a:off x="3352800" y="25146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191000"/>
            <a:ext cx="7848600" cy="2862322"/>
          </a:xfrm>
          <a:prstGeom prst="rect">
            <a:avLst/>
          </a:prstGeom>
          <a:noFill/>
        </p:spPr>
        <p:txBody>
          <a:bodyPr wrap="square" rtlCol="0">
            <a:spAutoFit/>
          </a:bodyPr>
          <a:lstStyle/>
          <a:p>
            <a:r>
              <a:rPr lang="en-US" sz="2000" b="1" dirty="0" smtClean="0"/>
              <a:t>Solution</a:t>
            </a:r>
            <a:r>
              <a:rPr lang="en-US" sz="2000" dirty="0" smtClean="0"/>
              <a:t>: Count the number of comparisons.</a:t>
            </a:r>
          </a:p>
          <a:p>
            <a:pPr lvl="1">
              <a:buFont typeface="Arial" pitchFamily="34" charset="0"/>
              <a:buChar char="•"/>
            </a:pPr>
            <a:r>
              <a:rPr lang="en-US" sz="2000" dirty="0" smtClean="0"/>
              <a:t> At each step two comparisons are made;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and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a:t>
            </a:r>
          </a:p>
          <a:p>
            <a:pPr lvl="1">
              <a:buFont typeface="Arial" pitchFamily="34" charset="0"/>
              <a:buChar char="•"/>
            </a:pPr>
            <a:r>
              <a:rPr lang="en-US" sz="2000" i="1" dirty="0" smtClean="0"/>
              <a:t> </a:t>
            </a:r>
            <a:r>
              <a:rPr lang="en-US" sz="2000" dirty="0" smtClean="0"/>
              <a:t>To end the loop, one comparison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is made.</a:t>
            </a:r>
          </a:p>
          <a:p>
            <a:pPr lvl="1">
              <a:buFont typeface="Arial" pitchFamily="34" charset="0"/>
              <a:buChar char="•"/>
            </a:pPr>
            <a:r>
              <a:rPr lang="en-US" sz="2000" dirty="0" smtClean="0"/>
              <a:t> After the loop, one more</a:t>
            </a:r>
            <a:r>
              <a:rPr lang="en-US" sz="2000" i="1" dirty="0" smtClean="0"/>
              <a:t>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comparison is made. </a:t>
            </a:r>
          </a:p>
          <a:p>
            <a:r>
              <a:rPr lang="en-US" sz="2000" dirty="0" smtClean="0"/>
              <a:t>If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 </a:t>
            </a:r>
            <a:r>
              <a:rPr lang="en-US" sz="2000" dirty="0" smtClean="0">
                <a:latin typeface="Cambria Math" pitchFamily="18" charset="0"/>
                <a:ea typeface="Cambria Math" pitchFamily="18" charset="0"/>
              </a:rPr>
              <a:t>2</a:t>
            </a:r>
            <a:r>
              <a:rPr lang="en-US" sz="2000" i="1" dirty="0" smtClean="0"/>
              <a:t>i</a:t>
            </a:r>
            <a:r>
              <a:rPr lang="en-US" sz="2000" dirty="0" smtClean="0"/>
              <a:t> + </a:t>
            </a:r>
            <a:r>
              <a:rPr lang="en-US" sz="2000" dirty="0" smtClean="0">
                <a:latin typeface="Cambria Math" pitchFamily="18" charset="0"/>
                <a:ea typeface="Cambria Math" pitchFamily="18" charset="0"/>
              </a:rPr>
              <a:t>1</a:t>
            </a:r>
            <a:r>
              <a:rPr lang="en-US" sz="2000" dirty="0" smtClean="0"/>
              <a:t> comparisons are used. If </a:t>
            </a:r>
            <a:r>
              <a:rPr lang="en-US" sz="2000" i="1" dirty="0" smtClean="0"/>
              <a:t>x</a:t>
            </a:r>
            <a:r>
              <a:rPr lang="en-US" sz="2000" dirty="0" smtClean="0"/>
              <a:t> is not on the list,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1 comparisons are made and </a:t>
            </a:r>
            <a:r>
              <a:rPr lang="en-US" sz="2000" dirty="0" smtClean="0"/>
              <a:t>then an additional comparison is used to exit the loop. So, in the worst case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2 comparisons are made.</a:t>
            </a:r>
            <a:r>
              <a:rPr lang="en-US" sz="2000" dirty="0" smtClean="0"/>
              <a:t>  Hence, the complexity is Θ(</a:t>
            </a:r>
            <a:r>
              <a:rPr lang="en-US" sz="2000" i="1" dirty="0" smtClean="0"/>
              <a:t>n</a:t>
            </a:r>
            <a:r>
              <a:rPr lang="en-US" sz="2000" dirty="0" smtClean="0"/>
              <a:t>).</a:t>
            </a: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Average-Case Complexity of Linear Search</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Describe the average case performance of the linear search algorithm. (Although usually it is very difficult to determine average-case complexity, it is easy for linear search.)</a:t>
            </a:r>
          </a:p>
          <a:p>
            <a:pPr>
              <a:buNone/>
            </a:pPr>
            <a:r>
              <a:rPr lang="en-US" dirty="0" smtClean="0"/>
              <a:t>   </a:t>
            </a:r>
            <a:r>
              <a:rPr lang="en-US" b="1" dirty="0" smtClean="0"/>
              <a:t>Solution</a:t>
            </a:r>
            <a:r>
              <a:rPr lang="en-US" dirty="0" smtClean="0"/>
              <a:t>: Assume the element is in the list and that the possible positions are equally likely. By the argument on the previous slide, if </a:t>
            </a:r>
            <a:r>
              <a:rPr lang="en-US" sz="2400" i="1" dirty="0" smtClean="0"/>
              <a:t>x</a:t>
            </a:r>
            <a:r>
              <a:rPr lang="en-US" sz="2400" dirty="0" smtClean="0"/>
              <a:t> = </a:t>
            </a:r>
            <a:r>
              <a:rPr lang="en-US" sz="2400" i="1" dirty="0" err="1" smtClean="0"/>
              <a:t>a</a:t>
            </a:r>
            <a:r>
              <a:rPr lang="en-US" sz="2400" i="1" baseline="-25000" dirty="0" err="1" smtClean="0"/>
              <a:t>i</a:t>
            </a:r>
            <a:r>
              <a:rPr lang="en-US" sz="2400" i="1" baseline="-25000" dirty="0" smtClean="0"/>
              <a:t> </a:t>
            </a:r>
            <a:r>
              <a:rPr lang="en-US" sz="2400" i="1" dirty="0" smtClean="0"/>
              <a:t>, </a:t>
            </a:r>
            <a:r>
              <a:rPr lang="en-US" sz="2400" dirty="0" smtClean="0"/>
              <a:t>the number of comparisons is       </a:t>
            </a:r>
            <a:r>
              <a:rPr lang="en-US" sz="2400" dirty="0" smtClean="0">
                <a:latin typeface="Cambria Math" pitchFamily="18" charset="0"/>
                <a:ea typeface="Cambria Math" pitchFamily="18" charset="0"/>
              </a:rPr>
              <a:t>2</a:t>
            </a:r>
            <a:r>
              <a:rPr lang="en-US" sz="2400" i="1" dirty="0" smtClean="0"/>
              <a:t>i</a:t>
            </a:r>
            <a:r>
              <a:rPr lang="en-US" sz="2400" dirty="0" smtClean="0"/>
              <a:t> + </a:t>
            </a:r>
            <a:r>
              <a:rPr lang="en-US" sz="2400" dirty="0" smtClean="0">
                <a:latin typeface="Cambria Math" pitchFamily="18" charset="0"/>
                <a:ea typeface="Cambria Math" pitchFamily="18" charset="0"/>
              </a:rPr>
              <a:t>1.</a:t>
            </a: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Hence,  the average-case complexity of linear search is </a:t>
            </a:r>
            <a:r>
              <a:rPr lang="el-GR" sz="2400" dirty="0" smtClean="0">
                <a:latin typeface="Cambria Math"/>
                <a:ea typeface="Cambria Math"/>
              </a:rPr>
              <a:t>Θ</a:t>
            </a:r>
            <a:r>
              <a:rPr lang="en-US" sz="2400" dirty="0" smtClean="0">
                <a:latin typeface="Cambria Math"/>
                <a:ea typeface="Cambria Math"/>
              </a:rPr>
              <a:t>(</a:t>
            </a:r>
            <a:r>
              <a:rPr lang="en-US" sz="2400" i="1" dirty="0" smtClean="0">
                <a:latin typeface="Cambria Math"/>
                <a:ea typeface="Cambria Math"/>
              </a:rPr>
              <a:t>n</a:t>
            </a:r>
            <a:r>
              <a:rPr lang="en-US" sz="2400" dirty="0" smtClean="0">
                <a:latin typeface="Cambria Math"/>
                <a:ea typeface="Cambria Math"/>
              </a:rPr>
              <a:t>).</a:t>
            </a:r>
            <a:r>
              <a:rPr lang="en-US" sz="2400" dirty="0" smtClean="0"/>
              <a:t> </a:t>
            </a: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981200" y="4495800"/>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876800" y="4495800"/>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267200" y="5029200"/>
            <a:ext cx="2878931" cy="516731"/>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Binary Search </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Describe the time complexity of binary search in terms of the number of comparisons used.</a:t>
            </a:r>
            <a:endParaRPr lang="en-US" dirty="0"/>
          </a:p>
        </p:txBody>
      </p:sp>
      <p:sp>
        <p:nvSpPr>
          <p:cNvPr id="5" name="Content Placeholder 2"/>
          <p:cNvSpPr txBox="1">
            <a:spLocks/>
          </p:cNvSpPr>
          <p:nvPr/>
        </p:nvSpPr>
        <p:spPr>
          <a:xfrm>
            <a:off x="1981200" y="2743200"/>
            <a:ext cx="6248400" cy="19050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p>
        </p:txBody>
      </p:sp>
      <p:sp>
        <p:nvSpPr>
          <p:cNvPr id="7" name="TextBox 6"/>
          <p:cNvSpPr txBox="1"/>
          <p:nvPr/>
        </p:nvSpPr>
        <p:spPr>
          <a:xfrm>
            <a:off x="152400" y="4648200"/>
            <a:ext cx="8839200" cy="2062103"/>
          </a:xfrm>
          <a:prstGeom prst="rect">
            <a:avLst/>
          </a:prstGeom>
          <a:noFill/>
        </p:spPr>
        <p:txBody>
          <a:bodyPr wrap="square" rtlCol="0">
            <a:spAutoFit/>
          </a:bodyPr>
          <a:lstStyle/>
          <a:p>
            <a:r>
              <a:rPr lang="en-US" sz="1600" b="1" dirty="0" smtClean="0"/>
              <a:t>Solution</a:t>
            </a:r>
            <a:r>
              <a:rPr lang="en-US" sz="1600" dirty="0" smtClean="0"/>
              <a:t>:  Assume (for simplicity)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i="1" baseline="30000" dirty="0" smtClean="0"/>
              <a:t>k</a:t>
            </a:r>
            <a:r>
              <a:rPr lang="en-US" sz="1600" dirty="0" smtClean="0"/>
              <a:t> elements. Note that </a:t>
            </a:r>
            <a:r>
              <a:rPr lang="en-US" sz="1600" i="1" dirty="0" smtClean="0"/>
              <a:t>k</a:t>
            </a:r>
            <a:r>
              <a:rPr lang="en-US" sz="1600" dirty="0" smtClean="0"/>
              <a:t> = log </a:t>
            </a:r>
            <a:r>
              <a:rPr lang="en-US" sz="1600" i="1" dirty="0" smtClean="0"/>
              <a:t>n.  </a:t>
            </a:r>
          </a:p>
          <a:p>
            <a:pPr lvl="1">
              <a:buFont typeface="Arial" pitchFamily="34" charset="0"/>
              <a:buChar char="•"/>
            </a:pPr>
            <a:r>
              <a:rPr lang="en-US" sz="1600" dirty="0" smtClean="0"/>
              <a:t>  Two comparisons are made at each stage;   </a:t>
            </a:r>
            <a:r>
              <a:rPr lang="en-US" sz="1600" i="1" dirty="0" err="1" smtClean="0"/>
              <a:t>i</a:t>
            </a:r>
            <a:r>
              <a:rPr lang="en-US" sz="1600" dirty="0" smtClean="0"/>
              <a:t> &lt; </a:t>
            </a:r>
            <a:r>
              <a:rPr lang="en-US" sz="1600" i="1" dirty="0" smtClean="0"/>
              <a:t>j</a:t>
            </a:r>
            <a:r>
              <a:rPr lang="en-US" sz="1600" dirty="0" smtClean="0"/>
              <a:t>, and </a:t>
            </a:r>
            <a:r>
              <a:rPr lang="en-US" sz="1600" i="1" dirty="0" smtClean="0"/>
              <a:t>x</a:t>
            </a:r>
            <a:r>
              <a:rPr lang="en-US" sz="1600" dirty="0" smtClean="0"/>
              <a:t> &gt; </a:t>
            </a:r>
            <a:r>
              <a:rPr lang="en-US" sz="1600" i="1" dirty="0" smtClean="0"/>
              <a:t>a</a:t>
            </a:r>
            <a:r>
              <a:rPr lang="en-US" sz="1600" i="1" baseline="-25000" dirty="0" smtClean="0"/>
              <a:t>m</a:t>
            </a:r>
            <a:r>
              <a:rPr lang="en-US" sz="1600" dirty="0" smtClean="0"/>
              <a:t> .</a:t>
            </a:r>
          </a:p>
          <a:p>
            <a:pPr lvl="1">
              <a:buFont typeface="Arial" pitchFamily="34" charset="0"/>
              <a:buChar char="•"/>
            </a:pPr>
            <a:r>
              <a:rPr lang="en-US" sz="1600" dirty="0" smtClean="0"/>
              <a:t>  At the first iteration the size of the list is </a:t>
            </a:r>
            <a:r>
              <a:rPr lang="en-US" sz="1600" dirty="0" smtClean="0">
                <a:latin typeface="Cambria Math" pitchFamily="18" charset="0"/>
                <a:ea typeface="Cambria Math" pitchFamily="18" charset="0"/>
              </a:rPr>
              <a:t>2</a:t>
            </a:r>
            <a:r>
              <a:rPr lang="en-US" sz="1600" i="1" baseline="30000" dirty="0" smtClean="0"/>
              <a:t>k </a:t>
            </a:r>
            <a:r>
              <a:rPr lang="en-US" sz="1600" dirty="0" smtClean="0"/>
              <a:t> and after the first iteration it is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1</a:t>
            </a:r>
            <a:r>
              <a:rPr lang="en-US" sz="1600" dirty="0" smtClean="0">
                <a:latin typeface="Cambria Math" pitchFamily="18" charset="0"/>
                <a:ea typeface="Cambria Math" pitchFamily="18" charset="0"/>
              </a:rPr>
              <a:t>.  </a:t>
            </a:r>
            <a:r>
              <a:rPr lang="en-US" sz="1600" dirty="0" smtClean="0"/>
              <a:t>Then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2</a:t>
            </a:r>
            <a:r>
              <a:rPr lang="en-US" sz="1600" dirty="0" smtClean="0"/>
              <a:t> and so on until the size of the list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1</a:t>
            </a:r>
            <a:r>
              <a:rPr lang="en-US" sz="1600" dirty="0" smtClean="0"/>
              <a:t> = </a:t>
            </a:r>
            <a:r>
              <a:rPr lang="en-US" sz="1600" dirty="0" smtClean="0">
                <a:latin typeface="Cambria Math" pitchFamily="18" charset="0"/>
                <a:ea typeface="Cambria Math" pitchFamily="18" charset="0"/>
              </a:rPr>
              <a:t>2</a:t>
            </a:r>
            <a:r>
              <a:rPr lang="en-US" sz="1600" dirty="0" smtClean="0"/>
              <a:t>. </a:t>
            </a:r>
          </a:p>
          <a:p>
            <a:pPr lvl="1">
              <a:buFont typeface="Arial" pitchFamily="34" charset="0"/>
              <a:buChar char="•"/>
            </a:pPr>
            <a:r>
              <a:rPr lang="en-US" sz="1600" dirty="0" smtClean="0"/>
              <a:t>  At the last step, a comparison tells us that the size of the list is the size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0</a:t>
            </a:r>
            <a:r>
              <a:rPr lang="en-US" sz="1600" dirty="0" smtClean="0"/>
              <a:t> = </a:t>
            </a:r>
            <a:r>
              <a:rPr lang="en-US" sz="1600" dirty="0" smtClean="0">
                <a:latin typeface="Cambria Math" pitchFamily="18" charset="0"/>
                <a:ea typeface="Cambria Math" pitchFamily="18" charset="0"/>
              </a:rPr>
              <a:t>1</a:t>
            </a:r>
            <a:r>
              <a:rPr lang="en-US" sz="1600" dirty="0" smtClean="0"/>
              <a:t> and the element is compared with the single remaining element.  </a:t>
            </a:r>
          </a:p>
          <a:p>
            <a:pPr lvl="1">
              <a:buFont typeface="Arial" pitchFamily="34" charset="0"/>
              <a:buChar char="•"/>
            </a:pPr>
            <a:r>
              <a:rPr lang="en-US" sz="1600" dirty="0" smtClean="0"/>
              <a:t>  Hence, at most </a:t>
            </a:r>
            <a:r>
              <a:rPr lang="en-US" sz="1600" dirty="0" smtClean="0">
                <a:latin typeface="Cambria Math" pitchFamily="18" charset="0"/>
                <a:ea typeface="Cambria Math" pitchFamily="18" charset="0"/>
              </a:rPr>
              <a:t>2</a:t>
            </a:r>
            <a:r>
              <a:rPr lang="en-US" sz="1600" i="1" dirty="0" smtClean="0"/>
              <a:t>k</a:t>
            </a:r>
            <a:r>
              <a:rPr lang="en-US" sz="1600" dirty="0" smtClean="0"/>
              <a:t> + </a:t>
            </a:r>
            <a:r>
              <a:rPr lang="en-US" sz="1600" dirty="0" smtClean="0">
                <a:latin typeface="Cambria Math" pitchFamily="18" charset="0"/>
                <a:ea typeface="Cambria Math" pitchFamily="18" charset="0"/>
              </a:rPr>
              <a:t>2</a:t>
            </a:r>
            <a:r>
              <a:rPr lang="en-US" sz="1600" dirty="0" smtClean="0"/>
              <a:t> = </a:t>
            </a:r>
            <a:r>
              <a:rPr lang="en-US" sz="1600" dirty="0" smtClean="0">
                <a:latin typeface="Cambria Math" pitchFamily="18" charset="0"/>
                <a:ea typeface="Cambria Math" pitchFamily="18" charset="0"/>
              </a:rPr>
              <a:t>2</a:t>
            </a:r>
            <a:r>
              <a:rPr lang="en-US" sz="1600" dirty="0" smtClean="0"/>
              <a:t> log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dirty="0" smtClean="0"/>
              <a:t> comparisons are made. </a:t>
            </a:r>
          </a:p>
          <a:p>
            <a:pPr lvl="1">
              <a:buFont typeface="Arial" pitchFamily="34" charset="0"/>
              <a:buChar char="•"/>
            </a:pPr>
            <a:r>
              <a:rPr lang="en-US" sz="1600" dirty="0" smtClean="0"/>
              <a:t>  Therefore, the time complexity is Θ (log </a:t>
            </a:r>
            <a:r>
              <a:rPr lang="en-US" sz="1600" i="1" dirty="0" smtClean="0"/>
              <a:t>n</a:t>
            </a:r>
            <a:r>
              <a:rPr lang="en-US" sz="1600" dirty="0" smtClean="0"/>
              <a:t>), better than linear search.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Worst-Case Complexity of Bubble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bubble sort in terms of the number of comparisons made?</a:t>
            </a:r>
            <a:endParaRPr lang="en-US" dirty="0"/>
          </a:p>
        </p:txBody>
      </p:sp>
      <p:sp>
        <p:nvSpPr>
          <p:cNvPr id="5" name="Content Placeholder 2"/>
          <p:cNvSpPr txBox="1">
            <a:spLocks/>
          </p:cNvSpPr>
          <p:nvPr/>
        </p:nvSpPr>
        <p:spPr>
          <a:xfrm>
            <a:off x="2667000" y="2819400"/>
            <a:ext cx="5638800" cy="2057400"/>
          </a:xfrm>
          <a:prstGeom prst="rect">
            <a:avLst/>
          </a:prstGeom>
          <a:ln>
            <a:solidFill>
              <a:schemeClr val="accent1"/>
            </a:solidFill>
          </a:ln>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62000" y="4876800"/>
            <a:ext cx="8077200" cy="1754326"/>
          </a:xfrm>
          <a:prstGeom prst="rect">
            <a:avLst/>
          </a:prstGeom>
          <a:noFill/>
        </p:spPr>
        <p:txBody>
          <a:bodyPr wrap="square" rtlCol="0">
            <a:spAutoFit/>
          </a:bodyPr>
          <a:lstStyle/>
          <a:p>
            <a:r>
              <a:rPr lang="en-US" b="1" dirty="0" smtClean="0"/>
              <a:t>Solution</a:t>
            </a:r>
            <a:r>
              <a:rPr lang="en-US" dirty="0" smtClean="0"/>
              <a:t>: A sequence of </a:t>
            </a:r>
            <a:r>
              <a:rPr lang="en-US" i="1" dirty="0" smtClean="0"/>
              <a:t>n</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passes is made through the list. On each pass </a:t>
            </a:r>
            <a:r>
              <a:rPr lang="en-US" i="1" dirty="0" smtClean="0"/>
              <a:t>n</a:t>
            </a:r>
            <a:r>
              <a:rPr lang="en-US" dirty="0" smtClean="0"/>
              <a:t> </a:t>
            </a:r>
            <a:r>
              <a:rPr lang="en-US" dirty="0" smtClean="0">
                <a:latin typeface="Cambria Math"/>
                <a:ea typeface="Cambria Math"/>
              </a:rPr>
              <a:t>−</a:t>
            </a:r>
            <a:r>
              <a:rPr lang="en-US" dirty="0" smtClean="0"/>
              <a:t> </a:t>
            </a:r>
            <a:r>
              <a:rPr lang="en-US" i="1" dirty="0" err="1" smtClean="0"/>
              <a:t>i</a:t>
            </a:r>
            <a:r>
              <a:rPr lang="en-US" dirty="0" smtClean="0"/>
              <a:t> comparisons are made.</a:t>
            </a:r>
          </a:p>
          <a:p>
            <a:endParaRPr lang="en-US" dirty="0" smtClean="0"/>
          </a:p>
          <a:p>
            <a:endParaRPr lang="en-US" dirty="0" smtClean="0"/>
          </a:p>
          <a:p>
            <a:r>
              <a:rPr lang="en-US" dirty="0" smtClean="0">
                <a:latin typeface="Cambria Math"/>
                <a:ea typeface="Cambria Math"/>
              </a:rPr>
              <a:t>The worst-case complexity of bubble sort is  </a:t>
            </a:r>
            <a:r>
              <a:rPr lang="en-US" dirty="0" smtClean="0"/>
              <a:t>Θ(</a:t>
            </a:r>
            <a:r>
              <a:rPr lang="en-US" i="1" dirty="0" smtClean="0"/>
              <a:t>n</a:t>
            </a:r>
            <a:r>
              <a:rPr lang="en-US" baseline="30000" dirty="0" smtClean="0"/>
              <a:t>2</a:t>
            </a:r>
            <a:r>
              <a:rPr lang="en-US" dirty="0" smtClean="0"/>
              <a:t>) since                                         .</a:t>
            </a:r>
          </a:p>
          <a:p>
            <a:r>
              <a:rPr lang="en-US" dirty="0" smtClean="0"/>
              <a:t>                                                                            </a:t>
            </a: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400800" y="6019800"/>
            <a:ext cx="2219325" cy="3467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Insertion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insertion sort in terms of the number of comparisons made?</a:t>
            </a:r>
            <a:endParaRPr lang="en-US" dirty="0"/>
          </a:p>
        </p:txBody>
      </p:sp>
      <p:sp>
        <p:nvSpPr>
          <p:cNvPr id="5" name="Content Placeholder 2"/>
          <p:cNvSpPr txBox="1">
            <a:spLocks/>
          </p:cNvSpPr>
          <p:nvPr/>
        </p:nvSpPr>
        <p:spPr>
          <a:xfrm>
            <a:off x="4953000" y="2895600"/>
            <a:ext cx="3962400" cy="33528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38200" y="3581400"/>
            <a:ext cx="3886200" cy="1754326"/>
          </a:xfrm>
          <a:prstGeom prst="rect">
            <a:avLst/>
          </a:prstGeom>
          <a:noFill/>
        </p:spPr>
        <p:txBody>
          <a:bodyPr wrap="square" rtlCol="0">
            <a:spAutoFit/>
          </a:bodyPr>
          <a:lstStyle/>
          <a:p>
            <a:r>
              <a:rPr lang="en-US" b="1" dirty="0" smtClean="0"/>
              <a:t>Solution</a:t>
            </a:r>
            <a:r>
              <a:rPr lang="en-US" dirty="0" smtClean="0"/>
              <a:t>: The total number of comparisons are:</a:t>
            </a:r>
          </a:p>
          <a:p>
            <a:endParaRPr lang="en-US" dirty="0" smtClean="0"/>
          </a:p>
          <a:p>
            <a:endParaRPr lang="en-US" dirty="0" smtClean="0"/>
          </a:p>
          <a:p>
            <a:endParaRPr lang="en-US" dirty="0" smtClean="0"/>
          </a:p>
          <a:p>
            <a:r>
              <a:rPr lang="en-US" dirty="0" smtClean="0"/>
              <a:t>Therefore the complexity is Θ(</a:t>
            </a:r>
            <a:r>
              <a:rPr lang="en-US" i="1" dirty="0" smtClean="0"/>
              <a:t>n</a:t>
            </a:r>
            <a:r>
              <a:rPr lang="en-US" baseline="30000" dirty="0" smtClean="0">
                <a:latin typeface="Cambria Math" pitchFamily="18" charset="0"/>
                <a:ea typeface="Cambria Math" pitchFamily="18" charset="0"/>
              </a:rPr>
              <a:t>2</a:t>
            </a:r>
            <a:r>
              <a:rPr lang="en-US" dirty="0" smtClean="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914400" y="4343400"/>
            <a:ext cx="3240405" cy="34671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Multiplication Algorithm</a:t>
            </a:r>
            <a:endParaRPr lang="en-US" dirty="0"/>
          </a:p>
        </p:txBody>
      </p:sp>
      <p:sp>
        <p:nvSpPr>
          <p:cNvPr id="3" name="Content Placeholder 2"/>
          <p:cNvSpPr>
            <a:spLocks noGrp="1"/>
          </p:cNvSpPr>
          <p:nvPr>
            <p:ph idx="1"/>
          </p:nvPr>
        </p:nvSpPr>
        <p:spPr/>
        <p:txBody>
          <a:bodyPr>
            <a:normAutofit/>
          </a:bodyPr>
          <a:lstStyle/>
          <a:p>
            <a:r>
              <a:rPr lang="en-US" sz="2400" dirty="0" smtClean="0"/>
              <a:t>The definition for matrix multiplication can be expressed as an algorithm; </a:t>
            </a:r>
            <a:r>
              <a:rPr lang="en-US" sz="2400" b="1" dirty="0" smtClean="0"/>
              <a:t>C</a:t>
            </a:r>
            <a:r>
              <a:rPr lang="en-US" sz="2400" dirty="0" smtClean="0"/>
              <a:t>  </a:t>
            </a:r>
            <a:r>
              <a:rPr lang="en-US" sz="2400" dirty="0" smtClean="0"/>
              <a:t>= </a:t>
            </a:r>
            <a:r>
              <a:rPr lang="en-US" sz="2400" b="1" dirty="0" smtClean="0"/>
              <a:t>A B</a:t>
            </a:r>
            <a:r>
              <a:rPr lang="en-US" sz="2400" dirty="0" smtClean="0"/>
              <a:t>  </a:t>
            </a:r>
            <a:r>
              <a:rPr lang="en-US" sz="2400" dirty="0" smtClean="0"/>
              <a:t>where </a:t>
            </a:r>
            <a:r>
              <a:rPr lang="en-US" sz="2400" b="1" dirty="0" smtClean="0"/>
              <a:t>C</a:t>
            </a:r>
            <a:r>
              <a:rPr lang="en-US" sz="2400" dirty="0" smtClean="0"/>
              <a:t> is an </a:t>
            </a:r>
            <a:r>
              <a:rPr lang="en-US" sz="2400" i="1" dirty="0" smtClean="0"/>
              <a:t>m</a:t>
            </a:r>
            <a:r>
              <a:rPr lang="en-US" sz="2400" dirty="0" smtClean="0"/>
              <a:t>    </a:t>
            </a:r>
            <a:r>
              <a:rPr lang="en-US" sz="2400" i="1" dirty="0" smtClean="0"/>
              <a:t>n</a:t>
            </a:r>
            <a:r>
              <a:rPr lang="en-US" sz="2400" dirty="0" smtClean="0"/>
              <a:t> matrix that is the product of the </a:t>
            </a:r>
            <a:r>
              <a:rPr lang="en-US" sz="2400" i="1" dirty="0" smtClean="0"/>
              <a:t>m</a:t>
            </a:r>
            <a:r>
              <a:rPr lang="en-US" sz="2400" dirty="0" smtClean="0"/>
              <a:t>    </a:t>
            </a:r>
            <a:r>
              <a:rPr lang="en-US" sz="2400" i="1" dirty="0" smtClean="0"/>
              <a:t>k</a:t>
            </a:r>
            <a:r>
              <a:rPr lang="en-US" sz="2400" dirty="0" smtClean="0"/>
              <a:t> matrix </a:t>
            </a:r>
            <a:r>
              <a:rPr lang="en-US" sz="2400" b="1" dirty="0" smtClean="0"/>
              <a:t>A</a:t>
            </a:r>
            <a:r>
              <a:rPr lang="en-US" sz="2400" dirty="0" smtClean="0"/>
              <a:t> and the   </a:t>
            </a:r>
            <a:r>
              <a:rPr lang="en-US" sz="2400" i="1" dirty="0" smtClean="0"/>
              <a:t>k</a:t>
            </a:r>
            <a:r>
              <a:rPr lang="en-US" sz="2400" dirty="0" smtClean="0"/>
              <a:t>    </a:t>
            </a:r>
            <a:r>
              <a:rPr lang="en-US" sz="2400" i="1" dirty="0" smtClean="0"/>
              <a:t>n</a:t>
            </a:r>
            <a:r>
              <a:rPr lang="en-US" sz="2400" dirty="0" smtClean="0"/>
              <a:t> matrix </a:t>
            </a:r>
            <a:r>
              <a:rPr lang="en-US" sz="2400" b="1" dirty="0" smtClean="0"/>
              <a:t>B</a:t>
            </a:r>
            <a:r>
              <a:rPr lang="en-US" sz="2400" dirty="0" smtClean="0"/>
              <a:t>.</a:t>
            </a:r>
          </a:p>
          <a:p>
            <a:r>
              <a:rPr lang="en-US" sz="2400" dirty="0" smtClean="0"/>
              <a:t>This algorithm carries out matrix multiplication based on its definition. </a:t>
            </a:r>
            <a:endParaRPr lang="en-US" sz="2400" dirty="0"/>
          </a:p>
        </p:txBody>
      </p:sp>
      <p:sp>
        <p:nvSpPr>
          <p:cNvPr id="4" name="Content Placeholder 2"/>
          <p:cNvSpPr txBox="1">
            <a:spLocks/>
          </p:cNvSpPr>
          <p:nvPr/>
        </p:nvSpPr>
        <p:spPr>
          <a:xfrm>
            <a:off x="1600200" y="3962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matrix multiplication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i="1" dirty="0" err="1" smtClean="0"/>
              <a:t>c</a:t>
            </a:r>
            <a:r>
              <a:rPr lang="en-US" sz="2600" i="1" baseline="-25000" dirty="0" err="1" smtClean="0"/>
              <a:t>ij</a:t>
            </a:r>
            <a:r>
              <a:rPr lang="en-US" sz="2600" dirty="0" smtClean="0"/>
              <a:t> := </a:t>
            </a:r>
            <a:r>
              <a:rPr lang="en-US" sz="2600" i="1" dirty="0" smtClean="0"/>
              <a:t> </a:t>
            </a:r>
            <a:r>
              <a:rPr lang="en-US" sz="2600" i="1" dirty="0" err="1" smtClean="0"/>
              <a:t>c</a:t>
            </a:r>
            <a:r>
              <a:rPr lang="en-US" sz="2600" i="1" baseline="-25000" dirty="0" err="1" smtClean="0"/>
              <a:t>ij</a:t>
            </a:r>
            <a:r>
              <a:rPr lang="en-US" sz="2600" dirty="0" smtClean="0"/>
              <a:t> + </a:t>
            </a:r>
            <a:r>
              <a:rPr lang="en-US" sz="2600" i="1" dirty="0" err="1" smtClean="0"/>
              <a:t>a</a:t>
            </a:r>
            <a:r>
              <a:rPr lang="en-US" sz="2600" i="1" baseline="-25000" dirty="0" err="1" smtClean="0"/>
              <a:t>iq</a:t>
            </a:r>
            <a:r>
              <a:rPr lang="en-US" sz="2600" i="1" dirty="0" smtClean="0"/>
              <a:t> </a:t>
            </a:r>
            <a:r>
              <a:rPr lang="en-US" sz="2600" i="1" dirty="0" err="1" smtClean="0"/>
              <a:t>b</a:t>
            </a:r>
            <a:r>
              <a:rPr lang="en-US" sz="2600" i="1" baseline="-25000" dirty="0" err="1" smtClean="0"/>
              <a:t>qj</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addin_tmp.png"/>
          <p:cNvPicPr>
            <a:picLocks noChangeAspect="1"/>
          </p:cNvPicPr>
          <p:nvPr>
            <p:custDataLst>
              <p:tags r:id="rId1"/>
            </p:custDataLst>
          </p:nvPr>
        </p:nvPicPr>
        <p:blipFill>
          <a:blip r:embed="rId6" cstate="print"/>
          <a:stretch>
            <a:fillRect/>
          </a:stretch>
        </p:blipFill>
        <p:spPr>
          <a:xfrm>
            <a:off x="6705600"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324600"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3581400"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4648201" y="4648201"/>
            <a:ext cx="2261711" cy="4286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Specifying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Algorithms can be specified in different ways. Their steps can be described in English or in  </a:t>
            </a:r>
            <a:r>
              <a:rPr lang="en-US" sz="2400" i="1" dirty="0" err="1" smtClean="0"/>
              <a:t>pseudocode</a:t>
            </a:r>
            <a:r>
              <a:rPr lang="en-US" sz="2400" i="1" dirty="0" smtClean="0"/>
              <a:t>.</a:t>
            </a:r>
            <a:endParaRPr lang="en-US" sz="2400" dirty="0" smtClean="0"/>
          </a:p>
          <a:p>
            <a:r>
              <a:rPr lang="en-US" sz="2400" dirty="0" err="1" smtClean="0"/>
              <a:t>Pseudocode</a:t>
            </a:r>
            <a:r>
              <a:rPr lang="en-US" sz="2400" dirty="0" smtClean="0"/>
              <a:t> </a:t>
            </a:r>
            <a:r>
              <a:rPr lang="en-US" sz="2400" dirty="0" smtClean="0"/>
              <a:t>is</a:t>
            </a:r>
            <a:r>
              <a:rPr lang="en-US" sz="2400" dirty="0" smtClean="0"/>
              <a:t> </a:t>
            </a:r>
            <a:r>
              <a:rPr lang="en-US" sz="2400" dirty="0" smtClean="0"/>
              <a:t>an intermediate step between an English language description of the steps and a coding of these steps using a programming language. </a:t>
            </a:r>
          </a:p>
          <a:p>
            <a:r>
              <a:rPr lang="en-US" sz="2400" dirty="0" smtClean="0"/>
              <a:t>The form of </a:t>
            </a:r>
            <a:r>
              <a:rPr lang="en-US" sz="2400" dirty="0" err="1" smtClean="0"/>
              <a:t>pseudocode</a:t>
            </a:r>
            <a:r>
              <a:rPr lang="en-US" sz="2400" dirty="0" smtClean="0"/>
              <a:t>  we use is specified in Appendix </a:t>
            </a:r>
            <a:r>
              <a:rPr lang="en-US" sz="2400" dirty="0" smtClean="0">
                <a:latin typeface="Cambria Math" pitchFamily="18" charset="0"/>
                <a:ea typeface="Cambria Math" pitchFamily="18" charset="0"/>
              </a:rPr>
              <a:t>3</a:t>
            </a:r>
            <a:r>
              <a:rPr lang="en-US" sz="2400" dirty="0" smtClean="0"/>
              <a:t>. It uses some of the structures found in popular languages such as C++ and Java.</a:t>
            </a:r>
          </a:p>
          <a:p>
            <a:r>
              <a:rPr lang="en-US" sz="2400" dirty="0" smtClean="0"/>
              <a:t>Programmers can use the description of an algorithm in </a:t>
            </a:r>
            <a:r>
              <a:rPr lang="en-US" sz="2400" dirty="0" err="1" smtClean="0"/>
              <a:t>pseudocode</a:t>
            </a:r>
            <a:r>
              <a:rPr lang="en-US" sz="2400" dirty="0" smtClean="0"/>
              <a:t> to construct a program in a particular language. </a:t>
            </a:r>
          </a:p>
          <a:p>
            <a:r>
              <a:rPr lang="en-US" sz="2400" dirty="0" err="1" smtClean="0"/>
              <a:t>Pseudocode</a:t>
            </a:r>
            <a:r>
              <a:rPr lang="en-US" sz="2400" dirty="0" smtClean="0"/>
              <a:t> helps us analyze the time required to solve a problem using an algorithm, independent of the actual programming language used to implement algorithm. </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Matrix Multiplication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additions of integers and multiplications of integers are used by the matrix multiplication algorithm to multiply two </a:t>
            </a:r>
            <a:r>
              <a:rPr lang="en-US" i="1" dirty="0" smtClean="0"/>
              <a:t>n</a:t>
            </a:r>
            <a:r>
              <a:rPr lang="en-US" dirty="0" smtClean="0"/>
              <a:t>    </a:t>
            </a:r>
            <a:r>
              <a:rPr lang="en-US" i="1" dirty="0" err="1" smtClean="0"/>
              <a:t>n</a:t>
            </a:r>
            <a:r>
              <a:rPr lang="en-US" dirty="0" smtClean="0"/>
              <a:t> matrices.</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product. Finding each entry requires </a:t>
            </a:r>
            <a:r>
              <a:rPr lang="en-US" i="1" dirty="0" smtClean="0">
                <a:ea typeface="Cambria Math" pitchFamily="18" charset="0"/>
              </a:rPr>
              <a:t>n</a:t>
            </a:r>
            <a:r>
              <a:rPr lang="en-US" dirty="0" smtClean="0">
                <a:latin typeface="Cambria Math" pitchFamily="18" charset="0"/>
                <a:ea typeface="Cambria Math" pitchFamily="18" charset="0"/>
              </a:rPr>
              <a:t> multiplications and </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Hence, </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multiplications and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are used.</a:t>
            </a:r>
          </a:p>
          <a:p>
            <a:pPr>
              <a:buNone/>
            </a:pPr>
            <a:r>
              <a:rPr lang="en-US" dirty="0" smtClean="0">
                <a:latin typeface="Cambria Math"/>
                <a:ea typeface="Cambria Math"/>
              </a:rPr>
              <a:t>    Hence, the complexity of matrix multiplication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Product Algorithm</a:t>
            </a:r>
            <a:endParaRPr lang="en-US" dirty="0"/>
          </a:p>
        </p:txBody>
      </p:sp>
      <p:sp>
        <p:nvSpPr>
          <p:cNvPr id="3" name="Content Placeholder 2"/>
          <p:cNvSpPr>
            <a:spLocks noGrp="1"/>
          </p:cNvSpPr>
          <p:nvPr>
            <p:ph idx="1"/>
          </p:nvPr>
        </p:nvSpPr>
        <p:spPr/>
        <p:txBody>
          <a:bodyPr/>
          <a:lstStyle/>
          <a:p>
            <a:r>
              <a:rPr lang="en-US" dirty="0" smtClean="0"/>
              <a:t>The definition of Boolean product  of zero-one matrices can also be converted to an algorithm.</a:t>
            </a:r>
            <a:endParaRPr lang="en-US" dirty="0"/>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noProof="0" dirty="0" smtClean="0"/>
              <a:t>Boolean product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zero-one</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dirty="0" smtClean="0"/>
              <a:t> </a:t>
            </a:r>
            <a:r>
              <a:rPr lang="en-US" sz="2600" i="1" dirty="0" err="1" smtClean="0">
                <a:ea typeface="Cambria Math"/>
                <a:sym typeface="Symbol"/>
              </a:rPr>
              <a:t>c</a:t>
            </a:r>
            <a:r>
              <a:rPr lang="en-US" sz="2600" i="1" baseline="-25000" dirty="0" err="1" smtClean="0">
                <a:ea typeface="Cambria Math"/>
                <a:sym typeface="Symbol"/>
              </a:rPr>
              <a:t>ij</a:t>
            </a:r>
            <a:r>
              <a:rPr lang="en-US" sz="2600" baseline="-25000" dirty="0" smtClean="0">
                <a:ea typeface="Cambria Math"/>
                <a:sym typeface="Symbol"/>
              </a:rPr>
              <a:t>  </a:t>
            </a:r>
            <a:r>
              <a:rPr lang="en-US" sz="2600" dirty="0" smtClean="0">
                <a:ea typeface="Cambria Math"/>
                <a:sym typeface="Symbol"/>
              </a:rPr>
              <a:t>:= </a:t>
            </a:r>
            <a:r>
              <a:rPr lang="en-US" sz="2600" i="1" dirty="0" err="1" smtClean="0"/>
              <a:t>c</a:t>
            </a:r>
            <a:r>
              <a:rPr lang="en-US" sz="2600" i="1" baseline="-25000" dirty="0" err="1" smtClean="0"/>
              <a:t>ij</a:t>
            </a:r>
            <a:r>
              <a:rPr lang="en-US" sz="2600" i="1" baseline="-25000" dirty="0" smtClean="0"/>
              <a:t>  </a:t>
            </a:r>
            <a:r>
              <a:rPr lang="en-US" sz="2600" dirty="0" smtClean="0">
                <a:latin typeface="Cambria Math"/>
                <a:ea typeface="Cambria Math"/>
                <a:sym typeface="Symbol"/>
              </a:rPr>
              <a:t>∨ (</a:t>
            </a:r>
            <a:r>
              <a:rPr lang="en-US" sz="2600" i="1" dirty="0" err="1" smtClean="0">
                <a:ea typeface="Cambria Math"/>
                <a:sym typeface="Symbol"/>
              </a:rPr>
              <a:t>a</a:t>
            </a:r>
            <a:r>
              <a:rPr lang="en-US" sz="2600" i="1" baseline="-25000" dirty="0" err="1" smtClean="0">
                <a:ea typeface="Cambria Math"/>
                <a:sym typeface="Symbol"/>
              </a:rPr>
              <a:t>iq</a:t>
            </a:r>
            <a:r>
              <a:rPr lang="en-US" sz="2600" dirty="0" smtClean="0">
                <a:latin typeface="Cambria Math"/>
                <a:ea typeface="Cambria Math"/>
                <a:sym typeface="Symbol"/>
              </a:rPr>
              <a:t> ∧ </a:t>
            </a:r>
            <a:r>
              <a:rPr lang="en-US" sz="2600" i="1" dirty="0" err="1" smtClean="0">
                <a:ea typeface="Cambria Math"/>
                <a:sym typeface="Symbol"/>
              </a:rPr>
              <a:t>b</a:t>
            </a:r>
            <a:r>
              <a:rPr lang="en-US" sz="2600" i="1" baseline="-25000" dirty="0" err="1" smtClean="0">
                <a:ea typeface="Cambria Math"/>
                <a:sym typeface="Symbol"/>
              </a:rPr>
              <a:t>qj</a:t>
            </a:r>
            <a:r>
              <a:rPr lang="en-US" sz="2600" dirty="0" smtClean="0">
                <a:ea typeface="Cambria Math"/>
                <a:sym typeface="Symbol"/>
              </a:rPr>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Boolean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Complexity of Boolean Product Algorithm</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operations are used to find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a:t>
            </a:r>
            <a:r>
              <a:rPr lang="en-US" b="1" dirty="0" smtClean="0">
                <a:ea typeface="Cambria Math"/>
                <a:sym typeface="Symbol"/>
              </a:rPr>
              <a:t>  </a:t>
            </a:r>
            <a:r>
              <a:rPr lang="en-US" dirty="0" smtClean="0">
                <a:sym typeface="Symbol"/>
              </a:rPr>
              <a:t>where A and B are </a:t>
            </a:r>
            <a:r>
              <a:rPr lang="en-US" i="1" dirty="0" smtClean="0">
                <a:sym typeface="Symbol"/>
              </a:rPr>
              <a:t>n</a:t>
            </a:r>
            <a:r>
              <a:rPr lang="en-US" dirty="0" smtClean="0">
                <a:sym typeface="Symbol"/>
              </a:rPr>
              <a:t>    </a:t>
            </a:r>
            <a:r>
              <a:rPr lang="en-US" i="1" dirty="0" err="1" smtClean="0">
                <a:sym typeface="Symbol"/>
              </a:rPr>
              <a:t>n</a:t>
            </a:r>
            <a:r>
              <a:rPr lang="en-US" dirty="0" smtClean="0">
                <a:sym typeface="Symbol"/>
              </a:rPr>
              <a:t> zero-one matrices?</a:t>
            </a:r>
            <a:r>
              <a:rPr lang="en-US" dirty="0" smtClean="0"/>
              <a:t> </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latin typeface="Cambria Math" pitchFamily="18" charset="0"/>
                <a:ea typeface="Cambria Math" pitchFamily="18" charset="0"/>
              </a:rPr>
              <a:t>. A total of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Ors and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ANDs are used to find each entry. Hence, </a:t>
            </a:r>
            <a:r>
              <a:rPr lang="en-US" dirty="0" smtClean="0">
                <a:latin typeface="Cambria Math"/>
                <a:ea typeface="Cambria Math"/>
              </a:rPr>
              <a:t>each entry takes 2</a:t>
            </a:r>
            <a:r>
              <a:rPr lang="en-US" i="1" dirty="0" smtClean="0">
                <a:latin typeface="Cambria Math"/>
                <a:ea typeface="Cambria Math"/>
              </a:rPr>
              <a:t>n</a:t>
            </a:r>
            <a:r>
              <a:rPr lang="en-US" dirty="0" smtClean="0">
                <a:latin typeface="Cambria Math"/>
                <a:ea typeface="Cambria Math"/>
              </a:rPr>
              <a:t> bit operations. A total of 2</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operations are used.</a:t>
            </a:r>
          </a:p>
          <a:p>
            <a:pPr>
              <a:buNone/>
            </a:pPr>
            <a:r>
              <a:rPr lang="en-US" dirty="0" smtClean="0">
                <a:latin typeface="Cambria Math"/>
                <a:ea typeface="Cambria Math"/>
              </a:rPr>
              <a:t>                     Therefore the complexity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2514600"/>
            <a:ext cx="154781" cy="1524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Matrix-Chain Multiplication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How should the </a:t>
            </a:r>
            <a:r>
              <a:rPr lang="en-US" i="1" dirty="0" smtClean="0"/>
              <a:t>matrix-chain</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latin typeface="Cambria Math"/>
                <a:ea typeface="Cambria Math"/>
              </a:rPr>
              <a:t>∙ ∙ ∙</a:t>
            </a:r>
            <a:r>
              <a:rPr lang="en-US" b="1" dirty="0" smtClean="0"/>
              <a:t>A</a:t>
            </a:r>
            <a:r>
              <a:rPr lang="en-US" i="1" baseline="-25000" dirty="0" smtClean="0"/>
              <a:t>n   </a:t>
            </a:r>
            <a:r>
              <a:rPr lang="en-US" i="1" dirty="0" smtClean="0"/>
              <a:t> </a:t>
            </a:r>
            <a:r>
              <a:rPr lang="en-US" dirty="0" smtClean="0"/>
              <a:t>be computed  using the fewest multiplications of integers, where </a:t>
            </a:r>
            <a:r>
              <a:rPr lang="en-US" b="1" dirty="0" smtClean="0"/>
              <a:t>A</a:t>
            </a:r>
            <a:r>
              <a:rPr lang="en-US" baseline="-25000" dirty="0" smtClean="0"/>
              <a:t>1 </a:t>
            </a:r>
            <a:r>
              <a:rPr lang="en-US" dirty="0" smtClean="0">
                <a:latin typeface="Cambria Math"/>
                <a:ea typeface="Cambria Math"/>
              </a:rPr>
              <a:t>,</a:t>
            </a:r>
            <a:r>
              <a:rPr lang="en-US" baseline="-25000" dirty="0" smtClean="0"/>
              <a:t> </a:t>
            </a:r>
            <a:r>
              <a:rPr lang="en-US" b="1" dirty="0" smtClean="0"/>
              <a:t>A</a:t>
            </a:r>
            <a:r>
              <a:rPr lang="en-US" baseline="-25000" dirty="0" smtClean="0"/>
              <a:t>2</a:t>
            </a:r>
            <a:r>
              <a:rPr lang="en-US" dirty="0" smtClean="0">
                <a:latin typeface="Cambria Math"/>
                <a:ea typeface="Cambria Math"/>
              </a:rPr>
              <a:t> ,    ∙ ∙ ∙ , </a:t>
            </a:r>
            <a:r>
              <a:rPr lang="en-US" b="1" dirty="0" smtClean="0"/>
              <a:t>A</a:t>
            </a:r>
            <a:r>
              <a:rPr lang="en-US" i="1" baseline="-25000" dirty="0" smtClean="0"/>
              <a:t>n    </a:t>
            </a:r>
            <a:r>
              <a:rPr lang="en-US" i="1" dirty="0" smtClean="0"/>
              <a:t> </a:t>
            </a:r>
            <a:r>
              <a:rPr lang="en-US" dirty="0" smtClean="0"/>
              <a:t>are </a:t>
            </a:r>
            <a:r>
              <a:rPr lang="en-US" i="1" dirty="0" smtClean="0"/>
              <a:t>m</a:t>
            </a:r>
            <a:r>
              <a:rPr lang="en-US" baseline="-25000" dirty="0" smtClean="0"/>
              <a:t>1       </a:t>
            </a:r>
            <a:r>
              <a:rPr lang="en-US" i="1" dirty="0" smtClean="0"/>
              <a:t>m</a:t>
            </a:r>
            <a:r>
              <a:rPr lang="en-US" baseline="-25000" dirty="0" smtClean="0"/>
              <a:t>2</a:t>
            </a:r>
            <a:r>
              <a:rPr lang="en-US" dirty="0" smtClean="0"/>
              <a:t>,</a:t>
            </a:r>
            <a:r>
              <a:rPr lang="en-US" sz="2800" i="1" dirty="0" smtClean="0"/>
              <a:t> m</a:t>
            </a:r>
            <a:r>
              <a:rPr lang="en-US" sz="2800" baseline="-25000" dirty="0" smtClean="0"/>
              <a:t>2      </a:t>
            </a:r>
            <a:r>
              <a:rPr lang="en-US" sz="2800" i="1" dirty="0" smtClean="0"/>
              <a:t>m</a:t>
            </a:r>
            <a:r>
              <a:rPr lang="en-US" sz="2800" baseline="-25000" dirty="0" smtClean="0"/>
              <a:t>3</a:t>
            </a:r>
            <a:r>
              <a:rPr lang="en-US" sz="2800" dirty="0" smtClean="0"/>
              <a:t> ,</a:t>
            </a:r>
            <a:r>
              <a:rPr lang="en-US" sz="2800" dirty="0" smtClean="0">
                <a:latin typeface="Cambria Math"/>
                <a:ea typeface="Cambria Math"/>
              </a:rPr>
              <a:t> ∙ ∙ ∙ </a:t>
            </a:r>
            <a:r>
              <a:rPr lang="en-US" sz="2800" i="1" dirty="0" err="1" smtClean="0"/>
              <a:t>m</a:t>
            </a:r>
            <a:r>
              <a:rPr lang="en-US" sz="2800" i="1" baseline="-25000" dirty="0" err="1" smtClean="0"/>
              <a:t>n</a:t>
            </a:r>
            <a:r>
              <a:rPr lang="en-US" sz="2800" baseline="-25000" dirty="0" smtClean="0"/>
              <a:t>      </a:t>
            </a:r>
            <a:r>
              <a:rPr lang="en-US" sz="2800" i="1" dirty="0" smtClean="0"/>
              <a:t>m</a:t>
            </a:r>
            <a:r>
              <a:rPr lang="en-US" sz="2800" i="1" baseline="-25000" dirty="0" smtClean="0"/>
              <a:t>n</a:t>
            </a:r>
            <a:r>
              <a:rPr lang="en-US" sz="2800" baseline="-25000" dirty="0" smtClean="0"/>
              <a:t>+1    </a:t>
            </a:r>
            <a:r>
              <a:rPr lang="en-US" sz="2800" dirty="0" smtClean="0"/>
              <a:t> integer matrices. Matrix multiplication is associative (exercise in Section </a:t>
            </a:r>
            <a:r>
              <a:rPr lang="en-US" sz="2800" dirty="0" smtClean="0">
                <a:latin typeface="Cambria Math" pitchFamily="18" charset="0"/>
                <a:ea typeface="Cambria Math" pitchFamily="18" charset="0"/>
              </a:rPr>
              <a:t>2.6</a:t>
            </a:r>
            <a:r>
              <a:rPr lang="en-US" sz="2800" dirty="0" smtClean="0"/>
              <a:t>).</a:t>
            </a:r>
            <a:endParaRPr lang="en-US" b="1" dirty="0" smtClean="0"/>
          </a:p>
          <a:p>
            <a:pPr>
              <a:buNone/>
            </a:pPr>
            <a:r>
              <a:rPr lang="en-US" b="1" dirty="0" smtClean="0"/>
              <a:t>   Example</a:t>
            </a:r>
            <a:r>
              <a:rPr lang="en-US" dirty="0" smtClean="0"/>
              <a:t>: In which order should the integer matrices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i="1" baseline="-25000" dirty="0" smtClean="0"/>
              <a:t>  </a:t>
            </a:r>
            <a:r>
              <a:rPr lang="en-US" dirty="0" smtClean="0"/>
              <a:t>-  where </a:t>
            </a:r>
            <a:r>
              <a:rPr lang="en-US" b="1" dirty="0" smtClean="0"/>
              <a:t>A</a:t>
            </a:r>
            <a:r>
              <a:rPr lang="en-US" baseline="-25000" dirty="0" smtClean="0"/>
              <a:t>1  </a:t>
            </a:r>
            <a:r>
              <a:rPr lang="en-US" dirty="0" smtClean="0"/>
              <a:t> is </a:t>
            </a:r>
            <a:r>
              <a:rPr lang="en-US" dirty="0" smtClean="0">
                <a:latin typeface="Cambria Math" pitchFamily="18" charset="0"/>
                <a:ea typeface="Cambria Math" pitchFamily="18" charset="0"/>
              </a:rPr>
              <a:t>30    20</a:t>
            </a:r>
            <a:r>
              <a:rPr lang="en-US" baseline="-25000" dirty="0" smtClean="0">
                <a:latin typeface="Cambria Math" pitchFamily="18" charset="0"/>
                <a:ea typeface="Cambria Math" pitchFamily="18" charset="0"/>
              </a:rPr>
              <a:t> , </a:t>
            </a:r>
            <a:r>
              <a:rPr lang="en-US" b="1" dirty="0" smtClean="0"/>
              <a:t>A</a:t>
            </a:r>
            <a:r>
              <a:rPr lang="en-US" baseline="-25000" dirty="0" smtClean="0"/>
              <a:t>2 </a:t>
            </a:r>
            <a:r>
              <a:rPr lang="en-US" sz="2400" dirty="0" smtClean="0">
                <a:latin typeface="Cambria Math" pitchFamily="18" charset="0"/>
                <a:ea typeface="Cambria Math" pitchFamily="18" charset="0"/>
              </a:rPr>
              <a:t>20</a:t>
            </a:r>
            <a:r>
              <a:rPr lang="en-US" sz="2400" baseline="-25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40</a:t>
            </a:r>
            <a:r>
              <a:rPr lang="en-US" sz="2400" i="1"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r>
              <a:rPr lang="en-US" b="1" dirty="0" smtClean="0"/>
              <a:t>A</a:t>
            </a:r>
            <a:r>
              <a:rPr lang="en-US" baseline="-25000" dirty="0" smtClean="0"/>
              <a:t>3 </a:t>
            </a:r>
            <a:r>
              <a:rPr lang="en-US" sz="2400" dirty="0" smtClean="0">
                <a:latin typeface="Cambria Math" pitchFamily="18" charset="0"/>
                <a:ea typeface="Cambria Math" pitchFamily="18" charset="0"/>
              </a:rPr>
              <a:t>40</a:t>
            </a:r>
            <a:r>
              <a:rPr lang="en-US" sz="2400" baseline="-25000"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10 </a:t>
            </a:r>
            <a:r>
              <a:rPr lang="en-US" dirty="0" smtClean="0"/>
              <a:t>- be multiplied to use the least number of multiplications.</a:t>
            </a:r>
            <a:r>
              <a:rPr lang="en-US" b="1" dirty="0" smtClean="0"/>
              <a:t> </a:t>
            </a:r>
            <a:endParaRPr lang="en-US" dirty="0" smtClean="0"/>
          </a:p>
          <a:p>
            <a:pPr>
              <a:buNone/>
            </a:pPr>
            <a:r>
              <a:rPr lang="en-US" b="1" dirty="0" smtClean="0"/>
              <a:t>   Solution</a:t>
            </a:r>
            <a:r>
              <a:rPr lang="en-US" dirty="0" smtClean="0"/>
              <a:t>: There are two possible ways to compute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dirty="0" smtClean="0"/>
              <a:t>.</a:t>
            </a:r>
          </a:p>
          <a:p>
            <a:pPr lvl="1"/>
            <a:r>
              <a:rPr lang="en-US" b="1" dirty="0" smtClean="0"/>
              <a:t>A</a:t>
            </a:r>
            <a:r>
              <a:rPr lang="en-US" baseline="-25000" dirty="0" smtClean="0"/>
              <a:t>1</a:t>
            </a:r>
            <a:r>
              <a:rPr lang="en-US" dirty="0" smtClean="0"/>
              <a:t>(</a:t>
            </a:r>
            <a:r>
              <a:rPr lang="en-US" b="1" dirty="0" smtClean="0"/>
              <a:t>A</a:t>
            </a:r>
            <a:r>
              <a:rPr lang="en-US" baseline="-25000" dirty="0" smtClean="0"/>
              <a:t>2</a:t>
            </a:r>
            <a:r>
              <a:rPr lang="en-US" b="1" dirty="0" smtClean="0"/>
              <a:t>A</a:t>
            </a:r>
            <a:r>
              <a:rPr lang="en-US" baseline="-25000" dirty="0" smtClean="0"/>
              <a:t>3</a:t>
            </a:r>
            <a:r>
              <a:rPr lang="en-US" dirty="0" smtClean="0"/>
              <a:t>):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20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8000 multiplications. Then multiplying </a:t>
            </a:r>
            <a:r>
              <a:rPr lang="en-US" b="1" dirty="0" smtClean="0"/>
              <a:t>A</a:t>
            </a:r>
            <a:r>
              <a:rPr lang="en-US" baseline="-25000" dirty="0" smtClean="0"/>
              <a:t>1  </a:t>
            </a:r>
            <a:r>
              <a:rPr lang="en-US" dirty="0" smtClean="0"/>
              <a:t> by the </a:t>
            </a:r>
            <a:r>
              <a:rPr lang="en-US" dirty="0" smtClean="0">
                <a:latin typeface="Cambria Math" pitchFamily="18" charset="0"/>
                <a:ea typeface="Cambria Math" pitchFamily="18" charset="0"/>
              </a:rPr>
              <a:t>20    10 </a:t>
            </a:r>
            <a:r>
              <a:rPr lang="en-US" dirty="0" smtClean="0"/>
              <a:t>matrix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10 = 6000 multiplications. So the total number is 8000 + 6000 = 14,000.</a:t>
            </a:r>
            <a:endParaRPr lang="en-US" baseline="-25000" dirty="0" smtClean="0">
              <a:latin typeface="Cambria Math" pitchFamily="18" charset="0"/>
              <a:ea typeface="Cambria Math" pitchFamily="18" charset="0"/>
            </a:endParaRPr>
          </a:p>
          <a:p>
            <a:pPr lvl="1"/>
            <a:endParaRPr lang="en-US" baseline="-25000" dirty="0" smtClean="0"/>
          </a:p>
          <a:p>
            <a:pPr lvl="1"/>
            <a:r>
              <a:rPr lang="en-US" dirty="0" smtClean="0"/>
              <a:t>(</a:t>
            </a:r>
            <a:r>
              <a:rPr lang="en-US" b="1" dirty="0" smtClean="0"/>
              <a:t>A</a:t>
            </a:r>
            <a:r>
              <a:rPr lang="en-US" baseline="-25000" dirty="0" smtClean="0"/>
              <a:t>1</a:t>
            </a:r>
            <a:r>
              <a:rPr lang="en-US" b="1" dirty="0" smtClean="0"/>
              <a:t>A</a:t>
            </a:r>
            <a:r>
              <a:rPr lang="en-US" baseline="-25000" dirty="0" smtClean="0"/>
              <a:t>2</a:t>
            </a:r>
            <a:r>
              <a:rPr lang="en-US" dirty="0" smtClean="0"/>
              <a:t>)</a:t>
            </a:r>
            <a:r>
              <a:rPr lang="en-US" b="1" dirty="0" smtClean="0"/>
              <a:t>A</a:t>
            </a:r>
            <a:r>
              <a:rPr lang="en-US" baseline="-25000" dirty="0" smtClean="0"/>
              <a:t>3</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40 = 24,000 multiplications. Then multiplying the 30     40 matrix  </a:t>
            </a:r>
            <a:r>
              <a:rPr lang="en-US" b="1" dirty="0" smtClean="0"/>
              <a:t>A</a:t>
            </a:r>
            <a:r>
              <a:rPr lang="en-US" baseline="-25000" dirty="0" smtClean="0"/>
              <a:t>1</a:t>
            </a:r>
            <a:r>
              <a:rPr lang="en-US" b="1" dirty="0" smtClean="0"/>
              <a:t>A</a:t>
            </a:r>
            <a:r>
              <a:rPr lang="en-US" baseline="-25000" dirty="0" smtClean="0"/>
              <a:t>2</a:t>
            </a:r>
            <a:r>
              <a:rPr lang="en-US" dirty="0" smtClean="0"/>
              <a:t> by </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12,000 multiplications. So the total number is 24,000 + 12,000 = 36,000.</a:t>
            </a:r>
            <a:endParaRPr lang="en-US" dirty="0" smtClean="0"/>
          </a:p>
          <a:p>
            <a:pPr>
              <a:buNone/>
            </a:pPr>
            <a:r>
              <a:rPr lang="en-US" dirty="0" smtClean="0"/>
              <a:t>    So the first method is best. </a:t>
            </a:r>
          </a:p>
          <a:p>
            <a:pPr>
              <a:buNone/>
            </a:pPr>
            <a:endParaRPr lang="en-US" dirty="0"/>
          </a:p>
        </p:txBody>
      </p:sp>
      <p:pic>
        <p:nvPicPr>
          <p:cNvPr id="4" name="Picture 3" descr="addin_tmp.png"/>
          <p:cNvPicPr>
            <a:picLocks noChangeAspect="1"/>
          </p:cNvPicPr>
          <p:nvPr>
            <p:custDataLst>
              <p:tags r:id="rId1"/>
            </p:custDataLst>
          </p:nvPr>
        </p:nvPicPr>
        <p:blipFill>
          <a:blip r:embed="rId10" cstate="print"/>
          <a:stretch>
            <a:fillRect/>
          </a:stretch>
        </p:blipFill>
        <p:spPr>
          <a:xfrm>
            <a:off x="1219200" y="2514600"/>
            <a:ext cx="154781" cy="152400"/>
          </a:xfrm>
          <a:prstGeom prst="rect">
            <a:avLst/>
          </a:prstGeom>
        </p:spPr>
      </p:pic>
      <p:pic>
        <p:nvPicPr>
          <p:cNvPr id="5" name="Picture 4" descr="addin_tmp.png"/>
          <p:cNvPicPr>
            <a:picLocks noChangeAspect="1"/>
          </p:cNvPicPr>
          <p:nvPr>
            <p:custDataLst>
              <p:tags r:id="rId2"/>
            </p:custDataLst>
          </p:nvPr>
        </p:nvPicPr>
        <p:blipFill>
          <a:blip r:embed="rId10" cstate="print"/>
          <a:stretch>
            <a:fillRect/>
          </a:stretch>
        </p:blipFill>
        <p:spPr>
          <a:xfrm>
            <a:off x="2743200" y="2590800"/>
            <a:ext cx="154781" cy="152400"/>
          </a:xfrm>
          <a:prstGeom prst="rect">
            <a:avLst/>
          </a:prstGeom>
        </p:spPr>
      </p:pic>
      <p:pic>
        <p:nvPicPr>
          <p:cNvPr id="6" name="Picture 5" descr="addin_tmp.png"/>
          <p:cNvPicPr>
            <a:picLocks noChangeAspect="1"/>
          </p:cNvPicPr>
          <p:nvPr>
            <p:custDataLst>
              <p:tags r:id="rId3"/>
            </p:custDataLst>
          </p:nvPr>
        </p:nvPicPr>
        <p:blipFill>
          <a:blip r:embed="rId10" cstate="print"/>
          <a:stretch>
            <a:fillRect/>
          </a:stretch>
        </p:blipFill>
        <p:spPr>
          <a:xfrm>
            <a:off x="7924800" y="2286000"/>
            <a:ext cx="154781" cy="152400"/>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1371600" y="3352800"/>
            <a:ext cx="154781" cy="152400"/>
          </a:xfrm>
          <a:prstGeom prst="rect">
            <a:avLst/>
          </a:prstGeom>
        </p:spPr>
      </p:pic>
      <p:pic>
        <p:nvPicPr>
          <p:cNvPr id="8" name="Picture 7" descr="addin_tmp.png"/>
          <p:cNvPicPr>
            <a:picLocks noChangeAspect="1"/>
          </p:cNvPicPr>
          <p:nvPr>
            <p:custDataLst>
              <p:tags r:id="rId5"/>
            </p:custDataLst>
          </p:nvPr>
        </p:nvPicPr>
        <p:blipFill>
          <a:blip r:embed="rId10" cstate="print"/>
          <a:stretch>
            <a:fillRect/>
          </a:stretch>
        </p:blipFill>
        <p:spPr>
          <a:xfrm>
            <a:off x="2590800" y="3352800"/>
            <a:ext cx="154781" cy="152400"/>
          </a:xfrm>
          <a:prstGeom prst="rect">
            <a:avLst/>
          </a:prstGeom>
        </p:spPr>
      </p:pic>
      <p:pic>
        <p:nvPicPr>
          <p:cNvPr id="9" name="Picture 8" descr="addin_tmp.png"/>
          <p:cNvPicPr>
            <a:picLocks noChangeAspect="1"/>
          </p:cNvPicPr>
          <p:nvPr>
            <p:custDataLst>
              <p:tags r:id="rId6"/>
            </p:custDataLst>
          </p:nvPr>
        </p:nvPicPr>
        <p:blipFill>
          <a:blip r:embed="rId10" cstate="print"/>
          <a:stretch>
            <a:fillRect/>
          </a:stretch>
        </p:blipFill>
        <p:spPr>
          <a:xfrm>
            <a:off x="3733800" y="3352800"/>
            <a:ext cx="154781" cy="152400"/>
          </a:xfrm>
          <a:prstGeom prst="rect">
            <a:avLst/>
          </a:prstGeom>
        </p:spPr>
      </p:pic>
      <p:pic>
        <p:nvPicPr>
          <p:cNvPr id="10" name="Picture 9" descr="addin_tmp.png"/>
          <p:cNvPicPr>
            <a:picLocks noChangeAspect="1"/>
          </p:cNvPicPr>
          <p:nvPr>
            <p:custDataLst>
              <p:tags r:id="rId7"/>
            </p:custDataLst>
          </p:nvPr>
        </p:nvPicPr>
        <p:blipFill>
          <a:blip r:embed="rId10" cstate="print"/>
          <a:stretch>
            <a:fillRect/>
          </a:stretch>
        </p:blipFill>
        <p:spPr>
          <a:xfrm>
            <a:off x="3733800" y="4419600"/>
            <a:ext cx="154781" cy="152400"/>
          </a:xfrm>
          <a:prstGeom prst="rect">
            <a:avLst/>
          </a:prstGeom>
        </p:spPr>
      </p:pic>
      <p:pic>
        <p:nvPicPr>
          <p:cNvPr id="11" name="Picture 10" descr="addin_tmp.png"/>
          <p:cNvPicPr>
            <a:picLocks noChangeAspect="1"/>
          </p:cNvPicPr>
          <p:nvPr>
            <p:custDataLst>
              <p:tags r:id="rId8"/>
            </p:custDataLst>
          </p:nvPr>
        </p:nvPicPr>
        <p:blipFill>
          <a:blip r:embed="rId10" cstate="print"/>
          <a:stretch>
            <a:fillRect/>
          </a:stretch>
        </p:blipFill>
        <p:spPr>
          <a:xfrm>
            <a:off x="3124200" y="5410200"/>
            <a:ext cx="154781" cy="152400"/>
          </a:xfrm>
          <a:prstGeom prst="rect">
            <a:avLst/>
          </a:prstGeom>
        </p:spPr>
      </p:pic>
      <p:sp>
        <p:nvSpPr>
          <p:cNvPr id="12" name="TextBox 11"/>
          <p:cNvSpPr txBox="1"/>
          <p:nvPr/>
        </p:nvSpPr>
        <p:spPr>
          <a:xfrm>
            <a:off x="4114800" y="5867400"/>
            <a:ext cx="4572000" cy="830997"/>
          </a:xfrm>
          <a:prstGeom prst="rect">
            <a:avLst/>
          </a:prstGeom>
          <a:noFill/>
          <a:ln>
            <a:solidFill>
              <a:schemeClr val="accent1"/>
            </a:solidFill>
          </a:ln>
        </p:spPr>
        <p:txBody>
          <a:bodyPr wrap="square" rtlCol="0">
            <a:spAutoFit/>
          </a:bodyPr>
          <a:lstStyle/>
          <a:p>
            <a:r>
              <a:rPr lang="en-US" sz="1200" dirty="0" smtClean="0"/>
              <a:t>An efficient algorithm for finding the best order for matrix-chain multiplication can be based on the algorithmic paradigm known as </a:t>
            </a:r>
            <a:r>
              <a:rPr lang="en-US" sz="1200" i="1" dirty="0" smtClean="0"/>
              <a:t>dynamic programming</a:t>
            </a:r>
            <a:r>
              <a:rPr lang="en-US" sz="1200" dirty="0" smtClean="0"/>
              <a:t>. (see Ex. </a:t>
            </a:r>
            <a:r>
              <a:rPr lang="en-US" sz="1200" dirty="0" smtClean="0">
                <a:latin typeface="Cambria Math" pitchFamily="18" charset="0"/>
                <a:ea typeface="Cambria Math" pitchFamily="18" charset="0"/>
              </a:rPr>
              <a:t>57</a:t>
            </a:r>
            <a:r>
              <a:rPr lang="en-US" sz="1200" dirty="0" smtClean="0"/>
              <a:t> in Section 8.1)</a:t>
            </a:r>
          </a:p>
          <a:p>
            <a:endParaRPr lang="en-US" sz="1200" b="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Paradigms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i="1" dirty="0" smtClean="0"/>
              <a:t>algorithmic paradigm  </a:t>
            </a:r>
            <a:r>
              <a:rPr lang="en-US" dirty="0" smtClean="0"/>
              <a:t>is a </a:t>
            </a:r>
            <a:r>
              <a:rPr lang="en-US" dirty="0" err="1" smtClean="0"/>
              <a:t>a</a:t>
            </a:r>
            <a:r>
              <a:rPr lang="en-US" dirty="0" smtClean="0"/>
              <a:t> general approach based on a particular concept for constructing algorithms to solve a variety of problems. </a:t>
            </a:r>
          </a:p>
          <a:p>
            <a:pPr lvl="1"/>
            <a:r>
              <a:rPr lang="en-US" dirty="0" smtClean="0"/>
              <a:t>Greedy algorithms were introduced in Section </a:t>
            </a:r>
            <a:r>
              <a:rPr lang="en-US" dirty="0" smtClean="0">
                <a:latin typeface="Cambria Math" pitchFamily="18" charset="0"/>
                <a:ea typeface="Cambria Math" pitchFamily="18" charset="0"/>
              </a:rPr>
              <a:t>3.1</a:t>
            </a:r>
            <a:r>
              <a:rPr lang="en-US" dirty="0" smtClean="0"/>
              <a:t>.</a:t>
            </a:r>
          </a:p>
          <a:p>
            <a:pPr lvl="1"/>
            <a:r>
              <a:rPr lang="en-US" dirty="0" smtClean="0"/>
              <a:t>We discuss brute-force algorithms in this section.</a:t>
            </a:r>
          </a:p>
          <a:p>
            <a:pPr lvl="1"/>
            <a:r>
              <a:rPr lang="en-US" dirty="0" smtClean="0"/>
              <a:t>We will see divide-and-conquer algorithms (Chapter 8), dynamic programming (Chapter 8), backtracking (Chapter </a:t>
            </a:r>
            <a:r>
              <a:rPr lang="en-US" dirty="0" smtClean="0">
                <a:latin typeface="Cambria Math" pitchFamily="18" charset="0"/>
                <a:ea typeface="Cambria Math" pitchFamily="18" charset="0"/>
              </a:rPr>
              <a:t>11</a:t>
            </a:r>
            <a:r>
              <a:rPr lang="en-US" dirty="0" smtClean="0"/>
              <a:t>), and probabilistic algorithms (Chapter </a:t>
            </a:r>
            <a:r>
              <a:rPr lang="en-US" dirty="0" smtClean="0">
                <a:latin typeface="Cambria Math" pitchFamily="18" charset="0"/>
                <a:ea typeface="Cambria Math" pitchFamily="18" charset="0"/>
              </a:rPr>
              <a:t>7</a:t>
            </a:r>
            <a:r>
              <a:rPr lang="en-US" dirty="0" smtClean="0"/>
              <a:t>). There are many other paradigms that you may see in later courses.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Algorithms</a:t>
            </a:r>
            <a:endParaRPr lang="en-US" dirty="0"/>
          </a:p>
        </p:txBody>
      </p:sp>
      <p:sp>
        <p:nvSpPr>
          <p:cNvPr id="5" name="Content Placeholder 4"/>
          <p:cNvSpPr>
            <a:spLocks noGrp="1"/>
          </p:cNvSpPr>
          <p:nvPr>
            <p:ph idx="1"/>
          </p:nvPr>
        </p:nvSpPr>
        <p:spPr/>
        <p:txBody>
          <a:bodyPr/>
          <a:lstStyle/>
          <a:p>
            <a:r>
              <a:rPr lang="en-US" dirty="0" smtClean="0"/>
              <a:t>A </a:t>
            </a:r>
            <a:r>
              <a:rPr lang="en-US" i="1" dirty="0" smtClean="0"/>
              <a:t>brute-force </a:t>
            </a:r>
            <a:r>
              <a:rPr lang="en-US" dirty="0" smtClean="0"/>
              <a:t>algorithm is solved in the most straightforward manner, without taking advantage of any ideas that can make the algorithm more efficient.</a:t>
            </a:r>
          </a:p>
          <a:p>
            <a:r>
              <a:rPr lang="en-US" dirty="0" smtClean="0"/>
              <a:t>Brute-force algorithms we have previously seen are sequential search, bubble sort, and insertion sort. </a:t>
            </a:r>
            <a:endParaRPr lang="en-US" dirty="0"/>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6858000" y="609601"/>
            <a:ext cx="1866595" cy="1562078"/>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Construct a brute-force algorithm for finding the closest pair of points in a set of </a:t>
            </a:r>
            <a:r>
              <a:rPr lang="en-US" i="1" dirty="0" smtClean="0"/>
              <a:t>n</a:t>
            </a:r>
            <a:r>
              <a:rPr lang="en-US" dirty="0" smtClean="0"/>
              <a:t> points in the plane and provide a worst-case estimate of the number of arithmetic operations.</a:t>
            </a:r>
          </a:p>
          <a:p>
            <a:pPr>
              <a:buNone/>
            </a:pPr>
            <a:r>
              <a:rPr lang="en-US" dirty="0" smtClean="0"/>
              <a:t>    </a:t>
            </a:r>
            <a:r>
              <a:rPr lang="en-US" b="1" dirty="0" smtClean="0"/>
              <a:t>Solution</a:t>
            </a:r>
            <a:r>
              <a:rPr lang="en-US" dirty="0" smtClean="0"/>
              <a:t>: Recall that the distance between (</a:t>
            </a:r>
            <a:r>
              <a:rPr lang="en-US" i="1" dirty="0" err="1" smtClean="0"/>
              <a:t>x</a:t>
            </a:r>
            <a:r>
              <a:rPr lang="en-US" i="1" baseline="-25000" dirty="0" err="1" smtClean="0"/>
              <a:t>i</a:t>
            </a:r>
            <a:r>
              <a:rPr lang="en-US" dirty="0" err="1" smtClean="0"/>
              <a:t>,</a:t>
            </a:r>
            <a:r>
              <a:rPr lang="en-US" i="1" dirty="0" err="1" smtClean="0"/>
              <a:t>y</a:t>
            </a:r>
            <a:r>
              <a:rPr lang="en-US" i="1" baseline="-25000" dirty="0" err="1" smtClean="0"/>
              <a:t>i</a:t>
            </a:r>
            <a:r>
              <a:rPr lang="en-US" dirty="0" smtClean="0"/>
              <a:t>) and (</a:t>
            </a:r>
            <a:r>
              <a:rPr lang="en-US" i="1" dirty="0" err="1" smtClean="0"/>
              <a:t>x</a:t>
            </a:r>
            <a:r>
              <a:rPr lang="en-US" i="1" baseline="-25000" dirty="0" err="1" smtClean="0"/>
              <a:t>j</a:t>
            </a:r>
            <a:r>
              <a:rPr lang="en-US" dirty="0" smtClean="0"/>
              <a:t>, </a:t>
            </a:r>
            <a:r>
              <a:rPr lang="en-US" i="1" dirty="0" err="1" smtClean="0"/>
              <a:t>y</a:t>
            </a:r>
            <a:r>
              <a:rPr lang="en-US" i="1" baseline="-25000" dirty="0" err="1" smtClean="0"/>
              <a:t>j</a:t>
            </a:r>
            <a:r>
              <a:rPr lang="en-US" dirty="0" smtClean="0"/>
              <a:t>) is                                  . A brute-force algorithm simply computes the distance between all pairs of points and picks the pair with the smallest distance.</a:t>
            </a:r>
          </a:p>
          <a:p>
            <a:pPr>
              <a:buNone/>
            </a:pPr>
            <a:r>
              <a:rPr lang="en-US" dirty="0" smtClean="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
        <p:nvSpPr>
          <p:cNvPr id="6" name="TextBox 5"/>
          <p:cNvSpPr txBox="1"/>
          <p:nvPr/>
        </p:nvSpPr>
        <p:spPr>
          <a:xfrm>
            <a:off x="1371600" y="5334000"/>
            <a:ext cx="6934200" cy="584775"/>
          </a:xfrm>
          <a:prstGeom prst="rect">
            <a:avLst/>
          </a:prstGeom>
          <a:noFill/>
        </p:spPr>
        <p:txBody>
          <a:bodyPr wrap="square" rtlCol="0">
            <a:spAutoFit/>
          </a:bodyPr>
          <a:lstStyle/>
          <a:p>
            <a:r>
              <a:rPr lang="en-US" sz="1600" b="1" dirty="0" smtClean="0"/>
              <a:t>Note</a:t>
            </a:r>
            <a:r>
              <a:rPr lang="en-US" sz="1600" dirty="0" smtClean="0"/>
              <a:t>: There is no need to compute the square root, since the square of the distance between two points is smallest when the distance is smallest. </a:t>
            </a:r>
            <a:endParaRPr lang="en-US" sz="1600"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2057400" y="4114800"/>
            <a:ext cx="2695575" cy="3048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for finding the closest pair in a set of </a:t>
            </a:r>
            <a:r>
              <a:rPr lang="en-US" i="1" dirty="0" smtClean="0"/>
              <a:t>n</a:t>
            </a:r>
            <a:r>
              <a:rPr lang="en-US" dirty="0" smtClean="0"/>
              <a:t> points.</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The algorithm loops through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pairs of points, computes the value (</a:t>
            </a:r>
            <a:r>
              <a:rPr lang="en-US" i="1" dirty="0" err="1" smtClean="0"/>
              <a:t>x</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smtClean="0"/>
              <a:t>x</a:t>
            </a:r>
            <a:r>
              <a:rPr lang="en-US" i="1" baseline="-25000" dirty="0" smtClean="0"/>
              <a:t>i</a:t>
            </a:r>
            <a:r>
              <a:rPr lang="en-US" dirty="0" smtClean="0"/>
              <a:t>)</a:t>
            </a:r>
            <a:r>
              <a:rPr lang="en-US" baseline="30000" dirty="0" smtClean="0"/>
              <a:t>2   </a:t>
            </a:r>
            <a:r>
              <a:rPr lang="en-US" dirty="0" smtClean="0"/>
              <a:t>+ (</a:t>
            </a:r>
            <a:r>
              <a:rPr lang="en-US" i="1" dirty="0" err="1" smtClean="0"/>
              <a:t>y</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err="1" smtClean="0"/>
              <a:t>y</a:t>
            </a:r>
            <a:r>
              <a:rPr lang="en-US" i="1" baseline="-25000" dirty="0" err="1" smtClean="0"/>
              <a:t>i</a:t>
            </a:r>
            <a:r>
              <a:rPr lang="en-US" dirty="0" smtClean="0"/>
              <a:t>)</a:t>
            </a:r>
            <a:r>
              <a:rPr lang="en-US" baseline="30000" dirty="0" smtClean="0"/>
              <a:t>2 </a:t>
            </a:r>
            <a:r>
              <a:rPr lang="en-US" dirty="0" smtClean="0"/>
              <a:t> and compares it with the minimum, etc. So, the algorithm uses Θ(</a:t>
            </a:r>
            <a:r>
              <a:rPr lang="en-US" i="1" dirty="0" smtClean="0"/>
              <a:t>n</a:t>
            </a:r>
            <a:r>
              <a:rPr lang="en-US" baseline="30000" dirty="0" smtClean="0"/>
              <a:t>2</a:t>
            </a:r>
            <a:r>
              <a:rPr lang="en-US" dirty="0" smtClean="0"/>
              <a:t>) arithmetic and comparison operations.</a:t>
            </a:r>
          </a:p>
          <a:p>
            <a:r>
              <a:rPr lang="en-US" dirty="0" smtClean="0"/>
              <a:t>We will develop an algorithm with </a:t>
            </a:r>
            <a:r>
              <a:rPr lang="en-US" i="1" dirty="0" smtClean="0"/>
              <a:t>O</a:t>
            </a:r>
            <a:r>
              <a:rPr lang="en-US" dirty="0" smtClean="0"/>
              <a:t>(log </a:t>
            </a:r>
            <a:r>
              <a:rPr lang="en-US" i="1" dirty="0" smtClean="0"/>
              <a:t>n</a:t>
            </a:r>
            <a:r>
              <a:rPr lang="en-US" dirty="0" smtClean="0"/>
              <a:t>) worst-case complexity in Section </a:t>
            </a:r>
            <a:r>
              <a:rPr lang="en-US" dirty="0" smtClean="0">
                <a:latin typeface="Cambria Math" pitchFamily="18" charset="0"/>
                <a:ea typeface="Cambria Math" pitchFamily="18" charset="0"/>
              </a:rPr>
              <a:t>8.3</a:t>
            </a:r>
            <a:r>
              <a:rPr lang="en-US" dirty="0" smtClean="0"/>
              <a:t>.</a:t>
            </a:r>
          </a:p>
          <a:p>
            <a:endParaRPr lang="en-US" baseline="30000" dirty="0" smtClean="0"/>
          </a:p>
          <a:p>
            <a:endParaRPr lang="en-US" dirty="0" smtClean="0"/>
          </a:p>
          <a:p>
            <a:endParaRPr lang="en-US" dirty="0"/>
          </a:p>
        </p:txBody>
      </p:sp>
      <p:sp>
        <p:nvSpPr>
          <p:cNvPr id="5" name="Content Placeholder 2"/>
          <p:cNvSpPr txBox="1">
            <a:spLocks/>
          </p:cNvSpPr>
          <p:nvPr/>
        </p:nvSpPr>
        <p:spPr>
          <a:xfrm>
            <a:off x="1524000" y="23622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closest</a:t>
            </a:r>
            <a:r>
              <a:rPr lang="en-US" sz="2600" i="1" noProof="0" dirty="0" smtClean="0"/>
              <a:t> pair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000" dirty="0" smtClean="0"/>
              <a:t>(</a:t>
            </a:r>
            <a:r>
              <a:rPr lang="en-US" sz="2000" i="1" dirty="0" smtClean="0"/>
              <a:t>x</a:t>
            </a:r>
            <a:r>
              <a:rPr lang="en-US" sz="2000" baseline="-25000" dirty="0" smtClean="0"/>
              <a:t>1</a:t>
            </a:r>
            <a:r>
              <a:rPr lang="en-US" sz="2000" dirty="0" smtClean="0"/>
              <a:t>, </a:t>
            </a:r>
            <a:r>
              <a:rPr lang="en-US" sz="2000" i="1" dirty="0" smtClean="0"/>
              <a:t>y</a:t>
            </a:r>
            <a:r>
              <a:rPr lang="en-US" sz="2000" baseline="-25000" dirty="0" smtClean="0"/>
              <a:t>1</a:t>
            </a:r>
            <a:r>
              <a:rPr lang="en-US" sz="2000" dirty="0" smtClean="0"/>
              <a:t>),</a:t>
            </a:r>
            <a:r>
              <a:rPr lang="en-US" sz="2600" dirty="0" smtClean="0"/>
              <a:t> </a:t>
            </a:r>
            <a:r>
              <a:rPr lang="en-US" sz="2000" dirty="0" smtClean="0"/>
              <a:t>(</a:t>
            </a:r>
            <a:r>
              <a:rPr lang="en-US" sz="2000" i="1" dirty="0" smtClean="0"/>
              <a:t>x</a:t>
            </a:r>
            <a:r>
              <a:rPr lang="en-US" sz="2000" baseline="-25000" dirty="0" smtClean="0"/>
              <a:t>2</a:t>
            </a:r>
            <a:r>
              <a:rPr lang="en-US" sz="2000" dirty="0" smtClean="0"/>
              <a:t>, </a:t>
            </a:r>
            <a:r>
              <a:rPr lang="en-US" sz="2000" i="1" dirty="0" smtClean="0"/>
              <a:t>y</a:t>
            </a:r>
            <a:r>
              <a:rPr lang="en-US" sz="2000" baseline="-25000" dirty="0" smtClean="0"/>
              <a:t>2</a:t>
            </a:r>
            <a:r>
              <a:rPr lang="en-US" sz="2000" dirty="0" smtClean="0"/>
              <a:t>),</a:t>
            </a:r>
            <a:r>
              <a:rPr lang="en-US" sz="2600" dirty="0" smtClean="0"/>
              <a:t> …</a:t>
            </a:r>
            <a:r>
              <a:rPr lang="en-US" sz="2600" dirty="0" smtClean="0">
                <a:latin typeface="Cambria Math"/>
                <a:ea typeface="Cambria Math"/>
              </a:rPr>
              <a:t> ,</a:t>
            </a:r>
            <a:r>
              <a:rPr lang="en-US" sz="2000" dirty="0" smtClean="0"/>
              <a:t>(</a:t>
            </a:r>
            <a:r>
              <a:rPr lang="en-US" sz="2000" i="1" dirty="0" err="1" smtClean="0"/>
              <a:t>x</a:t>
            </a:r>
            <a:r>
              <a:rPr lang="en-US" sz="2000" i="1" baseline="-25000" dirty="0" err="1" smtClean="0"/>
              <a:t>n</a:t>
            </a:r>
            <a:r>
              <a:rPr lang="en-US" sz="2000" dirty="0" smtClean="0"/>
              <a:t>, </a:t>
            </a:r>
            <a:r>
              <a:rPr lang="en-US" sz="2000" i="1" dirty="0" err="1" smtClean="0"/>
              <a:t>y</a:t>
            </a:r>
            <a:r>
              <a:rPr lang="en-US" sz="2000" i="1" baseline="-25000" dirty="0" err="1" smtClean="0"/>
              <a:t>n</a:t>
            </a:r>
            <a:r>
              <a:rPr lang="en-US" sz="2000" dirty="0" smtClean="0"/>
              <a:t>): </a:t>
            </a:r>
            <a:r>
              <a:rPr lang="en-US" sz="2000" i="1" dirty="0" smtClean="0"/>
              <a:t>x</a:t>
            </a:r>
            <a:r>
              <a:rPr lang="en-US" sz="2000" i="1" baseline="-25000" dirty="0" smtClean="0"/>
              <a:t>i</a:t>
            </a:r>
            <a:r>
              <a:rPr lang="en-US" sz="2000" dirty="0" smtClean="0"/>
              <a:t>, </a:t>
            </a:r>
            <a:r>
              <a:rPr lang="en-US" sz="2000" i="1" dirty="0" err="1" smtClean="0"/>
              <a:t>y</a:t>
            </a:r>
            <a:r>
              <a:rPr lang="en-US" sz="2000" i="1" baseline="-25000" dirty="0" err="1" smtClean="0"/>
              <a:t>i</a:t>
            </a:r>
            <a:r>
              <a:rPr lang="en-US" sz="2000" dirty="0" smtClean="0"/>
              <a:t>  real numbers</a:t>
            </a:r>
            <a:r>
              <a:rPr lang="en-US" sz="2600" dirty="0" smtClean="0"/>
              <a:t>)</a:t>
            </a:r>
          </a:p>
          <a:p>
            <a:pPr marL="274320" lvl="0" indent="-274320">
              <a:spcBef>
                <a:spcPct val="20000"/>
              </a:spcBef>
              <a:buClr>
                <a:schemeClr val="accent3"/>
              </a:buClr>
              <a:buSzPct val="95000"/>
              <a:defRPr/>
            </a:pPr>
            <a:r>
              <a:rPr lang="en-US" sz="2600" i="1" dirty="0" smtClean="0"/>
              <a:t>m</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in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smtClean="0"/>
              <a:t>n</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err="1" smtClean="0"/>
              <a:t>i</a:t>
            </a:r>
            <a:endParaRPr lang="en-US" sz="26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               if </a:t>
            </a:r>
            <a:r>
              <a:rPr lang="en-US" sz="2600" dirty="0" smtClean="0"/>
              <a:t>(</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r>
              <a:rPr lang="en-US" sz="2600" dirty="0" smtClean="0"/>
              <a:t> &lt; </a:t>
            </a:r>
            <a:r>
              <a:rPr lang="en-US" sz="2600" i="1" dirty="0" smtClean="0"/>
              <a:t>min</a:t>
            </a:r>
          </a:p>
          <a:p>
            <a:pPr marL="274320" lvl="0" indent="-274320">
              <a:spcBef>
                <a:spcPct val="20000"/>
              </a:spcBef>
              <a:buClr>
                <a:schemeClr val="accent3"/>
              </a:buClr>
              <a:buSzPct val="95000"/>
              <a:defRPr/>
            </a:pPr>
            <a:r>
              <a:rPr lang="en-US" sz="2600" i="1" dirty="0" smtClean="0"/>
              <a:t>                 </a:t>
            </a:r>
            <a:r>
              <a:rPr lang="en-US" sz="2600" b="1" dirty="0" smtClean="0"/>
              <a:t>then </a:t>
            </a:r>
            <a:r>
              <a:rPr lang="en-US" sz="2600" i="1" dirty="0" smtClean="0"/>
              <a:t>  </a:t>
            </a:r>
            <a:r>
              <a:rPr lang="en-US" sz="2600" dirty="0" smtClean="0"/>
              <a:t>min := (</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p>
          <a:p>
            <a:pPr marL="274320" lvl="0" indent="-274320">
              <a:spcBef>
                <a:spcPct val="20000"/>
              </a:spcBef>
              <a:buClr>
                <a:schemeClr val="accent3"/>
              </a:buClr>
              <a:buSzPct val="95000"/>
              <a:defRPr/>
            </a:pP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                                </a:t>
            </a:r>
            <a:r>
              <a:rPr lang="en-US" sz="2600" i="1" dirty="0" smtClean="0"/>
              <a:t>closest pair  </a:t>
            </a:r>
            <a:r>
              <a:rPr lang="en-US" sz="2600" dirty="0" smtClean="0"/>
              <a:t>:= (</a:t>
            </a:r>
            <a:r>
              <a:rPr lang="en-US" sz="2600" i="1" dirty="0" smtClean="0"/>
              <a:t>x</a:t>
            </a:r>
            <a:r>
              <a:rPr lang="en-US" sz="2600" i="1" baseline="-25000" dirty="0" smtClean="0"/>
              <a:t>i</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 </a:t>
            </a:r>
            <a:r>
              <a:rPr lang="en-US" sz="2600" dirty="0" smtClean="0"/>
              <a:t>(</a:t>
            </a:r>
            <a:r>
              <a:rPr lang="en-US" sz="2600" i="1" dirty="0" err="1" smtClean="0"/>
              <a:t>x</a:t>
            </a:r>
            <a:r>
              <a:rPr lang="en-US" sz="2600" i="1" baseline="-25000" dirty="0" err="1" smtClean="0"/>
              <a:t>j</a:t>
            </a:r>
            <a:r>
              <a:rPr lang="en-US" sz="2600" dirty="0" smtClean="0"/>
              <a:t>, </a:t>
            </a:r>
            <a:r>
              <a:rPr lang="en-US" sz="2600" i="1" dirty="0" err="1" smtClean="0"/>
              <a:t>y</a:t>
            </a:r>
            <a:r>
              <a:rPr lang="en-US" sz="2600" i="1" baseline="-25000" dirty="0" err="1" smtClean="0"/>
              <a:t>j</a:t>
            </a:r>
            <a:r>
              <a:rPr lang="en-US" sz="2600" dirty="0" smtClean="0"/>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a:t>
            </a:r>
            <a:r>
              <a:rPr lang="en-US" sz="2600" i="1" dirty="0" smtClean="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29.jpg"/>
          <p:cNvPicPr>
            <a:picLocks noGrp="1" noChangeAspect="1"/>
          </p:cNvPicPr>
          <p:nvPr>
            <p:ph idx="1"/>
          </p:nvPr>
        </p:nvPicPr>
        <p:blipFill>
          <a:blip r:embed="rId2" cstate="print"/>
          <a:stretch>
            <a:fillRect/>
          </a:stretch>
        </p:blipFill>
        <p:spPr>
          <a:xfrm>
            <a:off x="2395460" y="2667000"/>
            <a:ext cx="4761700" cy="3200399"/>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30.jpg"/>
          <p:cNvPicPr>
            <a:picLocks noGrp="1" noChangeAspect="1"/>
          </p:cNvPicPr>
          <p:nvPr>
            <p:ph idx="1"/>
          </p:nvPr>
        </p:nvPicPr>
        <p:blipFill>
          <a:blip r:embed="rId2" cstate="print"/>
          <a:stretch>
            <a:fillRect/>
          </a:stretch>
        </p:blipFill>
        <p:spPr>
          <a:xfrm>
            <a:off x="76200" y="2438400"/>
            <a:ext cx="8803129" cy="2996131"/>
          </a:xfrm>
        </p:spPr>
      </p:pic>
      <p:sp>
        <p:nvSpPr>
          <p:cNvPr id="5" name="TextBox 4"/>
          <p:cNvSpPr txBox="1"/>
          <p:nvPr/>
        </p:nvSpPr>
        <p:spPr>
          <a:xfrm>
            <a:off x="2362200" y="5715000"/>
            <a:ext cx="6248400" cy="369332"/>
          </a:xfrm>
          <a:prstGeom prst="rect">
            <a:avLst/>
          </a:prstGeom>
          <a:noFill/>
        </p:spPr>
        <p:txBody>
          <a:bodyPr wrap="square" rtlCol="0">
            <a:spAutoFit/>
          </a:bodyPr>
          <a:lstStyle/>
          <a:p>
            <a:r>
              <a:rPr lang="en-US" dirty="0" smtClean="0"/>
              <a:t>Times of more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100   </a:t>
            </a:r>
            <a:r>
              <a:rPr lang="en-US" dirty="0" smtClean="0"/>
              <a:t>years are indicated with an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Algorithms</a:t>
            </a:r>
            <a:endParaRPr lang="en-US" dirty="0"/>
          </a:p>
        </p:txBody>
      </p:sp>
      <p:sp>
        <p:nvSpPr>
          <p:cNvPr id="5" name="Content Placeholder 4"/>
          <p:cNvSpPr>
            <a:spLocks noGrp="1"/>
          </p:cNvSpPr>
          <p:nvPr>
            <p:ph idx="1"/>
          </p:nvPr>
        </p:nvSpPr>
        <p:spPr/>
        <p:txBody>
          <a:bodyPr>
            <a:normAutofit fontScale="92500" lnSpcReduction="20000"/>
          </a:bodyPr>
          <a:lstStyle/>
          <a:p>
            <a:r>
              <a:rPr lang="en-US" i="1" dirty="0" smtClean="0"/>
              <a:t>Input</a:t>
            </a:r>
            <a:r>
              <a:rPr lang="en-US" dirty="0" smtClean="0"/>
              <a:t>: An algorithm has input values from a specified set.</a:t>
            </a:r>
          </a:p>
          <a:p>
            <a:r>
              <a:rPr lang="en-US" i="1" dirty="0" smtClean="0"/>
              <a:t>Output</a:t>
            </a:r>
            <a:r>
              <a:rPr lang="en-US" dirty="0" smtClean="0"/>
              <a:t>: From the input values, the algorithm produces the output values from a specified set. The output values are the solution.</a:t>
            </a:r>
          </a:p>
          <a:p>
            <a:r>
              <a:rPr lang="en-US" i="1" dirty="0" smtClean="0"/>
              <a:t>Correctness</a:t>
            </a:r>
            <a:r>
              <a:rPr lang="en-US" dirty="0" smtClean="0"/>
              <a:t>: An algorithm should produce the correct output values for each set of input values.</a:t>
            </a:r>
          </a:p>
          <a:p>
            <a:r>
              <a:rPr lang="en-US" i="1" dirty="0" smtClean="0"/>
              <a:t>Finiteness</a:t>
            </a:r>
            <a:r>
              <a:rPr lang="en-US" dirty="0" smtClean="0"/>
              <a:t>: An algorithm should produce the output after a finite number of steps for any input.</a:t>
            </a:r>
          </a:p>
          <a:p>
            <a:r>
              <a:rPr lang="en-US" i="1" dirty="0" smtClean="0"/>
              <a:t>Effectiveness</a:t>
            </a:r>
            <a:r>
              <a:rPr lang="en-US" dirty="0" smtClean="0"/>
              <a:t>: It must be possible to perform each step of the algorithm correctly and in a finite amount of time.</a:t>
            </a:r>
          </a:p>
          <a:p>
            <a:r>
              <a:rPr lang="en-US" i="1" dirty="0" smtClean="0"/>
              <a:t>Generality</a:t>
            </a:r>
            <a:r>
              <a:rPr lang="en-US" dirty="0" smtClean="0"/>
              <a:t>: The algorithm should work for all problems of the desired form.</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Problems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Tractable Problem</a:t>
            </a:r>
            <a:r>
              <a:rPr lang="en-US" dirty="0" smtClean="0"/>
              <a:t>: There exists a polynomial time algorithm to solve this problem. These problems are said to belong to the </a:t>
            </a:r>
            <a:r>
              <a:rPr lang="en-US" i="1" dirty="0" smtClean="0"/>
              <a:t>Class P</a:t>
            </a:r>
            <a:r>
              <a:rPr lang="en-US" dirty="0" smtClean="0"/>
              <a:t>.</a:t>
            </a:r>
          </a:p>
          <a:p>
            <a:r>
              <a:rPr lang="en-US" i="1" dirty="0" smtClean="0"/>
              <a:t>Intractable Problem</a:t>
            </a:r>
            <a:r>
              <a:rPr lang="en-US" dirty="0" smtClean="0"/>
              <a:t>:  There does not exist a polynomial time algorithm to solve this problem</a:t>
            </a:r>
          </a:p>
          <a:p>
            <a:r>
              <a:rPr lang="en-US" i="1" dirty="0" smtClean="0"/>
              <a:t>Unsolvable Problem </a:t>
            </a:r>
            <a:r>
              <a:rPr lang="en-US" dirty="0" smtClean="0"/>
              <a:t>: No algorithm exists to solve this problem, e.g., halting problem.</a:t>
            </a:r>
          </a:p>
          <a:p>
            <a:r>
              <a:rPr lang="en-US" i="1" dirty="0" smtClean="0"/>
              <a:t>Class NP</a:t>
            </a:r>
            <a:r>
              <a:rPr lang="en-US" dirty="0" smtClean="0"/>
              <a:t>: Solution can be checked in polynomial time. But no polynomial time algorithm has been found for finding a solution to problems in this class. </a:t>
            </a:r>
          </a:p>
          <a:p>
            <a:r>
              <a:rPr lang="en-US" i="1" dirty="0" smtClean="0"/>
              <a:t>NP Complete Class</a:t>
            </a:r>
            <a:r>
              <a:rPr lang="en-US" dirty="0" smtClean="0"/>
              <a:t>: If you find a polynomial time algorithm for one member of the class, it can be used to solve all the problems in the class.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smtClean="0"/>
              <a:t>P versus NP problem </a:t>
            </a:r>
            <a:r>
              <a:rPr lang="en-US" dirty="0" smtClean="0"/>
              <a:t>asks whether the class  P = NP?  Are there problems whose solutions can be checked in polynomial time, but can not be solved in polynomial time?</a:t>
            </a:r>
          </a:p>
          <a:p>
            <a:pPr lvl="1"/>
            <a:r>
              <a:rPr lang="en-US" dirty="0" smtClean="0"/>
              <a:t>Note that just because no one has found a polynomial time algorithm is different from showing that the problem can not be solved by a polynomial time algorithm.</a:t>
            </a:r>
          </a:p>
          <a:p>
            <a:r>
              <a:rPr lang="en-US" dirty="0" smtClean="0"/>
              <a:t>If a polynomial time algorithm  for any of the problems in the NP complete class were found, then that algorithm could be used to obtain a polynomial time algorithm for every problem in the NP complete class.</a:t>
            </a:r>
          </a:p>
          <a:p>
            <a:pPr lvl="1"/>
            <a:r>
              <a:rPr lang="en-US" dirty="0" err="1" smtClean="0"/>
              <a:t>Satisfiability</a:t>
            </a:r>
            <a:r>
              <a:rPr lang="en-US" dirty="0" smtClean="0"/>
              <a:t> (</a:t>
            </a:r>
            <a:r>
              <a:rPr lang="en-US" dirty="0" smtClean="0"/>
              <a:t>in Section </a:t>
            </a:r>
            <a:r>
              <a:rPr lang="en-US" dirty="0" smtClean="0">
                <a:latin typeface="Cambria Math" pitchFamily="18" charset="0"/>
                <a:ea typeface="Cambria Math" pitchFamily="18" charset="0"/>
              </a:rPr>
              <a:t>1.3</a:t>
            </a:r>
            <a:r>
              <a:rPr lang="en-US" dirty="0" smtClean="0"/>
              <a:t>) </a:t>
            </a:r>
            <a:r>
              <a:rPr lang="en-US" dirty="0" smtClean="0"/>
              <a:t>is </a:t>
            </a:r>
            <a:r>
              <a:rPr lang="en-US" dirty="0" smtClean="0"/>
              <a:t>an </a:t>
            </a:r>
            <a:r>
              <a:rPr lang="en-US" dirty="0" smtClean="0"/>
              <a:t>NP complete </a:t>
            </a:r>
            <a:r>
              <a:rPr lang="en-US" dirty="0" smtClean="0"/>
              <a:t>problem</a:t>
            </a:r>
            <a:r>
              <a:rPr lang="en-US" dirty="0" smtClean="0"/>
              <a:t>. </a:t>
            </a:r>
            <a:endParaRPr lang="en-US" dirty="0" smtClean="0"/>
          </a:p>
          <a:p>
            <a:r>
              <a:rPr lang="en-US" dirty="0" smtClean="0"/>
              <a:t>It is generally believed that P</a:t>
            </a:r>
            <a:r>
              <a:rPr lang="en-US" dirty="0" smtClean="0">
                <a:latin typeface="Cambria Math"/>
                <a:ea typeface="Cambria Math"/>
              </a:rPr>
              <a:t>≠NP since no one has been able to find a polynomial time algorithm for any of the problems in the NP complete class. </a:t>
            </a:r>
          </a:p>
          <a:p>
            <a:r>
              <a:rPr lang="en-US" dirty="0" smtClean="0">
                <a:latin typeface="Cambria Math"/>
                <a:ea typeface="Cambria Math"/>
              </a:rPr>
              <a:t>The problem of P versus NP remains one of the most famous unsolved problems in mathematics (including theoretical computer science). The Clay Mathematics Institute has offered a prize of $1,000,000 for </a:t>
            </a:r>
            <a:r>
              <a:rPr lang="en-US" dirty="0" smtClean="0">
                <a:latin typeface="Cambria Math"/>
                <a:ea typeface="Cambria Math"/>
              </a:rPr>
              <a:t>a</a:t>
            </a:r>
            <a:r>
              <a:rPr lang="en-US" dirty="0" smtClean="0">
                <a:latin typeface="Cambria Math"/>
                <a:ea typeface="Cambria Math"/>
              </a:rPr>
              <a:t> solution.</a:t>
            </a:r>
            <a:endParaRPr lang="en-US" dirty="0"/>
          </a:p>
        </p:txBody>
      </p:sp>
      <p:pic>
        <p:nvPicPr>
          <p:cNvPr id="4" name="Picture 3" descr="cook.jpg"/>
          <p:cNvPicPr>
            <a:picLocks noChangeAspect="1"/>
          </p:cNvPicPr>
          <p:nvPr/>
        </p:nvPicPr>
        <p:blipFill>
          <a:blip r:embed="rId2" cstate="print"/>
          <a:stretch>
            <a:fillRect/>
          </a:stretch>
        </p:blipFill>
        <p:spPr>
          <a:xfrm>
            <a:off x="6781800" y="152400"/>
            <a:ext cx="977646" cy="1143000"/>
          </a:xfrm>
          <a:prstGeom prst="rect">
            <a:avLst/>
          </a:prstGeom>
        </p:spPr>
      </p:pic>
      <p:sp>
        <p:nvSpPr>
          <p:cNvPr id="5" name="TextBox 4"/>
          <p:cNvSpPr txBox="1"/>
          <p:nvPr/>
        </p:nvSpPr>
        <p:spPr>
          <a:xfrm>
            <a:off x="6781800" y="1219200"/>
            <a:ext cx="1219200" cy="461665"/>
          </a:xfrm>
          <a:prstGeom prst="rect">
            <a:avLst/>
          </a:prstGeom>
          <a:noFill/>
        </p:spPr>
        <p:txBody>
          <a:bodyPr wrap="square" rtlCol="0">
            <a:spAutoFit/>
          </a:bodyPr>
          <a:lstStyle/>
          <a:p>
            <a:r>
              <a:rPr lang="en-US" sz="1200" b="1" dirty="0" smtClean="0"/>
              <a:t>Stephen Cook</a:t>
            </a:r>
          </a:p>
          <a:p>
            <a:r>
              <a:rPr lang="en-US" sz="1200" b="1" dirty="0" smtClean="0"/>
              <a:t>(Born 1939)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Maximum Element in a Finite Sequence</a:t>
            </a:r>
            <a:endParaRPr lang="en-US" dirty="0"/>
          </a:p>
        </p:txBody>
      </p:sp>
      <p:sp>
        <p:nvSpPr>
          <p:cNvPr id="3" name="Content Placeholder 2"/>
          <p:cNvSpPr>
            <a:spLocks noGrp="1"/>
          </p:cNvSpPr>
          <p:nvPr>
            <p:ph idx="1"/>
          </p:nvPr>
        </p:nvSpPr>
        <p:spPr>
          <a:xfrm>
            <a:off x="685800" y="1905000"/>
            <a:ext cx="8229600" cy="4525963"/>
          </a:xfrm>
        </p:spPr>
        <p:txBody>
          <a:bodyPr/>
          <a:lstStyle/>
          <a:p>
            <a:r>
              <a:rPr lang="en-US" dirty="0" smtClean="0"/>
              <a:t>The algorithm in </a:t>
            </a:r>
            <a:r>
              <a:rPr lang="en-US" dirty="0" err="1" smtClean="0"/>
              <a:t>pseudocode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Does this algorithm have all the properties listed on the previous slide?   </a:t>
            </a:r>
          </a:p>
          <a:p>
            <a:pPr>
              <a:buNone/>
            </a:pPr>
            <a:endParaRPr lang="en-US" dirty="0"/>
          </a:p>
        </p:txBody>
      </p:sp>
      <p:sp>
        <p:nvSpPr>
          <p:cNvPr id="4" name="Content Placeholder 2"/>
          <p:cNvSpPr txBox="1">
            <a:spLocks/>
          </p:cNvSpPr>
          <p:nvPr/>
        </p:nvSpPr>
        <p:spPr>
          <a:xfrm>
            <a:off x="1143000" y="2971800"/>
            <a:ext cx="4572000" cy="1828800"/>
          </a:xfrm>
          <a:prstGeom prst="rect">
            <a:avLst/>
          </a:prstGeom>
          <a:ln>
            <a:solidFill>
              <a:schemeClr val="tx2"/>
            </a:solidFill>
          </a:ln>
        </p:spPr>
        <p:txBody>
          <a:bodyPr vert="horz">
            <a:normAutofit fontScale="700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leq C|g(x) \leq C'|g(x)|$&#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cdots + n \; \leq\; n + n + \cdots n\; =\; n^2$&#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ldots + n \;\mbox{is}\; O(n^2)\; \mbox{taking}\; C = 1 \; \mbox{and}\; k = 1 .$&#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 1 \times 2 \times \cdots \times n \; \leq\; n \times n \times \cdots \times  n\; =\; n^n$&#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mbox{is}\;O(n^n)\; \mbox{taking} \; C = 1\; \mbox{and}\; k = 1.$&#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 = n! = 1 \times 2 \times \dots \times n\; .$&#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leq\; n^n$&#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og}(n!) \leq\; n\cdot \mbox{log}(n)$&#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g(x)).$&#10;&#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5} + 5x^2 +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199}+ 7x^{100} + x^{99} + 5x^2 + 25$&#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9382</TotalTime>
  <Words>8376</Words>
  <Application>Microsoft Office PowerPoint</Application>
  <PresentationFormat>On-screen Show (4:3)</PresentationFormat>
  <Paragraphs>738</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Constantia</vt:lpstr>
      <vt:lpstr>Wingdings 2</vt:lpstr>
      <vt:lpstr>Cambria Math</vt:lpstr>
      <vt:lpstr>Symbol</vt:lpstr>
      <vt:lpstr>Flow</vt:lpstr>
      <vt:lpstr>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Proving Optimality for U.S. Coins</vt:lpstr>
      <vt:lpstr>Proving Optimality for U.S. Coins</vt:lpstr>
      <vt:lpstr>Greedy Change-Making Algorithm </vt:lpstr>
      <vt:lpstr>Greedy Scheduling</vt:lpstr>
      <vt:lpstr>Greedy Scheduling</vt:lpstr>
      <vt:lpstr>Greedy Scheduling algorithm</vt:lpstr>
      <vt:lpstr>Halting Problem </vt:lpstr>
      <vt:lpstr>Halting Problem</vt:lpstr>
      <vt:lpstr>Halting Problem</vt:lpstr>
      <vt:lpstr>The Growth of Functions</vt:lpstr>
      <vt:lpstr>Section Summary</vt:lpstr>
      <vt:lpstr>The Growth of Functions</vt:lpstr>
      <vt:lpstr>Big-O Notation</vt:lpstr>
      <vt:lpstr>Illustration of Big-O Notation</vt:lpstr>
      <vt:lpstr>Some Important Points about Big-O Notation</vt:lpstr>
      <vt:lpstr>Using the Definition of Big-O Notation</vt:lpstr>
      <vt:lpstr>Illustration of Big-O Notation                                                                                                                                       </vt:lpstr>
      <vt:lpstr>Big-O Notation</vt:lpstr>
      <vt:lpstr>Using the Definition of Big-O Notation</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vt:lpstr>
      <vt:lpstr>Combinations of Functions</vt:lpstr>
      <vt:lpstr>Ordering Functions by Order of Growth</vt:lpstr>
      <vt:lpstr>Big-Omega Notation</vt:lpstr>
      <vt:lpstr>Big-Omega Notation</vt:lpstr>
      <vt:lpstr>Big-Theta Notation</vt:lpstr>
      <vt:lpstr>Big Theta Notation</vt:lpstr>
      <vt:lpstr>Big-Theta Notation</vt:lpstr>
      <vt:lpstr>Big-Theta Notation</vt:lpstr>
      <vt:lpstr>Big-Theta Estimates for Polynomials</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Richard Scherl</cp:lastModifiedBy>
  <cp:revision>651</cp:revision>
  <dcterms:created xsi:type="dcterms:W3CDTF">2011-03-27T19:14:44Z</dcterms:created>
  <dcterms:modified xsi:type="dcterms:W3CDTF">2011-08-14T16:00:12Z</dcterms:modified>
</cp:coreProperties>
</file>