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slides/slide99.xml" ContentType="application/vnd.openxmlformats-officedocument.presentationml.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tags/tag15.xml" ContentType="application/vnd.openxmlformats-officedocument.presentationml.tags+xml"/>
  <Override PartName="/ppt/slides/slide89.xml" ContentType="application/vnd.openxmlformats-officedocument.presentationml.slide+xml"/>
  <Override PartName="/ppt/slides/slide98.xml" ContentType="application/vnd.openxmlformats-officedocument.presentationml.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4.xml" ContentType="application/vnd.openxmlformats-officedocument.presentationml.tags+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5"/>
  </p:notesMasterIdLst>
  <p:handoutMasterIdLst>
    <p:handoutMasterId r:id="rId106"/>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293" r:id="rId19"/>
    <p:sldId id="303" r:id="rId20"/>
    <p:sldId id="306" r:id="rId21"/>
    <p:sldId id="294" r:id="rId22"/>
    <p:sldId id="295" r:id="rId23"/>
    <p:sldId id="305" r:id="rId24"/>
    <p:sldId id="308" r:id="rId25"/>
    <p:sldId id="307" r:id="rId26"/>
    <p:sldId id="297" r:id="rId27"/>
    <p:sldId id="309" r:id="rId28"/>
    <p:sldId id="310" r:id="rId29"/>
    <p:sldId id="311" r:id="rId30"/>
    <p:sldId id="319" r:id="rId31"/>
    <p:sldId id="322" r:id="rId32"/>
    <p:sldId id="324" r:id="rId33"/>
    <p:sldId id="323" r:id="rId34"/>
    <p:sldId id="312" r:id="rId35"/>
    <p:sldId id="327" r:id="rId36"/>
    <p:sldId id="266" r:id="rId37"/>
    <p:sldId id="268" r:id="rId38"/>
    <p:sldId id="325" r:id="rId39"/>
    <p:sldId id="326" r:id="rId40"/>
    <p:sldId id="269" r:id="rId41"/>
    <p:sldId id="330" r:id="rId42"/>
    <p:sldId id="332" r:id="rId43"/>
    <p:sldId id="328" r:id="rId44"/>
    <p:sldId id="329" r:id="rId45"/>
    <p:sldId id="333" r:id="rId46"/>
    <p:sldId id="270" r:id="rId47"/>
    <p:sldId id="334" r:id="rId48"/>
    <p:sldId id="335" r:id="rId49"/>
    <p:sldId id="336" r:id="rId50"/>
    <p:sldId id="342" r:id="rId51"/>
    <p:sldId id="314" r:id="rId52"/>
    <p:sldId id="349" r:id="rId53"/>
    <p:sldId id="343" r:id="rId54"/>
    <p:sldId id="344" r:id="rId55"/>
    <p:sldId id="341" r:id="rId56"/>
    <p:sldId id="345" r:id="rId57"/>
    <p:sldId id="346" r:id="rId58"/>
    <p:sldId id="347" r:id="rId59"/>
    <p:sldId id="348" r:id="rId60"/>
    <p:sldId id="316" r:id="rId61"/>
    <p:sldId id="351" r:id="rId62"/>
    <p:sldId id="350" r:id="rId63"/>
    <p:sldId id="352" r:id="rId64"/>
    <p:sldId id="353" r:id="rId65"/>
    <p:sldId id="354" r:id="rId66"/>
    <p:sldId id="355" r:id="rId67"/>
    <p:sldId id="358" r:id="rId68"/>
    <p:sldId id="359" r:id="rId69"/>
    <p:sldId id="360" r:id="rId70"/>
    <p:sldId id="361" r:id="rId71"/>
    <p:sldId id="362" r:id="rId72"/>
    <p:sldId id="338" r:id="rId73"/>
    <p:sldId id="363" r:id="rId74"/>
    <p:sldId id="364" r:id="rId75"/>
    <p:sldId id="356" r:id="rId76"/>
    <p:sldId id="357" r:id="rId77"/>
    <p:sldId id="365" r:id="rId78"/>
    <p:sldId id="317" r:id="rId79"/>
    <p:sldId id="371" r:id="rId80"/>
    <p:sldId id="366" r:id="rId81"/>
    <p:sldId id="367" r:id="rId82"/>
    <p:sldId id="368" r:id="rId83"/>
    <p:sldId id="369" r:id="rId84"/>
    <p:sldId id="370" r:id="rId85"/>
    <p:sldId id="318" r:id="rId86"/>
    <p:sldId id="373" r:id="rId87"/>
    <p:sldId id="375" r:id="rId88"/>
    <p:sldId id="374" r:id="rId89"/>
    <p:sldId id="376" r:id="rId90"/>
    <p:sldId id="377" r:id="rId91"/>
    <p:sldId id="378" r:id="rId92"/>
    <p:sldId id="379" r:id="rId93"/>
    <p:sldId id="380" r:id="rId94"/>
    <p:sldId id="387" r:id="rId95"/>
    <p:sldId id="381" r:id="rId96"/>
    <p:sldId id="388" r:id="rId97"/>
    <p:sldId id="382" r:id="rId98"/>
    <p:sldId id="383" r:id="rId99"/>
    <p:sldId id="384" r:id="rId100"/>
    <p:sldId id="390" r:id="rId101"/>
    <p:sldId id="385" r:id="rId102"/>
    <p:sldId id="386" r:id="rId103"/>
    <p:sldId id="391" r:id="rId104"/>
  </p:sldIdLst>
  <p:sldSz cx="9144000" cy="6858000" type="screen4x3"/>
  <p:notesSz cx="6858000" cy="9144000"/>
  <p:embeddedFontLst>
    <p:embeddedFont>
      <p:font typeface="Calibri" pitchFamily="34" charset="0"/>
      <p:regular r:id="rId107"/>
      <p:bold r:id="rId108"/>
      <p:italic r:id="rId109"/>
      <p:boldItalic r:id="rId110"/>
    </p:embeddedFont>
    <p:embeddedFont>
      <p:font typeface="Constantia" pitchFamily="18" charset="0"/>
      <p:regular r:id="rId111"/>
      <p:bold r:id="rId112"/>
      <p:italic r:id="rId113"/>
      <p:boldItalic r:id="rId114"/>
    </p:embeddedFont>
    <p:embeddedFont>
      <p:font typeface="Wingdings 2" pitchFamily="18" charset="2"/>
      <p:regular r:id="rId115"/>
    </p:embeddedFont>
    <p:embeddedFont>
      <p:font typeface="Cambria Math" pitchFamily="18" charset="0"/>
      <p:regular r:id="rId116"/>
    </p:embeddedFont>
    <p:embeddedFont>
      <p:font typeface="Cambria" pitchFamily="18" charset="0"/>
      <p:regular r:id="rId117"/>
      <p:bold r:id="rId118"/>
      <p:italic r:id="rId119"/>
      <p:boldItalic r:id="rId120"/>
    </p:embeddedFont>
    <p:embeddedFont>
      <p:font typeface="Lucida Calligraphy" pitchFamily="66" charset="0"/>
      <p:regular r:id="rId1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7922" autoAdjust="0"/>
  </p:normalViewPr>
  <p:slideViewPr>
    <p:cSldViewPr>
      <p:cViewPr varScale="1">
        <p:scale>
          <a:sx n="97" d="100"/>
          <a:sy n="97" d="100"/>
        </p:scale>
        <p:origin x="-90"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13" Type="http://schemas.openxmlformats.org/officeDocument/2006/relationships/font" Target="fonts/font7.fntdata"/><Relationship Id="rId11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2.fntdata"/><Relationship Id="rId116" Type="http://schemas.openxmlformats.org/officeDocument/2006/relationships/font" Target="fonts/font10.fntdata"/><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14" Type="http://schemas.openxmlformats.org/officeDocument/2006/relationships/font" Target="fonts/font8.fntdata"/><Relationship Id="rId119"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4.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9/8/2011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9/8/2011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E6E29A-1F8C-4624-8963-AF6D9447B968}" type="datetimeFigureOut">
              <a:rPr lang="en-US" smtClean="0"/>
              <a:pPr/>
              <a:t>9/8/2011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9/8/2011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9/8/2011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9/8/2011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9/8/2011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9/8/2011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9/8/2011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E6E29A-1F8C-4624-8963-AF6D9447B968}" type="datetimeFigureOut">
              <a:rPr lang="en-US" smtClean="0"/>
              <a:pPr/>
              <a:t>9/8/2011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9/8/2011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9/8/2011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9/8/2011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9/8/2011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4.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Theory and Cryptography</a:t>
            </a:r>
            <a:endParaRPr lang="en-US" dirty="0"/>
          </a:p>
        </p:txBody>
      </p:sp>
      <p:sp>
        <p:nvSpPr>
          <p:cNvPr id="3" name="Subtitle 2"/>
          <p:cNvSpPr>
            <a:spLocks noGrp="1"/>
          </p:cNvSpPr>
          <p:nvPr>
            <p:ph type="subTitle" idx="1"/>
          </p:nvPr>
        </p:nvSpPr>
        <p:spPr/>
        <p:txBody>
          <a:bodyPr/>
          <a:lstStyle/>
          <a:p>
            <a:r>
              <a:rPr lang="en-US" dirty="0" smtClean="0"/>
              <a:t>Chapter 4</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Congruences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m be a positive integer. The integers </a:t>
            </a:r>
            <a:r>
              <a:rPr lang="en-US" i="1" dirty="0" smtClean="0"/>
              <a:t>a</a:t>
            </a:r>
            <a:r>
              <a:rPr lang="en-US" dirty="0" smtClean="0"/>
              <a:t> and </a:t>
            </a:r>
            <a:r>
              <a:rPr lang="en-US" i="1" dirty="0" smtClean="0"/>
              <a:t>b</a:t>
            </a:r>
            <a:r>
              <a:rPr lang="en-US" dirty="0" smtClean="0"/>
              <a:t> are congruent modulo </a:t>
            </a:r>
            <a:r>
              <a:rPr lang="en-US" i="1" dirty="0" smtClean="0"/>
              <a:t>m</a:t>
            </a:r>
            <a:r>
              <a:rPr lang="en-US" dirty="0" smtClean="0"/>
              <a:t> if and only if there is an integer </a:t>
            </a:r>
            <a:r>
              <a:rPr lang="en-US" i="1" dirty="0" smtClean="0"/>
              <a:t>k</a:t>
            </a:r>
            <a:r>
              <a:rPr lang="en-US" dirty="0" smtClean="0"/>
              <a:t> such that </a:t>
            </a:r>
            <a:r>
              <a:rPr lang="en-US" i="1" dirty="0" smtClean="0"/>
              <a:t>a</a:t>
            </a:r>
            <a:r>
              <a:rPr lang="en-US" dirty="0" smtClean="0"/>
              <a:t> = </a:t>
            </a:r>
            <a:r>
              <a:rPr lang="en-US" i="1" dirty="0" smtClean="0"/>
              <a:t>b</a:t>
            </a:r>
            <a:r>
              <a:rPr lang="en-US" dirty="0" smtClean="0"/>
              <a:t> + </a:t>
            </a:r>
            <a:r>
              <a:rPr lang="en-US" i="1" dirty="0" smtClean="0"/>
              <a:t>km</a:t>
            </a:r>
            <a:r>
              <a:rPr lang="en-US" dirty="0" smtClean="0"/>
              <a:t>.</a:t>
            </a:r>
          </a:p>
          <a:p>
            <a:pPr>
              <a:buNone/>
            </a:pPr>
            <a:r>
              <a:rPr lang="en-US" dirty="0" smtClean="0"/>
              <a:t>    </a:t>
            </a:r>
            <a:r>
              <a:rPr lang="en-US" b="1" dirty="0" smtClean="0"/>
              <a:t>Proof</a:t>
            </a:r>
            <a:r>
              <a:rPr lang="en-US" dirty="0" smtClean="0"/>
              <a:t>: </a:t>
            </a:r>
          </a:p>
          <a:p>
            <a:pPr lvl="1"/>
            <a:r>
              <a:rPr lang="en-US" dirty="0" smtClean="0"/>
              <a:t>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then (by the definition of congruence)  </a:t>
            </a:r>
            <a:r>
              <a:rPr lang="en-US" i="1" dirty="0" smtClean="0"/>
              <a:t>m</a:t>
            </a:r>
            <a:r>
              <a:rPr lang="en-US" dirty="0" smtClean="0"/>
              <a:t> | </a:t>
            </a:r>
            <a:r>
              <a:rPr lang="en-US" i="1" dirty="0" smtClean="0"/>
              <a:t>a – b</a:t>
            </a:r>
            <a:r>
              <a:rPr lang="en-US" dirty="0" smtClean="0"/>
              <a:t>. Hence, there is an integer </a:t>
            </a:r>
            <a:r>
              <a:rPr lang="en-US" i="1" dirty="0" smtClean="0"/>
              <a:t>k</a:t>
            </a:r>
            <a:r>
              <a:rPr lang="en-US" dirty="0" smtClean="0"/>
              <a:t> such that </a:t>
            </a:r>
            <a:r>
              <a:rPr lang="en-US" i="1" dirty="0" smtClean="0"/>
              <a:t>a – b = km </a:t>
            </a:r>
            <a:r>
              <a:rPr lang="en-US" dirty="0" smtClean="0"/>
              <a:t>and equivalently </a:t>
            </a:r>
            <a:r>
              <a:rPr lang="en-US" i="1" dirty="0" smtClean="0"/>
              <a:t>a = b + km.</a:t>
            </a:r>
          </a:p>
          <a:p>
            <a:pPr lvl="1"/>
            <a:r>
              <a:rPr lang="en-US" dirty="0" smtClean="0"/>
              <a:t>Conversely, if there is an integer </a:t>
            </a:r>
            <a:r>
              <a:rPr lang="en-US" i="1" dirty="0" smtClean="0"/>
              <a:t>k</a:t>
            </a:r>
            <a:r>
              <a:rPr lang="en-US" dirty="0" smtClean="0"/>
              <a:t> such that </a:t>
            </a:r>
            <a:r>
              <a:rPr lang="en-US" i="1" dirty="0" smtClean="0"/>
              <a:t>a = b + km, </a:t>
            </a:r>
            <a:r>
              <a:rPr lang="en-US" dirty="0" smtClean="0"/>
              <a:t>then</a:t>
            </a:r>
            <a:r>
              <a:rPr lang="en-US" i="1" dirty="0" smtClean="0"/>
              <a:t> km = a – b. </a:t>
            </a:r>
            <a:r>
              <a:rPr lang="en-US" dirty="0" smtClean="0"/>
              <a:t>Hence</a:t>
            </a:r>
            <a:r>
              <a:rPr lang="en-US" i="1" dirty="0" smtClean="0"/>
              <a:t>, m</a:t>
            </a:r>
            <a:r>
              <a:rPr lang="en-US" dirty="0" smtClean="0"/>
              <a:t> | </a:t>
            </a:r>
            <a:r>
              <a:rPr lang="en-US" i="1" dirty="0" smtClean="0"/>
              <a:t>a – b </a:t>
            </a:r>
            <a:r>
              <a:rPr lang="en-US" dirty="0" smtClean="0"/>
              <a:t>and</a:t>
            </a:r>
            <a:r>
              <a:rPr lang="en-US" i="1" dirty="0" smtClean="0"/>
              <a:t> 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endParaRPr lang="en-US" dirty="0"/>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Decryption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decrypt a RSA </a:t>
            </a:r>
            <a:r>
              <a:rPr lang="en-US" dirty="0" err="1" smtClean="0"/>
              <a:t>ciphertext</a:t>
            </a:r>
            <a:r>
              <a:rPr lang="en-US" dirty="0" smtClean="0"/>
              <a:t> message, the decryption key </a:t>
            </a:r>
            <a:r>
              <a:rPr lang="en-US" i="1" dirty="0" smtClean="0"/>
              <a:t>d</a:t>
            </a:r>
            <a:r>
              <a:rPr lang="en-US" dirty="0" smtClean="0"/>
              <a:t>, an inverse of </a:t>
            </a:r>
            <a:r>
              <a:rPr lang="en-US" i="1" dirty="0" smtClean="0"/>
              <a:t>e</a:t>
            </a:r>
            <a:r>
              <a:rPr lang="en-US" dirty="0" smtClean="0"/>
              <a:t> modulo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is needed. The inverse exists since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a:t>
            </a:r>
          </a:p>
          <a:p>
            <a:r>
              <a:rPr lang="en-US" dirty="0" smtClean="0">
                <a:latin typeface="Cambria Math"/>
                <a:ea typeface="Cambria Math"/>
              </a:rPr>
              <a:t>With the decryption key </a:t>
            </a:r>
            <a:r>
              <a:rPr lang="en-US" i="1" dirty="0" smtClean="0">
                <a:latin typeface="Cambria Math"/>
                <a:ea typeface="Cambria Math"/>
              </a:rPr>
              <a:t>d</a:t>
            </a:r>
            <a:r>
              <a:rPr lang="en-US" dirty="0" smtClean="0">
                <a:latin typeface="Cambria Math"/>
                <a:ea typeface="Cambria Math"/>
              </a:rPr>
              <a:t>, we can decrypt each block  with the computation      </a:t>
            </a:r>
            <a:r>
              <a:rPr lang="en-US" i="1" dirty="0" smtClean="0">
                <a:ea typeface="Cambria Math"/>
              </a:rPr>
              <a:t>M</a:t>
            </a:r>
            <a:r>
              <a:rPr lang="en-US" dirty="0" smtClean="0">
                <a:latin typeface="Cambria Math"/>
                <a:ea typeface="Cambria Math"/>
              </a:rPr>
              <a:t> = </a:t>
            </a:r>
            <a:r>
              <a:rPr lang="en-US" i="1" dirty="0" err="1" smtClean="0">
                <a:ea typeface="Cambria Math"/>
              </a:rPr>
              <a:t>C</a:t>
            </a:r>
            <a:r>
              <a:rPr lang="en-US" i="1" baseline="30000" dirty="0" err="1" smtClean="0">
                <a:ea typeface="Cambria Math"/>
              </a:rPr>
              <a:t>d</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err="1" smtClean="0">
                <a:latin typeface="Cambria Math"/>
                <a:ea typeface="Cambria Math"/>
              </a:rPr>
              <a:t>p∙q</a:t>
            </a:r>
            <a:r>
              <a:rPr lang="en-US" i="1" dirty="0" smtClean="0">
                <a:latin typeface="Cambria Math"/>
                <a:ea typeface="Cambria Math"/>
              </a:rPr>
              <a:t>. </a:t>
            </a:r>
            <a:r>
              <a:rPr lang="en-US" dirty="0" smtClean="0">
                <a:ea typeface="Cambria Math"/>
              </a:rPr>
              <a:t>(</a:t>
            </a:r>
            <a:r>
              <a:rPr lang="en-US" i="1" dirty="0" smtClean="0">
                <a:ea typeface="Cambria Math"/>
              </a:rPr>
              <a:t>see text for full derivation</a:t>
            </a:r>
            <a:r>
              <a:rPr lang="en-US" dirty="0" smtClean="0">
                <a:ea typeface="Cambria Math"/>
              </a:rPr>
              <a:t>)</a:t>
            </a:r>
          </a:p>
          <a:p>
            <a:r>
              <a:rPr lang="en-US" dirty="0" smtClean="0">
                <a:ea typeface="Cambria Math"/>
              </a:rPr>
              <a:t>RSA works as a public key system since the only known method of finding </a:t>
            </a:r>
            <a:r>
              <a:rPr lang="en-US" i="1" dirty="0" smtClean="0">
                <a:ea typeface="Cambria Math"/>
              </a:rPr>
              <a:t>d</a:t>
            </a:r>
            <a:r>
              <a:rPr lang="en-US" dirty="0" smtClean="0">
                <a:ea typeface="Cambria Math"/>
              </a:rPr>
              <a:t> is based on a factorization of </a:t>
            </a:r>
            <a:r>
              <a:rPr lang="en-US" i="1" dirty="0" smtClean="0">
                <a:ea typeface="Cambria Math"/>
              </a:rPr>
              <a:t>n</a:t>
            </a:r>
            <a:r>
              <a:rPr lang="en-US" dirty="0" smtClean="0">
                <a:ea typeface="Cambria Math"/>
              </a:rPr>
              <a:t> into primes. There is currently no known feasible method for factoring large numbers into primes.</a:t>
            </a:r>
            <a:endParaRPr lang="en-US" dirty="0" smtClean="0"/>
          </a:p>
          <a:p>
            <a:pPr>
              <a:buNone/>
            </a:pPr>
            <a:r>
              <a:rPr lang="en-US" b="1" dirty="0" smtClean="0"/>
              <a:t>     Example</a:t>
            </a:r>
            <a:r>
              <a:rPr lang="en-US" dirty="0" smtClean="0"/>
              <a:t>: The message  </a:t>
            </a:r>
            <a:r>
              <a:rPr lang="en-US" dirty="0" smtClean="0">
                <a:latin typeface="Cambria Math" pitchFamily="18" charset="0"/>
                <a:ea typeface="Cambria Math" pitchFamily="18" charset="0"/>
              </a:rPr>
              <a:t>0981 0461 </a:t>
            </a:r>
            <a:r>
              <a:rPr lang="en-US" dirty="0" smtClean="0"/>
              <a:t>is received. What is the decrypted message if it was encrypted using the RSA cipher from the previous example. </a:t>
            </a:r>
          </a:p>
          <a:p>
            <a:pPr>
              <a:buNone/>
            </a:pPr>
            <a:r>
              <a:rPr lang="en-US" b="1" dirty="0" smtClean="0">
                <a:latin typeface="Cambria Math"/>
                <a:ea typeface="Cambria Math"/>
              </a:rPr>
              <a:t>      Solution</a:t>
            </a:r>
            <a:r>
              <a:rPr lang="en-US" dirty="0" smtClean="0">
                <a:latin typeface="Cambria Math"/>
                <a:ea typeface="Cambria Math"/>
              </a:rPr>
              <a:t>: The message was encrypted with </a:t>
            </a:r>
            <a:r>
              <a:rPr lang="en-US" i="1" dirty="0" smtClean="0">
                <a:ea typeface="Cambria Math"/>
              </a:rPr>
              <a:t>n</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 and exponent 13. An inverse of   13 modulo 42</a:t>
            </a:r>
            <a:r>
              <a:rPr lang="en-US" dirty="0" smtClean="0">
                <a:latin typeface="Cambria Math"/>
                <a:ea typeface="Cambria Math"/>
              </a:rPr>
              <a:t>∙</a:t>
            </a:r>
            <a:r>
              <a:rPr lang="en-US" dirty="0" smtClean="0">
                <a:latin typeface="Cambria Math" pitchFamily="18" charset="0"/>
                <a:ea typeface="Cambria Math" pitchFamily="18" charset="0"/>
              </a:rPr>
              <a:t> 58 = 2436 (</a:t>
            </a:r>
            <a:r>
              <a:rPr lang="en-US" i="1" dirty="0" smtClean="0">
                <a:ea typeface="Cambria Math" pitchFamily="18" charset="0"/>
              </a:rPr>
              <a:t>exercise</a:t>
            </a:r>
            <a:r>
              <a:rPr lang="en-US" dirty="0" smtClean="0">
                <a:ea typeface="Cambria Math" pitchFamily="18" charset="0"/>
              </a:rPr>
              <a:t> </a:t>
            </a:r>
            <a:r>
              <a:rPr lang="en-US" dirty="0" smtClean="0">
                <a:latin typeface="Cambria Math" pitchFamily="18" charset="0"/>
                <a:ea typeface="Cambria Math" pitchFamily="18" charset="0"/>
              </a:rPr>
              <a:t>2 </a:t>
            </a:r>
            <a:r>
              <a:rPr lang="en-US" i="1" dirty="0" smtClean="0">
                <a:ea typeface="Cambria Math" pitchFamily="18" charset="0"/>
              </a:rPr>
              <a:t>in Section </a:t>
            </a:r>
            <a:r>
              <a:rPr lang="en-US" dirty="0" smtClean="0">
                <a:latin typeface="Cambria Math" pitchFamily="18" charset="0"/>
                <a:ea typeface="Cambria Math" pitchFamily="18" charset="0"/>
              </a:rPr>
              <a:t>4.4) is </a:t>
            </a:r>
            <a:r>
              <a:rPr lang="en-US" i="1" dirty="0" smtClean="0">
                <a:latin typeface="Cambria Math" pitchFamily="18" charset="0"/>
                <a:ea typeface="Cambria Math" pitchFamily="18" charset="0"/>
              </a:rPr>
              <a:t>d</a:t>
            </a:r>
            <a:r>
              <a:rPr lang="en-US" dirty="0" smtClean="0">
                <a:latin typeface="Cambria Math" pitchFamily="18" charset="0"/>
                <a:ea typeface="Cambria Math" pitchFamily="18" charset="0"/>
              </a:rPr>
              <a:t> = 937.</a:t>
            </a:r>
            <a:endParaRPr lang="en-US" dirty="0" smtClean="0">
              <a:latin typeface="Cambria Math"/>
              <a:ea typeface="Cambria Math"/>
            </a:endParaRPr>
          </a:p>
          <a:p>
            <a:pPr lvl="1"/>
            <a:r>
              <a:rPr lang="en-US" dirty="0" smtClean="0">
                <a:latin typeface="Cambria Math"/>
                <a:ea typeface="Cambria Math"/>
              </a:rPr>
              <a:t>To decrypt a block </a:t>
            </a:r>
            <a:r>
              <a:rPr lang="en-US" i="1" dirty="0" smtClean="0">
                <a:ea typeface="Cambria Math"/>
              </a:rPr>
              <a:t>C</a:t>
            </a:r>
            <a:r>
              <a:rPr lang="en-US" dirty="0" smtClean="0">
                <a:latin typeface="Cambria Math"/>
                <a:ea typeface="Cambria Math"/>
              </a:rPr>
              <a:t>, </a:t>
            </a:r>
            <a:r>
              <a:rPr lang="en-US" i="1" dirty="0" smtClean="0">
                <a:ea typeface="Cambria Math"/>
              </a:rPr>
              <a:t>M</a:t>
            </a:r>
            <a:r>
              <a:rPr lang="en-US" dirty="0" smtClean="0">
                <a:latin typeface="Cambria Math"/>
                <a:ea typeface="Cambria Math"/>
              </a:rPr>
              <a:t> = </a:t>
            </a:r>
            <a:r>
              <a:rPr lang="en-US" i="1" dirty="0" smtClean="0">
                <a:ea typeface="Cambria Math"/>
              </a:rPr>
              <a:t>C</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0981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0704 and 0461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Cryptographic Protocols: Key Exchange</a:t>
            </a:r>
            <a:endParaRPr lang="en-US" sz="4000" dirty="0"/>
          </a:p>
        </p:txBody>
      </p:sp>
      <p:sp>
        <p:nvSpPr>
          <p:cNvPr id="3" name="Content Placeholder 2"/>
          <p:cNvSpPr>
            <a:spLocks noGrp="1"/>
          </p:cNvSpPr>
          <p:nvPr>
            <p:ph idx="1"/>
          </p:nvPr>
        </p:nvSpPr>
        <p:spPr/>
        <p:txBody>
          <a:bodyPr>
            <a:normAutofit fontScale="62500" lnSpcReduction="20000"/>
          </a:bodyPr>
          <a:lstStyle/>
          <a:p>
            <a:r>
              <a:rPr lang="en-US" i="1" dirty="0" smtClean="0"/>
              <a:t>Cryptographic protocols </a:t>
            </a:r>
            <a:r>
              <a:rPr lang="en-US" dirty="0" smtClean="0"/>
              <a:t>are exchanges of messages carried out by two or more parties to achieve a particular security goal.</a:t>
            </a:r>
          </a:p>
          <a:p>
            <a:r>
              <a:rPr lang="en-US" i="1" dirty="0" smtClean="0"/>
              <a:t>Key exchange </a:t>
            </a:r>
            <a:r>
              <a:rPr lang="en-US" dirty="0" smtClean="0"/>
              <a:t>is a protocol by which two parties can exchange a secret key over an insecure channel without having any past shared secret information. Here the             </a:t>
            </a:r>
            <a:r>
              <a:rPr lang="en-US" i="1" dirty="0" err="1" smtClean="0"/>
              <a:t>Diffe</a:t>
            </a:r>
            <a:r>
              <a:rPr lang="en-US" i="1" dirty="0" smtClean="0"/>
              <a:t>-Hellman key agreement </a:t>
            </a:r>
            <a:r>
              <a:rPr lang="en-US" i="1" dirty="0" err="1" smtClean="0"/>
              <a:t>protcol</a:t>
            </a:r>
            <a:r>
              <a:rPr lang="en-US" i="1" dirty="0" smtClean="0"/>
              <a:t> </a:t>
            </a:r>
            <a:r>
              <a:rPr lang="en-US" dirty="0" smtClean="0"/>
              <a:t>is described by example.</a:t>
            </a:r>
          </a:p>
          <a:p>
            <a:pPr marL="880110" lvl="1" indent="-514350">
              <a:buFont typeface="+mj-lt"/>
              <a:buAutoNum type="romanLcPeriod"/>
            </a:pPr>
            <a:r>
              <a:rPr lang="en-US" dirty="0" smtClean="0"/>
              <a:t>Suppose that Alice and Bob want to share a common key.</a:t>
            </a:r>
          </a:p>
          <a:p>
            <a:pPr marL="880110" lvl="1" indent="-514350">
              <a:buFont typeface="+mj-lt"/>
              <a:buAutoNum type="romanLcPeriod"/>
            </a:pPr>
            <a:r>
              <a:rPr lang="en-US" dirty="0" smtClean="0"/>
              <a:t>Alice and Bob agree to use a prime </a:t>
            </a:r>
            <a:r>
              <a:rPr lang="en-US" i="1" dirty="0" smtClean="0"/>
              <a:t>p</a:t>
            </a:r>
            <a:r>
              <a:rPr lang="en-US" dirty="0" smtClean="0"/>
              <a:t> and a primitive root </a:t>
            </a:r>
            <a:r>
              <a:rPr lang="en-US" i="1" dirty="0" smtClean="0"/>
              <a:t>a</a:t>
            </a:r>
            <a:r>
              <a:rPr lang="en-US" dirty="0" smtClean="0"/>
              <a:t> of </a:t>
            </a:r>
            <a:r>
              <a:rPr lang="en-US" i="1" dirty="0" smtClean="0"/>
              <a:t>p</a:t>
            </a:r>
            <a:r>
              <a:rPr lang="en-US" dirty="0" smtClean="0"/>
              <a:t>. </a:t>
            </a:r>
          </a:p>
          <a:p>
            <a:pPr marL="880110" lvl="1" indent="-514350">
              <a:buFont typeface="+mj-lt"/>
              <a:buAutoNum type="romanLcPeriod"/>
            </a:pPr>
            <a:r>
              <a:rPr lang="en-US" dirty="0" smtClean="0"/>
              <a:t>Alice chooses a secret integer </a:t>
            </a:r>
            <a:r>
              <a:rPr lang="en-US" i="1" dirty="0" smtClean="0"/>
              <a:t>k</a:t>
            </a:r>
            <a:r>
              <a:rPr lang="en-US" baseline="-25000" dirty="0" smtClean="0">
                <a:latin typeface="Cambria Math" pitchFamily="18" charset="0"/>
                <a:ea typeface="Cambria Math" pitchFamily="18" charset="0"/>
              </a:rPr>
              <a:t>1</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dirty="0" smtClean="0"/>
              <a:t> </a:t>
            </a:r>
            <a:r>
              <a:rPr lang="en-US" b="1" dirty="0" smtClean="0"/>
              <a:t>mod</a:t>
            </a:r>
            <a:r>
              <a:rPr lang="en-US" dirty="0" smtClean="0"/>
              <a:t> </a:t>
            </a:r>
            <a:r>
              <a:rPr lang="en-US" i="1" dirty="0" smtClean="0"/>
              <a:t>p</a:t>
            </a:r>
            <a:r>
              <a:rPr lang="en-US" dirty="0" smtClean="0"/>
              <a:t> to Bob.</a:t>
            </a:r>
          </a:p>
          <a:p>
            <a:pPr marL="880110" lvl="1" indent="-514350">
              <a:buFont typeface="+mj-lt"/>
              <a:buAutoNum type="romanLcPeriod"/>
            </a:pPr>
            <a:r>
              <a:rPr lang="en-US" dirty="0" smtClean="0"/>
              <a:t>Bob chooses a secret integer </a:t>
            </a:r>
            <a:r>
              <a:rPr lang="en-US" i="1" dirty="0" smtClean="0"/>
              <a:t>k</a:t>
            </a:r>
            <a:r>
              <a:rPr lang="en-US" baseline="-25000" dirty="0" smtClean="0">
                <a:latin typeface="Cambria Math" pitchFamily="18" charset="0"/>
                <a:ea typeface="Cambria Math" pitchFamily="18" charset="0"/>
              </a:rPr>
              <a:t>2</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p</a:t>
            </a:r>
            <a:r>
              <a:rPr lang="en-US" dirty="0" smtClean="0"/>
              <a:t> to Alice.</a:t>
            </a:r>
          </a:p>
          <a:p>
            <a:pPr marL="880110" lvl="1" indent="-514350">
              <a:buFont typeface="+mj-lt"/>
              <a:buAutoNum type="romanLcPeriod"/>
            </a:pPr>
            <a:r>
              <a:rPr lang="en-US" dirty="0" smtClean="0"/>
              <a:t>Alice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1 </a:t>
            </a:r>
            <a:r>
              <a:rPr lang="en-US" b="1" dirty="0" smtClean="0"/>
              <a:t>mod</a:t>
            </a:r>
            <a:r>
              <a:rPr lang="en-US" dirty="0" smtClean="0"/>
              <a:t> </a:t>
            </a:r>
            <a:r>
              <a:rPr lang="en-US" i="1" dirty="0" smtClean="0"/>
              <a:t>p.</a:t>
            </a:r>
            <a:endParaRPr lang="en-US" dirty="0" smtClean="0"/>
          </a:p>
          <a:p>
            <a:pPr marL="880110" lvl="1" indent="-514350">
              <a:buFont typeface="+mj-lt"/>
              <a:buAutoNum type="romanLcPeriod"/>
            </a:pPr>
            <a:r>
              <a:rPr lang="en-US" dirty="0" smtClean="0"/>
              <a:t>Bob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b="1" dirty="0" smtClean="0"/>
              <a:t>mod</a:t>
            </a:r>
            <a:r>
              <a:rPr lang="en-US" dirty="0" smtClean="0"/>
              <a:t> </a:t>
            </a:r>
            <a:r>
              <a:rPr lang="en-US" i="1" dirty="0" smtClean="0"/>
              <a:t>p.</a:t>
            </a:r>
          </a:p>
          <a:p>
            <a:pPr marL="880110" lvl="1" indent="-514350">
              <a:buNone/>
            </a:pPr>
            <a:endParaRPr lang="en-US" i="1" dirty="0" smtClean="0"/>
          </a:p>
          <a:p>
            <a:pPr>
              <a:buNone/>
            </a:pPr>
            <a:r>
              <a:rPr lang="en-US" sz="2800" dirty="0" smtClean="0"/>
              <a:t>     </a:t>
            </a:r>
            <a:r>
              <a:rPr lang="en-US" dirty="0" smtClean="0"/>
              <a:t>At the end of the protocol, Alice and Bob have their shared key</a:t>
            </a:r>
          </a:p>
          <a:p>
            <a:pPr>
              <a:buNone/>
            </a:pPr>
            <a:r>
              <a:rPr lang="en-US" sz="2800" dirty="0" smtClean="0"/>
              <a:t>                   </a:t>
            </a:r>
            <a:r>
              <a:rPr lang="en-US" sz="2400" dirty="0" smtClean="0"/>
              <a:t>(</a:t>
            </a:r>
            <a:r>
              <a:rPr lang="en-US" sz="2400" i="1" dirty="0" smtClean="0"/>
              <a:t>a</a:t>
            </a:r>
            <a:r>
              <a:rPr lang="en-US" sz="2400" i="1" baseline="30000" dirty="0" smtClean="0"/>
              <a:t>k</a:t>
            </a:r>
            <a:r>
              <a:rPr lang="en-US" sz="2200" baseline="30000" dirty="0" smtClean="0">
                <a:latin typeface="Cambria Math" pitchFamily="18" charset="0"/>
                <a:ea typeface="Cambria Math" pitchFamily="18" charset="0"/>
              </a:rPr>
              <a:t>2</a:t>
            </a:r>
            <a:r>
              <a:rPr lang="en-US" sz="2200" dirty="0" smtClean="0">
                <a:ea typeface="Cambria Math" pitchFamily="18" charset="0"/>
              </a:rPr>
              <a:t>)</a:t>
            </a:r>
            <a:r>
              <a:rPr lang="en-US" sz="2400" i="1" baseline="30000" dirty="0" smtClean="0"/>
              <a:t>k</a:t>
            </a:r>
            <a:r>
              <a:rPr lang="en-US" sz="2200" baseline="30000" dirty="0" smtClean="0">
                <a:latin typeface="Cambria Math" pitchFamily="18" charset="0"/>
                <a:ea typeface="Cambria Math" pitchFamily="18" charset="0"/>
              </a:rPr>
              <a:t>1 </a:t>
            </a:r>
            <a:r>
              <a:rPr lang="en-US" sz="2800" b="1" dirty="0" smtClean="0"/>
              <a:t>mod</a:t>
            </a:r>
            <a:r>
              <a:rPr lang="en-US" sz="2800" dirty="0" smtClean="0"/>
              <a:t> </a:t>
            </a:r>
            <a:r>
              <a:rPr lang="en-US" sz="2800" i="1" dirty="0" smtClean="0"/>
              <a:t>p = </a:t>
            </a:r>
            <a:r>
              <a:rPr lang="en-US" dirty="0" smtClean="0"/>
              <a:t>(</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sz="3100" b="1" dirty="0" smtClean="0"/>
              <a:t>mod</a:t>
            </a:r>
            <a:r>
              <a:rPr lang="en-US" sz="3100" dirty="0" smtClean="0"/>
              <a:t> </a:t>
            </a:r>
            <a:r>
              <a:rPr lang="en-US" sz="3100" i="1" dirty="0" smtClean="0"/>
              <a:t>p</a:t>
            </a:r>
            <a:r>
              <a:rPr lang="en-US" sz="2400" i="1" dirty="0" smtClean="0"/>
              <a:t>.</a:t>
            </a:r>
          </a:p>
          <a:p>
            <a:r>
              <a:rPr lang="en-US" dirty="0" smtClean="0"/>
              <a:t>To find the secret information from the public information would require the adversary to  find </a:t>
            </a:r>
            <a:r>
              <a:rPr lang="en-US" sz="2900" i="1" dirty="0" smtClean="0"/>
              <a:t>k</a:t>
            </a:r>
            <a:r>
              <a:rPr lang="en-US" sz="2900" baseline="-25000" dirty="0" smtClean="0">
                <a:latin typeface="Cambria Math" pitchFamily="18" charset="0"/>
                <a:ea typeface="Cambria Math" pitchFamily="18" charset="0"/>
              </a:rPr>
              <a:t>1</a:t>
            </a:r>
            <a:r>
              <a:rPr lang="en-US" sz="2900" dirty="0" smtClean="0"/>
              <a:t> and </a:t>
            </a:r>
            <a:r>
              <a:rPr lang="en-US" sz="2900" i="1" dirty="0" smtClean="0"/>
              <a:t>k</a:t>
            </a:r>
            <a:r>
              <a:rPr lang="en-US" sz="2900" baseline="-25000" dirty="0" smtClean="0">
                <a:latin typeface="Cambria Math" pitchFamily="18" charset="0"/>
                <a:ea typeface="Cambria Math" pitchFamily="18" charset="0"/>
              </a:rPr>
              <a:t>2</a:t>
            </a:r>
            <a:r>
              <a:rPr lang="en-US" sz="2900" dirty="0" smtClean="0"/>
              <a:t> from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1</a:t>
            </a:r>
            <a:r>
              <a:rPr lang="en-US" sz="2900" dirty="0" smtClean="0"/>
              <a:t> </a:t>
            </a:r>
            <a:r>
              <a:rPr lang="en-US" sz="2900" b="1" dirty="0" smtClean="0"/>
              <a:t>mod</a:t>
            </a:r>
            <a:r>
              <a:rPr lang="en-US" sz="2900" dirty="0" smtClean="0"/>
              <a:t> </a:t>
            </a:r>
            <a:r>
              <a:rPr lang="en-US" sz="2900" i="1" dirty="0" smtClean="0"/>
              <a:t>p</a:t>
            </a:r>
            <a:r>
              <a:rPr lang="en-US" sz="2900" dirty="0" smtClean="0"/>
              <a:t> and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2</a:t>
            </a:r>
            <a:r>
              <a:rPr lang="en-US" sz="2900" dirty="0" smtClean="0"/>
              <a:t> </a:t>
            </a:r>
            <a:r>
              <a:rPr lang="en-US" sz="2900" b="1" dirty="0" smtClean="0"/>
              <a:t>mod</a:t>
            </a:r>
            <a:r>
              <a:rPr lang="en-US" sz="2900" dirty="0" smtClean="0"/>
              <a:t> </a:t>
            </a:r>
            <a:r>
              <a:rPr lang="en-US" sz="2900" i="1" dirty="0" smtClean="0"/>
              <a:t>p</a:t>
            </a:r>
            <a:r>
              <a:rPr lang="en-US" sz="2900" dirty="0" smtClean="0"/>
              <a:t> respectively. </a:t>
            </a:r>
            <a:r>
              <a:rPr lang="en-US" dirty="0" smtClean="0"/>
              <a:t>This is an instance of the discrete logarithm problem, considered to be computationally infeasible when </a:t>
            </a:r>
            <a:r>
              <a:rPr lang="en-US" i="1" dirty="0" smtClean="0"/>
              <a:t>p</a:t>
            </a:r>
            <a:r>
              <a:rPr lang="en-US" dirty="0" smtClean="0"/>
              <a:t> and </a:t>
            </a:r>
            <a:r>
              <a:rPr lang="en-US" i="1" dirty="0" smtClean="0"/>
              <a:t>a</a:t>
            </a:r>
            <a:r>
              <a:rPr lang="en-US" dirty="0" smtClean="0"/>
              <a:t> are sufficiently large.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Adding a </a:t>
            </a:r>
            <a:r>
              <a:rPr lang="en-US" i="1" dirty="0" smtClean="0"/>
              <a:t>digital signature </a:t>
            </a:r>
            <a:r>
              <a:rPr lang="en-US" dirty="0" smtClean="0"/>
              <a:t>to a message is a way of ensuring the recipient that the message came from the purported sender.</a:t>
            </a:r>
          </a:p>
          <a:p>
            <a:r>
              <a:rPr lang="en-US" dirty="0" smtClean="0"/>
              <a:t>Suppose that Alice’s RSA public key is (</a:t>
            </a:r>
            <a:r>
              <a:rPr lang="en-US" i="1" dirty="0" err="1" smtClean="0"/>
              <a:t>n,e</a:t>
            </a:r>
            <a:r>
              <a:rPr lang="en-US" dirty="0" smtClean="0"/>
              <a:t>) and her private key is </a:t>
            </a:r>
            <a:r>
              <a:rPr lang="en-US" i="1" dirty="0" smtClean="0"/>
              <a:t>d</a:t>
            </a:r>
            <a:r>
              <a:rPr lang="en-US" dirty="0" smtClean="0"/>
              <a:t>. Alice encrypts a plain text message </a:t>
            </a:r>
            <a:r>
              <a:rPr lang="en-US" i="1" dirty="0" smtClean="0"/>
              <a:t>x</a:t>
            </a:r>
            <a:r>
              <a:rPr lang="en-US" dirty="0" smtClean="0"/>
              <a:t> using </a:t>
            </a:r>
            <a:r>
              <a:rPr lang="en-US" i="1" dirty="0" smtClean="0"/>
              <a:t>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err="1" smtClean="0"/>
              <a:t>x</a:t>
            </a:r>
            <a:r>
              <a:rPr lang="en-US" i="1" baseline="30000" dirty="0" err="1" smtClean="0"/>
              <a:t>d</a:t>
            </a:r>
            <a:r>
              <a:rPr lang="en-US" i="1" baseline="30000" dirty="0" smtClean="0"/>
              <a:t> </a:t>
            </a:r>
            <a:r>
              <a:rPr lang="en-US" b="1" dirty="0" smtClean="0"/>
              <a:t>mod</a:t>
            </a:r>
            <a:r>
              <a:rPr lang="en-US" dirty="0" smtClean="0"/>
              <a:t> </a:t>
            </a:r>
            <a:r>
              <a:rPr lang="en-US" i="1" dirty="0" smtClean="0"/>
              <a:t>n</a:t>
            </a:r>
            <a:r>
              <a:rPr lang="en-US" dirty="0" smtClean="0"/>
              <a:t>. She decrypts a </a:t>
            </a:r>
            <a:r>
              <a:rPr lang="en-US" dirty="0" err="1" smtClean="0"/>
              <a:t>ciphertext</a:t>
            </a:r>
            <a:r>
              <a:rPr lang="en-US" dirty="0" smtClean="0"/>
              <a:t> message  </a:t>
            </a:r>
            <a:r>
              <a:rPr lang="en-US" i="1" dirty="0" smtClean="0"/>
              <a:t>y</a:t>
            </a:r>
            <a:r>
              <a:rPr lang="en-US" dirty="0" smtClean="0"/>
              <a:t> using</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y</a:t>
            </a:r>
            <a:r>
              <a:rPr lang="en-US" dirty="0" smtClean="0"/>
              <a:t>)= </a:t>
            </a:r>
            <a:r>
              <a:rPr lang="en-US" i="1" dirty="0" smtClean="0"/>
              <a:t>y</a:t>
            </a:r>
            <a:r>
              <a:rPr lang="en-US" i="1" baseline="30000" dirty="0" smtClean="0"/>
              <a:t>d </a:t>
            </a:r>
            <a:r>
              <a:rPr lang="en-US" b="1" dirty="0" smtClean="0"/>
              <a:t>mod</a:t>
            </a:r>
            <a:r>
              <a:rPr lang="en-US" dirty="0" smtClean="0"/>
              <a:t> </a:t>
            </a:r>
            <a:r>
              <a:rPr lang="en-US" i="1" dirty="0" smtClean="0"/>
              <a:t>n</a:t>
            </a:r>
            <a:r>
              <a:rPr lang="en-US" dirty="0" smtClean="0"/>
              <a:t>. </a:t>
            </a:r>
          </a:p>
          <a:p>
            <a:r>
              <a:rPr lang="en-US" dirty="0" smtClean="0"/>
              <a:t>Alice wants to send a message </a:t>
            </a:r>
            <a:r>
              <a:rPr lang="en-US" i="1" dirty="0" smtClean="0"/>
              <a:t>M</a:t>
            </a:r>
            <a:r>
              <a:rPr lang="en-US" dirty="0" smtClean="0"/>
              <a:t> so that everyone who receives the message knows that it came from her.</a:t>
            </a:r>
          </a:p>
          <a:p>
            <a:pPr marL="850392" lvl="1" indent="-457200">
              <a:buFont typeface="+mj-lt"/>
              <a:buAutoNum type="arabicPeriod"/>
            </a:pPr>
            <a:r>
              <a:rPr lang="en-US" dirty="0" smtClean="0"/>
              <a:t>She translates the message to numerical equivalents  and splits into blocks, just as in RSA encryption.</a:t>
            </a:r>
          </a:p>
          <a:p>
            <a:pPr marL="850392" lvl="1" indent="-457200">
              <a:buFont typeface="+mj-lt"/>
              <a:buAutoNum type="arabicPeriod"/>
            </a:pPr>
            <a:r>
              <a:rPr lang="en-US" dirty="0" smtClean="0"/>
              <a:t>She then applies her decryption function</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to the blocks  and sends the results to all intended recipients.</a:t>
            </a:r>
          </a:p>
          <a:p>
            <a:pPr marL="850392" lvl="1" indent="-457200">
              <a:buFont typeface="+mj-lt"/>
              <a:buAutoNum type="arabicPeriod"/>
            </a:pPr>
            <a:r>
              <a:rPr lang="en-US" dirty="0" smtClean="0"/>
              <a:t>The recipients apply Alice’s encryption function and the result is the original plain text since</a:t>
            </a:r>
            <a:r>
              <a:rPr lang="en-US" i="1" dirty="0" smtClean="0"/>
              <a:t> 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smtClean="0"/>
              <a:t>x</a:t>
            </a:r>
            <a:r>
              <a:rPr lang="en-US" dirty="0" smtClean="0"/>
              <a:t>. </a:t>
            </a:r>
          </a:p>
          <a:p>
            <a:pPr>
              <a:buNone/>
            </a:pPr>
            <a:r>
              <a:rPr lang="en-US" dirty="0" smtClean="0"/>
              <a:t>    Everyone who receives the message can then be certain that it came from Alice.</a:t>
            </a:r>
          </a:p>
          <a:p>
            <a:endParaRPr lang="en-US"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Suppose Alice’s RSA cryptosystem is the same as in the earlier example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dirty="0" smtClean="0"/>
              <a:t>      Her decryption key is d = </a:t>
            </a:r>
            <a:r>
              <a:rPr lang="en-US" dirty="0" smtClean="0">
                <a:latin typeface="Cambria Math" pitchFamily="18" charset="0"/>
                <a:ea typeface="Cambria Math" pitchFamily="18" charset="0"/>
              </a:rPr>
              <a:t>937</a:t>
            </a:r>
            <a:r>
              <a:rPr lang="en-US" dirty="0" smtClean="0"/>
              <a:t>.</a:t>
            </a:r>
          </a:p>
          <a:p>
            <a:pPr>
              <a:buNone/>
            </a:pPr>
            <a:r>
              <a:rPr lang="en-US" dirty="0" smtClean="0"/>
              <a:t>      She wants to send the message “MEET AT NOON” to her friends so that they can be certain that the message is from her.</a:t>
            </a:r>
          </a:p>
          <a:p>
            <a:pPr>
              <a:buNone/>
            </a:pPr>
            <a:r>
              <a:rPr lang="en-US" b="1" dirty="0" smtClean="0"/>
              <a:t>     Solution</a:t>
            </a:r>
            <a:r>
              <a:rPr lang="en-US" dirty="0" smtClean="0"/>
              <a:t>: Alice translates the message into blocks of digits </a:t>
            </a:r>
            <a:r>
              <a:rPr lang="en-US" dirty="0" smtClean="0">
                <a:latin typeface="Cambria Math" pitchFamily="18" charset="0"/>
                <a:ea typeface="Cambria Math" pitchFamily="18" charset="0"/>
              </a:rPr>
              <a:t>1204 0419 0019 1314 1413</a:t>
            </a:r>
            <a:r>
              <a:rPr lang="en-US" dirty="0" smtClean="0"/>
              <a:t>.</a:t>
            </a:r>
          </a:p>
          <a:p>
            <a:pPr marL="850392" lvl="1" indent="-457200">
              <a:buFont typeface="+mj-lt"/>
              <a:buAutoNum type="arabicPeriod"/>
            </a:pPr>
            <a:r>
              <a:rPr lang="en-US" dirty="0" smtClean="0"/>
              <a:t>She then applies her decryption transformation </a:t>
            </a:r>
            <a:r>
              <a:rPr lang="en-US" i="1" dirty="0" smtClean="0"/>
              <a:t>D</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a:t>
            </a:r>
            <a:r>
              <a:rPr lang="en-US" i="1" dirty="0" smtClean="0"/>
              <a:t>x</a:t>
            </a:r>
            <a:r>
              <a:rPr lang="en-US" dirty="0" smtClean="0"/>
              <a:t>)= </a:t>
            </a:r>
            <a:r>
              <a:rPr lang="en-US" i="1" dirty="0" smtClean="0"/>
              <a:t>x</a:t>
            </a:r>
            <a:r>
              <a:rPr lang="en-US" baseline="30000" dirty="0" smtClean="0">
                <a:latin typeface="Cambria Math" pitchFamily="18" charset="0"/>
                <a:ea typeface="Cambria Math" pitchFamily="18" charset="0"/>
              </a:rPr>
              <a:t>937</a:t>
            </a:r>
            <a:r>
              <a:rPr lang="en-US" i="1" baseline="30000" dirty="0" smtClean="0"/>
              <a:t> </a:t>
            </a:r>
            <a:r>
              <a:rPr lang="en-US" b="1" dirty="0" smtClean="0"/>
              <a:t>mod</a:t>
            </a:r>
            <a:r>
              <a:rPr lang="en-US" dirty="0" smtClean="0"/>
              <a:t> </a:t>
            </a:r>
            <a:r>
              <a:rPr lang="en-US" dirty="0" smtClean="0">
                <a:latin typeface="Cambria Math" pitchFamily="18" charset="0"/>
                <a:ea typeface="Cambria Math" pitchFamily="18" charset="0"/>
              </a:rPr>
              <a:t>2537</a:t>
            </a:r>
            <a:r>
              <a:rPr lang="en-US" dirty="0" smtClean="0"/>
              <a:t> to each block. </a:t>
            </a:r>
          </a:p>
          <a:p>
            <a:pPr marL="850392" lvl="1" indent="-457200">
              <a:buFont typeface="+mj-lt"/>
              <a:buAutoNum type="arabicPeriod"/>
            </a:pPr>
            <a:r>
              <a:rPr lang="en-US" dirty="0" smtClean="0"/>
              <a:t>She finds (using her laptop, programming skills, and knowledge of discrete mathematics) that </a:t>
            </a:r>
            <a:r>
              <a:rPr lang="en-US" dirty="0" smtClean="0">
                <a:latin typeface="Cambria Math" pitchFamily="18" charset="0"/>
                <a:ea typeface="Cambria Math" pitchFamily="18" charset="0"/>
              </a:rPr>
              <a:t>1204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817, 419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555 ,  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1310, 1314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2173, and 1413</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1026.</a:t>
            </a:r>
            <a:endParaRPr lang="en-US" baseline="30000" dirty="0" smtClean="0">
              <a:latin typeface="Cambria Math" pitchFamily="18" charset="0"/>
              <a:ea typeface="Cambria Math" pitchFamily="18" charset="0"/>
            </a:endParaRPr>
          </a:p>
          <a:p>
            <a:pPr marL="850392" lvl="1" indent="-457200">
              <a:buFont typeface="+mj-lt"/>
              <a:buAutoNum type="arabicPeriod"/>
            </a:pPr>
            <a:r>
              <a:rPr lang="en-US" dirty="0" smtClean="0"/>
              <a:t>She sends  </a:t>
            </a:r>
            <a:r>
              <a:rPr lang="en-US" dirty="0" smtClean="0">
                <a:latin typeface="Cambria Math" pitchFamily="18" charset="0"/>
                <a:ea typeface="Cambria Math" pitchFamily="18" charset="0"/>
              </a:rPr>
              <a:t>0817 0555 1310 2173 1026</a:t>
            </a:r>
            <a:r>
              <a:rPr lang="en-US" dirty="0" smtClean="0"/>
              <a:t>.</a:t>
            </a:r>
          </a:p>
          <a:p>
            <a:pPr>
              <a:buNone/>
            </a:pPr>
            <a:r>
              <a:rPr lang="en-US" dirty="0" smtClean="0"/>
              <a:t>    When one of her friends receive the message, they apply Alice’s encryption transformation </a:t>
            </a:r>
            <a:r>
              <a:rPr lang="en-US" i="1" dirty="0" smtClean="0"/>
              <a:t>E</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to each block. They then obtain the original message which they translate back to English letters.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         (mod </a:t>
            </a:r>
            <a:r>
              <a:rPr lang="en-US" i="1" dirty="0" smtClean="0"/>
              <a:t>m</a:t>
            </a:r>
            <a:r>
              <a:rPr lang="en-US" dirty="0" smtClean="0"/>
              <a:t>) and </a:t>
            </a:r>
            <a:r>
              <a:rPr lang="en-US" b="1" dirty="0" smtClean="0"/>
              <a:t>mod</a:t>
            </a:r>
            <a:r>
              <a:rPr lang="en-US" dirty="0" smtClean="0"/>
              <a:t> </a:t>
            </a:r>
            <a:r>
              <a:rPr lang="en-US" i="1" dirty="0" smtClean="0"/>
              <a:t>m </a:t>
            </a:r>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The use of “mod” in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and</a:t>
            </a:r>
            <a:r>
              <a:rPr lang="en-US" i="1" dirty="0" smtClean="0"/>
              <a:t> a </a:t>
            </a:r>
            <a:r>
              <a:rPr lang="en-US" b="1" dirty="0" smtClean="0"/>
              <a:t>mod</a:t>
            </a:r>
            <a:r>
              <a:rPr lang="en-US" i="1" dirty="0" smtClean="0"/>
              <a:t> m = b </a:t>
            </a:r>
            <a:r>
              <a:rPr lang="en-US" dirty="0" smtClean="0"/>
              <a:t>are different</a:t>
            </a:r>
            <a:r>
              <a:rPr lang="en-US" i="1" dirty="0" smtClean="0"/>
              <a:t>.</a:t>
            </a:r>
          </a:p>
          <a:p>
            <a:pPr lvl="1"/>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is a relation on the set of integers.</a:t>
            </a:r>
          </a:p>
          <a:p>
            <a:pPr lvl="1"/>
            <a:r>
              <a:rPr lang="en-US" dirty="0" smtClean="0"/>
              <a:t>In</a:t>
            </a:r>
            <a:r>
              <a:rPr lang="en-US" i="1" dirty="0" smtClean="0"/>
              <a:t> a </a:t>
            </a:r>
            <a:r>
              <a:rPr lang="en-US" b="1" dirty="0" smtClean="0"/>
              <a:t>mod</a:t>
            </a:r>
            <a:r>
              <a:rPr lang="en-US" i="1" dirty="0" smtClean="0"/>
              <a:t> m = b,  </a:t>
            </a:r>
            <a:r>
              <a:rPr lang="en-US" dirty="0" smtClean="0"/>
              <a:t>the notation </a:t>
            </a:r>
            <a:r>
              <a:rPr lang="en-US" b="1" dirty="0" smtClean="0"/>
              <a:t>mod</a:t>
            </a:r>
            <a:r>
              <a:rPr lang="en-US" dirty="0" smtClean="0"/>
              <a:t> denotes a function</a:t>
            </a:r>
            <a:r>
              <a:rPr lang="en-US" i="1" dirty="0" smtClean="0"/>
              <a:t>.</a:t>
            </a:r>
          </a:p>
          <a:p>
            <a:r>
              <a:rPr lang="en-US" dirty="0" smtClean="0"/>
              <a:t>The relationship between these notations is made clear in this theorem.</a:t>
            </a:r>
          </a:p>
          <a:p>
            <a:r>
              <a:rPr lang="en-US" b="1" dirty="0" smtClean="0"/>
              <a:t>Theorem </a:t>
            </a:r>
            <a:r>
              <a:rPr lang="en-US" b="1" dirty="0" smtClean="0">
                <a:latin typeface="Cambria Math" pitchFamily="18" charset="0"/>
                <a:ea typeface="Cambria Math" pitchFamily="18" charset="0"/>
              </a:rPr>
              <a:t>3</a:t>
            </a:r>
            <a:r>
              <a:rPr lang="en-US" dirty="0" smtClean="0"/>
              <a:t>: Let </a:t>
            </a:r>
            <a:r>
              <a:rPr lang="en-US" i="1" dirty="0" smtClean="0"/>
              <a:t>a</a:t>
            </a:r>
            <a:r>
              <a:rPr lang="en-US" dirty="0" smtClean="0"/>
              <a:t> and </a:t>
            </a:r>
            <a:r>
              <a:rPr lang="en-US" i="1" dirty="0" smtClean="0"/>
              <a:t>b</a:t>
            </a:r>
            <a:r>
              <a:rPr lang="en-US" dirty="0" smtClean="0"/>
              <a:t> be integers, and let </a:t>
            </a:r>
            <a:r>
              <a:rPr lang="en-US" i="1" dirty="0" smtClean="0"/>
              <a:t>m</a:t>
            </a:r>
            <a:r>
              <a:rPr lang="en-US" dirty="0" smtClean="0"/>
              <a:t> be a positive integer. Then </a:t>
            </a:r>
            <a:r>
              <a:rPr lang="en-US" i="1" dirty="0" smtClean="0"/>
              <a:t>a </a:t>
            </a:r>
            <a:r>
              <a:rPr lang="en-US" b="1" dirty="0" smtClean="0">
                <a:latin typeface="Cambria Math"/>
                <a:ea typeface="Cambria Math"/>
              </a:rPr>
              <a:t>≡</a:t>
            </a:r>
            <a:r>
              <a:rPr lang="en-US" i="1" dirty="0" smtClean="0"/>
              <a:t> b </a:t>
            </a:r>
            <a:r>
              <a:rPr lang="en-US" dirty="0" smtClean="0"/>
              <a:t>(mod</a:t>
            </a:r>
            <a:r>
              <a:rPr lang="en-US" i="1" dirty="0" smtClean="0"/>
              <a:t> m</a:t>
            </a:r>
            <a:r>
              <a:rPr lang="en-US" dirty="0" smtClean="0"/>
              <a:t>)  if and only if       </a:t>
            </a:r>
            <a:r>
              <a:rPr lang="en-US" i="1" dirty="0" smtClean="0"/>
              <a:t>a </a:t>
            </a:r>
            <a:r>
              <a:rPr lang="en-US" b="1" dirty="0" smtClean="0"/>
              <a:t>mod</a:t>
            </a:r>
            <a:r>
              <a:rPr lang="en-US" i="1" dirty="0" smtClean="0"/>
              <a:t> m = b </a:t>
            </a:r>
            <a:r>
              <a:rPr lang="en-US" b="1" dirty="0" smtClean="0"/>
              <a:t>mod</a:t>
            </a:r>
            <a:r>
              <a:rPr lang="en-US" i="1" dirty="0" smtClean="0"/>
              <a:t> m. </a:t>
            </a:r>
            <a:r>
              <a:rPr lang="en-US" dirty="0" smtClean="0"/>
              <a:t>(</a:t>
            </a:r>
            <a:r>
              <a:rPr lang="en-US" i="1" dirty="0" smtClean="0"/>
              <a:t>Proof  in the exercises</a:t>
            </a: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Congruences</a:t>
            </a:r>
            <a:r>
              <a:rPr lang="en-US" dirty="0" smtClean="0"/>
              <a:t> of Sums and Products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Theorem </a:t>
            </a:r>
            <a:r>
              <a:rPr lang="en-US" b="1" dirty="0" smtClean="0">
                <a:latin typeface="Cambria Math" pitchFamily="18" charset="0"/>
                <a:ea typeface="Cambria Math" pitchFamily="18" charset="0"/>
              </a:rPr>
              <a:t>5</a:t>
            </a:r>
            <a:r>
              <a:rPr lang="en-US" dirty="0" smtClean="0"/>
              <a:t>: Let m be a positive integer.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then</a:t>
            </a:r>
          </a:p>
          <a:p>
            <a:pPr>
              <a:buNone/>
            </a:pPr>
            <a:r>
              <a:rPr lang="en-US" dirty="0" smtClean="0"/>
              <a:t>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dirty="0" smtClean="0"/>
              <a:t>    </a:t>
            </a:r>
            <a:r>
              <a:rPr lang="en-US" b="1" dirty="0" smtClean="0"/>
              <a:t>Proof</a:t>
            </a:r>
            <a:r>
              <a:rPr lang="en-US" dirty="0" smtClean="0"/>
              <a:t>: </a:t>
            </a:r>
          </a:p>
          <a:p>
            <a:pPr lvl="1"/>
            <a:r>
              <a:rPr lang="en-US" dirty="0" smtClean="0"/>
              <a:t>Because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by Theorem </a:t>
            </a:r>
            <a:r>
              <a:rPr lang="en-US" dirty="0" smtClean="0">
                <a:latin typeface="Cambria Math" pitchFamily="18" charset="0"/>
                <a:ea typeface="Cambria Math" pitchFamily="18" charset="0"/>
              </a:rPr>
              <a:t>4</a:t>
            </a:r>
            <a:r>
              <a:rPr lang="en-US" dirty="0" smtClean="0"/>
              <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a:t>
            </a:r>
            <a:r>
              <a:rPr lang="en-US" dirty="0" smtClean="0"/>
              <a:t> + </a:t>
            </a:r>
            <a:r>
              <a:rPr lang="en-US" i="1" dirty="0" err="1" smtClean="0"/>
              <a:t>sm</a:t>
            </a:r>
            <a:r>
              <a:rPr lang="en-US" dirty="0" smtClean="0"/>
              <a:t> and </a:t>
            </a:r>
            <a:r>
              <a:rPr lang="en-US" i="1" dirty="0" smtClean="0"/>
              <a:t>d</a:t>
            </a:r>
            <a:r>
              <a:rPr lang="en-US" dirty="0" smtClean="0"/>
              <a:t> = </a:t>
            </a:r>
            <a:r>
              <a:rPr lang="en-US" i="1" dirty="0" smtClean="0"/>
              <a:t>c </a:t>
            </a:r>
            <a:r>
              <a:rPr lang="en-US" dirty="0" smtClean="0"/>
              <a:t>+ </a:t>
            </a:r>
            <a:r>
              <a:rPr lang="en-US" i="1" dirty="0" smtClean="0"/>
              <a:t>tm</a:t>
            </a:r>
            <a:r>
              <a:rPr lang="en-US" dirty="0" smtClean="0"/>
              <a:t>.</a:t>
            </a:r>
          </a:p>
          <a:p>
            <a:pPr lvl="1"/>
            <a:r>
              <a:rPr lang="en-US" dirty="0" smtClean="0"/>
              <a:t>Therefore,  </a:t>
            </a:r>
          </a:p>
          <a:p>
            <a:pPr lvl="2"/>
            <a:r>
              <a:rPr lang="en-US" i="1" dirty="0" smtClean="0"/>
              <a:t>b +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 </a:t>
            </a:r>
            <a:r>
              <a:rPr lang="en-US" dirty="0" smtClean="0"/>
              <a:t>(</a:t>
            </a:r>
            <a:r>
              <a:rPr lang="en-US" i="1" dirty="0" smtClean="0"/>
              <a:t>c + tm</a:t>
            </a:r>
            <a:r>
              <a:rPr lang="en-US" dirty="0" smtClean="0"/>
              <a:t>)</a:t>
            </a:r>
            <a:r>
              <a:rPr lang="en-US" i="1" dirty="0" smtClean="0"/>
              <a:t> </a:t>
            </a:r>
            <a:r>
              <a:rPr lang="en-US" dirty="0" smtClean="0"/>
              <a:t>=</a:t>
            </a:r>
            <a:r>
              <a:rPr lang="en-US" i="1" dirty="0" smtClean="0"/>
              <a:t> </a:t>
            </a:r>
            <a:r>
              <a:rPr lang="en-US" dirty="0" smtClean="0"/>
              <a:t>(</a:t>
            </a:r>
            <a:r>
              <a:rPr lang="en-US" i="1" dirty="0" smtClean="0"/>
              <a:t>a + c</a:t>
            </a:r>
            <a:r>
              <a:rPr lang="en-US" dirty="0" smtClean="0"/>
              <a:t>)</a:t>
            </a:r>
            <a:r>
              <a:rPr lang="en-US" i="1" dirty="0" smtClean="0"/>
              <a:t> + m</a:t>
            </a:r>
            <a:r>
              <a:rPr lang="en-US" dirty="0" smtClean="0"/>
              <a:t>(</a:t>
            </a:r>
            <a:r>
              <a:rPr lang="en-US" i="1" dirty="0" smtClean="0"/>
              <a:t>s + t</a:t>
            </a:r>
            <a:r>
              <a:rPr lang="en-US" dirty="0" smtClean="0"/>
              <a:t>) and</a:t>
            </a:r>
          </a:p>
          <a:p>
            <a:pPr lvl="2"/>
            <a:r>
              <a:rPr lang="en-US" i="1" dirty="0" smtClean="0"/>
              <a:t>b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a:t>
            </a:r>
            <a:r>
              <a:rPr lang="en-US" dirty="0" smtClean="0"/>
              <a:t>(</a:t>
            </a:r>
            <a:r>
              <a:rPr lang="en-US" i="1" dirty="0" smtClean="0"/>
              <a:t>c + tm</a:t>
            </a:r>
            <a:r>
              <a:rPr lang="en-US" dirty="0" smtClean="0"/>
              <a:t>)</a:t>
            </a:r>
            <a:r>
              <a:rPr lang="en-US" i="1" dirty="0" smtClean="0"/>
              <a:t> </a:t>
            </a:r>
            <a:r>
              <a:rPr lang="en-US" dirty="0" smtClean="0"/>
              <a:t>=</a:t>
            </a:r>
            <a:r>
              <a:rPr lang="en-US" i="1" dirty="0" smtClean="0"/>
              <a:t> ac + m</a:t>
            </a:r>
            <a:r>
              <a:rPr lang="en-US" dirty="0" smtClean="0"/>
              <a:t>(</a:t>
            </a:r>
            <a:r>
              <a:rPr lang="en-US" i="1" dirty="0" smtClean="0"/>
              <a:t>at + </a:t>
            </a:r>
            <a:r>
              <a:rPr lang="en-US" i="1" dirty="0" err="1" smtClean="0"/>
              <a:t>cs</a:t>
            </a:r>
            <a:r>
              <a:rPr lang="en-US" i="1" dirty="0" smtClean="0"/>
              <a:t> + </a:t>
            </a:r>
            <a:r>
              <a:rPr lang="en-US" i="1" dirty="0" err="1" smtClean="0"/>
              <a:t>stm</a:t>
            </a:r>
            <a:r>
              <a:rPr lang="en-US" dirty="0" smtClean="0"/>
              <a:t>).</a:t>
            </a:r>
          </a:p>
          <a:p>
            <a:pPr lvl="1"/>
            <a:r>
              <a:rPr lang="en-US" dirty="0" smtClean="0"/>
              <a:t>Hence,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b="1" dirty="0" smtClean="0"/>
              <a:t>   Example</a:t>
            </a:r>
            <a:r>
              <a:rPr lang="en-US" dirty="0" smtClean="0"/>
              <a:t>: Because </a:t>
            </a:r>
            <a:r>
              <a:rPr lang="en-US" dirty="0" smtClean="0">
                <a:latin typeface="Cambria Math" pitchFamily="18" charset="0"/>
                <a:ea typeface="Cambria Math" pitchFamily="18" charset="0"/>
              </a:rPr>
              <a:t>7</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and  </a:t>
            </a:r>
            <a:r>
              <a:rPr lang="en-US" dirty="0" smtClean="0">
                <a:latin typeface="Cambria Math" pitchFamily="18" charset="0"/>
                <a:ea typeface="Cambria Math" pitchFamily="18" charset="0"/>
              </a:rPr>
              <a:t>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1</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 it follows from Theorem </a:t>
            </a:r>
            <a:r>
              <a:rPr lang="en-US" dirty="0" smtClean="0">
                <a:latin typeface="Cambria Math" pitchFamily="18" charset="0"/>
                <a:ea typeface="Cambria Math" pitchFamily="18" charset="0"/>
              </a:rPr>
              <a:t>5</a:t>
            </a:r>
            <a:r>
              <a:rPr lang="en-US" dirty="0" smtClean="0"/>
              <a:t> that</a:t>
            </a:r>
          </a:p>
          <a:p>
            <a:pPr lvl="2">
              <a:buNone/>
            </a:pPr>
            <a:r>
              <a:rPr lang="en-US" dirty="0" smtClean="0"/>
              <a:t> </a:t>
            </a:r>
            <a:r>
              <a:rPr lang="en-US" dirty="0" smtClean="0">
                <a:latin typeface="Cambria Math" pitchFamily="18" charset="0"/>
                <a:ea typeface="Cambria Math" pitchFamily="18" charset="0"/>
              </a:rPr>
              <a:t>18 = 7 + 11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+ 1 = 3</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t>
            </a:r>
          </a:p>
          <a:p>
            <a:pPr lvl="2">
              <a:buNone/>
            </a:pPr>
            <a:r>
              <a:rPr lang="en-US" dirty="0" smtClean="0"/>
              <a:t> </a:t>
            </a:r>
            <a:r>
              <a:rPr lang="en-US" dirty="0" smtClean="0">
                <a:latin typeface="Cambria Math" pitchFamily="18" charset="0"/>
                <a:ea typeface="Cambria Math" pitchFamily="18" charset="0"/>
              </a:rPr>
              <a:t>77 = 7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+ 1 = 3</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a:t>
            </a:r>
          </a:p>
          <a:p>
            <a:pPr lvl="1">
              <a:buNone/>
            </a:pPr>
            <a:endParaRPr lang="en-US" dirty="0" smtClean="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Algebraic Manipulation of </a:t>
            </a:r>
            <a:r>
              <a:rPr lang="en-US" sz="4000" dirty="0" err="1" smtClean="0"/>
              <a:t>Congruences</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Multiplying both sides of a valid congruence by an integer preserves validity. </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err="1" smtClean="0"/>
              <a:t>c</a:t>
            </a:r>
            <a:r>
              <a:rPr lang="en-US" dirty="0" err="1" smtClean="0">
                <a:ea typeface="Cambria Math"/>
              </a:rPr>
              <a:t>∙</a:t>
            </a:r>
            <a:r>
              <a:rPr lang="en-US" i="1" dirty="0" err="1" smtClean="0"/>
              <a:t>a</a:t>
            </a:r>
            <a:r>
              <a:rPr lang="en-US" i="1" dirty="0" smtClean="0"/>
              <a:t>  </a:t>
            </a:r>
            <a:r>
              <a:rPr lang="en-US" b="1" dirty="0" smtClean="0">
                <a:latin typeface="Cambria Math"/>
                <a:ea typeface="Cambria Math"/>
              </a:rPr>
              <a:t>≡</a:t>
            </a:r>
            <a:r>
              <a:rPr lang="en-US" b="1" dirty="0" smtClean="0"/>
              <a:t> </a:t>
            </a:r>
            <a:r>
              <a:rPr lang="en-US" i="1" dirty="0" err="1" smtClean="0"/>
              <a:t>c</a:t>
            </a:r>
            <a:r>
              <a:rPr lang="en-US" dirty="0" err="1" smtClean="0">
                <a:ea typeface="Cambria Math"/>
              </a:rPr>
              <a:t>∙</a:t>
            </a:r>
            <a:r>
              <a:rPr lang="en-US" i="1" dirty="0" err="1" smtClean="0"/>
              <a:t>b</a:t>
            </a:r>
            <a:r>
              <a:rPr lang="en-US" i="1" dirty="0" smtClean="0"/>
              <a:t>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Adding an integer to both sides of a valid congruence preserves validity.</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smtClean="0"/>
              <a:t>c</a:t>
            </a:r>
            <a:r>
              <a:rPr lang="en-US" dirty="0" smtClean="0">
                <a:ea typeface="Cambria Math"/>
              </a:rPr>
              <a:t> + </a:t>
            </a:r>
            <a:r>
              <a:rPr lang="en-US" i="1" dirty="0" smtClean="0"/>
              <a:t>a  </a:t>
            </a:r>
            <a:r>
              <a:rPr lang="en-US" b="1" dirty="0" smtClean="0">
                <a:latin typeface="Cambria Math"/>
                <a:ea typeface="Cambria Math"/>
              </a:rPr>
              <a:t>≡</a:t>
            </a:r>
            <a:r>
              <a:rPr lang="en-US" b="1" dirty="0" smtClean="0"/>
              <a:t> </a:t>
            </a:r>
            <a:r>
              <a:rPr lang="en-US" i="1" dirty="0" smtClean="0"/>
              <a:t>c</a:t>
            </a:r>
            <a:r>
              <a:rPr lang="en-US" dirty="0" smtClean="0">
                <a:ea typeface="Cambria Math"/>
              </a:rPr>
              <a:t> + </a:t>
            </a:r>
            <a:r>
              <a:rPr lang="en-US" i="1" dirty="0" smtClean="0"/>
              <a:t>b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Dividing a congruence by an integer does not always produce a valid congruence.</a:t>
            </a:r>
          </a:p>
          <a:p>
            <a:pPr>
              <a:buNone/>
            </a:pPr>
            <a:r>
              <a:rPr lang="en-US" dirty="0" smtClean="0"/>
              <a:t>    </a:t>
            </a:r>
            <a:r>
              <a:rPr lang="en-US" b="1" dirty="0" smtClean="0"/>
              <a:t>Example</a:t>
            </a:r>
            <a:r>
              <a:rPr lang="en-US" dirty="0" smtClean="0"/>
              <a:t>: The congruence </a:t>
            </a:r>
            <a:r>
              <a:rPr lang="en-US" dirty="0" smtClean="0">
                <a:latin typeface="Cambria Math" pitchFamily="18" charset="0"/>
                <a:ea typeface="Cambria Math" pitchFamily="18" charset="0"/>
              </a:rPr>
              <a:t>14</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8</a:t>
            </a:r>
            <a:r>
              <a:rPr lang="en-US" dirty="0" smtClean="0"/>
              <a:t> (mod </a:t>
            </a:r>
            <a:r>
              <a:rPr lang="en-US" dirty="0" smtClean="0">
                <a:latin typeface="Cambria Math" pitchFamily="18" charset="0"/>
                <a:ea typeface="Cambria Math" pitchFamily="18" charset="0"/>
              </a:rPr>
              <a:t>6</a:t>
            </a:r>
            <a:r>
              <a:rPr lang="en-US" dirty="0" smtClean="0"/>
              <a:t>) holds. But dividing both sides by </a:t>
            </a:r>
            <a:r>
              <a:rPr lang="en-US" dirty="0" smtClean="0">
                <a:latin typeface="Cambria Math" pitchFamily="18" charset="0"/>
                <a:ea typeface="Cambria Math" pitchFamily="18" charset="0"/>
              </a:rPr>
              <a:t>2 </a:t>
            </a:r>
            <a:r>
              <a:rPr lang="en-US" dirty="0" smtClean="0"/>
              <a:t>does not produce a valid congruence since       </a:t>
            </a:r>
            <a:r>
              <a:rPr lang="en-US" dirty="0" smtClean="0">
                <a:latin typeface="Cambria Math" pitchFamily="18" charset="0"/>
                <a:ea typeface="Cambria Math" pitchFamily="18" charset="0"/>
              </a:rPr>
              <a:t>14/2 = 7 and 8/2 = 4, but     7</a:t>
            </a:r>
            <a:r>
              <a:rPr lang="en-US" dirty="0" smtClean="0">
                <a:latin typeface="Cambria Math"/>
                <a:ea typeface="Cambria Math"/>
              </a:rPr>
              <a:t>≢</a:t>
            </a:r>
            <a:r>
              <a:rPr lang="en-US" dirty="0" smtClean="0">
                <a:latin typeface="Cambria Math" pitchFamily="18" charset="0"/>
                <a:ea typeface="Cambria Math" pitchFamily="18" charset="0"/>
              </a:rPr>
              <a:t>4 (mod 6). </a:t>
            </a:r>
          </a:p>
          <a:p>
            <a:pPr>
              <a:buNone/>
            </a:pPr>
            <a:r>
              <a:rPr lang="en-US" dirty="0" smtClean="0">
                <a:latin typeface="Cambria Math" pitchFamily="18" charset="0"/>
                <a:ea typeface="Cambria Math" pitchFamily="18" charset="0"/>
              </a:rPr>
              <a:t>     See Section 4.3 for conditions when division is ok.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a:t>
            </a:r>
            <a:r>
              <a:rPr lang="en-US" b="1" dirty="0" smtClean="0"/>
              <a:t>mod</a:t>
            </a:r>
            <a:r>
              <a:rPr lang="en-US" dirty="0" smtClean="0"/>
              <a:t> </a:t>
            </a:r>
            <a:r>
              <a:rPr lang="en-US" i="1" dirty="0" smtClean="0"/>
              <a:t>m </a:t>
            </a:r>
            <a:r>
              <a:rPr lang="en-US" dirty="0" smtClean="0"/>
              <a:t>Function of Products and Sums</a:t>
            </a:r>
            <a:r>
              <a:rPr lang="en-US" i="1" dirty="0" smtClean="0"/>
              <a:t> </a:t>
            </a:r>
            <a:endParaRPr lang="en-US" i="1" dirty="0"/>
          </a:p>
        </p:txBody>
      </p:sp>
      <p:sp>
        <p:nvSpPr>
          <p:cNvPr id="3" name="Content Placeholder 2"/>
          <p:cNvSpPr>
            <a:spLocks noGrp="1"/>
          </p:cNvSpPr>
          <p:nvPr>
            <p:ph idx="1"/>
          </p:nvPr>
        </p:nvSpPr>
        <p:spPr/>
        <p:txBody>
          <a:bodyPr>
            <a:normAutofit lnSpcReduction="10000"/>
          </a:bodyPr>
          <a:lstStyle/>
          <a:p>
            <a:r>
              <a:rPr lang="en-US" dirty="0" smtClean="0"/>
              <a:t>We use the  following corollary to Theorem </a:t>
            </a:r>
            <a:r>
              <a:rPr lang="en-US" dirty="0" smtClean="0">
                <a:latin typeface="Cambria Math" pitchFamily="18" charset="0"/>
                <a:ea typeface="Cambria Math" pitchFamily="18" charset="0"/>
              </a:rPr>
              <a:t>5  to  compute the remainder of the product or sum of two integers when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from the remainders when each is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endParaRPr lang="en-US" b="1" dirty="0" smtClean="0"/>
          </a:p>
          <a:p>
            <a:pPr>
              <a:buNone/>
            </a:pPr>
            <a:r>
              <a:rPr lang="en-US" b="1" dirty="0" smtClean="0"/>
              <a:t>   Corollary</a:t>
            </a:r>
            <a:r>
              <a:rPr lang="en-US" dirty="0" smtClean="0"/>
              <a:t>: Let </a:t>
            </a:r>
            <a:r>
              <a:rPr lang="en-US" i="1" dirty="0" smtClean="0"/>
              <a:t>m</a:t>
            </a:r>
            <a:r>
              <a:rPr lang="en-US" dirty="0" smtClean="0"/>
              <a:t> be a positive integer and let </a:t>
            </a:r>
            <a:r>
              <a:rPr lang="en-US" i="1" dirty="0" smtClean="0"/>
              <a:t>a</a:t>
            </a:r>
            <a:r>
              <a:rPr lang="en-US" b="1" dirty="0" smtClean="0"/>
              <a:t> </a:t>
            </a:r>
            <a:r>
              <a:rPr lang="en-US" dirty="0" smtClean="0"/>
              <a:t>and</a:t>
            </a:r>
            <a:r>
              <a:rPr lang="en-US" b="1" dirty="0" smtClean="0"/>
              <a:t> </a:t>
            </a:r>
            <a:r>
              <a:rPr lang="en-US" i="1" dirty="0" smtClean="0"/>
              <a:t>b</a:t>
            </a:r>
            <a:r>
              <a:rPr lang="en-US" dirty="0" smtClean="0"/>
              <a:t>  be integers. Then</a:t>
            </a:r>
          </a:p>
          <a:p>
            <a:pPr>
              <a:buNone/>
            </a:pPr>
            <a:r>
              <a:rPr lang="en-US" dirty="0" smtClean="0"/>
              <a:t>   (</a:t>
            </a:r>
            <a:r>
              <a:rPr lang="en-US" i="1" dirty="0" smtClean="0"/>
              <a:t>a + b) </a:t>
            </a:r>
            <a:r>
              <a:rPr lang="en-US" dirty="0" smtClean="0"/>
              <a:t>(</a:t>
            </a:r>
            <a:r>
              <a:rPr lang="en-US" b="1" dirty="0" smtClean="0"/>
              <a:t>mod</a:t>
            </a:r>
            <a:r>
              <a:rPr lang="en-US" i="1" dirty="0" smtClean="0"/>
              <a:t> m</a:t>
            </a:r>
            <a:r>
              <a:rPr lang="en-US" dirty="0" smtClean="0"/>
              <a:t>) =  </a:t>
            </a:r>
            <a:r>
              <a:rPr lang="en-US" i="1" dirty="0" smtClean="0"/>
              <a:t> </a:t>
            </a:r>
            <a:r>
              <a:rPr lang="en-US" dirty="0" smtClean="0"/>
              <a:t>((</a:t>
            </a:r>
            <a:r>
              <a:rPr lang="en-US" i="1" dirty="0" smtClean="0"/>
              <a:t>a </a:t>
            </a:r>
            <a:r>
              <a:rPr lang="en-US" b="1" dirty="0" smtClean="0"/>
              <a:t>mod</a:t>
            </a:r>
            <a:r>
              <a:rPr lang="en-US" i="1" dirty="0" smtClean="0"/>
              <a:t> m</a:t>
            </a:r>
            <a:r>
              <a:rPr lang="en-US" dirty="0" smtClean="0"/>
              <a:t>) + (</a:t>
            </a:r>
            <a:r>
              <a:rPr lang="en-US" i="1" dirty="0" smtClean="0"/>
              <a:t>b </a:t>
            </a:r>
            <a:r>
              <a:rPr lang="en-US" b="1" dirty="0" smtClean="0"/>
              <a:t>mod</a:t>
            </a:r>
            <a:r>
              <a:rPr lang="en-US" i="1" dirty="0" smtClean="0"/>
              <a:t> m</a:t>
            </a:r>
            <a:r>
              <a:rPr lang="en-US" dirty="0" smtClean="0"/>
              <a:t>)) </a:t>
            </a:r>
            <a:r>
              <a:rPr lang="en-US" b="1" dirty="0" smtClean="0"/>
              <a:t>mod</a:t>
            </a:r>
            <a:r>
              <a:rPr lang="en-US" i="1" dirty="0" smtClean="0"/>
              <a:t> m</a:t>
            </a:r>
          </a:p>
          <a:p>
            <a:pPr>
              <a:buNone/>
            </a:pPr>
            <a:r>
              <a:rPr lang="en-US" i="1" dirty="0" smtClean="0"/>
              <a:t>    </a:t>
            </a:r>
            <a:r>
              <a:rPr lang="en-US" dirty="0" smtClean="0"/>
              <a:t>and</a:t>
            </a:r>
          </a:p>
          <a:p>
            <a:pPr>
              <a:buNone/>
            </a:pPr>
            <a:r>
              <a:rPr lang="en-US" dirty="0" smtClean="0"/>
              <a:t>    </a:t>
            </a:r>
            <a:r>
              <a:rPr lang="en-US" i="1" dirty="0" err="1" smtClean="0"/>
              <a:t>ab</a:t>
            </a:r>
            <a:r>
              <a:rPr lang="en-US" i="1" dirty="0" smtClean="0"/>
              <a:t> </a:t>
            </a:r>
            <a:r>
              <a:rPr lang="en-US" b="1" dirty="0" smtClean="0"/>
              <a:t>mod</a:t>
            </a:r>
            <a:r>
              <a:rPr lang="en-US" i="1" dirty="0" smtClean="0"/>
              <a:t> m</a:t>
            </a:r>
            <a:r>
              <a:rPr lang="en-US" dirty="0" smtClean="0"/>
              <a:t> </a:t>
            </a:r>
            <a:r>
              <a:rPr lang="en-US" i="1" dirty="0" smtClean="0"/>
              <a:t>= </a:t>
            </a:r>
            <a:r>
              <a:rPr lang="en-US" dirty="0" smtClean="0"/>
              <a:t>((</a:t>
            </a:r>
            <a:r>
              <a:rPr lang="en-US" i="1" dirty="0" smtClean="0"/>
              <a:t>a</a:t>
            </a:r>
            <a:r>
              <a:rPr lang="en-US" dirty="0" smtClean="0"/>
              <a:t> </a:t>
            </a:r>
            <a:r>
              <a:rPr lang="en-US" b="1" dirty="0" smtClean="0"/>
              <a:t>mod</a:t>
            </a:r>
            <a:r>
              <a:rPr lang="en-US" i="1" dirty="0" smtClean="0"/>
              <a:t> m</a:t>
            </a:r>
            <a:r>
              <a:rPr lang="en-US" dirty="0" smtClean="0"/>
              <a:t>)</a:t>
            </a:r>
            <a:r>
              <a:rPr lang="en-US" i="1" dirty="0" smtClean="0"/>
              <a:t> </a:t>
            </a:r>
            <a:r>
              <a:rPr lang="en-US" dirty="0" smtClean="0"/>
              <a:t>(</a:t>
            </a:r>
            <a:r>
              <a:rPr lang="en-US" i="1" dirty="0" smtClean="0"/>
              <a:t>b</a:t>
            </a:r>
            <a:r>
              <a:rPr lang="en-US" dirty="0" smtClean="0"/>
              <a:t> </a:t>
            </a:r>
            <a:r>
              <a:rPr lang="en-US" b="1" dirty="0" smtClean="0"/>
              <a:t>mod</a:t>
            </a:r>
            <a:r>
              <a:rPr lang="en-US" i="1" dirty="0" smtClean="0"/>
              <a:t> m</a:t>
            </a:r>
            <a:r>
              <a:rPr lang="en-US" dirty="0" smtClean="0"/>
              <a:t>)) </a:t>
            </a:r>
            <a:r>
              <a:rPr lang="en-US" b="1" dirty="0" smtClean="0"/>
              <a:t>mod</a:t>
            </a:r>
            <a:r>
              <a:rPr lang="en-US" i="1" dirty="0" smtClean="0"/>
              <a:t> m</a:t>
            </a:r>
            <a:r>
              <a:rPr lang="en-US" dirty="0" smtClean="0"/>
              <a:t>. </a:t>
            </a:r>
          </a:p>
          <a:p>
            <a:pPr>
              <a:buNone/>
            </a:pPr>
            <a:r>
              <a:rPr lang="en-US" dirty="0" smtClean="0"/>
              <a:t>        (</a:t>
            </a:r>
            <a:r>
              <a:rPr lang="en-US" i="1" dirty="0" smtClean="0"/>
              <a:t>proof  in text</a:t>
            </a: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Definitions</a:t>
            </a:r>
            <a:r>
              <a:rPr lang="en-US" dirty="0" smtClean="0"/>
              <a:t>: Let </a:t>
            </a:r>
            <a:r>
              <a:rPr lang="en-US" b="1" dirty="0" err="1" smtClean="0"/>
              <a:t>Z</a:t>
            </a:r>
            <a:r>
              <a:rPr lang="en-US" i="1" baseline="-25000" dirty="0" err="1" smtClean="0"/>
              <a:t>m</a:t>
            </a:r>
            <a:r>
              <a:rPr lang="en-US" i="1" baseline="-25000" dirty="0" smtClean="0"/>
              <a:t> </a:t>
            </a:r>
            <a:r>
              <a:rPr lang="en-US" dirty="0" smtClean="0"/>
              <a:t> be the set of nonnegative integers less than </a:t>
            </a:r>
            <a:r>
              <a:rPr lang="en-US" i="1" dirty="0" smtClean="0"/>
              <a:t>m</a:t>
            </a:r>
            <a:r>
              <a:rPr lang="en-US" dirty="0" smtClean="0"/>
              <a:t>: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 </a:t>
            </a:r>
            <a:r>
              <a:rPr lang="en-US" i="1" dirty="0" smtClean="0"/>
              <a:t>m</a:t>
            </a:r>
            <a:r>
              <a:rPr lang="en-US" dirty="0" smtClean="0">
                <a:latin typeface="Cambria Math"/>
                <a:ea typeface="Cambria Math"/>
              </a:rPr>
              <a:t>−1</a:t>
            </a:r>
            <a:r>
              <a:rPr lang="en-US" dirty="0" smtClean="0">
                <a:ea typeface="Cambria Math"/>
              </a:rPr>
              <a:t>}</a:t>
            </a:r>
          </a:p>
          <a:p>
            <a:r>
              <a:rPr lang="en-US" dirty="0" smtClean="0">
                <a:ea typeface="Cambria Math"/>
              </a:rPr>
              <a:t>The operation +</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ea typeface="Cambria Math"/>
              </a:rPr>
              <a:t> +</a:t>
            </a:r>
            <a:r>
              <a:rPr lang="en-US" i="1" baseline="-25000" dirty="0" smtClean="0">
                <a:ea typeface="Cambria Math"/>
              </a:rPr>
              <a:t>m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addition modulo m</a:t>
            </a:r>
            <a:r>
              <a:rPr lang="en-US" dirty="0" smtClean="0">
                <a:ea typeface="Cambria Math"/>
              </a:rPr>
              <a:t>.</a:t>
            </a:r>
          </a:p>
          <a:p>
            <a:r>
              <a:rPr lang="en-US" dirty="0" smtClean="0">
                <a:ea typeface="Cambria Math"/>
              </a:rPr>
              <a:t>The operation </a:t>
            </a:r>
            <a:r>
              <a:rPr lang="en-US" dirty="0" smtClean="0">
                <a:latin typeface="Cambria Math"/>
                <a:ea typeface="Cambria Math"/>
              </a:rPr>
              <a:t>∙</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latin typeface="Cambria Math"/>
                <a:ea typeface="Cambria Math"/>
              </a:rPr>
              <a:t> ∙</a:t>
            </a:r>
            <a:r>
              <a:rPr lang="en-US" i="1" baseline="-25000" dirty="0" smtClean="0">
                <a:ea typeface="Cambria Math"/>
              </a:rPr>
              <a:t>m</a:t>
            </a:r>
            <a:r>
              <a:rPr lang="en-US" dirty="0" smtClean="0">
                <a:ea typeface="Cambria Math"/>
              </a:rPr>
              <a:t>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multiplication modulo m</a:t>
            </a:r>
            <a:r>
              <a:rPr lang="en-US" dirty="0" smtClean="0">
                <a:ea typeface="Cambria Math"/>
              </a:rPr>
              <a:t>.</a:t>
            </a:r>
          </a:p>
          <a:p>
            <a:r>
              <a:rPr lang="en-US" dirty="0" smtClean="0">
                <a:ea typeface="Cambria Math"/>
              </a:rPr>
              <a:t>Using these operations is said to be doing </a:t>
            </a:r>
            <a:r>
              <a:rPr lang="en-US" i="1" dirty="0" smtClean="0">
                <a:ea typeface="Cambria Math"/>
              </a:rPr>
              <a:t>arithmetic modulo m</a:t>
            </a:r>
            <a:r>
              <a:rPr lang="en-US" dirty="0" smtClean="0">
                <a:ea typeface="Cambria Math"/>
              </a:rPr>
              <a:t>.</a:t>
            </a:r>
            <a:endParaRPr lang="en-US" dirty="0" smtClean="0"/>
          </a:p>
          <a:p>
            <a:pPr>
              <a:buNone/>
            </a:pPr>
            <a:r>
              <a:rPr lang="en-US" b="1" dirty="0" smtClean="0"/>
              <a:t>  Example</a:t>
            </a:r>
            <a:r>
              <a:rPr lang="en-US" dirty="0" smtClean="0"/>
              <a:t>: Find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    and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a:t>
            </a:r>
          </a:p>
          <a:p>
            <a:pPr>
              <a:buNone/>
            </a:pPr>
            <a:r>
              <a:rPr lang="en-US" dirty="0" smtClean="0"/>
              <a:t>  </a:t>
            </a:r>
            <a:r>
              <a:rPr lang="en-US" b="1" dirty="0" smtClean="0"/>
              <a:t>Solution</a:t>
            </a:r>
            <a:r>
              <a:rPr lang="en-US" dirty="0" smtClean="0"/>
              <a:t>: Using the definitions above:</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16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5</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a:t>
            </a:r>
            <a:r>
              <a:rPr lang="en-US" dirty="0" smtClean="0">
                <a:latin typeface="Cambria Math"/>
                <a:ea typeface="Cambria Math"/>
              </a:rPr>
              <a:t>∙</a:t>
            </a:r>
            <a:r>
              <a:rPr lang="en-US" dirty="0" smtClean="0">
                <a:latin typeface="Cambria Math" pitchFamily="18" charset="0"/>
                <a:ea typeface="Cambria Math" pitchFamily="18" charset="0"/>
              </a:rPr>
              <a:t>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63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8</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40000" lnSpcReduction="20000"/>
          </a:bodyPr>
          <a:lstStyle/>
          <a:p>
            <a:r>
              <a:rPr lang="en-US" sz="5500" dirty="0" smtClean="0">
                <a:ea typeface="Cambria Math"/>
              </a:rPr>
              <a:t>The operations +</a:t>
            </a:r>
            <a:r>
              <a:rPr lang="en-US" sz="5500" i="1" baseline="-25000" dirty="0" smtClean="0">
                <a:ea typeface="Cambria Math"/>
              </a:rPr>
              <a:t>m</a:t>
            </a:r>
            <a:r>
              <a:rPr lang="en-US" sz="5500" dirty="0" smtClean="0">
                <a:ea typeface="Cambria Math"/>
              </a:rPr>
              <a:t> and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satisfy many of the same properties as ordinary addition and multiplication.</a:t>
            </a:r>
          </a:p>
          <a:p>
            <a:pPr lvl="1"/>
            <a:r>
              <a:rPr lang="en-US" sz="5500" i="1" dirty="0" smtClean="0">
                <a:ea typeface="Cambria Math"/>
              </a:rPr>
              <a:t>Closure</a:t>
            </a:r>
            <a:r>
              <a:rPr lang="en-US" sz="5500" dirty="0" smtClean="0">
                <a:ea typeface="Cambria Math"/>
              </a:rPr>
              <a:t>: If </a:t>
            </a:r>
            <a:r>
              <a:rPr lang="en-US" sz="5500" i="1" dirty="0" smtClean="0">
                <a:ea typeface="Cambria Math"/>
              </a:rPr>
              <a:t>a</a:t>
            </a:r>
            <a:r>
              <a:rPr lang="en-US" sz="5500" dirty="0" smtClean="0">
                <a:ea typeface="Cambria Math"/>
              </a:rPr>
              <a:t> and </a:t>
            </a:r>
            <a:r>
              <a:rPr lang="en-US" sz="5500" i="1" dirty="0" smtClean="0">
                <a:ea typeface="Cambria Math"/>
              </a:rPr>
              <a:t>b </a:t>
            </a:r>
            <a:r>
              <a:rPr lang="en-US" sz="5500" dirty="0" smtClean="0">
                <a:ea typeface="Cambria Math"/>
              </a:rPr>
              <a:t>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a:t>
            </a:r>
            <a:r>
              <a:rPr lang="en-US" sz="5500" i="1" baseline="-25000" dirty="0" smtClean="0"/>
              <a:t>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a:t>
            </a:r>
          </a:p>
          <a:p>
            <a:pPr lvl="1"/>
            <a:r>
              <a:rPr lang="en-US" sz="5500" i="1" dirty="0" err="1" smtClean="0">
                <a:ea typeface="Cambria Math"/>
              </a:rPr>
              <a:t>Associativity</a:t>
            </a:r>
            <a:r>
              <a:rPr lang="en-US" sz="5500" dirty="0" smtClean="0">
                <a:ea typeface="Cambria Math"/>
              </a:rPr>
              <a:t>: If </a:t>
            </a:r>
            <a:r>
              <a:rPr lang="en-US" sz="5500" i="1" dirty="0" smtClean="0">
                <a:ea typeface="Cambria Math"/>
              </a:rPr>
              <a:t>a</a:t>
            </a:r>
            <a:r>
              <a:rPr lang="en-US" sz="5500" dirty="0" smtClean="0">
                <a:ea typeface="Cambria Math"/>
              </a:rPr>
              <a:t>, </a:t>
            </a:r>
            <a:r>
              <a:rPr lang="en-US" sz="5500" i="1" dirty="0" smtClean="0">
                <a:ea typeface="Cambria Math"/>
              </a:rPr>
              <a:t>b, </a:t>
            </a:r>
            <a:r>
              <a:rPr lang="en-US" sz="5500" dirty="0" smtClean="0">
                <a:ea typeface="Cambria Math"/>
              </a:rPr>
              <a:t>and</a:t>
            </a:r>
            <a:r>
              <a:rPr lang="en-US" sz="5500" i="1" dirty="0" smtClean="0">
                <a:ea typeface="Cambria Math"/>
              </a:rPr>
              <a:t> c</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a:t>
            </a:r>
            <a:r>
              <a:rPr lang="en-US" sz="5500" dirty="0" smtClean="0">
                <a:ea typeface="Cambria Math"/>
              </a:rPr>
              <a:t>).</a:t>
            </a:r>
          </a:p>
          <a:p>
            <a:pPr lvl="1"/>
            <a:r>
              <a:rPr lang="en-US" sz="5500" i="1" dirty="0" err="1" smtClean="0">
                <a:ea typeface="Cambria Math"/>
              </a:rPr>
              <a:t>Commutativity</a:t>
            </a:r>
            <a:r>
              <a:rPr lang="en-US" sz="5500" dirty="0" smtClean="0">
                <a:ea typeface="Cambria Math"/>
              </a:rPr>
              <a:t>: If </a:t>
            </a:r>
            <a:r>
              <a:rPr lang="en-US" sz="5500" i="1" dirty="0" smtClean="0">
                <a:ea typeface="Cambria Math"/>
              </a:rPr>
              <a:t>a</a:t>
            </a:r>
            <a:r>
              <a:rPr lang="en-US" sz="5500" dirty="0" smtClean="0">
                <a:ea typeface="Cambria Math"/>
              </a:rPr>
              <a:t> and</a:t>
            </a:r>
            <a:r>
              <a:rPr lang="en-US" sz="5500" i="1" dirty="0" smtClean="0">
                <a:ea typeface="Cambria Math"/>
              </a:rPr>
              <a:t> 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i="1" baseline="-25000" dirty="0" smtClean="0">
                <a:ea typeface="Cambria Math"/>
              </a:rPr>
              <a:t>m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a</a:t>
            </a:r>
            <a:r>
              <a:rPr lang="en-US" sz="5500" dirty="0" smtClean="0">
                <a:ea typeface="Cambria Math"/>
              </a:rPr>
              <a:t>.</a:t>
            </a:r>
          </a:p>
          <a:p>
            <a:pPr lvl="1"/>
            <a:r>
              <a:rPr lang="en-US" sz="5500" i="1" dirty="0" smtClean="0">
                <a:ea typeface="Cambria Math"/>
              </a:rPr>
              <a:t>Identity elements</a:t>
            </a:r>
            <a:r>
              <a:rPr lang="en-US" sz="5500" dirty="0" smtClean="0">
                <a:ea typeface="Cambria Math"/>
              </a:rPr>
              <a:t>: The elements </a:t>
            </a:r>
            <a:r>
              <a:rPr lang="en-US" sz="5500" dirty="0" smtClean="0">
                <a:latin typeface="Cambria Math" pitchFamily="18" charset="0"/>
                <a:ea typeface="Cambria Math" pitchFamily="18" charset="0"/>
              </a:rPr>
              <a:t>0</a:t>
            </a:r>
            <a:r>
              <a:rPr lang="en-US" sz="5500" dirty="0" smtClean="0">
                <a:ea typeface="Cambria Math"/>
              </a:rPr>
              <a:t> and </a:t>
            </a:r>
            <a:r>
              <a:rPr lang="en-US" sz="5500" dirty="0" smtClean="0">
                <a:latin typeface="Cambria Math" pitchFamily="18" charset="0"/>
                <a:ea typeface="Cambria Math" pitchFamily="18" charset="0"/>
              </a:rPr>
              <a:t>1</a:t>
            </a:r>
            <a:r>
              <a:rPr lang="en-US" sz="5500" dirty="0" smtClean="0">
                <a:ea typeface="Cambria Math"/>
              </a:rPr>
              <a:t> are identity elements for addition and multiplication modulo </a:t>
            </a:r>
            <a:r>
              <a:rPr lang="en-US" sz="5500" i="1" dirty="0" smtClean="0">
                <a:ea typeface="Cambria Math"/>
              </a:rPr>
              <a:t>m</a:t>
            </a:r>
            <a:r>
              <a:rPr lang="en-US" sz="5500" dirty="0" smtClean="0">
                <a:ea typeface="Cambria Math"/>
              </a:rPr>
              <a:t>, respectively.</a:t>
            </a:r>
          </a:p>
          <a:p>
            <a:pPr lvl="2"/>
            <a:r>
              <a:rPr lang="en-US" sz="5500" dirty="0" smtClean="0">
                <a:ea typeface="Cambria Math"/>
              </a:rPr>
              <a:t>If </a:t>
            </a:r>
            <a:r>
              <a:rPr lang="en-US" sz="5500" i="1" dirty="0" smtClean="0">
                <a:ea typeface="Cambria Math"/>
              </a:rPr>
              <a:t>a</a:t>
            </a:r>
            <a:r>
              <a:rPr lang="en-US" sz="5500" dirty="0" smtClean="0">
                <a:ea typeface="Cambria Math"/>
              </a:rPr>
              <a:t> belongs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dirty="0" smtClean="0">
                <a:latin typeface="Cambria Math" pitchFamily="18" charset="0"/>
                <a:ea typeface="Cambria Math" pitchFamily="18" charset="0"/>
              </a:rPr>
              <a:t>0</a:t>
            </a:r>
            <a:r>
              <a:rPr lang="en-US" sz="5500" i="1" dirty="0" smtClean="0">
                <a:ea typeface="Cambria Math"/>
              </a:rPr>
              <a:t>  = </a:t>
            </a:r>
            <a:r>
              <a:rPr lang="en-US" sz="5500" i="1" baseline="-25000" dirty="0" smtClean="0">
                <a:ea typeface="Cambria Math"/>
              </a:rPr>
              <a:t>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latin typeface="Cambria Math" pitchFamily="18" charset="0"/>
                <a:ea typeface="Cambria Math" pitchFamily="18" charset="0"/>
              </a:rPr>
              <a:t>1</a:t>
            </a:r>
            <a:r>
              <a:rPr lang="en-US" sz="5500" dirty="0" smtClean="0">
                <a:ea typeface="Cambria Math"/>
              </a:rPr>
              <a:t> </a:t>
            </a:r>
            <a:r>
              <a:rPr lang="en-US" sz="5500" i="1" dirty="0" smtClean="0">
                <a:ea typeface="Cambria Math"/>
              </a:rPr>
              <a:t> = a</a:t>
            </a:r>
            <a:r>
              <a:rPr lang="en-US" sz="5500" dirty="0" smtClean="0">
                <a:ea typeface="Cambria Math"/>
              </a:rPr>
              <a:t>.</a:t>
            </a:r>
          </a:p>
          <a:p>
            <a:pPr lvl="1"/>
            <a:endParaRPr lang="en-US" dirty="0" smtClean="0"/>
          </a:p>
          <a:p>
            <a:pPr lvl="1"/>
            <a:endParaRPr lang="en-US" dirty="0" smtClean="0"/>
          </a:p>
          <a:p>
            <a:pPr>
              <a:buNone/>
            </a:pPr>
            <a:r>
              <a:rPr lang="en-US" b="1" dirty="0" smtClean="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a:bodyPr>
          <a:lstStyle/>
          <a:p>
            <a:pPr lvl="1"/>
            <a:r>
              <a:rPr lang="en-US" sz="2000" i="1" dirty="0" smtClean="0">
                <a:ea typeface="Cambria Math"/>
              </a:rPr>
              <a:t>Additive inverses</a:t>
            </a:r>
            <a:r>
              <a:rPr lang="en-US" sz="2000" dirty="0" smtClean="0">
                <a:ea typeface="Cambria Math"/>
              </a:rPr>
              <a:t>: If </a:t>
            </a:r>
            <a:r>
              <a:rPr lang="en-US" sz="2000" i="1" dirty="0" smtClean="0">
                <a:ea typeface="Cambria Math"/>
              </a:rPr>
              <a:t>a</a:t>
            </a:r>
            <a:r>
              <a:rPr lang="en-US" sz="2000" i="1" dirty="0" smtClean="0">
                <a:latin typeface="Cambria Math"/>
                <a:ea typeface="Cambria Math"/>
              </a:rPr>
              <a:t>≠ </a:t>
            </a:r>
            <a:r>
              <a:rPr lang="en-US" sz="2000" dirty="0" smtClean="0">
                <a:latin typeface="Cambria Math" pitchFamily="18" charset="0"/>
                <a:ea typeface="Cambria Math" pitchFamily="18" charset="0"/>
              </a:rPr>
              <a:t>0 </a:t>
            </a:r>
            <a:r>
              <a:rPr lang="en-US" sz="2000" dirty="0" smtClean="0">
                <a:ea typeface="Cambria Math"/>
              </a:rPr>
              <a:t>belongs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r>
              <a:rPr lang="en-US" sz="2000" i="1" dirty="0" smtClean="0">
                <a:ea typeface="Cambria Math"/>
              </a:rPr>
              <a:t>m</a:t>
            </a:r>
            <a:r>
              <a:rPr lang="en-US" sz="2000" i="1" dirty="0" smtClean="0">
                <a:latin typeface="Cambria Math"/>
                <a:ea typeface="Cambria Math"/>
              </a:rPr>
              <a:t>− </a:t>
            </a:r>
            <a:r>
              <a:rPr lang="en-US" sz="2000" i="1" dirty="0" smtClean="0">
                <a:ea typeface="Cambria Math"/>
              </a:rPr>
              <a:t>a</a:t>
            </a:r>
            <a:r>
              <a:rPr lang="en-US" sz="2000" dirty="0" smtClean="0">
                <a:ea typeface="Cambria Math"/>
              </a:rPr>
              <a:t>  is the additive inverse of a modulo m and 0 is its own additive inverse.  </a:t>
            </a:r>
          </a:p>
          <a:p>
            <a:pPr lvl="2"/>
            <a:r>
              <a:rPr lang="en-US" sz="2000" i="1" dirty="0" smtClean="0">
                <a:ea typeface="Cambria Math"/>
              </a:rPr>
              <a:t>a</a:t>
            </a:r>
            <a:r>
              <a:rPr lang="en-US" sz="2000" dirty="0" smtClean="0">
                <a:ea typeface="Cambria Math"/>
              </a:rPr>
              <a:t> +</a:t>
            </a:r>
            <a:r>
              <a:rPr lang="en-US" sz="2000" i="1" baseline="-25000" dirty="0" smtClean="0">
                <a:ea typeface="Cambria Math"/>
              </a:rPr>
              <a:t>m </a:t>
            </a:r>
            <a:r>
              <a:rPr lang="en-US" sz="2000" dirty="0" smtClean="0">
                <a:ea typeface="Cambria Math"/>
              </a:rPr>
              <a:t>(</a:t>
            </a:r>
            <a:r>
              <a:rPr lang="en-US" sz="2000" i="1" dirty="0" smtClean="0">
                <a:ea typeface="Cambria Math"/>
              </a:rPr>
              <a:t>m</a:t>
            </a:r>
            <a:r>
              <a:rPr lang="en-US" sz="2000" i="1" dirty="0" smtClean="0">
                <a:latin typeface="Cambria Math"/>
                <a:ea typeface="Cambria Math"/>
              </a:rPr>
              <a:t>− </a:t>
            </a:r>
            <a:r>
              <a:rPr lang="en-US" sz="2000" i="1" dirty="0" smtClean="0">
                <a:ea typeface="Cambria Math"/>
              </a:rPr>
              <a:t>a )</a:t>
            </a:r>
            <a:r>
              <a:rPr lang="en-US" sz="2000" dirty="0" smtClean="0">
                <a:ea typeface="Cambria Math"/>
              </a:rPr>
              <a:t> </a:t>
            </a:r>
            <a:r>
              <a:rPr lang="en-US" sz="2000" i="1" dirty="0" smtClean="0">
                <a:ea typeface="Cambria Math"/>
              </a:rPr>
              <a:t> = </a:t>
            </a:r>
            <a:r>
              <a:rPr lang="en-US" sz="2000" dirty="0" smtClean="0">
                <a:latin typeface="Cambria Math" pitchFamily="18" charset="0"/>
                <a:ea typeface="Cambria Math" pitchFamily="18" charset="0"/>
              </a:rPr>
              <a:t>0</a:t>
            </a:r>
            <a:r>
              <a:rPr lang="en-US" sz="2000" dirty="0" smtClean="0">
                <a:ea typeface="Cambria Math"/>
              </a:rPr>
              <a:t> and </a:t>
            </a:r>
            <a:r>
              <a:rPr lang="en-US" sz="2000" dirty="0" smtClean="0">
                <a:latin typeface="Cambria Math" pitchFamily="18" charset="0"/>
                <a:ea typeface="Cambria Math" pitchFamily="18" charset="0"/>
              </a:rPr>
              <a:t>0</a:t>
            </a:r>
            <a:r>
              <a:rPr lang="en-US" sz="2000" dirty="0" smtClean="0">
                <a:ea typeface="Cambria Math"/>
              </a:rPr>
              <a:t> +</a:t>
            </a:r>
            <a:r>
              <a:rPr lang="en-US" sz="2000" i="1" baseline="-25000" dirty="0" smtClean="0">
                <a:ea typeface="Cambria Math"/>
              </a:rPr>
              <a:t>m </a:t>
            </a:r>
            <a:r>
              <a:rPr lang="en-US" sz="2000" dirty="0" smtClean="0">
                <a:latin typeface="Cambria Math" pitchFamily="18" charset="0"/>
                <a:ea typeface="Cambria Math" pitchFamily="18" charset="0"/>
              </a:rPr>
              <a:t>0</a:t>
            </a:r>
            <a:r>
              <a:rPr lang="en-US" sz="2000" i="1" dirty="0" smtClean="0">
                <a:ea typeface="Cambria Math"/>
              </a:rPr>
              <a:t>  = </a:t>
            </a:r>
            <a:r>
              <a:rPr lang="en-US" sz="2000" dirty="0" smtClean="0">
                <a:latin typeface="Cambria Math" pitchFamily="18" charset="0"/>
                <a:ea typeface="Cambria Math" pitchFamily="18" charset="0"/>
              </a:rPr>
              <a:t>0</a:t>
            </a:r>
          </a:p>
          <a:p>
            <a:pPr lvl="1"/>
            <a:r>
              <a:rPr lang="en-US" sz="2000" i="1" dirty="0" err="1" smtClean="0">
                <a:ea typeface="Cambria Math" pitchFamily="18" charset="0"/>
              </a:rPr>
              <a:t>Distributivity</a:t>
            </a:r>
            <a:r>
              <a:rPr lang="en-US" sz="2000" dirty="0" smtClean="0">
                <a:latin typeface="Cambria Math" pitchFamily="18" charset="0"/>
                <a:ea typeface="Cambria Math" pitchFamily="18" charset="0"/>
              </a:rPr>
              <a:t>:</a:t>
            </a:r>
            <a:r>
              <a:rPr lang="en-US" sz="2000" dirty="0" smtClean="0">
                <a:ea typeface="Cambria Math"/>
              </a:rPr>
              <a:t> If </a:t>
            </a:r>
            <a:r>
              <a:rPr lang="en-US" sz="2000" i="1" dirty="0" smtClean="0">
                <a:ea typeface="Cambria Math"/>
              </a:rPr>
              <a:t>a</a:t>
            </a:r>
            <a:r>
              <a:rPr lang="en-US" sz="2000" dirty="0" smtClean="0">
                <a:ea typeface="Cambria Math"/>
              </a:rPr>
              <a:t>, </a:t>
            </a:r>
            <a:r>
              <a:rPr lang="en-US" sz="2000" i="1" dirty="0" smtClean="0">
                <a:ea typeface="Cambria Math"/>
              </a:rPr>
              <a:t>b, </a:t>
            </a:r>
            <a:r>
              <a:rPr lang="en-US" sz="2000" dirty="0" smtClean="0">
                <a:ea typeface="Cambria Math"/>
              </a:rPr>
              <a:t>and</a:t>
            </a:r>
            <a:r>
              <a:rPr lang="en-US" sz="2000" i="1" dirty="0" smtClean="0">
                <a:ea typeface="Cambria Math"/>
              </a:rPr>
              <a:t> c</a:t>
            </a:r>
            <a:r>
              <a:rPr lang="en-US" sz="2000" dirty="0" smtClean="0">
                <a:ea typeface="Cambria Math"/>
              </a:rPr>
              <a:t> belong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p>
          <a:p>
            <a:pPr lvl="2"/>
            <a:r>
              <a:rPr lang="en-US" sz="2000" i="1" dirty="0" smtClean="0">
                <a:ea typeface="Cambria Math"/>
              </a:rPr>
              <a:t> 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i="1" baseline="-25000" dirty="0" smtClean="0">
                <a:ea typeface="Cambria Math"/>
              </a:rPr>
              <a:t>m</a:t>
            </a:r>
            <a:r>
              <a:rPr lang="en-US" sz="2000" dirty="0" smtClean="0">
                <a:ea typeface="Cambria Math"/>
              </a:rPr>
              <a:t> (</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and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  = </a:t>
            </a:r>
            <a:r>
              <a:rPr lang="en-US" sz="2000" dirty="0" smtClean="0">
                <a:ea typeface="Cambria Math"/>
              </a:rPr>
              <a:t>(</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a:t>
            </a:r>
            <a:r>
              <a:rPr lang="en-US" sz="2000" dirty="0" smtClean="0">
                <a:ea typeface="Cambria Math"/>
              </a:rPr>
              <a:t>).</a:t>
            </a:r>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Exercises 42-44 ask for proofs of these properties.</a:t>
            </a:r>
          </a:p>
          <a:p>
            <a:r>
              <a:rPr lang="en-US" sz="2000" dirty="0" err="1" smtClean="0">
                <a:latin typeface="Cambria Math" pitchFamily="18" charset="0"/>
                <a:ea typeface="Cambria Math" pitchFamily="18" charset="0"/>
              </a:rPr>
              <a:t>Multiplicatative</a:t>
            </a:r>
            <a:r>
              <a:rPr lang="en-US" sz="2000" dirty="0" smtClean="0">
                <a:latin typeface="Cambria Math" pitchFamily="18" charset="0"/>
                <a:ea typeface="Cambria Math" pitchFamily="18" charset="0"/>
              </a:rPr>
              <a:t> inverses have not been included since they do not always exist. For example, there is no multiplicative inverse of 2 modulo 6.</a:t>
            </a:r>
          </a:p>
          <a:p>
            <a:r>
              <a:rPr lang="en-US" sz="2000" dirty="0" smtClean="0">
                <a:latin typeface="Cambria Math" pitchFamily="18" charset="0"/>
                <a:ea typeface="Cambria Math" pitchFamily="18" charset="0"/>
              </a:rPr>
              <a:t>(</a:t>
            </a:r>
            <a:r>
              <a:rPr lang="en-US" sz="2000" i="1" dirty="0" smtClean="0">
                <a:latin typeface="Cambria Math" pitchFamily="18" charset="0"/>
                <a:ea typeface="Cambria Math" pitchFamily="18" charset="0"/>
              </a:rPr>
              <a:t>optional</a:t>
            </a:r>
            <a:r>
              <a:rPr lang="en-US" sz="2000" dirty="0" smtClean="0">
                <a:latin typeface="Cambria Math" pitchFamily="18" charset="0"/>
                <a:ea typeface="Cambria Math" pitchFamily="18" charset="0"/>
              </a:rPr>
              <a:t>) Using the terminology of  abstract algebra,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group and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and </a:t>
            </a:r>
            <a:r>
              <a:rPr lang="en-US" sz="2000" dirty="0" smtClean="0">
                <a:latin typeface="Cambria Math"/>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ring.  </a:t>
            </a:r>
            <a:endParaRPr lang="en-US" sz="2000" dirty="0" smtClean="0">
              <a:ea typeface="Cambria Math"/>
            </a:endParaRPr>
          </a:p>
          <a:p>
            <a:pPr lvl="1"/>
            <a:endParaRPr lang="en-US" sz="2000" dirty="0" smtClean="0">
              <a:ea typeface="Cambria Math"/>
            </a:endParaRPr>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Integer Representations and Algorithms</a:t>
            </a:r>
            <a:endParaRPr lang="en-US" dirty="0"/>
          </a:p>
        </p:txBody>
      </p:sp>
      <p:sp>
        <p:nvSpPr>
          <p:cNvPr id="3" name="Subtitle 2"/>
          <p:cNvSpPr>
            <a:spLocks noGrp="1"/>
          </p:cNvSpPr>
          <p:nvPr>
            <p:ph type="subTitle" idx="1"/>
          </p:nvPr>
        </p:nvSpPr>
        <p:spPr/>
        <p:txBody>
          <a:bodyPr/>
          <a:lstStyle/>
          <a:p>
            <a:r>
              <a:rPr lang="en-US" dirty="0" smtClean="0"/>
              <a:t>Section 4.2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Integer Representations</a:t>
            </a:r>
          </a:p>
          <a:p>
            <a:pPr lvl="1"/>
            <a:r>
              <a:rPr lang="en-US" dirty="0" smtClean="0"/>
              <a:t> Base </a:t>
            </a:r>
            <a:r>
              <a:rPr lang="en-US" i="1" dirty="0" smtClean="0"/>
              <a:t>b</a:t>
            </a:r>
            <a:r>
              <a:rPr lang="en-US" dirty="0" smtClean="0"/>
              <a:t> Expansions</a:t>
            </a:r>
          </a:p>
          <a:p>
            <a:pPr lvl="1"/>
            <a:r>
              <a:rPr lang="en-US" dirty="0" smtClean="0"/>
              <a:t> Binary Expansions</a:t>
            </a:r>
          </a:p>
          <a:p>
            <a:pPr lvl="1"/>
            <a:r>
              <a:rPr lang="en-US" dirty="0" smtClean="0"/>
              <a:t> Octal Expansions</a:t>
            </a:r>
          </a:p>
          <a:p>
            <a:pPr lvl="1"/>
            <a:r>
              <a:rPr lang="en-US" dirty="0" smtClean="0"/>
              <a:t>Hexadecimal Expansions</a:t>
            </a:r>
          </a:p>
          <a:p>
            <a:r>
              <a:rPr lang="en-US" dirty="0" smtClean="0"/>
              <a:t>Base Conversion Algorithm</a:t>
            </a:r>
          </a:p>
          <a:p>
            <a:r>
              <a:rPr lang="en-US" dirty="0" smtClean="0"/>
              <a:t>Algorithms for Integer Operations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Number theory </a:t>
            </a:r>
            <a:r>
              <a:rPr lang="en-US" dirty="0" smtClean="0"/>
              <a:t>is the part of mathematics devoted to the study of the integers and their properties. </a:t>
            </a:r>
          </a:p>
          <a:p>
            <a:r>
              <a:rPr lang="en-US" dirty="0" smtClean="0"/>
              <a:t>Key ideas in number theory include divisibility and the </a:t>
            </a:r>
            <a:r>
              <a:rPr lang="en-US" dirty="0" err="1" smtClean="0"/>
              <a:t>primality</a:t>
            </a:r>
            <a:r>
              <a:rPr lang="en-US" dirty="0" smtClean="0"/>
              <a:t> of integers.</a:t>
            </a:r>
          </a:p>
          <a:p>
            <a:r>
              <a:rPr lang="en-US" dirty="0" smtClean="0"/>
              <a:t>Representations of integers, including binary and hexadecimal representations, are part of number theory. </a:t>
            </a:r>
          </a:p>
          <a:p>
            <a:r>
              <a:rPr lang="en-US" dirty="0" smtClean="0"/>
              <a:t>Number theory has long been studied because of the beauty of its ideas, its accessibility, and its wealth of open questions. </a:t>
            </a:r>
          </a:p>
          <a:p>
            <a:r>
              <a:rPr lang="en-US" dirty="0" smtClean="0"/>
              <a:t>We’ll use many ideas developed in Chapter </a:t>
            </a:r>
            <a:r>
              <a:rPr lang="en-US" dirty="0" smtClean="0">
                <a:latin typeface="Cambria Math" pitchFamily="18" charset="0"/>
                <a:ea typeface="Cambria Math" pitchFamily="18" charset="0"/>
              </a:rPr>
              <a:t>1</a:t>
            </a:r>
            <a:r>
              <a:rPr lang="en-US" dirty="0" smtClean="0"/>
              <a:t> about proof methods and proof strategy in our exploration of number theory.</a:t>
            </a:r>
          </a:p>
          <a:p>
            <a:r>
              <a:rPr lang="en-US" dirty="0" smtClean="0"/>
              <a:t>Mathematicians have long considered number theory to be pure mathematics, but it has important applications to computer science and cryptography studied in Sections </a:t>
            </a:r>
            <a:r>
              <a:rPr lang="en-US" dirty="0" smtClean="0">
                <a:latin typeface="Cambria Math" pitchFamily="18" charset="0"/>
                <a:ea typeface="Cambria Math" pitchFamily="18" charset="0"/>
              </a:rPr>
              <a:t>4.5</a:t>
            </a:r>
            <a:r>
              <a:rPr lang="en-US" dirty="0" smtClean="0"/>
              <a:t> and </a:t>
            </a:r>
            <a:r>
              <a:rPr lang="en-US" dirty="0" smtClean="0">
                <a:latin typeface="Cambria Math" pitchFamily="18" charset="0"/>
                <a:ea typeface="Cambria Math" pitchFamily="18" charset="0"/>
              </a:rPr>
              <a:t>4.6</a:t>
            </a:r>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of Integers</a:t>
            </a:r>
            <a:endParaRPr lang="en-US" dirty="0"/>
          </a:p>
        </p:txBody>
      </p:sp>
      <p:sp>
        <p:nvSpPr>
          <p:cNvPr id="3" name="Content Placeholder 2"/>
          <p:cNvSpPr>
            <a:spLocks noGrp="1"/>
          </p:cNvSpPr>
          <p:nvPr>
            <p:ph idx="1"/>
          </p:nvPr>
        </p:nvSpPr>
        <p:spPr/>
        <p:txBody>
          <a:bodyPr>
            <a:normAutofit/>
          </a:bodyPr>
          <a:lstStyle/>
          <a:p>
            <a:r>
              <a:rPr lang="en-US" dirty="0" smtClean="0"/>
              <a:t>In the modern world, we use </a:t>
            </a:r>
            <a:r>
              <a:rPr lang="en-US" i="1" dirty="0" smtClean="0"/>
              <a:t>decimal,</a:t>
            </a:r>
            <a:r>
              <a:rPr lang="en-US" dirty="0" smtClean="0"/>
              <a:t> or </a:t>
            </a:r>
            <a:r>
              <a:rPr lang="en-US" i="1" dirty="0" smtClean="0"/>
              <a:t>base</a:t>
            </a:r>
            <a:r>
              <a:rPr lang="en-US" dirty="0" smtClean="0"/>
              <a:t> </a:t>
            </a:r>
            <a:r>
              <a:rPr lang="en-US" dirty="0" smtClean="0">
                <a:latin typeface="Cambria Math" pitchFamily="18" charset="0"/>
                <a:ea typeface="Cambria Math" pitchFamily="18" charset="0"/>
              </a:rPr>
              <a:t>10,</a:t>
            </a:r>
            <a:r>
              <a:rPr lang="en-US" dirty="0" smtClean="0"/>
              <a:t> </a:t>
            </a:r>
            <a:r>
              <a:rPr lang="en-US" i="1" dirty="0" smtClean="0"/>
              <a:t>notation</a:t>
            </a:r>
            <a:r>
              <a:rPr lang="en-US" dirty="0" smtClean="0"/>
              <a:t> to represent integers. For example when we write </a:t>
            </a:r>
            <a:r>
              <a:rPr lang="en-US" dirty="0" smtClean="0">
                <a:latin typeface="Cambria Math" pitchFamily="18" charset="0"/>
                <a:ea typeface="Cambria Math" pitchFamily="18" charset="0"/>
              </a:rPr>
              <a:t>965, we </a:t>
            </a:r>
            <a:r>
              <a:rPr lang="en-US" dirty="0" smtClean="0"/>
              <a:t> mean </a:t>
            </a:r>
            <a:r>
              <a:rPr lang="en-US" dirty="0" smtClean="0">
                <a:latin typeface="Cambria Math" pitchFamily="18" charset="0"/>
                <a:ea typeface="Cambria Math" pitchFamily="18" charset="0"/>
              </a:rPr>
              <a:t>9</a:t>
            </a:r>
            <a:r>
              <a:rPr lang="en-US" dirty="0" smtClean="0">
                <a:latin typeface="Cambria Math"/>
                <a:ea typeface="Cambria Math"/>
              </a:rPr>
              <a:t>∙10</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∙10</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∙10</a:t>
            </a:r>
            <a:r>
              <a:rPr lang="en-US" baseline="30000" dirty="0" smtClean="0">
                <a:latin typeface="Cambria Math"/>
                <a:ea typeface="Cambria Math"/>
              </a:rPr>
              <a:t>0 </a:t>
            </a:r>
            <a:r>
              <a:rPr lang="en-US" dirty="0" smtClean="0"/>
              <a:t>. </a:t>
            </a:r>
          </a:p>
          <a:p>
            <a:r>
              <a:rPr lang="en-US" dirty="0" smtClean="0"/>
              <a:t>We  can represent numbers using any base </a:t>
            </a:r>
            <a:r>
              <a:rPr lang="en-US" i="1" dirty="0" smtClean="0"/>
              <a:t>b</a:t>
            </a:r>
            <a:r>
              <a:rPr lang="en-US" dirty="0" smtClean="0"/>
              <a:t>, where </a:t>
            </a:r>
            <a:r>
              <a:rPr lang="en-US" i="1" dirty="0" smtClean="0"/>
              <a:t>b</a:t>
            </a:r>
            <a:r>
              <a:rPr lang="en-US" dirty="0" smtClean="0"/>
              <a:t> is a positive integer greater than </a:t>
            </a:r>
            <a:r>
              <a:rPr lang="en-US" dirty="0" smtClean="0">
                <a:latin typeface="Cambria Math" pitchFamily="18" charset="0"/>
                <a:ea typeface="Cambria Math" pitchFamily="18" charset="0"/>
              </a:rPr>
              <a:t>1</a:t>
            </a:r>
            <a:r>
              <a:rPr lang="en-US" dirty="0" smtClean="0"/>
              <a:t>.</a:t>
            </a:r>
          </a:p>
          <a:p>
            <a:r>
              <a:rPr lang="en-US" dirty="0" smtClean="0"/>
              <a:t>The bases </a:t>
            </a:r>
            <a:r>
              <a:rPr lang="en-US" i="1" dirty="0" smtClean="0"/>
              <a:t>b</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a:t>
            </a:r>
            <a:r>
              <a:rPr lang="en-US" i="1" dirty="0" smtClean="0">
                <a:ea typeface="Cambria Math" pitchFamily="18" charset="0"/>
              </a:rPr>
              <a:t>binary</a:t>
            </a:r>
            <a:r>
              <a:rPr lang="en-US" dirty="0" smtClean="0">
                <a:ea typeface="Cambria Math" pitchFamily="18" charset="0"/>
              </a:rPr>
              <a:t>)</a:t>
            </a:r>
            <a:r>
              <a:rPr lang="en-US" dirty="0" smtClean="0"/>
              <a:t>, </a:t>
            </a:r>
            <a:r>
              <a:rPr lang="en-US" i="1" dirty="0" smtClean="0"/>
              <a:t>b</a:t>
            </a:r>
            <a:r>
              <a:rPr lang="en-US" dirty="0" smtClean="0"/>
              <a:t> = 8 (</a:t>
            </a:r>
            <a:r>
              <a:rPr lang="en-US" i="1" dirty="0" smtClean="0"/>
              <a:t>octal</a:t>
            </a:r>
            <a:r>
              <a:rPr lang="en-US" dirty="0" smtClean="0"/>
              <a:t>) , and </a:t>
            </a:r>
            <a:r>
              <a:rPr lang="en-US" i="1" dirty="0" smtClean="0"/>
              <a:t>b</a:t>
            </a:r>
            <a:r>
              <a:rPr lang="en-US" dirty="0" smtClean="0"/>
              <a:t>= </a:t>
            </a:r>
            <a:r>
              <a:rPr lang="en-US" dirty="0" smtClean="0">
                <a:latin typeface="Cambria Math" pitchFamily="18" charset="0"/>
                <a:ea typeface="Cambria Math" pitchFamily="18" charset="0"/>
              </a:rPr>
              <a:t>16 </a:t>
            </a:r>
            <a:r>
              <a:rPr lang="en-US" dirty="0" smtClean="0"/>
              <a:t>(</a:t>
            </a:r>
            <a:r>
              <a:rPr lang="en-US" i="1" dirty="0" smtClean="0"/>
              <a:t>hexadecimal</a:t>
            </a:r>
            <a:r>
              <a:rPr lang="en-US" dirty="0" smtClean="0"/>
              <a:t>) are important for computing and communications</a:t>
            </a:r>
          </a:p>
          <a:p>
            <a:r>
              <a:rPr lang="en-US" dirty="0" smtClean="0"/>
              <a:t>The ancient Mayans used base </a:t>
            </a:r>
            <a:r>
              <a:rPr lang="en-US" dirty="0" smtClean="0">
                <a:latin typeface="Cambria Math" pitchFamily="18" charset="0"/>
                <a:ea typeface="Cambria Math" pitchFamily="18" charset="0"/>
              </a:rPr>
              <a:t>20</a:t>
            </a:r>
            <a:r>
              <a:rPr lang="en-US" dirty="0" smtClean="0"/>
              <a:t> and the ancient Babylonians used base </a:t>
            </a:r>
            <a:r>
              <a:rPr lang="en-US" dirty="0" smtClean="0">
                <a:latin typeface="Cambria Math" pitchFamily="18" charset="0"/>
                <a:ea typeface="Cambria Math" pitchFamily="18" charset="0"/>
              </a:rPr>
              <a:t>60</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a:t>
            </a:r>
            <a:r>
              <a:rPr lang="en-US" i="1" dirty="0" smtClean="0"/>
              <a:t>b</a:t>
            </a:r>
            <a:r>
              <a:rPr lang="en-US" dirty="0" smtClean="0"/>
              <a:t> 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positive integer </a:t>
            </a:r>
            <a:r>
              <a:rPr lang="en-US" i="1" dirty="0" smtClean="0"/>
              <a:t>b</a:t>
            </a:r>
            <a:r>
              <a:rPr lang="en-US" dirty="0" smtClean="0"/>
              <a:t> greater than </a:t>
            </a:r>
            <a:r>
              <a:rPr lang="en-US" dirty="0" smtClean="0">
                <a:latin typeface="Cambria Math" pitchFamily="18" charset="0"/>
                <a:ea typeface="Cambria Math" pitchFamily="18" charset="0"/>
              </a:rPr>
              <a:t>1</a:t>
            </a:r>
            <a:r>
              <a:rPr lang="en-US" dirty="0" smtClean="0"/>
              <a:t> as a base, because of this theorem:</a:t>
            </a:r>
          </a:p>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b</a:t>
            </a:r>
            <a:r>
              <a:rPr lang="en-US" dirty="0" smtClean="0"/>
              <a:t> be a positive integer greater than </a:t>
            </a:r>
            <a:r>
              <a:rPr lang="en-US" dirty="0" smtClean="0">
                <a:latin typeface="Cambria Math" pitchFamily="18" charset="0"/>
                <a:ea typeface="Cambria Math" pitchFamily="18" charset="0"/>
              </a:rPr>
              <a:t>1</a:t>
            </a:r>
            <a:r>
              <a:rPr lang="en-US" dirty="0" smtClean="0"/>
              <a:t>. Then if </a:t>
            </a:r>
            <a:r>
              <a:rPr lang="en-US" i="1" dirty="0" smtClean="0"/>
              <a:t>n</a:t>
            </a:r>
            <a:r>
              <a:rPr lang="en-US" dirty="0" smtClean="0"/>
              <a:t> is a positive integer, it can be expressed uniquely in the form:</a:t>
            </a:r>
          </a:p>
          <a:p>
            <a:pPr>
              <a:buNone/>
            </a:pPr>
            <a:r>
              <a:rPr lang="en-US" dirty="0" smtClean="0"/>
              <a:t>               </a:t>
            </a:r>
            <a:r>
              <a:rPr lang="en-US" i="1" dirty="0" smtClean="0"/>
              <a:t>n</a:t>
            </a:r>
            <a:r>
              <a:rPr lang="en-US" dirty="0" smtClean="0"/>
              <a:t> = </a:t>
            </a:r>
            <a:r>
              <a:rPr lang="en-US" i="1" dirty="0" err="1" smtClean="0"/>
              <a:t>a</a:t>
            </a:r>
            <a:r>
              <a:rPr lang="en-US" i="1" baseline="-25000" dirty="0" err="1" smtClean="0"/>
              <a:t>k</a:t>
            </a:r>
            <a:r>
              <a:rPr lang="en-US" i="1" dirty="0" err="1" smtClean="0"/>
              <a:t>b</a:t>
            </a:r>
            <a:r>
              <a:rPr lang="en-US" i="1" baseline="30000" dirty="0" err="1" smtClean="0"/>
              <a:t>k</a:t>
            </a:r>
            <a:r>
              <a:rPr lang="en-US" dirty="0" smtClean="0"/>
              <a:t> + </a:t>
            </a:r>
            <a:r>
              <a:rPr lang="en-US" i="1" dirty="0" smtClean="0"/>
              <a:t>a</a:t>
            </a:r>
            <a:r>
              <a:rPr lang="en-US" i="1" baseline="-25000" dirty="0" smtClean="0"/>
              <a:t>k</a:t>
            </a:r>
            <a:r>
              <a:rPr lang="en-US" baseline="-25000" dirty="0" smtClean="0"/>
              <a:t>-</a:t>
            </a:r>
            <a:r>
              <a:rPr lang="en-US" baseline="-25000" dirty="0" smtClean="0">
                <a:latin typeface="Cambria Math" pitchFamily="18" charset="0"/>
                <a:ea typeface="Cambria Math" pitchFamily="18" charset="0"/>
              </a:rPr>
              <a:t>1</a:t>
            </a:r>
            <a:r>
              <a:rPr lang="en-US" i="1" dirty="0" smtClean="0"/>
              <a:t>b</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baseline="30000" dirty="0" smtClean="0"/>
              <a:t> </a:t>
            </a:r>
            <a:r>
              <a:rPr lang="en-US" dirty="0" smtClean="0"/>
              <a:t>+ …. + </a:t>
            </a:r>
            <a:r>
              <a:rPr lang="en-US" i="1" dirty="0" smtClean="0"/>
              <a:t>a</a:t>
            </a:r>
            <a:r>
              <a:rPr lang="en-US" baseline="-25000" dirty="0" smtClean="0">
                <a:latin typeface="Cambria Math" pitchFamily="18" charset="0"/>
                <a:ea typeface="Cambria Math" pitchFamily="18" charset="0"/>
              </a:rPr>
              <a:t>1</a:t>
            </a:r>
            <a:r>
              <a:rPr lang="en-US" i="1" dirty="0" smtClean="0"/>
              <a:t>b</a:t>
            </a:r>
            <a:r>
              <a:rPr lang="en-US" dirty="0" smtClean="0"/>
              <a:t> + </a:t>
            </a:r>
            <a:r>
              <a:rPr lang="en-US" i="1" dirty="0" smtClean="0"/>
              <a:t>a</a:t>
            </a:r>
            <a:r>
              <a:rPr lang="en-US" baseline="-25000" dirty="0" smtClean="0">
                <a:latin typeface="Cambria Math" pitchFamily="18" charset="0"/>
                <a:ea typeface="Cambria Math" pitchFamily="18" charset="0"/>
              </a:rPr>
              <a:t>0</a:t>
            </a:r>
          </a:p>
          <a:p>
            <a:pPr>
              <a:buNone/>
            </a:pPr>
            <a:r>
              <a:rPr lang="en-US" dirty="0" smtClean="0"/>
              <a:t>    where </a:t>
            </a:r>
            <a:r>
              <a:rPr lang="en-US" i="1" dirty="0" smtClean="0"/>
              <a:t>k</a:t>
            </a:r>
            <a:r>
              <a:rPr lang="en-US" dirty="0" smtClean="0"/>
              <a:t> is a nonnegative integer,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are nonnegative integers less than </a:t>
            </a:r>
            <a:r>
              <a:rPr lang="en-US" i="1" dirty="0" smtClean="0"/>
              <a:t>b</a:t>
            </a:r>
            <a:r>
              <a:rPr lang="en-US" dirty="0" smtClean="0"/>
              <a:t>, and </a:t>
            </a:r>
            <a:r>
              <a:rPr lang="en-US" i="1" dirty="0" err="1" smtClean="0"/>
              <a:t>a</a:t>
            </a:r>
            <a:r>
              <a:rPr lang="en-US" i="1" baseline="-25000" dirty="0" err="1" smtClean="0"/>
              <a:t>k</a:t>
            </a:r>
            <a:r>
              <a:rPr lang="en-US" i="1" dirty="0" smtClean="0"/>
              <a:t>≠ </a:t>
            </a:r>
            <a:r>
              <a:rPr lang="en-US" dirty="0" smtClean="0">
                <a:latin typeface="Cambria Math" pitchFamily="18" charset="0"/>
                <a:ea typeface="Cambria Math" pitchFamily="18" charset="0"/>
              </a:rPr>
              <a:t>0</a:t>
            </a:r>
            <a:r>
              <a:rPr lang="en-US" dirty="0" smtClean="0"/>
              <a:t>. The </a:t>
            </a:r>
            <a:r>
              <a:rPr lang="en-US" i="1" dirty="0" err="1" smtClean="0"/>
              <a:t>a</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i="1" dirty="0" smtClean="0"/>
              <a:t>k</a:t>
            </a:r>
            <a:r>
              <a:rPr lang="en-US" dirty="0" smtClean="0"/>
              <a:t> are called the base-</a:t>
            </a:r>
            <a:r>
              <a:rPr lang="en-US" i="1" dirty="0" smtClean="0"/>
              <a:t>b</a:t>
            </a:r>
            <a:r>
              <a:rPr lang="en-US" dirty="0" smtClean="0"/>
              <a:t> digits of the representation.</a:t>
            </a:r>
          </a:p>
          <a:p>
            <a:pPr>
              <a:buNone/>
            </a:pPr>
            <a:r>
              <a:rPr lang="en-US" dirty="0" smtClean="0"/>
              <a:t>  (We will prove this using mathematical induction in Section </a:t>
            </a:r>
            <a:r>
              <a:rPr lang="en-US" dirty="0" smtClean="0">
                <a:latin typeface="Cambria Math" pitchFamily="18" charset="0"/>
                <a:ea typeface="Cambria Math" pitchFamily="18" charset="0"/>
              </a:rPr>
              <a:t>5.1</a:t>
            </a:r>
            <a:r>
              <a:rPr lang="en-US" dirty="0" smtClean="0"/>
              <a:t>.)</a:t>
            </a:r>
          </a:p>
          <a:p>
            <a:r>
              <a:rPr lang="en-US" dirty="0" smtClean="0"/>
              <a:t>The representation of n given in Theorem </a:t>
            </a:r>
            <a:r>
              <a:rPr lang="en-US" dirty="0" smtClean="0">
                <a:latin typeface="Cambria Math" pitchFamily="18" charset="0"/>
                <a:ea typeface="Cambria Math" pitchFamily="18" charset="0"/>
              </a:rPr>
              <a:t>1</a:t>
            </a:r>
            <a:r>
              <a:rPr lang="en-US" dirty="0" smtClean="0"/>
              <a:t> is called the </a:t>
            </a:r>
            <a:r>
              <a:rPr lang="en-US" i="1" dirty="0" smtClean="0"/>
              <a:t>base b expansion of n</a:t>
            </a:r>
            <a:r>
              <a:rPr lang="en-US" dirty="0" smtClean="0"/>
              <a:t> and is denoted by (</a:t>
            </a:r>
            <a:r>
              <a:rPr lang="en-US" i="1" dirty="0" smtClean="0"/>
              <a:t>a</a:t>
            </a:r>
            <a:r>
              <a:rPr lang="en-US" i="1" baseline="-25000" dirty="0" smtClean="0"/>
              <a:t>k</a:t>
            </a:r>
            <a:r>
              <a:rPr lang="en-US" i="1" dirty="0" smtClean="0"/>
              <a:t>a</a:t>
            </a:r>
            <a:r>
              <a:rPr lang="en-US" i="1" baseline="-25000" dirty="0" smtClean="0"/>
              <a:t>k</a:t>
            </a:r>
            <a:r>
              <a:rPr lang="en-US" baseline="-25000" dirty="0" smtClean="0"/>
              <a:t>-1</a:t>
            </a:r>
            <a:r>
              <a:rPr lang="en-US" dirty="0" smtClean="0"/>
              <a:t>….</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0</a:t>
            </a:r>
            <a:r>
              <a:rPr lang="en-US" dirty="0" smtClean="0"/>
              <a:t>)</a:t>
            </a:r>
            <a:r>
              <a:rPr lang="en-US" i="1" baseline="-25000" dirty="0" smtClean="0"/>
              <a:t>b</a:t>
            </a:r>
            <a:r>
              <a:rPr lang="en-US" dirty="0" smtClean="0"/>
              <a:t>.</a:t>
            </a:r>
          </a:p>
          <a:p>
            <a:r>
              <a:rPr lang="en-US" dirty="0" smtClean="0"/>
              <a:t> We usually omit the  subscript </a:t>
            </a:r>
            <a:r>
              <a:rPr lang="en-US" dirty="0" smtClean="0">
                <a:latin typeface="Cambria Math" pitchFamily="18" charset="0"/>
                <a:ea typeface="Cambria Math" pitchFamily="18" charset="0"/>
              </a:rPr>
              <a:t>10</a:t>
            </a:r>
            <a:r>
              <a:rPr lang="en-US" dirty="0" smtClean="0"/>
              <a:t> for base </a:t>
            </a:r>
            <a:r>
              <a:rPr lang="en-US" dirty="0" smtClean="0">
                <a:latin typeface="Cambria Math" pitchFamily="18" charset="0"/>
                <a:ea typeface="Cambria Math" pitchFamily="18" charset="0"/>
              </a:rPr>
              <a:t>10</a:t>
            </a:r>
            <a:r>
              <a:rPr lang="en-US" dirty="0" smtClean="0"/>
              <a:t> expansions.</a:t>
            </a:r>
          </a:p>
          <a:p>
            <a:pPr>
              <a:buNone/>
            </a:pPr>
            <a:r>
              <a:rPr lang="en-US" dirty="0" smtClean="0"/>
              <a:t> </a:t>
            </a:r>
            <a:endParaRPr lang="en-US" sz="1800" dirty="0" smtClean="0"/>
          </a:p>
          <a:p>
            <a:endParaRPr lang="en-US" sz="1800" dirty="0" smtClean="0"/>
          </a:p>
          <a:p>
            <a:endParaRPr lang="en-US" sz="1800" dirty="0" smtClean="0"/>
          </a:p>
          <a:p>
            <a:pPr>
              <a:buNone/>
            </a:pPr>
            <a:endParaRPr lang="en-US"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Expansions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Most computers represent integers and do arithmetic with binary  (base </a:t>
            </a:r>
            <a:r>
              <a:rPr lang="en-US" dirty="0" smtClean="0">
                <a:latin typeface="Cambria Math" pitchFamily="18" charset="0"/>
                <a:ea typeface="Cambria Math" pitchFamily="18" charset="0"/>
              </a:rPr>
              <a:t>2</a:t>
            </a:r>
            <a:r>
              <a:rPr lang="en-US" dirty="0" smtClean="0"/>
              <a:t>) expansions of integers. In these expansions, the only digits used are </a:t>
            </a:r>
            <a:r>
              <a:rPr lang="en-US" dirty="0" smtClean="0">
                <a:latin typeface="Cambria Math" pitchFamily="18" charset="0"/>
                <a:ea typeface="Cambria Math" pitchFamily="18" charset="0"/>
              </a:rPr>
              <a:t>0 and 1</a:t>
            </a:r>
            <a:r>
              <a:rPr lang="en-US" dirty="0" smtClean="0"/>
              <a:t>.</a:t>
            </a:r>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a:t>
            </a:r>
          </a:p>
          <a:p>
            <a:pPr>
              <a:buNone/>
            </a:pPr>
            <a:r>
              <a:rPr lang="en-US" dirty="0" smtClean="0"/>
              <a:t>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1</a:t>
            </a:r>
            <a:r>
              <a:rPr lang="en-US" dirty="0" smtClean="0">
                <a:latin typeface="Cambria Math"/>
                <a:ea typeface="Cambria Math"/>
              </a:rPr>
              <a:t>∙2</a:t>
            </a:r>
            <a:r>
              <a:rPr lang="en-US" baseline="30000" dirty="0" smtClean="0">
                <a:latin typeface="Cambria Math"/>
                <a:ea typeface="Cambria Math"/>
              </a:rPr>
              <a:t>8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7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6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5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=351. </a:t>
            </a:r>
            <a:endParaRPr lang="en-US" dirty="0" smtClean="0"/>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1 </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Octal Expansions</a:t>
            </a:r>
            <a:endParaRPr lang="en-US" dirty="0"/>
          </a:p>
        </p:txBody>
      </p:sp>
      <p:sp>
        <p:nvSpPr>
          <p:cNvPr id="3" name="Content Placeholder 2"/>
          <p:cNvSpPr>
            <a:spLocks noGrp="1"/>
          </p:cNvSpPr>
          <p:nvPr>
            <p:ph idx="1"/>
          </p:nvPr>
        </p:nvSpPr>
        <p:spPr/>
        <p:txBody>
          <a:bodyPr>
            <a:normAutofit/>
          </a:bodyPr>
          <a:lstStyle/>
          <a:p>
            <a:pPr>
              <a:buNone/>
            </a:pPr>
            <a:r>
              <a:rPr lang="en-US" dirty="0" smtClean="0"/>
              <a:t>  The octal expansion (base 8) uses the digits {</a:t>
            </a:r>
            <a:r>
              <a:rPr lang="en-US" dirty="0" smtClean="0">
                <a:latin typeface="Cambria Math" pitchFamily="18" charset="0"/>
                <a:ea typeface="Cambria Math" pitchFamily="18" charset="0"/>
              </a:rPr>
              <a:t>0,1,2,3,4,5,6,7</a:t>
            </a:r>
            <a:r>
              <a:rPr lang="en-US" dirty="0" smtClean="0"/>
              <a:t>}.</a:t>
            </a:r>
          </a:p>
          <a:p>
            <a:pPr>
              <a:buNone/>
            </a:pPr>
            <a:r>
              <a:rPr lang="en-US" b="1" dirty="0" smtClean="0"/>
              <a:t>   Example</a:t>
            </a:r>
            <a:r>
              <a:rPr lang="en-US" dirty="0" smtClean="0"/>
              <a:t>: What is the decimal expansion of the number with octal expansion (</a:t>
            </a:r>
            <a:r>
              <a:rPr lang="en-US" dirty="0" smtClean="0">
                <a:latin typeface="Cambria Math" pitchFamily="18" charset="0"/>
                <a:ea typeface="Cambria Math" pitchFamily="18" charset="0"/>
              </a:rPr>
              <a:t>7016</a:t>
            </a:r>
            <a:r>
              <a:rPr lang="en-US" dirty="0" smtClean="0"/>
              <a:t>)</a:t>
            </a:r>
            <a:r>
              <a:rPr lang="en-US" baseline="-25000" dirty="0" smtClean="0"/>
              <a:t>8 </a:t>
            </a:r>
            <a:r>
              <a:rPr lang="en-US" dirty="0" smtClean="0"/>
              <a:t>?</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=3598</a:t>
            </a:r>
            <a:endParaRPr lang="en-US" dirty="0" smtClean="0"/>
          </a:p>
          <a:p>
            <a:pPr>
              <a:buNone/>
            </a:pPr>
            <a:r>
              <a:rPr lang="en-US" dirty="0" smtClean="0">
                <a:latin typeface="Cambria Math"/>
                <a:ea typeface="Cambria Math"/>
              </a:rPr>
              <a:t>   </a:t>
            </a:r>
            <a:r>
              <a:rPr lang="en-US" b="1" dirty="0" smtClean="0">
                <a:ea typeface="Cambria Math"/>
              </a:rPr>
              <a:t>Example</a:t>
            </a:r>
            <a:r>
              <a:rPr lang="en-US" dirty="0" smtClean="0">
                <a:latin typeface="Cambria Math"/>
                <a:ea typeface="Cambria Math"/>
              </a:rPr>
              <a:t>: </a:t>
            </a:r>
            <a:r>
              <a:rPr lang="en-US" dirty="0" smtClean="0"/>
              <a:t>What is the decimal expansion of the number with octal expansion (</a:t>
            </a:r>
            <a:r>
              <a:rPr lang="en-US" dirty="0" smtClean="0">
                <a:latin typeface="Cambria Math" pitchFamily="18" charset="0"/>
                <a:ea typeface="Cambria Math" pitchFamily="18" charset="0"/>
              </a:rPr>
              <a:t>111</a:t>
            </a:r>
            <a:r>
              <a:rPr lang="en-US" dirty="0" smtClean="0"/>
              <a:t>)</a:t>
            </a:r>
            <a:r>
              <a:rPr lang="en-US" baseline="-25000" dirty="0" smtClean="0"/>
              <a:t>8 </a:t>
            </a:r>
            <a:r>
              <a:rPr lang="en-US" dirty="0" smtClean="0"/>
              <a:t>?</a:t>
            </a:r>
            <a:endParaRPr lang="en-US" dirty="0" smtClean="0">
              <a:latin typeface="Cambria Math"/>
              <a:ea typeface="Cambria Math"/>
            </a:endParaRPr>
          </a:p>
          <a:p>
            <a:pPr>
              <a:buNone/>
            </a:pPr>
            <a:r>
              <a:rPr lang="en-US" b="1" dirty="0" smtClean="0"/>
              <a:t>   Solution</a:t>
            </a: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 Expansions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hexadecimal expansion needs </a:t>
            </a:r>
            <a:r>
              <a:rPr lang="en-US" dirty="0" smtClean="0">
                <a:latin typeface="Cambria Math" pitchFamily="18" charset="0"/>
                <a:ea typeface="Cambria Math" pitchFamily="18" charset="0"/>
              </a:rPr>
              <a:t>16</a:t>
            </a:r>
            <a:r>
              <a:rPr lang="en-US" dirty="0" smtClean="0"/>
              <a:t> digits, but our decimal system provides only </a:t>
            </a:r>
            <a:r>
              <a:rPr lang="en-US" dirty="0" smtClean="0">
                <a:latin typeface="Cambria Math" pitchFamily="18" charset="0"/>
                <a:ea typeface="Cambria Math" pitchFamily="18" charset="0"/>
              </a:rPr>
              <a:t>10</a:t>
            </a:r>
            <a:r>
              <a:rPr lang="en-US" dirty="0" smtClean="0"/>
              <a:t>. So letters are used for the additional symbols.  The hexadecimal system uses the digits {</a:t>
            </a:r>
            <a:r>
              <a:rPr lang="en-US" dirty="0" smtClean="0">
                <a:latin typeface="Cambria Math" pitchFamily="18" charset="0"/>
                <a:ea typeface="Cambria Math" pitchFamily="18" charset="0"/>
              </a:rPr>
              <a:t>0,1,2,3,4,5,6,7,8,9</a:t>
            </a:r>
            <a:r>
              <a:rPr lang="en-US" dirty="0" smtClean="0"/>
              <a:t>,A,B,C,D,E,F}. The letters A through F represent the decimal numbers </a:t>
            </a:r>
            <a:r>
              <a:rPr lang="en-US" dirty="0" smtClean="0">
                <a:latin typeface="Cambria Math" pitchFamily="18" charset="0"/>
                <a:ea typeface="Cambria Math" pitchFamily="18" charset="0"/>
              </a:rPr>
              <a:t>10</a:t>
            </a:r>
            <a:r>
              <a:rPr lang="en-US" dirty="0" smtClean="0"/>
              <a:t> through </a:t>
            </a:r>
            <a:r>
              <a:rPr lang="en-US" dirty="0" smtClean="0">
                <a:latin typeface="Cambria Math" pitchFamily="18" charset="0"/>
                <a:ea typeface="Cambria Math" pitchFamily="18" charset="0"/>
              </a:rPr>
              <a:t>15</a:t>
            </a:r>
            <a:r>
              <a:rPr lang="en-US" dirty="0" smtClean="0"/>
              <a:t>.</a:t>
            </a:r>
          </a:p>
          <a:p>
            <a:pPr>
              <a:buNone/>
            </a:pPr>
            <a:r>
              <a:rPr lang="en-US" b="1" dirty="0" smtClean="0"/>
              <a:t>   Example</a:t>
            </a:r>
            <a:r>
              <a:rPr lang="en-US" dirty="0" smtClean="0"/>
              <a:t>: What is the decimal expansion of the number with hexadecimal expansion (</a:t>
            </a:r>
            <a:r>
              <a:rPr lang="en-US" dirty="0" smtClean="0">
                <a:latin typeface="Cambria Math" pitchFamily="18" charset="0"/>
                <a:ea typeface="Cambria Math" pitchFamily="18" charset="0"/>
              </a:rPr>
              <a:t>2AE0B</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 </a:t>
            </a:r>
          </a:p>
          <a:p>
            <a:pPr>
              <a:buNone/>
            </a:pPr>
            <a:r>
              <a:rPr lang="en-US" dirty="0" smtClean="0">
                <a:latin typeface="Cambria Math" pitchFamily="18" charset="0"/>
                <a:ea typeface="Cambria Math" pitchFamily="18" charset="0"/>
              </a:rPr>
              <a:t>     2</a:t>
            </a:r>
            <a:r>
              <a:rPr lang="en-US" dirty="0" smtClean="0">
                <a:latin typeface="Cambria Math"/>
                <a:ea typeface="Cambria Math"/>
              </a:rPr>
              <a:t>∙16</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10</a:t>
            </a:r>
            <a:r>
              <a:rPr lang="en-US" dirty="0" smtClean="0">
                <a:latin typeface="Cambria Math"/>
                <a:ea typeface="Cambria Math"/>
              </a:rPr>
              <a:t>∙16</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11</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=175627</a:t>
            </a:r>
          </a:p>
          <a:p>
            <a:pPr>
              <a:buNone/>
            </a:pPr>
            <a:r>
              <a:rPr lang="en-US" dirty="0" smtClean="0">
                <a:latin typeface="Cambria Math"/>
                <a:ea typeface="Cambria Math"/>
              </a:rPr>
              <a:t>   </a:t>
            </a:r>
            <a:r>
              <a:rPr lang="en-US" b="1" dirty="0" smtClean="0"/>
              <a:t>Example</a:t>
            </a:r>
            <a:r>
              <a:rPr lang="en-US" dirty="0" smtClean="0"/>
              <a:t>: What is the decimal expansion of the number with hexadecimal expansion (E</a:t>
            </a:r>
            <a:r>
              <a:rPr lang="en-US" dirty="0" smtClean="0">
                <a:latin typeface="Cambria Math" pitchFamily="18" charset="0"/>
                <a:ea typeface="Cambria Math" pitchFamily="18" charset="0"/>
              </a:rPr>
              <a:t>5</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a:t>
            </a:r>
            <a:r>
              <a:rPr lang="en-US" dirty="0" smtClean="0">
                <a:latin typeface="Cambria Math" pitchFamily="18" charset="0"/>
                <a:ea typeface="Cambria Math" pitchFamily="18" charset="0"/>
              </a:rPr>
              <a:t> 1</a:t>
            </a:r>
            <a:r>
              <a:rPr lang="en-US" dirty="0" smtClean="0">
                <a:latin typeface="Cambria Math"/>
                <a:ea typeface="Cambria Math"/>
              </a:rPr>
              <a:t>∙16</a:t>
            </a:r>
            <a:r>
              <a:rPr lang="en-US" baseline="30000" dirty="0" smtClean="0">
                <a:latin typeface="Cambria Math"/>
                <a:ea typeface="Cambria Math"/>
              </a:rPr>
              <a:t>2</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 256 + 224 + 5 = 485</a:t>
            </a:r>
          </a:p>
          <a:p>
            <a:pPr>
              <a:buNone/>
            </a:pPr>
            <a:endParaRPr lang="en-US" dirty="0" smtClean="0"/>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To construct the base </a:t>
            </a:r>
            <a:r>
              <a:rPr lang="en-US" i="1" dirty="0" smtClean="0"/>
              <a:t>b</a:t>
            </a:r>
            <a:r>
              <a:rPr lang="en-US" dirty="0" smtClean="0"/>
              <a:t> expansion of an integer </a:t>
            </a:r>
            <a:r>
              <a:rPr lang="en-US" i="1" dirty="0" smtClean="0"/>
              <a:t>n</a:t>
            </a:r>
            <a:r>
              <a:rPr lang="en-US" dirty="0" smtClean="0"/>
              <a:t>:</a:t>
            </a:r>
          </a:p>
          <a:p>
            <a:pPr lvl="1"/>
            <a:r>
              <a:rPr lang="en-US" dirty="0" smtClean="0"/>
              <a:t>Divide </a:t>
            </a:r>
            <a:r>
              <a:rPr lang="en-US" i="1" dirty="0" smtClean="0"/>
              <a:t>n</a:t>
            </a:r>
            <a:r>
              <a:rPr lang="en-US" dirty="0" smtClean="0"/>
              <a:t> by </a:t>
            </a:r>
            <a:r>
              <a:rPr lang="en-US" i="1" dirty="0" smtClean="0"/>
              <a:t>b</a:t>
            </a:r>
            <a:r>
              <a:rPr lang="en-US" dirty="0" smtClean="0"/>
              <a:t> to obtain a quotient and remainder.</a:t>
            </a:r>
          </a:p>
          <a:p>
            <a:pPr lvl="2">
              <a:buNone/>
            </a:pPr>
            <a:r>
              <a:rPr lang="en-US" i="1" dirty="0" smtClean="0"/>
              <a:t>n</a:t>
            </a:r>
            <a:r>
              <a:rPr lang="en-US" dirty="0" smtClean="0"/>
              <a:t> = </a:t>
            </a:r>
            <a:r>
              <a:rPr lang="en-US" i="1" dirty="0" smtClean="0"/>
              <a:t>bq</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0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ea typeface="Cambria Math" pitchFamily="18" charset="0"/>
              </a:rPr>
              <a:t>The remainder,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a:t>
            </a:r>
            <a:r>
              <a:rPr lang="en-US" dirty="0" smtClean="0">
                <a:ea typeface="Cambria Math" pitchFamily="18" charset="0"/>
              </a:rPr>
              <a:t>is the rightmost digit in the base </a:t>
            </a:r>
            <a:r>
              <a:rPr lang="en-US" i="1" dirty="0" smtClean="0">
                <a:ea typeface="Cambria Math" pitchFamily="18" charset="0"/>
              </a:rPr>
              <a:t>b</a:t>
            </a:r>
            <a:r>
              <a:rPr lang="en-US" dirty="0" smtClean="0">
                <a:ea typeface="Cambria Math" pitchFamily="18" charset="0"/>
              </a:rPr>
              <a:t> expansion of </a:t>
            </a:r>
            <a:r>
              <a:rPr lang="en-US" i="1" dirty="0" smtClean="0">
                <a:ea typeface="Cambria Math" pitchFamily="18" charset="0"/>
              </a:rPr>
              <a:t>n</a:t>
            </a:r>
            <a:r>
              <a:rPr lang="en-US" dirty="0" smtClean="0">
                <a:ea typeface="Cambria Math" pitchFamily="18" charset="0"/>
              </a:rPr>
              <a:t>. Next, divide </a:t>
            </a:r>
            <a:r>
              <a:rPr lang="en-US" i="1" dirty="0" smtClean="0">
                <a:ea typeface="Cambria Math" pitchFamily="18" charset="0"/>
              </a:rPr>
              <a:t>q</a:t>
            </a:r>
            <a:r>
              <a:rPr lang="en-US" baseline="-25000" dirty="0" smtClean="0">
                <a:latin typeface="Cambria Math" pitchFamily="18" charset="0"/>
                <a:ea typeface="Cambria Math" pitchFamily="18" charset="0"/>
              </a:rPr>
              <a:t>0</a:t>
            </a:r>
            <a:r>
              <a:rPr lang="en-US" dirty="0" smtClean="0">
                <a:ea typeface="Cambria Math" pitchFamily="18" charset="0"/>
              </a:rPr>
              <a:t> by </a:t>
            </a:r>
            <a:r>
              <a:rPr lang="en-US" i="1" dirty="0" smtClean="0">
                <a:ea typeface="Cambria Math" pitchFamily="18" charset="0"/>
              </a:rPr>
              <a:t>b</a:t>
            </a:r>
            <a:r>
              <a:rPr lang="en-US" dirty="0" smtClean="0">
                <a:ea typeface="Cambria Math" pitchFamily="18" charset="0"/>
              </a:rPr>
              <a:t>.</a:t>
            </a:r>
          </a:p>
          <a:p>
            <a:pPr lvl="2">
              <a:buNone/>
            </a:pPr>
            <a:r>
              <a:rPr lang="en-US" i="1" dirty="0" smtClean="0"/>
              <a:t>q</a:t>
            </a:r>
            <a:r>
              <a:rPr lang="en-US" baseline="-25000" dirty="0" smtClean="0">
                <a:latin typeface="Cambria Math" pitchFamily="18" charset="0"/>
                <a:ea typeface="Cambria Math" pitchFamily="18" charset="0"/>
              </a:rPr>
              <a:t>0</a:t>
            </a:r>
            <a:r>
              <a:rPr lang="en-US" dirty="0" smtClean="0"/>
              <a:t> = </a:t>
            </a:r>
            <a:r>
              <a:rPr lang="en-US" i="1" dirty="0" smtClean="0"/>
              <a:t>bq</a:t>
            </a:r>
            <a:r>
              <a:rPr lang="en-US" baseline="-25000" dirty="0" smtClean="0">
                <a:latin typeface="Cambria Math" pitchFamily="18" charset="0"/>
                <a:ea typeface="Cambria Math" pitchFamily="18" charset="0"/>
              </a:rPr>
              <a:t>1</a:t>
            </a:r>
            <a:r>
              <a:rPr lang="en-US" dirty="0" smtClean="0"/>
              <a:t> + </a:t>
            </a:r>
            <a:r>
              <a:rPr lang="en-US" i="1" dirty="0" smtClean="0"/>
              <a:t>a</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t>The remainder, </a:t>
            </a:r>
            <a:r>
              <a:rPr lang="en-US" i="1" dirty="0" smtClean="0"/>
              <a:t>a</a:t>
            </a:r>
            <a:r>
              <a:rPr lang="en-US" baseline="-25000" dirty="0" smtClean="0">
                <a:latin typeface="Cambria Math" pitchFamily="18" charset="0"/>
                <a:ea typeface="Cambria Math" pitchFamily="18" charset="0"/>
              </a:rPr>
              <a:t>1</a:t>
            </a:r>
            <a:r>
              <a:rPr lang="en-US" dirty="0" smtClean="0"/>
              <a:t>, is the second digit from the right in the base </a:t>
            </a:r>
            <a:r>
              <a:rPr lang="en-US" i="1" dirty="0" smtClean="0"/>
              <a:t>b</a:t>
            </a:r>
            <a:r>
              <a:rPr lang="en-US" dirty="0" smtClean="0"/>
              <a:t> expansion of </a:t>
            </a:r>
            <a:r>
              <a:rPr lang="en-US" i="1" dirty="0" smtClean="0"/>
              <a:t>n</a:t>
            </a:r>
            <a:r>
              <a:rPr lang="en-US" dirty="0" smtClean="0"/>
              <a:t>.</a:t>
            </a:r>
          </a:p>
          <a:p>
            <a:pPr lvl="1"/>
            <a:r>
              <a:rPr lang="en-US" dirty="0" smtClean="0"/>
              <a:t>Continue by successively dividing the quotients by </a:t>
            </a:r>
            <a:r>
              <a:rPr lang="en-US" i="1" dirty="0" smtClean="0"/>
              <a:t>b</a:t>
            </a:r>
            <a:r>
              <a:rPr lang="en-US" dirty="0" smtClean="0"/>
              <a:t>, obtaining the additional base </a:t>
            </a:r>
            <a:r>
              <a:rPr lang="en-US" i="1" dirty="0" smtClean="0"/>
              <a:t>b</a:t>
            </a:r>
            <a:r>
              <a:rPr lang="en-US" dirty="0" smtClean="0"/>
              <a:t> digits as the remainder. The process terminates when the quotient is </a:t>
            </a:r>
            <a:r>
              <a:rPr lang="en-US" dirty="0" smtClean="0">
                <a:latin typeface="Cambria Math" pitchFamily="18" charset="0"/>
                <a:ea typeface="Cambria Math" pitchFamily="18" charset="0"/>
              </a:rPr>
              <a:t>0</a:t>
            </a:r>
            <a:r>
              <a:rPr lang="en-US" dirty="0" smtClean="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Algorithm: Constructing Base </a:t>
            </a:r>
            <a:r>
              <a:rPr lang="en-US" sz="3600" i="1" dirty="0" smtClean="0"/>
              <a:t>b</a:t>
            </a:r>
            <a:r>
              <a:rPr lang="en-US" sz="3600" dirty="0" smtClean="0"/>
              <a:t> Expansions</a:t>
            </a:r>
            <a:endParaRPr lang="en-US" sz="3600"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i="1" dirty="0" smtClean="0"/>
              <a:t> q </a:t>
            </a:r>
            <a:r>
              <a:rPr lang="en-US" dirty="0" smtClean="0"/>
              <a:t>represents the quotient obtained by successive divisions by </a:t>
            </a:r>
            <a:r>
              <a:rPr lang="en-US" i="1" dirty="0" smtClean="0"/>
              <a:t>b</a:t>
            </a:r>
            <a:r>
              <a:rPr lang="en-US" dirty="0" smtClean="0"/>
              <a:t>, starting with </a:t>
            </a:r>
            <a:r>
              <a:rPr lang="en-US" i="1" dirty="0" smtClean="0"/>
              <a:t>q</a:t>
            </a:r>
            <a:r>
              <a:rPr lang="en-US" dirty="0" smtClean="0"/>
              <a:t> = </a:t>
            </a:r>
            <a:r>
              <a:rPr lang="en-US" i="1" dirty="0" smtClean="0"/>
              <a:t>n</a:t>
            </a:r>
            <a:r>
              <a:rPr lang="en-US" dirty="0" smtClean="0"/>
              <a:t>.</a:t>
            </a:r>
          </a:p>
          <a:p>
            <a:r>
              <a:rPr lang="en-US" dirty="0" smtClean="0"/>
              <a:t>The digits in the base </a:t>
            </a:r>
            <a:r>
              <a:rPr lang="en-US" i="1" dirty="0" smtClean="0"/>
              <a:t>b </a:t>
            </a:r>
            <a:r>
              <a:rPr lang="en-US" dirty="0" smtClean="0"/>
              <a:t>expansion are the remainders of the division given by</a:t>
            </a:r>
            <a:r>
              <a:rPr lang="en-US" i="1" dirty="0" smtClean="0"/>
              <a:t> q</a:t>
            </a:r>
            <a:r>
              <a:rPr lang="en-US" dirty="0" smtClean="0"/>
              <a:t> </a:t>
            </a:r>
            <a:r>
              <a:rPr lang="en-US" b="1" dirty="0" smtClean="0"/>
              <a:t>mod</a:t>
            </a:r>
            <a:r>
              <a:rPr lang="en-US" dirty="0" smtClean="0"/>
              <a:t> </a:t>
            </a:r>
            <a:r>
              <a:rPr lang="en-US" i="1" dirty="0" smtClean="0"/>
              <a:t>b.</a:t>
            </a:r>
          </a:p>
          <a:p>
            <a:r>
              <a:rPr lang="en-US" dirty="0" smtClean="0"/>
              <a:t>The algorithm terminates when </a:t>
            </a:r>
            <a:r>
              <a:rPr lang="en-US" i="1" dirty="0" smtClean="0"/>
              <a:t>q = </a:t>
            </a:r>
            <a:r>
              <a:rPr lang="en-US" dirty="0" smtClean="0">
                <a:latin typeface="Cambria Math" pitchFamily="18" charset="0"/>
                <a:ea typeface="Cambria Math" pitchFamily="18" charset="0"/>
              </a:rPr>
              <a:t>0</a:t>
            </a:r>
            <a:r>
              <a:rPr lang="en-US" dirty="0" smtClean="0"/>
              <a:t> is reached</a:t>
            </a:r>
            <a:r>
              <a:rPr lang="en-US" i="1" dirty="0" smtClean="0"/>
              <a:t>.</a:t>
            </a:r>
            <a:endParaRPr lang="en-US" i="1" dirty="0"/>
          </a:p>
        </p:txBody>
      </p:sp>
      <p:sp>
        <p:nvSpPr>
          <p:cNvPr id="4" name="Content Placeholder 2"/>
          <p:cNvSpPr txBox="1">
            <a:spLocks/>
          </p:cNvSpPr>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base b expansion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n,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positive integer</a:t>
            </a:r>
            <a:r>
              <a:rPr lang="en-US" sz="2600" dirty="0" smtClean="0"/>
              <a:t>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with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err="1"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ea typeface="Cambria Math" pitchFamily="18" charset="0"/>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k </a:t>
            </a:r>
            <a:r>
              <a:rPr lang="en-US" sz="2600" dirty="0" smtClean="0">
                <a:ea typeface="Cambria Math" pitchFamily="18" charset="0"/>
              </a:rPr>
              <a:t>:= </a:t>
            </a:r>
            <a:r>
              <a:rPr lang="en-US" sz="2600" dirty="0" smtClean="0">
                <a:latin typeface="Cambria Math" pitchFamily="18" charset="0"/>
                <a:ea typeface="Cambria Math" pitchFamily="18" charset="0"/>
              </a:rPr>
              <a:t>0</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latin typeface="Cambria Math" pitchFamily="18" charset="0"/>
                <a:ea typeface="Cambria Math" pitchFamily="18" charset="0"/>
              </a:rPr>
              <a:t>0</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a:buNone/>
            </a:pPr>
            <a:r>
              <a:rPr lang="en-US" sz="2600" dirty="0" smtClean="0"/>
              <a:t>       </a:t>
            </a:r>
            <a:r>
              <a:rPr lang="en-US" sz="2600" i="1" dirty="0" err="1" smtClean="0"/>
              <a:t>a</a:t>
            </a:r>
            <a:r>
              <a:rPr lang="en-US" sz="2600" i="1" baseline="-25000" dirty="0" err="1" smtClean="0"/>
              <a:t>k</a:t>
            </a:r>
            <a:r>
              <a:rPr lang="en-US" sz="2600" dirty="0" smtClean="0"/>
              <a:t> := </a:t>
            </a:r>
            <a:r>
              <a:rPr lang="en-US" sz="2600" i="1" dirty="0" smtClean="0"/>
              <a:t>q</a:t>
            </a:r>
            <a:r>
              <a:rPr lang="en-US" sz="2600" dirty="0" smtClean="0"/>
              <a:t> </a:t>
            </a:r>
            <a:r>
              <a:rPr lang="en-US" sz="2600" b="1" dirty="0" smtClean="0"/>
              <a:t>mod</a:t>
            </a:r>
            <a:r>
              <a:rPr lang="en-US" sz="2600" dirty="0" smtClean="0"/>
              <a:t> </a:t>
            </a:r>
            <a:r>
              <a:rPr lang="en-US" sz="2600" i="1" dirty="0" smtClean="0"/>
              <a:t>b</a:t>
            </a:r>
          </a:p>
          <a:p>
            <a:pPr>
              <a:buNone/>
            </a:pPr>
            <a:r>
              <a:rPr lang="en-US" sz="2600" dirty="0" smtClean="0"/>
              <a:t>       </a:t>
            </a:r>
            <a:r>
              <a:rPr lang="en-US" sz="2600" i="1" dirty="0" smtClean="0"/>
              <a:t>q</a:t>
            </a:r>
            <a:r>
              <a:rPr lang="en-US" sz="2600" dirty="0" smtClean="0"/>
              <a:t> := </a:t>
            </a:r>
            <a:r>
              <a:rPr lang="en-US" sz="2600" i="1" dirty="0" smtClean="0"/>
              <a:t>q</a:t>
            </a:r>
            <a:r>
              <a:rPr lang="en-US" sz="2600" dirty="0" smtClean="0"/>
              <a:t> </a:t>
            </a:r>
            <a:r>
              <a:rPr lang="en-US" sz="2600" b="1" dirty="0" smtClean="0"/>
              <a:t>div</a:t>
            </a:r>
            <a:r>
              <a:rPr lang="en-US" sz="2600" dirty="0" smtClean="0"/>
              <a:t> </a:t>
            </a:r>
            <a:r>
              <a:rPr lang="en-US" sz="2600" i="1" dirty="0" smtClean="0"/>
              <a:t>b</a:t>
            </a:r>
          </a:p>
          <a:p>
            <a:pPr>
              <a:buNone/>
            </a:pPr>
            <a:r>
              <a:rPr lang="en-US" sz="2600" dirty="0" smtClean="0"/>
              <a:t>       </a:t>
            </a:r>
            <a:r>
              <a:rPr lang="en-US" sz="2600" i="1" dirty="0" smtClean="0"/>
              <a:t>k</a:t>
            </a:r>
            <a:r>
              <a:rPr lang="en-US" sz="2600" dirty="0" smtClean="0"/>
              <a:t> := </a:t>
            </a:r>
            <a:r>
              <a:rPr lang="en-US" sz="2600" i="1" dirty="0" smtClean="0"/>
              <a:t>k</a:t>
            </a:r>
            <a:r>
              <a:rPr lang="en-US" sz="2600" dirty="0" smtClean="0"/>
              <a:t> + </a:t>
            </a:r>
            <a:r>
              <a:rPr lang="en-US" sz="2600" dirty="0" smtClean="0">
                <a:latin typeface="Cambria Math" pitchFamily="18" charset="0"/>
                <a:ea typeface="Cambria Math" pitchFamily="18" charset="0"/>
              </a:rPr>
              <a:t>1</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baseline="-25000" dirty="0" smtClean="0"/>
              <a:t>b</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is </a:t>
            </a:r>
            <a:r>
              <a:rPr lang="en-US" sz="2600" dirty="0" smtClean="0"/>
              <a:t>base</a:t>
            </a:r>
            <a:r>
              <a:rPr kumimoji="0" lang="en-US" sz="2600" b="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 </a:t>
            </a:r>
            <a:r>
              <a:rPr lang="en-US" sz="2600" dirty="0" smtClean="0"/>
              <a:t>expansion of </a:t>
            </a:r>
            <a:r>
              <a:rPr lang="en-US" sz="2600" i="1" dirty="0" smtClean="0"/>
              <a:t>n</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Find the octal expansion of (</a:t>
            </a:r>
            <a:r>
              <a:rPr lang="en-US" dirty="0" smtClean="0">
                <a:latin typeface="Cambria Math" pitchFamily="18" charset="0"/>
                <a:ea typeface="Cambria Math" pitchFamily="18" charset="0"/>
              </a:rPr>
              <a:t>12345</a:t>
            </a:r>
            <a:r>
              <a:rPr lang="en-US" dirty="0" smtClean="0"/>
              <a:t>)</a:t>
            </a:r>
            <a:r>
              <a:rPr lang="en-US" baseline="-25000" dirty="0" smtClean="0"/>
              <a:t>10</a:t>
            </a:r>
          </a:p>
          <a:p>
            <a:pPr>
              <a:buNone/>
            </a:pPr>
            <a:r>
              <a:rPr lang="en-US" baseline="-25000" dirty="0" smtClean="0"/>
              <a:t>    </a:t>
            </a:r>
            <a:r>
              <a:rPr lang="en-US" b="1" dirty="0" smtClean="0"/>
              <a:t>Solution</a:t>
            </a:r>
            <a:r>
              <a:rPr lang="en-US" dirty="0" smtClean="0"/>
              <a:t>:  Successively dividing by 8 gives:</a:t>
            </a:r>
            <a:endParaRPr lang="en-US" baseline="-25000" dirty="0" smtClean="0"/>
          </a:p>
          <a:p>
            <a:pPr lvl="1"/>
            <a:r>
              <a:rPr lang="en-US" dirty="0" smtClean="0"/>
              <a:t> </a:t>
            </a:r>
            <a:r>
              <a:rPr lang="en-US" dirty="0" smtClean="0">
                <a:latin typeface="Cambria Math" pitchFamily="18" charset="0"/>
                <a:ea typeface="Cambria Math" pitchFamily="18" charset="0"/>
              </a:rPr>
              <a:t>12345</a:t>
            </a:r>
            <a:r>
              <a:rPr lang="en-US" dirty="0" smtClean="0"/>
              <a:t> = 8 ∙ </a:t>
            </a:r>
            <a:r>
              <a:rPr lang="en-US" dirty="0" smtClean="0">
                <a:latin typeface="Cambria Math" pitchFamily="18" charset="0"/>
                <a:ea typeface="Cambria Math" pitchFamily="18" charset="0"/>
              </a:rPr>
              <a:t>1543</a:t>
            </a:r>
            <a:r>
              <a:rPr lang="en-US" dirty="0" smtClean="0"/>
              <a:t> + </a:t>
            </a:r>
            <a:r>
              <a:rPr lang="en-US" dirty="0" smtClean="0">
                <a:latin typeface="Cambria Math" pitchFamily="18" charset="0"/>
                <a:ea typeface="Cambria Math" pitchFamily="18" charset="0"/>
              </a:rPr>
              <a:t>1</a:t>
            </a:r>
          </a:p>
          <a:p>
            <a:pPr lvl="1"/>
            <a:r>
              <a:rPr lang="en-US" dirty="0" smtClean="0"/>
              <a:t>  </a:t>
            </a:r>
            <a:r>
              <a:rPr lang="en-US" dirty="0" smtClean="0">
                <a:latin typeface="Cambria Math" pitchFamily="18" charset="0"/>
                <a:ea typeface="Cambria Math" pitchFamily="18" charset="0"/>
              </a:rPr>
              <a:t>1543</a:t>
            </a:r>
            <a:r>
              <a:rPr lang="en-US" dirty="0" smtClean="0"/>
              <a:t> = 8 ∙ </a:t>
            </a:r>
            <a:r>
              <a:rPr lang="en-US" dirty="0" smtClean="0">
                <a:latin typeface="Cambria Math" pitchFamily="18" charset="0"/>
                <a:ea typeface="Cambria Math" pitchFamily="18" charset="0"/>
              </a:rPr>
              <a:t>192</a:t>
            </a:r>
            <a:r>
              <a:rPr lang="en-US" dirty="0" smtClean="0"/>
              <a:t> + </a:t>
            </a:r>
            <a:r>
              <a:rPr lang="en-US" dirty="0" smtClean="0">
                <a:latin typeface="Cambria Math" pitchFamily="18" charset="0"/>
                <a:ea typeface="Cambria Math" pitchFamily="18" charset="0"/>
              </a:rPr>
              <a:t>7</a:t>
            </a:r>
          </a:p>
          <a:p>
            <a:pPr lvl="1"/>
            <a:r>
              <a:rPr lang="en-US" dirty="0" smtClean="0"/>
              <a:t>   </a:t>
            </a:r>
            <a:r>
              <a:rPr lang="en-US" dirty="0" smtClean="0">
                <a:latin typeface="Cambria Math" pitchFamily="18" charset="0"/>
                <a:ea typeface="Cambria Math" pitchFamily="18" charset="0"/>
              </a:rPr>
              <a:t>192</a:t>
            </a:r>
            <a:r>
              <a:rPr lang="en-US" dirty="0" smtClean="0"/>
              <a:t> = 8 ∙ </a:t>
            </a:r>
            <a:r>
              <a:rPr lang="en-US" dirty="0" smtClean="0">
                <a:latin typeface="Cambria Math" pitchFamily="18" charset="0"/>
                <a:ea typeface="Cambria Math" pitchFamily="18" charset="0"/>
              </a:rPr>
              <a:t>24</a:t>
            </a:r>
            <a:r>
              <a:rPr lang="en-US" dirty="0" smtClean="0"/>
              <a:t> + </a:t>
            </a:r>
            <a:r>
              <a:rPr lang="en-US" dirty="0" smtClean="0">
                <a:latin typeface="Cambria Math" pitchFamily="18" charset="0"/>
                <a:ea typeface="Cambria Math" pitchFamily="18" charset="0"/>
              </a:rPr>
              <a:t>0</a:t>
            </a:r>
          </a:p>
          <a:p>
            <a:pPr lvl="1"/>
            <a:r>
              <a:rPr lang="en-US" dirty="0" smtClean="0"/>
              <a:t>   </a:t>
            </a:r>
            <a:r>
              <a:rPr lang="en-US" dirty="0" smtClean="0">
                <a:latin typeface="Cambria Math" pitchFamily="18" charset="0"/>
                <a:ea typeface="Cambria Math" pitchFamily="18" charset="0"/>
              </a:rPr>
              <a:t>24</a:t>
            </a:r>
            <a:r>
              <a:rPr lang="en-US" dirty="0" smtClean="0"/>
              <a:t> = 8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0</a:t>
            </a:r>
          </a:p>
          <a:p>
            <a:pPr lvl="1"/>
            <a:r>
              <a:rPr lang="en-US" dirty="0" smtClean="0">
                <a:latin typeface="Cambria Math" pitchFamily="18" charset="0"/>
                <a:ea typeface="Cambria Math" pitchFamily="18" charset="0"/>
              </a:rPr>
              <a:t>   3</a:t>
            </a:r>
            <a:r>
              <a:rPr lang="en-US" dirty="0" smtClean="0"/>
              <a:t>  = 8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3</a:t>
            </a:r>
          </a:p>
          <a:p>
            <a:pPr>
              <a:buNone/>
            </a:pPr>
            <a:r>
              <a:rPr lang="en-US" dirty="0" smtClean="0"/>
              <a:t>   The remainders are the digits from right to left   yielding  (</a:t>
            </a:r>
            <a:r>
              <a:rPr lang="en-US" dirty="0" smtClean="0">
                <a:latin typeface="Cambria Math" pitchFamily="18" charset="0"/>
                <a:ea typeface="Cambria Math" pitchFamily="18" charset="0"/>
              </a:rPr>
              <a:t>30071</a:t>
            </a:r>
            <a:r>
              <a:rPr lang="en-US" dirty="0" smtClean="0"/>
              <a:t>)</a:t>
            </a:r>
            <a:r>
              <a:rPr lang="en-US" baseline="-25000" dirty="0" smtClean="0"/>
              <a:t>8</a:t>
            </a:r>
            <a:r>
              <a:rPr lang="en-US" dirty="0" smtClean="0"/>
              <a:t>.</a:t>
            </a:r>
            <a:endParaRPr lang="en-US" baseline="-25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Hexadecimal, Octal, and Binary Representations</a:t>
            </a:r>
            <a:endParaRPr lang="en-US" dirty="0"/>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smtClean="0"/>
              <a:t>Each octal digit corresponds to a block of </a:t>
            </a:r>
            <a:r>
              <a:rPr lang="en-US" dirty="0" smtClean="0">
                <a:latin typeface="Cambria Math" pitchFamily="18" charset="0"/>
                <a:ea typeface="Cambria Math" pitchFamily="18" charset="0"/>
              </a:rPr>
              <a:t>3</a:t>
            </a:r>
            <a:r>
              <a:rPr lang="en-US" dirty="0" smtClean="0"/>
              <a:t> binary digits.</a:t>
            </a:r>
          </a:p>
          <a:p>
            <a:r>
              <a:rPr lang="en-US" dirty="0" smtClean="0"/>
              <a:t>Each hexadecimal digit corresponds to a block of </a:t>
            </a:r>
            <a:r>
              <a:rPr lang="en-US" dirty="0" smtClean="0">
                <a:latin typeface="Cambria Math" pitchFamily="18" charset="0"/>
                <a:ea typeface="Cambria Math" pitchFamily="18" charset="0"/>
              </a:rPr>
              <a:t>4</a:t>
            </a:r>
            <a:r>
              <a:rPr lang="en-US" dirty="0" smtClean="0"/>
              <a:t> binary digits. </a:t>
            </a:r>
          </a:p>
          <a:p>
            <a:r>
              <a:rPr lang="en-US" dirty="0" smtClean="0"/>
              <a:t>So, conversion between binary, octal, and hexadecimal is easy.</a:t>
            </a:r>
            <a:endParaRPr lang="en-US" dirty="0"/>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smtClean="0"/>
              <a:t>Initial </a:t>
            </a:r>
            <a:r>
              <a:rPr lang="en-US" dirty="0" smtClean="0">
                <a:latin typeface="Cambria Math" pitchFamily="18" charset="0"/>
                <a:ea typeface="Cambria Math" pitchFamily="18" charset="0"/>
              </a:rPr>
              <a:t>0</a:t>
            </a:r>
            <a:r>
              <a:rPr lang="en-US" dirty="0" smtClean="0"/>
              <a:t>s are not shown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Between Binary, Octal, and Hexadecimal Expansions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Find the octal and hexadecimal expansions of (</a:t>
            </a:r>
            <a:r>
              <a:rPr lang="en-US" dirty="0" smtClean="0">
                <a:latin typeface="Cambria Math" pitchFamily="18" charset="0"/>
                <a:ea typeface="Cambria Math" pitchFamily="18" charset="0"/>
              </a:rPr>
              <a:t>11 1110 1011 1100</a:t>
            </a:r>
            <a:r>
              <a:rPr lang="en-US" dirty="0" smtClean="0"/>
              <a:t>)</a:t>
            </a:r>
            <a:r>
              <a:rPr lang="en-US" baseline="-25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1"/>
            <a:r>
              <a:rPr lang="en-US" dirty="0" smtClean="0"/>
              <a:t>To convert to octal, we group the digits into blocks of three (</a:t>
            </a:r>
            <a:r>
              <a:rPr lang="en-US" dirty="0" smtClean="0">
                <a:latin typeface="Cambria Math" pitchFamily="18" charset="0"/>
                <a:ea typeface="Cambria Math" pitchFamily="18" charset="0"/>
              </a:rPr>
              <a:t>011 111 010 111 100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7</a:t>
            </a:r>
            <a:r>
              <a:rPr lang="en-US" dirty="0" smtClean="0"/>
              <a:t>, and </a:t>
            </a:r>
            <a:r>
              <a:rPr lang="en-US" dirty="0" smtClean="0">
                <a:latin typeface="Cambria Math" pitchFamily="18" charset="0"/>
                <a:ea typeface="Cambria Math" pitchFamily="18" charset="0"/>
              </a:rPr>
              <a:t>4</a:t>
            </a:r>
            <a:r>
              <a:rPr lang="en-US" dirty="0" smtClean="0"/>
              <a:t>. Hence, the solution is (</a:t>
            </a:r>
            <a:r>
              <a:rPr lang="en-US" dirty="0" smtClean="0">
                <a:latin typeface="Cambria Math" pitchFamily="18" charset="0"/>
                <a:ea typeface="Cambria Math" pitchFamily="18" charset="0"/>
              </a:rPr>
              <a:t>37274</a:t>
            </a:r>
            <a:r>
              <a:rPr lang="en-US" dirty="0" smtClean="0"/>
              <a:t>)</a:t>
            </a:r>
            <a:r>
              <a:rPr lang="en-US" baseline="-25000" dirty="0" smtClean="0">
                <a:latin typeface="Cambria Math" pitchFamily="18" charset="0"/>
                <a:ea typeface="Cambria Math" pitchFamily="18" charset="0"/>
              </a:rPr>
              <a:t>8</a:t>
            </a:r>
            <a:r>
              <a:rPr lang="en-US" dirty="0" smtClean="0"/>
              <a:t>.</a:t>
            </a:r>
          </a:p>
          <a:p>
            <a:pPr lvl="1"/>
            <a:r>
              <a:rPr lang="en-US" dirty="0" smtClean="0"/>
              <a:t>To convert to hexadecimal, we group the digits into blocks of four (</a:t>
            </a:r>
            <a:r>
              <a:rPr lang="en-US" dirty="0" smtClean="0">
                <a:latin typeface="Cambria Math" pitchFamily="18" charset="0"/>
                <a:ea typeface="Cambria Math" pitchFamily="18" charset="0"/>
              </a:rPr>
              <a:t>0011 1110 1011 1100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E</a:t>
            </a:r>
            <a:r>
              <a:rPr lang="en-US" dirty="0" smtClean="0"/>
              <a:t>,</a:t>
            </a:r>
            <a:r>
              <a:rPr lang="en-US" dirty="0" smtClean="0">
                <a:latin typeface="Cambria Math" pitchFamily="18" charset="0"/>
                <a:ea typeface="Cambria Math" pitchFamily="18" charset="0"/>
              </a:rPr>
              <a:t>B</a:t>
            </a:r>
            <a:r>
              <a:rPr lang="en-US" dirty="0" smtClean="0"/>
              <a:t>,</a:t>
            </a:r>
            <a:r>
              <a:rPr lang="en-US" dirty="0" smtClean="0">
                <a:latin typeface="Cambria Math" pitchFamily="18" charset="0"/>
                <a:ea typeface="Cambria Math" pitchFamily="18" charset="0"/>
              </a:rPr>
              <a:t> and </a:t>
            </a:r>
            <a:r>
              <a:rPr lang="en-US" dirty="0" smtClean="0"/>
              <a:t> </a:t>
            </a:r>
            <a:r>
              <a:rPr lang="en-US" dirty="0" smtClean="0">
                <a:latin typeface="Cambria Math" pitchFamily="18" charset="0"/>
                <a:ea typeface="Cambria Math" pitchFamily="18" charset="0"/>
              </a:rPr>
              <a:t>C</a:t>
            </a:r>
            <a:r>
              <a:rPr lang="en-US" dirty="0" smtClean="0"/>
              <a:t>. Hence, the solution is (</a:t>
            </a:r>
            <a:r>
              <a:rPr lang="en-US" dirty="0" smtClean="0">
                <a:latin typeface="Cambria Math" pitchFamily="18" charset="0"/>
                <a:ea typeface="Cambria Math" pitchFamily="18" charset="0"/>
              </a:rPr>
              <a:t>3EBC</a:t>
            </a:r>
            <a:r>
              <a:rPr lang="en-US" dirty="0" smtClean="0"/>
              <a:t>)</a:t>
            </a:r>
            <a:r>
              <a:rPr lang="en-US" baseline="-25000" dirty="0" smtClean="0">
                <a:latin typeface="Cambria Math" pitchFamily="18" charset="0"/>
                <a:ea typeface="Cambria Math" pitchFamily="18" charset="0"/>
              </a:rPr>
              <a:t>16</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Divisibility and Modular Arithmetic</a:t>
            </a:r>
          </a:p>
          <a:p>
            <a:r>
              <a:rPr lang="en-US" dirty="0" smtClean="0"/>
              <a:t>Integer Representations and Algorithms </a:t>
            </a:r>
          </a:p>
          <a:p>
            <a:r>
              <a:rPr lang="en-US" dirty="0" smtClean="0"/>
              <a:t>Primes and Greatest Common Divisors</a:t>
            </a:r>
          </a:p>
          <a:p>
            <a:r>
              <a:rPr lang="en-US" dirty="0" smtClean="0"/>
              <a:t>Solving </a:t>
            </a:r>
            <a:r>
              <a:rPr lang="en-US" dirty="0" err="1" smtClean="0"/>
              <a:t>Congruences</a:t>
            </a:r>
            <a:r>
              <a:rPr lang="en-US" dirty="0" smtClean="0"/>
              <a:t> </a:t>
            </a:r>
          </a:p>
          <a:p>
            <a:r>
              <a:rPr lang="en-US" dirty="0" smtClean="0"/>
              <a:t>Applications of </a:t>
            </a:r>
            <a:r>
              <a:rPr lang="en-US" dirty="0" err="1" smtClean="0"/>
              <a:t>Congruences</a:t>
            </a:r>
            <a:endParaRPr lang="en-US" dirty="0" smtClean="0"/>
          </a:p>
          <a:p>
            <a:r>
              <a:rPr lang="en-US" dirty="0" smtClean="0"/>
              <a:t>Cryptography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 of Integers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smtClean="0"/>
              <a:t>Algorithms for performing operations with integers using their binary expansions are important as computer chips work with binary numbers. Each digit is called a </a:t>
            </a:r>
            <a:r>
              <a:rPr lang="en-US" i="1" dirty="0" smtClean="0"/>
              <a:t>bit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add two </a:t>
            </a:r>
            <a:r>
              <a:rPr lang="en-US" i="1" dirty="0" smtClean="0"/>
              <a:t>n</a:t>
            </a:r>
            <a:r>
              <a:rPr lang="en-US" dirty="0" smtClean="0"/>
              <a:t>-bit integers is </a:t>
            </a:r>
            <a:r>
              <a:rPr lang="en-US" i="1" dirty="0" smtClean="0"/>
              <a:t>O</a:t>
            </a:r>
            <a:r>
              <a:rPr lang="en-US" dirty="0" smtClean="0"/>
              <a:t>(</a:t>
            </a:r>
            <a:r>
              <a:rPr lang="en-US" i="1" dirty="0" smtClean="0"/>
              <a:t>n</a:t>
            </a:r>
            <a:r>
              <a:rPr lang="en-US" dirty="0" smtClean="0"/>
              <a:t>).</a:t>
            </a:r>
            <a:endParaRPr lang="en-US" dirty="0"/>
          </a:p>
        </p:txBody>
      </p:sp>
      <p:sp>
        <p:nvSpPr>
          <p:cNvPr id="4" name="Content Placeholder 2"/>
          <p:cNvSpPr txBox="1">
            <a:spLocks/>
          </p:cNvSpPr>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b="1" dirty="0" smtClean="0"/>
              <a:t>procedure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i="1" noProof="0" dirty="0" smtClean="0"/>
              <a:t>add</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lang="en-US" i="1" noProof="0" dirty="0" smtClean="0"/>
              <a:t>a</a:t>
            </a:r>
            <a:r>
              <a:rPr lang="en-US" i="1" dirty="0" smtClean="0"/>
              <a:t>, b</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positive integers</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dirty="0" smtClean="0"/>
              <a:t>{the binary expansions of </a:t>
            </a:r>
            <a:r>
              <a:rPr lang="en-US" i="1" dirty="0" smtClean="0"/>
              <a:t>a</a:t>
            </a:r>
            <a:r>
              <a:rPr lang="en-US" dirty="0" smtClean="0"/>
              <a:t> and </a:t>
            </a:r>
            <a:r>
              <a:rPr lang="en-US" i="1" dirty="0" smtClean="0"/>
              <a:t>b</a:t>
            </a:r>
            <a:r>
              <a:rPr lang="en-US" dirty="0" smtClean="0"/>
              <a:t> are (</a:t>
            </a:r>
            <a:r>
              <a:rPr lang="en-US" i="1" dirty="0" smtClean="0"/>
              <a:t>a</a:t>
            </a:r>
            <a:r>
              <a:rPr lang="en-US" i="1" baseline="-25000" dirty="0" smtClean="0"/>
              <a:t>n-</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and (</a:t>
            </a:r>
            <a:r>
              <a:rPr lang="en-US" i="1" dirty="0" smtClean="0"/>
              <a:t>b</a:t>
            </a:r>
            <a:r>
              <a:rPr lang="en-US" i="1" baseline="-25000" dirty="0" smtClean="0"/>
              <a:t>n-</a:t>
            </a:r>
            <a:r>
              <a:rPr lang="en-US" baseline="-25000" dirty="0" smtClean="0">
                <a:latin typeface="Cambria Math" pitchFamily="18" charset="0"/>
                <a:ea typeface="Cambria Math" pitchFamily="18" charset="0"/>
              </a:rPr>
              <a:t>1</a:t>
            </a:r>
            <a:r>
              <a:rPr lang="en-US" i="1" dirty="0" smtClean="0"/>
              <a:t>,b</a:t>
            </a:r>
            <a:r>
              <a:rPr lang="en-US" i="1" baseline="-25000" dirty="0" smtClean="0"/>
              <a:t>n-</a:t>
            </a:r>
            <a:r>
              <a:rPr lang="en-US" baseline="-25000" dirty="0" smtClean="0">
                <a:latin typeface="Cambria Math" pitchFamily="18" charset="0"/>
                <a:ea typeface="Cambria Math" pitchFamily="18" charset="0"/>
              </a:rPr>
              <a:t>2</a:t>
            </a:r>
            <a:r>
              <a:rPr lang="en-US" i="1" dirty="0" smtClean="0"/>
              <a:t>,…,b</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respectively}</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i="1" dirty="0" smtClean="0">
                <a:ea typeface="Cambria Math" pitchFamily="18" charset="0"/>
              </a:rPr>
              <a:t>c </a:t>
            </a:r>
            <a:r>
              <a:rPr lang="en-US" dirty="0" smtClean="0">
                <a:ea typeface="Cambria Math" pitchFamily="18" charset="0"/>
              </a:rPr>
              <a:t>:= </a:t>
            </a:r>
            <a:r>
              <a:rPr lang="en-US" dirty="0" smtClean="0">
                <a:latin typeface="Cambria Math" pitchFamily="18" charset="0"/>
                <a:ea typeface="Cambria Math" pitchFamily="18" charset="0"/>
              </a:rPr>
              <a:t>0</a:t>
            </a:r>
            <a:endPar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b="1" dirty="0" smtClean="0"/>
              <a:t>for  </a:t>
            </a:r>
            <a:r>
              <a:rPr lang="en-US" i="1" dirty="0" smtClean="0"/>
              <a:t>j</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ea typeface="Cambria Math" pitchFamily="18" charset="0"/>
              </a:rPr>
              <a:t>:= </a:t>
            </a:r>
            <a:r>
              <a:rPr lang="en-US" dirty="0" smtClean="0">
                <a:latin typeface="Cambria Math" pitchFamily="18" charset="0"/>
                <a:ea typeface="Cambria Math" pitchFamily="18" charset="0"/>
              </a:rPr>
              <a:t>0 </a:t>
            </a:r>
            <a:r>
              <a:rPr lang="en-US" dirty="0" smtClean="0"/>
              <a:t>to </a:t>
            </a:r>
            <a:r>
              <a:rPr lang="en-US" i="1" dirty="0" smtClean="0"/>
              <a:t>n</a:t>
            </a:r>
            <a:r>
              <a:rPr lang="en-US" dirty="0" smtClean="0"/>
              <a:t> </a:t>
            </a:r>
            <a:r>
              <a:rPr lang="en-US" dirty="0" smtClean="0">
                <a:latin typeface="Cambria Math"/>
                <a:ea typeface="Cambria Math"/>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dirty="0" smtClean="0"/>
              <a:t>       </a:t>
            </a:r>
            <a:r>
              <a:rPr lang="en-US" i="1" dirty="0" smtClean="0"/>
              <a:t>d</a:t>
            </a:r>
            <a:r>
              <a:rPr lang="en-US" dirty="0" smtClean="0"/>
              <a:t> := </a:t>
            </a:r>
            <a:r>
              <a:rPr lang="en-US" dirty="0" smtClean="0">
                <a:latin typeface="Cambria Math"/>
                <a:ea typeface="Cambria Math"/>
              </a:rPr>
              <a:t>⌊</a:t>
            </a:r>
            <a:r>
              <a:rPr lang="en-US" dirty="0" smtClean="0"/>
              <a:t>(</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t>)/</a:t>
            </a:r>
            <a:r>
              <a:rPr lang="en-US" dirty="0" smtClean="0">
                <a:latin typeface="Cambria Math" pitchFamily="18" charset="0"/>
                <a:ea typeface="Cambria Math" pitchFamily="18" charset="0"/>
              </a:rPr>
              <a:t>2</a:t>
            </a:r>
            <a:r>
              <a:rPr lang="en-US" dirty="0" smtClean="0">
                <a:latin typeface="Cambria Math"/>
                <a:ea typeface="Cambria Math"/>
              </a:rPr>
              <a:t>⌋</a:t>
            </a:r>
            <a:endParaRPr lang="en-US" i="1" dirty="0" smtClean="0"/>
          </a:p>
          <a:p>
            <a:pPr>
              <a:buNone/>
            </a:pPr>
            <a:r>
              <a:rPr lang="en-US" dirty="0" smtClean="0"/>
              <a:t>       </a:t>
            </a:r>
            <a:r>
              <a:rPr lang="en-US" i="1" dirty="0" err="1" smtClean="0"/>
              <a:t>s</a:t>
            </a:r>
            <a:r>
              <a:rPr lang="en-US" i="1" baseline="-25000" dirty="0" err="1" smtClean="0"/>
              <a:t>j</a:t>
            </a:r>
            <a:r>
              <a:rPr lang="en-US" baseline="-25000" dirty="0" smtClean="0">
                <a:latin typeface="Cambria Math" pitchFamily="18" charset="0"/>
                <a:ea typeface="Cambria Math" pitchFamily="18" charset="0"/>
              </a:rPr>
              <a:t> </a:t>
            </a:r>
            <a:r>
              <a:rPr lang="en-US" dirty="0" smtClean="0"/>
              <a:t>:= </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latin typeface="Cambria Math"/>
                <a:ea typeface="Cambria Math"/>
              </a:rPr>
              <a:t> − </a:t>
            </a:r>
            <a:r>
              <a:rPr lang="en-US" dirty="0" smtClean="0">
                <a:latin typeface="Cambria Math" pitchFamily="18" charset="0"/>
                <a:ea typeface="Cambria Math" pitchFamily="18" charset="0"/>
              </a:rPr>
              <a:t>2</a:t>
            </a:r>
            <a:r>
              <a:rPr lang="en-US" i="1" dirty="0" smtClean="0"/>
              <a:t>d</a:t>
            </a:r>
          </a:p>
          <a:p>
            <a:pPr>
              <a:buNone/>
            </a:pPr>
            <a:r>
              <a:rPr lang="en-US" dirty="0" smtClean="0"/>
              <a:t>       </a:t>
            </a:r>
            <a:r>
              <a:rPr lang="en-US" i="1" dirty="0" smtClean="0"/>
              <a:t>c</a:t>
            </a:r>
            <a:r>
              <a:rPr lang="en-US" dirty="0" smtClean="0"/>
              <a:t> := </a:t>
            </a:r>
            <a:r>
              <a:rPr lang="en-US" i="1" dirty="0" smtClean="0"/>
              <a:t>d</a:t>
            </a:r>
          </a:p>
          <a:p>
            <a:pPr>
              <a:buNone/>
            </a:pPr>
            <a:r>
              <a:rPr lang="en-US" i="1" dirty="0" err="1" smtClean="0"/>
              <a:t>s</a:t>
            </a:r>
            <a:r>
              <a:rPr lang="en-US" i="1" baseline="-25000" dirty="0" err="1" smtClean="0"/>
              <a:t>n</a:t>
            </a:r>
            <a:r>
              <a:rPr lang="en-US" baseline="-25000" dirty="0" smtClean="0">
                <a:latin typeface="Cambria Math" pitchFamily="18" charset="0"/>
                <a:ea typeface="Cambria Math" pitchFamily="18" charset="0"/>
              </a:rPr>
              <a:t> </a:t>
            </a:r>
            <a:r>
              <a:rPr lang="en-US" dirty="0" smtClean="0"/>
              <a:t>:= </a:t>
            </a:r>
            <a:r>
              <a:rPr lang="en-US" i="1" dirty="0" smtClean="0"/>
              <a:t> c</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smtClean="0"/>
              <a:t>r</a:t>
            </a:r>
            <a:r>
              <a:rPr kumimoji="0" lang="en-US" b="1" i="0" u="none" strike="noStrike" kern="1200" cap="none" spc="0" normalizeH="0" baseline="0" noProof="0" dirty="0" err="1" smtClean="0">
                <a:ln>
                  <a:noFill/>
                </a:ln>
                <a:solidFill>
                  <a:schemeClr val="tx1"/>
                </a:solidFill>
                <a:effectLst/>
                <a:uLnTx/>
                <a:uFillTx/>
                <a:latin typeface="+mn-lt"/>
                <a:ea typeface="+mn-ea"/>
                <a:cs typeface="+mn-cs"/>
              </a:rPr>
              <a:t>eturn</a:t>
            </a:r>
            <a:r>
              <a:rPr lang="en-US" dirty="0" smtClean="0"/>
              <a:t>(</a:t>
            </a:r>
            <a:r>
              <a:rPr lang="en-US" i="1" dirty="0" smtClean="0"/>
              <a:t>s</a:t>
            </a:r>
            <a:r>
              <a:rPr lang="en-US" baseline="-25000" dirty="0" smtClean="0">
                <a:latin typeface="Cambria Math" pitchFamily="18" charset="0"/>
                <a:ea typeface="Cambria Math" pitchFamily="18" charset="0"/>
              </a:rPr>
              <a:t>0</a:t>
            </a:r>
            <a:r>
              <a:rPr lang="en-US" i="1" dirty="0" smtClean="0"/>
              <a:t>,s</a:t>
            </a:r>
            <a:r>
              <a:rPr lang="en-US" baseline="-25000" dirty="0" smtClean="0">
                <a:latin typeface="Cambria Math" pitchFamily="18" charset="0"/>
                <a:ea typeface="Cambria Math" pitchFamily="18" charset="0"/>
              </a:rPr>
              <a:t>1</a:t>
            </a:r>
            <a:r>
              <a:rPr lang="en-US" i="1" dirty="0" smtClean="0"/>
              <a:t>,…, </a:t>
            </a:r>
            <a:r>
              <a:rPr lang="en-US" i="1" dirty="0" err="1" smtClean="0"/>
              <a:t>s</a:t>
            </a:r>
            <a:r>
              <a:rPr lang="en-US" i="1" baseline="-25000" dirty="0" err="1" smtClean="0"/>
              <a:t>n</a:t>
            </a:r>
            <a:r>
              <a:rPr lang="en-US" dirty="0" smtClean="0"/>
              <a:t>){t</a:t>
            </a:r>
            <a:r>
              <a:rPr lang="en-US" noProof="0" dirty="0" smtClean="0"/>
              <a:t>he binary expansion of the sum is </a:t>
            </a:r>
            <a:r>
              <a:rPr lang="en-US" dirty="0" smtClean="0"/>
              <a:t>(</a:t>
            </a:r>
            <a:r>
              <a:rPr lang="en-US" i="1" dirty="0" smtClean="0"/>
              <a:t>s</a:t>
            </a:r>
            <a:r>
              <a:rPr lang="en-US" i="1" baseline="-25000" dirty="0" smtClean="0"/>
              <a:t>n</a:t>
            </a:r>
            <a:r>
              <a:rPr lang="en-US" i="1" dirty="0" smtClean="0"/>
              <a:t>,s</a:t>
            </a:r>
            <a:r>
              <a:rPr lang="en-US" i="1" baseline="-25000" dirty="0" smtClean="0"/>
              <a:t>n-</a:t>
            </a:r>
            <a:r>
              <a:rPr lang="en-US" baseline="-25000" dirty="0" smtClean="0">
                <a:latin typeface="Cambria Math" pitchFamily="18" charset="0"/>
                <a:ea typeface="Cambria Math" pitchFamily="18" charset="0"/>
              </a:rPr>
              <a:t>1</a:t>
            </a:r>
            <a:r>
              <a:rPr lang="en-US" i="1" dirty="0" smtClean="0"/>
              <a:t>,…,s</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kumimoji="0" lang="en-US" b="0" u="none" strike="noStrike" kern="1200" cap="none" spc="0" normalizeH="0" baseline="0" noProof="0" dirty="0" smtClean="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Multiplication of Integers</a:t>
            </a:r>
            <a:endParaRPr lang="en-US" dirty="0"/>
          </a:p>
        </p:txBody>
      </p:sp>
      <p:sp>
        <p:nvSpPr>
          <p:cNvPr id="3" name="Content Placeholder 2"/>
          <p:cNvSpPr>
            <a:spLocks noGrp="1"/>
          </p:cNvSpPr>
          <p:nvPr>
            <p:ph idx="1"/>
          </p:nvPr>
        </p:nvSpPr>
        <p:spPr/>
        <p:txBody>
          <a:bodyPr>
            <a:normAutofit/>
          </a:bodyPr>
          <a:lstStyle/>
          <a:p>
            <a:r>
              <a:rPr lang="en-US" dirty="0" smtClean="0"/>
              <a:t>Algorithm for computing the product of two </a:t>
            </a:r>
            <a:r>
              <a:rPr lang="en-US" i="1" dirty="0" smtClean="0"/>
              <a:t>n</a:t>
            </a:r>
            <a:r>
              <a:rPr lang="en-US" dirty="0" smtClean="0"/>
              <a:t> bit integers.</a:t>
            </a:r>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multiply two </a:t>
            </a:r>
            <a:r>
              <a:rPr lang="en-US" i="1" dirty="0" smtClean="0"/>
              <a:t>n</a:t>
            </a:r>
            <a:r>
              <a:rPr lang="en-US" dirty="0" smtClean="0"/>
              <a:t>-bit integers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endParaRPr lang="en-US" dirty="0"/>
          </a:p>
        </p:txBody>
      </p:sp>
      <p:sp>
        <p:nvSpPr>
          <p:cNvPr id="5" name="Content Placeholder 2"/>
          <p:cNvSpPr txBox="1">
            <a:spLocks/>
          </p:cNvSpPr>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multiply</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600" dirty="0" smtClean="0"/>
              <a:t>{the binary expansions of a and b are (</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and (</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,…,b</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respectively}</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dirty="0" err="1" smtClean="0"/>
              <a:t>b</a:t>
            </a:r>
            <a:r>
              <a:rPr lang="en-US" sz="2600" i="1" baseline="-25000" dirty="0" err="1" smtClean="0"/>
              <a:t>j</a:t>
            </a:r>
            <a:r>
              <a:rPr lang="en-US" sz="2600" i="1" baseline="-250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err="1" smtClean="0"/>
              <a:t>c</a:t>
            </a:r>
            <a:r>
              <a:rPr lang="en-US" sz="2600" i="1" baseline="-25000" dirty="0" err="1" smtClean="0"/>
              <a:t>j</a:t>
            </a:r>
            <a:r>
              <a:rPr lang="en-US" sz="2600" i="1" baseline="-25000" dirty="0" smtClean="0"/>
              <a:t> </a:t>
            </a:r>
            <a:r>
              <a:rPr lang="en-US" sz="2600" dirty="0" smtClean="0">
                <a:ea typeface="Cambria Math" pitchFamily="18" charset="0"/>
              </a:rPr>
              <a:t>= </a:t>
            </a:r>
            <a:r>
              <a:rPr lang="en-US" sz="2600" i="1" dirty="0" smtClean="0">
                <a:ea typeface="Cambria Math" pitchFamily="18" charset="0"/>
              </a:rPr>
              <a:t>a</a:t>
            </a:r>
            <a:r>
              <a:rPr lang="en-US" sz="2600" dirty="0" smtClean="0">
                <a:ea typeface="Cambria Math" pitchFamily="18" charset="0"/>
              </a:rPr>
              <a:t>  shifted </a:t>
            </a:r>
            <a:r>
              <a:rPr lang="en-US" sz="2600" i="1" dirty="0" smtClean="0">
                <a:ea typeface="Cambria Math" pitchFamily="18" charset="0"/>
              </a:rPr>
              <a:t>j</a:t>
            </a:r>
            <a:r>
              <a:rPr lang="en-US" sz="2600" dirty="0" smtClean="0">
                <a:ea typeface="Cambria Math" pitchFamily="18" charset="0"/>
              </a:rPr>
              <a:t> places</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else</a:t>
            </a:r>
            <a:r>
              <a:rPr kumimoji="0" lang="en-US" sz="2600" b="1" i="0" u="none" strike="noStrike" kern="1200" cap="none" spc="0" normalizeH="0" noProof="0" dirty="0" smtClean="0">
                <a:ln>
                  <a:noFill/>
                </a:ln>
                <a:solidFill>
                  <a:schemeClr val="tx1"/>
                </a:solidFill>
                <a:effectLst/>
                <a:uLnTx/>
                <a:uFillTx/>
                <a:ea typeface="Cambria Math" pitchFamily="18" charset="0"/>
                <a:cs typeface="+mn-cs"/>
              </a:rPr>
              <a:t> </a:t>
            </a:r>
            <a:r>
              <a:rPr lang="en-US" sz="2600" i="1" noProof="0" dirty="0" smtClean="0"/>
              <a:t>c</a:t>
            </a:r>
            <a:r>
              <a:rPr lang="en-US" sz="2600" i="1" baseline="-25000" dirty="0" smtClean="0"/>
              <a:t>j</a:t>
            </a:r>
            <a:r>
              <a:rPr lang="en-US" sz="2600" baseline="-25000" dirty="0" smtClean="0">
                <a:latin typeface="Cambria Math" pitchFamily="18" charset="0"/>
                <a:ea typeface="Cambria Math" pitchFamily="18" charset="0"/>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lang="en-US" sz="2600" i="1" noProof="0" dirty="0" smtClean="0"/>
              <a:t>c</a:t>
            </a:r>
            <a:r>
              <a:rPr lang="en-US" sz="2600" baseline="-25000" dirty="0" smtClean="0">
                <a:latin typeface="Cambria Math" pitchFamily="18" charset="0"/>
                <a:ea typeface="Cambria Math" pitchFamily="18" charset="0"/>
              </a:rPr>
              <a:t>o</a:t>
            </a:r>
            <a:r>
              <a:rPr lang="en-US" sz="2600" i="1" dirty="0" smtClean="0"/>
              <a:t>,c</a:t>
            </a:r>
            <a:r>
              <a:rPr lang="en-US" sz="2600" baseline="-25000" dirty="0" smtClean="0">
                <a:latin typeface="Cambria Math" pitchFamily="18" charset="0"/>
                <a:ea typeface="Cambria Math" pitchFamily="18" charset="0"/>
              </a:rPr>
              <a:t>1</a:t>
            </a:r>
            <a:r>
              <a:rPr lang="en-US" sz="2600" i="1" dirty="0" smtClean="0"/>
              <a:t>,…, c</a:t>
            </a:r>
            <a:r>
              <a:rPr lang="en-US" sz="2600" i="1" baseline="-25000" dirty="0" smtClean="0"/>
              <a:t>n-</a:t>
            </a:r>
            <a:r>
              <a:rPr lang="en-US" sz="2600" baseline="-25000" dirty="0" smtClean="0"/>
              <a:t>1 </a:t>
            </a:r>
            <a:r>
              <a:rPr lang="en-US" sz="2600" dirty="0" smtClean="0">
                <a:ea typeface="Cambria Math" pitchFamily="18" charset="0"/>
              </a:rPr>
              <a:t>are the partial products}</a:t>
            </a:r>
          </a:p>
          <a:p>
            <a:pPr marL="274320" lvl="0" indent="-274320">
              <a:spcBef>
                <a:spcPct val="20000"/>
              </a:spcBef>
              <a:buClr>
                <a:schemeClr val="accent3"/>
              </a:buClr>
              <a:buSzPct val="95000"/>
              <a:defRPr/>
            </a:pPr>
            <a:r>
              <a:rPr lang="en-US" sz="2600" dirty="0" smtClean="0"/>
              <a:t> </a:t>
            </a:r>
            <a:r>
              <a:rPr lang="en-US" sz="2600" i="1" dirty="0" smtClean="0"/>
              <a:t>p</a:t>
            </a:r>
            <a:r>
              <a:rPr lang="en-US" sz="2600" dirty="0" smtClean="0"/>
              <a:t> := </a:t>
            </a:r>
            <a:r>
              <a:rPr lang="en-US" sz="2600" dirty="0" smtClean="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smtClean="0"/>
              <a:t>for  </a:t>
            </a:r>
            <a:r>
              <a:rPr lang="en-US" sz="2600" i="1" dirty="0" smtClean="0"/>
              <a:t>j</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endParaRPr kumimoji="0" lang="en-US" sz="2600" b="1" u="none" strike="noStrike" kern="1200" cap="none" spc="0" normalizeH="0" baseline="0" noProof="0" dirty="0" smtClean="0">
              <a:ln>
                <a:noFill/>
              </a:ln>
              <a:solidFill>
                <a:schemeClr val="tx1"/>
              </a:solidFill>
              <a:effectLst/>
              <a:uLnTx/>
              <a:uFillTx/>
              <a:ea typeface="+mn-ea"/>
              <a:cs typeface="+mn-cs"/>
            </a:endParaRPr>
          </a:p>
          <a:p>
            <a:pPr>
              <a:buNone/>
            </a:pPr>
            <a:r>
              <a:rPr lang="en-US" sz="2600" i="1" dirty="0" smtClean="0"/>
              <a:t>    p </a:t>
            </a:r>
            <a:r>
              <a:rPr lang="en-US" sz="2600" baseline="-25000" dirty="0" smtClean="0">
                <a:latin typeface="Cambria Math" pitchFamily="18" charset="0"/>
                <a:ea typeface="Cambria Math" pitchFamily="18" charset="0"/>
              </a:rPr>
              <a:t> </a:t>
            </a:r>
            <a:r>
              <a:rPr lang="en-US" sz="2600" dirty="0" smtClean="0"/>
              <a:t>:= </a:t>
            </a:r>
            <a:r>
              <a:rPr lang="en-US" sz="2600" i="1" dirty="0" smtClean="0"/>
              <a:t>p</a:t>
            </a:r>
            <a:r>
              <a:rPr lang="en-US" sz="2600" i="1" baseline="-25000" dirty="0" smtClean="0"/>
              <a:t> </a:t>
            </a:r>
            <a:r>
              <a:rPr lang="en-US" sz="2600" dirty="0" smtClean="0"/>
              <a:t>+</a:t>
            </a:r>
            <a:r>
              <a:rPr lang="en-US" sz="2600" i="1" dirty="0" smtClean="0"/>
              <a:t> </a:t>
            </a:r>
            <a:r>
              <a:rPr lang="en-US" sz="2600" i="1" dirty="0" err="1" smtClean="0"/>
              <a:t>c</a:t>
            </a:r>
            <a:r>
              <a:rPr lang="en-US" sz="2600" i="1" baseline="-25000" dirty="0" err="1" smtClean="0"/>
              <a:t>j</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dirty="0" smtClean="0"/>
              <a:t>p </a:t>
            </a:r>
            <a:r>
              <a:rPr lang="en-US" sz="2600" dirty="0" smtClean="0"/>
              <a:t>{p is the value of </a:t>
            </a:r>
            <a:r>
              <a:rPr lang="en-US" sz="2600" i="1" dirty="0" err="1" smtClean="0"/>
              <a:t>ab</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In cryptography, it  is important to be able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 efficiently, where </a:t>
            </a:r>
            <a:r>
              <a:rPr lang="en-US" i="1" dirty="0" smtClean="0"/>
              <a:t>b</a:t>
            </a:r>
            <a:r>
              <a:rPr lang="en-US" dirty="0" smtClean="0"/>
              <a:t>, </a:t>
            </a:r>
            <a:r>
              <a:rPr lang="en-US" i="1" dirty="0" smtClean="0"/>
              <a:t>n</a:t>
            </a:r>
            <a:r>
              <a:rPr lang="en-US" dirty="0" smtClean="0"/>
              <a:t>, and </a:t>
            </a:r>
            <a:r>
              <a:rPr lang="en-US" i="1" dirty="0" smtClean="0"/>
              <a:t>m</a:t>
            </a:r>
            <a:r>
              <a:rPr lang="en-US" dirty="0" smtClean="0"/>
              <a:t>  are large integers.</a:t>
            </a:r>
          </a:p>
          <a:p>
            <a:r>
              <a:rPr lang="en-US" dirty="0" smtClean="0"/>
              <a:t>Use the binary expansion of </a:t>
            </a:r>
            <a:r>
              <a:rPr lang="en-US" i="1" dirty="0" smtClean="0"/>
              <a:t>n</a:t>
            </a:r>
            <a:r>
              <a:rPr lang="en-US" dirty="0" smtClean="0"/>
              <a:t>, </a:t>
            </a:r>
            <a:r>
              <a:rPr lang="en-US" i="1" dirty="0" smtClean="0"/>
              <a:t>n</a:t>
            </a:r>
            <a:r>
              <a:rPr lang="en-US" dirty="0" smtClean="0"/>
              <a:t> = (</a:t>
            </a:r>
            <a:r>
              <a:rPr lang="en-US" i="1" dirty="0" smtClean="0"/>
              <a:t>a</a:t>
            </a:r>
            <a:r>
              <a:rPr lang="en-US" i="1" baseline="-25000" dirty="0" smtClean="0"/>
              <a:t>k-</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o</a:t>
            </a:r>
            <a:r>
              <a:rPr lang="en-US" dirty="0" smtClean="0"/>
              <a:t>)</a:t>
            </a:r>
            <a:r>
              <a:rPr lang="en-US" baseline="-25000" dirty="0" smtClean="0">
                <a:latin typeface="Cambria Math" pitchFamily="18" charset="0"/>
                <a:ea typeface="Cambria Math" pitchFamily="18" charset="0"/>
              </a:rPr>
              <a:t>2</a:t>
            </a:r>
            <a:r>
              <a:rPr lang="en-US" dirty="0" smtClean="0"/>
              <a:t> , to compute </a:t>
            </a:r>
            <a:r>
              <a:rPr lang="en-US" i="1" dirty="0" err="1" smtClean="0"/>
              <a:t>b</a:t>
            </a:r>
            <a:r>
              <a:rPr lang="en-US" i="1" baseline="30000" dirty="0" err="1" smtClean="0"/>
              <a:t>n</a:t>
            </a:r>
            <a:r>
              <a:rPr lang="en-US" i="1" baseline="30000" dirty="0" smtClean="0"/>
              <a:t> </a:t>
            </a:r>
            <a:r>
              <a:rPr lang="en-US" dirty="0" smtClean="0"/>
              <a:t>.</a:t>
            </a:r>
          </a:p>
          <a:p>
            <a:pPr>
              <a:buNone/>
            </a:pPr>
            <a:r>
              <a:rPr lang="en-US" dirty="0" smtClean="0"/>
              <a:t>     Note that:</a:t>
            </a:r>
          </a:p>
          <a:p>
            <a:pPr>
              <a:buNone/>
            </a:pPr>
            <a:r>
              <a:rPr lang="en-US" sz="4100" i="1" dirty="0" smtClean="0"/>
              <a:t>                           </a:t>
            </a:r>
            <a:endParaRPr lang="en-US" sz="4100" dirty="0" smtClean="0"/>
          </a:p>
          <a:p>
            <a:r>
              <a:rPr lang="en-US" dirty="0" smtClean="0"/>
              <a:t>Therefore,  to compute  </a:t>
            </a:r>
            <a:r>
              <a:rPr lang="en-US" i="1" dirty="0" err="1" smtClean="0"/>
              <a:t>b</a:t>
            </a:r>
            <a:r>
              <a:rPr lang="en-US" i="1" baseline="30000" dirty="0" err="1" smtClean="0"/>
              <a:t>n</a:t>
            </a:r>
            <a:r>
              <a:rPr lang="en-US" i="1" dirty="0" smtClean="0"/>
              <a:t>, </a:t>
            </a:r>
            <a:r>
              <a:rPr lang="en-US" dirty="0" smtClean="0"/>
              <a:t>we need only compute the values of  </a:t>
            </a:r>
            <a:r>
              <a:rPr lang="en-US" i="1" dirty="0" smtClean="0"/>
              <a:t>b</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4</a:t>
            </a:r>
            <a:r>
              <a:rPr lang="en-US" dirty="0" smtClean="0"/>
              <a:t>, (</a:t>
            </a:r>
            <a:r>
              <a:rPr lang="en-US" i="1" dirty="0" smtClean="0"/>
              <a:t>b</a:t>
            </a:r>
            <a:r>
              <a:rPr lang="en-US" baseline="30000" dirty="0" smtClean="0">
                <a:latin typeface="Cambria Math" pitchFamily="18" charset="0"/>
                <a:ea typeface="Cambria Math" pitchFamily="18" charset="0"/>
              </a:rPr>
              <a:t>4</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8</a:t>
            </a:r>
            <a:r>
              <a:rPr lang="en-US" dirty="0" smtClean="0"/>
              <a:t> , …,       and the multiply the terms           in this list, where </a:t>
            </a:r>
            <a:r>
              <a:rPr lang="en-US" i="1" dirty="0" err="1" smtClean="0"/>
              <a:t>a</a:t>
            </a:r>
            <a:r>
              <a:rPr lang="en-US" i="1" baseline="-25000" dirty="0" err="1" smtClean="0"/>
              <a:t>j</a:t>
            </a:r>
            <a:r>
              <a:rPr lang="en-US" i="1" dirty="0" smtClean="0"/>
              <a:t> = </a:t>
            </a:r>
            <a:r>
              <a:rPr lang="en-US" dirty="0" smtClean="0">
                <a:latin typeface="Cambria Math" pitchFamily="18" charset="0"/>
                <a:ea typeface="Cambria Math" pitchFamily="18" charset="0"/>
              </a:rPr>
              <a:t>1</a:t>
            </a:r>
            <a:r>
              <a:rPr lang="en-US" i="1" dirty="0" smtClean="0"/>
              <a:t>.</a:t>
            </a:r>
          </a:p>
          <a:p>
            <a:pPr>
              <a:buNone/>
            </a:pPr>
            <a:endParaRPr lang="en-US" i="1" dirty="0" smtClean="0"/>
          </a:p>
          <a:p>
            <a:pPr>
              <a:buNone/>
            </a:pPr>
            <a:r>
              <a:rPr lang="en-US" b="1" dirty="0" smtClean="0"/>
              <a:t>    Example</a:t>
            </a:r>
            <a:r>
              <a:rPr lang="en-US" dirty="0" smtClean="0"/>
              <a:t>: Compute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using this method</a:t>
            </a:r>
            <a:r>
              <a:rPr lang="en-US" i="1" dirty="0" smtClean="0"/>
              <a:t>.</a:t>
            </a:r>
          </a:p>
          <a:p>
            <a:pPr>
              <a:buNone/>
            </a:pPr>
            <a:r>
              <a:rPr lang="en-US" i="1" baseline="30000" dirty="0" smtClean="0">
                <a:latin typeface="Cambria Math" pitchFamily="18" charset="0"/>
                <a:ea typeface="Cambria Math" pitchFamily="18" charset="0"/>
              </a:rPr>
              <a:t>       </a:t>
            </a:r>
            <a:r>
              <a:rPr lang="en-US" b="1" dirty="0" smtClean="0"/>
              <a:t>Solution</a:t>
            </a:r>
            <a:r>
              <a:rPr lang="en-US" dirty="0" smtClean="0"/>
              <a:t>: Note that </a:t>
            </a:r>
            <a:r>
              <a:rPr lang="en-US" dirty="0" smtClean="0">
                <a:latin typeface="Cambria Math" pitchFamily="18" charset="0"/>
                <a:ea typeface="Cambria Math" pitchFamily="18" charset="0"/>
              </a:rPr>
              <a:t>11 </a:t>
            </a:r>
            <a:r>
              <a:rPr lang="en-US" dirty="0" smtClean="0"/>
              <a:t>= (</a:t>
            </a:r>
            <a:r>
              <a:rPr lang="en-US" dirty="0" smtClean="0">
                <a:latin typeface="Cambria Math" pitchFamily="18" charset="0"/>
                <a:ea typeface="Cambria Math" pitchFamily="18" charset="0"/>
              </a:rPr>
              <a:t>1011</a:t>
            </a:r>
            <a:r>
              <a:rPr lang="en-US" dirty="0" smtClean="0"/>
              <a:t>)</a:t>
            </a:r>
            <a:r>
              <a:rPr lang="en-US" baseline="-25000" dirty="0" smtClean="0">
                <a:latin typeface="Cambria Math" pitchFamily="18" charset="0"/>
                <a:ea typeface="Cambria Math" pitchFamily="18" charset="0"/>
              </a:rPr>
              <a:t>2</a:t>
            </a:r>
            <a:r>
              <a:rPr lang="en-US" dirty="0" smtClean="0"/>
              <a:t> so that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     </a:t>
            </a:r>
          </a:p>
          <a:p>
            <a:pPr>
              <a:buNone/>
            </a:pP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 (81)</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=6561</a:t>
            </a:r>
            <a:r>
              <a:rPr lang="en-US" baseline="30000"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=117,147</a:t>
            </a:r>
            <a:r>
              <a:rPr lang="en-US" dirty="0" smtClean="0"/>
              <a:t>. </a:t>
            </a:r>
            <a:endParaRPr lang="en-US" baseline="30000" dirty="0" smtClean="0">
              <a:latin typeface="Cambria Math" pitchFamily="18" charset="0"/>
              <a:ea typeface="Cambria Math" pitchFamily="18" charset="0"/>
            </a:endParaRPr>
          </a:p>
          <a:p>
            <a:endParaRPr lang="en-US" dirty="0" smtClean="0"/>
          </a:p>
          <a:p>
            <a:endParaRPr lang="en-US" dirty="0" smtClean="0"/>
          </a:p>
          <a:p>
            <a:endParaRPr lang="en-US" dirty="0" smtClean="0"/>
          </a:p>
          <a:p>
            <a:pPr>
              <a:buNone/>
            </a:pPr>
            <a:endParaRPr lang="en-US" dirty="0" smtClean="0">
              <a:ea typeface="Cambria Math" pitchFamily="18" charset="0"/>
            </a:endParaRPr>
          </a:p>
          <a:p>
            <a:endParaRPr lang="en-US" dirty="0" smtClean="0"/>
          </a:p>
          <a:p>
            <a:endParaRPr lang="en-US" dirty="0" smtClean="0"/>
          </a:p>
          <a:p>
            <a:endParaRPr lang="en-US" baseline="-25000" dirty="0" smtClean="0"/>
          </a:p>
          <a:p>
            <a:endParaRPr lang="en-US" dirty="0" smtClean="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 Algorithm</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The algorithm successively finds </a:t>
            </a:r>
            <a:r>
              <a:rPr lang="en-US" i="1" dirty="0" smtClean="0"/>
              <a:t>b</a:t>
            </a:r>
            <a:r>
              <a:rPr lang="en-US" dirty="0" smtClean="0"/>
              <a:t> </a:t>
            </a:r>
            <a:r>
              <a:rPr lang="en-US" b="1" dirty="0" smtClean="0"/>
              <a:t>mod</a:t>
            </a:r>
            <a:r>
              <a:rPr lang="en-US" dirty="0" smtClean="0"/>
              <a:t> </a:t>
            </a:r>
            <a:r>
              <a:rPr lang="en-US" i="1" dirty="0" smtClean="0"/>
              <a:t>m,</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m,            b</a:t>
            </a:r>
            <a:r>
              <a:rPr lang="en-US" baseline="30000" dirty="0" smtClean="0">
                <a:latin typeface="Cambria Math" pitchFamily="18" charset="0"/>
                <a:ea typeface="Cambria Math" pitchFamily="18" charset="0"/>
              </a:rPr>
              <a:t>4</a:t>
            </a:r>
            <a:r>
              <a:rPr lang="en-US" dirty="0" smtClean="0"/>
              <a:t> </a:t>
            </a:r>
            <a:r>
              <a:rPr lang="en-US" b="1" dirty="0" smtClean="0"/>
              <a:t>mod</a:t>
            </a:r>
            <a:r>
              <a:rPr lang="en-US" dirty="0" smtClean="0"/>
              <a:t> </a:t>
            </a:r>
            <a:r>
              <a:rPr lang="en-US" i="1" dirty="0" smtClean="0"/>
              <a:t>m, …,         </a:t>
            </a:r>
            <a:r>
              <a:rPr lang="en-US" dirty="0" smtClean="0"/>
              <a:t> </a:t>
            </a:r>
            <a:r>
              <a:rPr lang="en-US" b="1" dirty="0" smtClean="0"/>
              <a:t>mod</a:t>
            </a:r>
            <a:r>
              <a:rPr lang="en-US" dirty="0" smtClean="0"/>
              <a:t> </a:t>
            </a:r>
            <a:r>
              <a:rPr lang="en-US" i="1" dirty="0" smtClean="0"/>
              <a:t>m</a:t>
            </a:r>
            <a:r>
              <a:rPr lang="en-US" dirty="0" smtClean="0"/>
              <a:t>, and multiplies together the terms        where </a:t>
            </a:r>
            <a:r>
              <a:rPr lang="en-US" i="1" dirty="0" err="1" smtClean="0"/>
              <a:t>a</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i="1" dirty="0" smtClean="0"/>
              <a:t>O</a:t>
            </a:r>
            <a:r>
              <a:rPr lang="en-US" dirty="0" smtClean="0"/>
              <a:t>((log </a:t>
            </a:r>
            <a:r>
              <a:rPr lang="en-US" i="1" dirty="0" smtClean="0"/>
              <a:t>m</a:t>
            </a:r>
            <a:r>
              <a:rPr lang="en-US" dirty="0" smtClean="0"/>
              <a:t> )</a:t>
            </a:r>
            <a:r>
              <a:rPr lang="en-US" baseline="30000" dirty="0" smtClean="0">
                <a:latin typeface="Cambria Math" pitchFamily="18" charset="0"/>
                <a:ea typeface="Cambria Math" pitchFamily="18" charset="0"/>
              </a:rPr>
              <a:t>2</a:t>
            </a:r>
            <a:r>
              <a:rPr lang="en-US" dirty="0" smtClean="0"/>
              <a:t> log </a:t>
            </a:r>
            <a:r>
              <a:rPr lang="en-US" i="1" dirty="0" smtClean="0"/>
              <a:t>n</a:t>
            </a:r>
            <a:r>
              <a:rPr lang="en-US" dirty="0" smtClean="0"/>
              <a:t>) bit operations are used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a:t>
            </a:r>
            <a:endParaRPr lang="en-US" dirty="0"/>
          </a:p>
        </p:txBody>
      </p:sp>
      <p:sp>
        <p:nvSpPr>
          <p:cNvPr id="5" name="Content Placeholder 2"/>
          <p:cNvSpPr txBox="1">
            <a:spLocks/>
          </p:cNvSpPr>
          <p:nvPr/>
        </p:nvSpPr>
        <p:spPr>
          <a:xfrm>
            <a:off x="533400" y="3352800"/>
            <a:ext cx="8229600" cy="2362200"/>
          </a:xfrm>
          <a:prstGeom prst="rect">
            <a:avLst/>
          </a:prstGeom>
          <a:ln>
            <a:solidFill>
              <a:schemeClr val="accent1"/>
            </a:solidFill>
          </a:ln>
        </p:spPr>
        <p:txBody>
          <a:bodyPr vert="horz">
            <a:normAutofit fontScale="70000" lnSpcReduction="20000"/>
          </a:bodyPr>
          <a:lstStyle/>
          <a:p>
            <a:pPr marL="274320" lvl="0" indent="-274320">
              <a:spcBef>
                <a:spcPct val="20000"/>
              </a:spcBef>
              <a:buClr>
                <a:schemeClr val="accent3"/>
              </a:buClr>
              <a:buSzPct val="95000"/>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modular exponentiation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b</a:t>
            </a:r>
            <a:r>
              <a:rPr lang="en-US" sz="2600" dirty="0" smtClean="0"/>
              <a:t>: integer, </a:t>
            </a:r>
            <a:r>
              <a:rPr lang="en-US" sz="2600" i="1" dirty="0" smtClean="0"/>
              <a:t>n</a:t>
            </a:r>
            <a:r>
              <a:rPr lang="en-US" sz="2600" dirty="0" smtClean="0"/>
              <a:t> = (</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 </a:t>
            </a:r>
            <a:r>
              <a:rPr lang="en-US" sz="2600" i="1" dirty="0" smtClean="0"/>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lang="en-US" sz="2600" dirty="0" smtClean="0"/>
          </a:p>
          <a:p>
            <a:pPr marL="274320" lvl="0" indent="-274320">
              <a:spcBef>
                <a:spcPct val="20000"/>
              </a:spcBef>
              <a:buClr>
                <a:schemeClr val="accent3"/>
              </a:buClr>
              <a:buSzPct val="95000"/>
              <a:defRPr/>
            </a:pPr>
            <a:r>
              <a:rPr lang="en-US" sz="2600" b="1" dirty="0" smtClean="0"/>
              <a:t> </a:t>
            </a:r>
            <a:r>
              <a:rPr lang="en-US" sz="2600" i="1" dirty="0" smtClean="0"/>
              <a:t>x</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a:t>
            </a:r>
          </a:p>
          <a:p>
            <a:pPr marL="274320" lvl="0" indent="-274320">
              <a:spcBef>
                <a:spcPct val="20000"/>
              </a:spcBef>
              <a:buClr>
                <a:schemeClr val="accent3"/>
              </a:buClr>
              <a:buSzPct val="95000"/>
              <a:defRPr/>
            </a:pP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b</a:t>
            </a:r>
            <a:r>
              <a:rPr lang="en-US" sz="2600" dirty="0" smtClean="0">
                <a:ea typeface="Cambria Math" pitchFamily="18" charset="0"/>
              </a:rPr>
              <a:t> </a:t>
            </a:r>
            <a:r>
              <a:rPr lang="en-US" sz="2600" b="1" dirty="0" smtClean="0">
                <a:ea typeface="Cambria Math" pitchFamily="18" charset="0"/>
              </a:rPr>
              <a:t>mod</a:t>
            </a:r>
            <a:r>
              <a:rPr lang="en-US" sz="2600" dirty="0" smtClean="0">
                <a:ea typeface="Cambria Math" pitchFamily="18" charset="0"/>
              </a:rPr>
              <a:t> </a:t>
            </a:r>
            <a:r>
              <a:rPr lang="en-US" sz="2600" i="1" dirty="0" smtClean="0">
                <a:ea typeface="Cambria Math" pitchFamily="18" charset="0"/>
              </a:rPr>
              <a:t>m</a:t>
            </a:r>
            <a:endParaRPr kumimoji="0" lang="en-US" sz="2600" b="0" i="1"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k</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noProof="0" dirty="0" smtClean="0"/>
              <a:t>a</a:t>
            </a:r>
            <a:r>
              <a:rPr lang="en-US" sz="2600" i="1" baseline="-25000" dirty="0" err="1" smtClean="0"/>
              <a:t>i</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smtClean="0"/>
              <a:t>x</a:t>
            </a:r>
            <a:r>
              <a:rPr lang="en-US" sz="2600" i="1" baseline="-25000" dirty="0" smtClean="0"/>
              <a:t> </a:t>
            </a:r>
            <a:r>
              <a:rPr lang="en-US" sz="2600" dirty="0" smtClean="0">
                <a:ea typeface="Cambria Math" pitchFamily="18" charset="0"/>
              </a:rPr>
              <a:t>:= (</a:t>
            </a:r>
            <a:r>
              <a:rPr lang="en-US" sz="2600" i="1" dirty="0" smtClean="0">
                <a:ea typeface="Cambria Math" pitchFamily="18" charset="0"/>
              </a:rPr>
              <a:t>x</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dirty="0" smtClean="0">
              <a:ea typeface="Cambria Math" pitchFamily="18" charset="0"/>
            </a:endParaRPr>
          </a:p>
          <a:p>
            <a:pPr marL="27432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a:t>
            </a: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power</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i="1" dirty="0" smtClean="0"/>
              <a:t> </a:t>
            </a:r>
            <a:r>
              <a:rPr lang="en-US" sz="2600" dirty="0" smtClean="0"/>
              <a:t>{</a:t>
            </a:r>
            <a:r>
              <a:rPr lang="en-US" sz="2600" i="1" dirty="0" smtClean="0"/>
              <a:t>x</a:t>
            </a:r>
            <a:r>
              <a:rPr lang="en-US" sz="2600" dirty="0" smtClean="0"/>
              <a:t> equals </a:t>
            </a:r>
            <a:r>
              <a:rPr lang="en-US" sz="2600" i="1" dirty="0" err="1" smtClean="0"/>
              <a:t>b</a:t>
            </a:r>
            <a:r>
              <a:rPr lang="en-US" sz="2600" i="1" baseline="30000" dirty="0" err="1" smtClean="0"/>
              <a:t>n</a:t>
            </a:r>
            <a:r>
              <a:rPr lang="en-US" sz="2600" dirty="0" smtClean="0"/>
              <a:t> </a:t>
            </a:r>
            <a:r>
              <a:rPr lang="en-US" sz="2600" b="1" dirty="0" smtClean="0"/>
              <a:t>mod</a:t>
            </a:r>
            <a:r>
              <a:rPr lang="en-US" sz="2600" dirty="0" smtClean="0"/>
              <a:t> </a:t>
            </a:r>
            <a:r>
              <a:rPr lang="en-US" sz="2600" i="1" dirty="0" smtClean="0"/>
              <a:t>m</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addin_tmp.png"/>
          <p:cNvPicPr>
            <a:picLocks noChangeAspect="1"/>
          </p:cNvPicPr>
          <p:nvPr>
            <p:custDataLst>
              <p:tags r:id="rId1"/>
            </p:custDataLst>
          </p:nvPr>
        </p:nvPicPr>
        <p:blipFill>
          <a:blip r:embed="rId4" cstate="print"/>
          <a:stretch>
            <a:fillRect/>
          </a:stretch>
        </p:blipFill>
        <p:spPr>
          <a:xfrm>
            <a:off x="2667000"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676400" y="2590800"/>
            <a:ext cx="328613" cy="31670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Primes and Greatest Common Divisors</a:t>
            </a:r>
            <a:endParaRPr lang="en-US" dirty="0"/>
          </a:p>
        </p:txBody>
      </p:sp>
      <p:sp>
        <p:nvSpPr>
          <p:cNvPr id="3" name="Subtitle 2"/>
          <p:cNvSpPr>
            <a:spLocks noGrp="1"/>
          </p:cNvSpPr>
          <p:nvPr>
            <p:ph type="subTitle" idx="1"/>
          </p:nvPr>
        </p:nvSpPr>
        <p:spPr/>
        <p:txBody>
          <a:bodyPr/>
          <a:lstStyle/>
          <a:p>
            <a:r>
              <a:rPr lang="en-US" dirty="0" smtClean="0"/>
              <a:t>Section 4.3</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Prime Numbers and their Properties</a:t>
            </a:r>
          </a:p>
          <a:p>
            <a:r>
              <a:rPr lang="en-US" dirty="0" smtClean="0"/>
              <a:t>Conjectures and Open Problems About Primes</a:t>
            </a:r>
          </a:p>
          <a:p>
            <a:r>
              <a:rPr lang="en-US" dirty="0" smtClean="0"/>
              <a:t>Greatest Common Divisors and Least Common Multiples</a:t>
            </a:r>
          </a:p>
          <a:p>
            <a:r>
              <a:rPr lang="en-US" dirty="0" smtClean="0"/>
              <a:t>The Euclidian Algorithm</a:t>
            </a:r>
          </a:p>
          <a:p>
            <a:r>
              <a:rPr lang="en-US" dirty="0" err="1" smtClean="0"/>
              <a:t>gcds</a:t>
            </a:r>
            <a:r>
              <a:rPr lang="en-US" dirty="0" smtClean="0"/>
              <a:t> as Linear Combinations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positive integer </a:t>
            </a:r>
            <a:r>
              <a:rPr lang="en-US" i="1" dirty="0" smtClean="0"/>
              <a:t>p</a:t>
            </a:r>
            <a:r>
              <a:rPr lang="en-US" dirty="0" smtClean="0"/>
              <a:t> greater than </a:t>
            </a:r>
            <a:r>
              <a:rPr lang="en-US" dirty="0" smtClean="0">
                <a:latin typeface="Cambria Math" pitchFamily="18" charset="0"/>
                <a:ea typeface="Cambria Math" pitchFamily="18" charset="0"/>
              </a:rPr>
              <a:t>1</a:t>
            </a:r>
            <a:r>
              <a:rPr lang="en-US" dirty="0" smtClean="0"/>
              <a:t> is called </a:t>
            </a:r>
            <a:r>
              <a:rPr lang="en-US" i="1" dirty="0" smtClean="0"/>
              <a:t>prime</a:t>
            </a:r>
            <a:r>
              <a:rPr lang="en-US" dirty="0" smtClean="0"/>
              <a:t> if the only positive factors of </a:t>
            </a:r>
            <a:r>
              <a:rPr lang="en-US" i="1" dirty="0" smtClean="0"/>
              <a:t>p</a:t>
            </a:r>
            <a:r>
              <a:rPr lang="en-US" dirty="0" smtClean="0"/>
              <a:t> are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 positive integer that is greater than </a:t>
            </a:r>
            <a:r>
              <a:rPr lang="en-US" dirty="0" smtClean="0">
                <a:latin typeface="Cambria Math" pitchFamily="18" charset="0"/>
                <a:ea typeface="Cambria Math" pitchFamily="18" charset="0"/>
              </a:rPr>
              <a:t>1</a:t>
            </a:r>
            <a:r>
              <a:rPr lang="en-US" dirty="0" smtClean="0"/>
              <a:t> and is not prime is called </a:t>
            </a:r>
            <a:r>
              <a:rPr lang="en-US" i="1" dirty="0" smtClean="0"/>
              <a:t>composite</a:t>
            </a:r>
            <a:r>
              <a:rPr lang="en-US" dirty="0" smtClean="0"/>
              <a:t>.</a:t>
            </a:r>
          </a:p>
          <a:p>
            <a:pPr>
              <a:buNone/>
            </a:pPr>
            <a:endParaRPr lang="en-US" dirty="0" smtClean="0"/>
          </a:p>
          <a:p>
            <a:pPr>
              <a:buNone/>
            </a:pPr>
            <a:r>
              <a:rPr lang="en-US" dirty="0" smtClean="0"/>
              <a:t>   </a:t>
            </a:r>
            <a:r>
              <a:rPr lang="en-US" b="1" dirty="0" smtClean="0"/>
              <a:t>Example</a:t>
            </a:r>
            <a:r>
              <a:rPr lang="en-US" dirty="0" smtClean="0"/>
              <a:t>:  The integer </a:t>
            </a:r>
            <a:r>
              <a:rPr lang="en-US" dirty="0" smtClean="0">
                <a:latin typeface="Cambria Math" pitchFamily="18" charset="0"/>
                <a:ea typeface="Cambria Math" pitchFamily="18" charset="0"/>
              </a:rPr>
              <a:t>7</a:t>
            </a:r>
            <a:r>
              <a:rPr lang="en-US" dirty="0" smtClean="0"/>
              <a:t> is prime because its only positive factors are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7</a:t>
            </a:r>
            <a:r>
              <a:rPr lang="en-US" dirty="0" smtClean="0"/>
              <a:t>, but </a:t>
            </a:r>
            <a:r>
              <a:rPr lang="en-US" dirty="0" smtClean="0">
                <a:latin typeface="Cambria Math" pitchFamily="18" charset="0"/>
                <a:ea typeface="Cambria Math" pitchFamily="18" charset="0"/>
              </a:rPr>
              <a:t>9</a:t>
            </a:r>
            <a:r>
              <a:rPr lang="en-US" dirty="0" smtClean="0"/>
              <a:t> is composite because it is divisible by </a:t>
            </a:r>
            <a:r>
              <a:rPr lang="en-US" dirty="0" smtClean="0">
                <a:latin typeface="Cambria Math" pitchFamily="18" charset="0"/>
                <a:ea typeface="Cambria Math" pitchFamily="18" charset="0"/>
              </a:rPr>
              <a:t>3</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smtClean="0"/>
              <a:t>   Theorem</a:t>
            </a:r>
            <a:r>
              <a:rPr lang="en-US" dirty="0" smtClean="0"/>
              <a:t>: Every positive integer greater than </a:t>
            </a:r>
            <a:r>
              <a:rPr lang="en-US" dirty="0" smtClean="0">
                <a:latin typeface="Cambria Math" pitchFamily="18" charset="0"/>
                <a:ea typeface="Cambria Math" pitchFamily="18" charset="0"/>
              </a:rPr>
              <a:t>1</a:t>
            </a:r>
            <a:r>
              <a:rPr lang="en-US" dirty="0" smtClean="0"/>
              <a:t> can be written uniquely as a prime or as the product of two or more primes where the prime factors are written in order of </a:t>
            </a:r>
            <a:r>
              <a:rPr lang="en-US" dirty="0" err="1" smtClean="0"/>
              <a:t>nondecreasing</a:t>
            </a:r>
            <a:r>
              <a:rPr lang="en-US" dirty="0" smtClean="0"/>
              <a:t> size. </a:t>
            </a:r>
          </a:p>
          <a:p>
            <a:pPr>
              <a:buNone/>
            </a:pPr>
            <a:r>
              <a:rPr lang="en-US" dirty="0" smtClean="0"/>
              <a:t>    </a:t>
            </a:r>
            <a:r>
              <a:rPr lang="en-US" b="1" dirty="0" smtClean="0"/>
              <a:t>Examples</a:t>
            </a:r>
            <a:r>
              <a:rPr lang="en-US" dirty="0" smtClean="0"/>
              <a:t>:</a:t>
            </a:r>
          </a:p>
          <a:p>
            <a:pPr lvl="1"/>
            <a:r>
              <a:rPr lang="en-US" dirty="0" smtClean="0">
                <a:latin typeface="Cambria Math" pitchFamily="18" charset="0"/>
                <a:ea typeface="Cambria Math" pitchFamily="18" charset="0"/>
              </a:rPr>
              <a:t>100 = 2 </a:t>
            </a:r>
            <a:r>
              <a:rPr lang="en-US" dirty="0" smtClean="0">
                <a:latin typeface="Cambria Math"/>
                <a:ea typeface="Cambria Math"/>
              </a:rPr>
              <a:t>∙ 2 ∙ 5 ∙ 5 = 2</a:t>
            </a:r>
            <a:r>
              <a:rPr lang="en-US" baseline="30000" dirty="0" smtClean="0">
                <a:latin typeface="Cambria Math"/>
                <a:ea typeface="Cambria Math"/>
              </a:rPr>
              <a:t>2</a:t>
            </a:r>
            <a:r>
              <a:rPr lang="en-US" dirty="0" smtClean="0">
                <a:latin typeface="Cambria Math"/>
                <a:ea typeface="Cambria Math"/>
              </a:rPr>
              <a:t> ∙ 5</a:t>
            </a:r>
            <a:r>
              <a:rPr lang="en-US" baseline="30000" dirty="0" smtClean="0">
                <a:latin typeface="Cambria Math"/>
                <a:ea typeface="Cambria Math"/>
              </a:rPr>
              <a:t>2</a:t>
            </a:r>
            <a:r>
              <a:rPr lang="en-US" dirty="0" smtClean="0">
                <a:latin typeface="Cambria Math"/>
                <a:ea typeface="Cambria Math"/>
              </a:rPr>
              <a:t> </a:t>
            </a:r>
          </a:p>
          <a:p>
            <a:pPr lvl="1"/>
            <a:r>
              <a:rPr lang="en-US" dirty="0" smtClean="0">
                <a:latin typeface="Cambria Math"/>
                <a:ea typeface="Cambria Math"/>
              </a:rPr>
              <a:t>641 = 641</a:t>
            </a:r>
          </a:p>
          <a:p>
            <a:pPr lvl="1"/>
            <a:r>
              <a:rPr lang="en-US" dirty="0" smtClean="0">
                <a:latin typeface="Cambria Math"/>
                <a:ea typeface="Cambria Math"/>
              </a:rPr>
              <a:t>999</a:t>
            </a:r>
            <a:r>
              <a:rPr lang="en-US" dirty="0" smtClean="0">
                <a:latin typeface="Cambria Math" pitchFamily="18" charset="0"/>
                <a:ea typeface="Cambria Math" pitchFamily="18" charset="0"/>
              </a:rPr>
              <a:t> = 3 </a:t>
            </a:r>
            <a:r>
              <a:rPr lang="en-US" dirty="0" smtClean="0">
                <a:latin typeface="Cambria Math"/>
                <a:ea typeface="Cambria Math"/>
              </a:rPr>
              <a:t>∙ 3 ∙ 3 ∙ 37 = 3</a:t>
            </a:r>
            <a:r>
              <a:rPr lang="en-US" baseline="30000" dirty="0" smtClean="0">
                <a:latin typeface="Cambria Math"/>
                <a:ea typeface="Cambria Math"/>
              </a:rPr>
              <a:t>3</a:t>
            </a:r>
            <a:r>
              <a:rPr lang="en-US" dirty="0" smtClean="0">
                <a:latin typeface="Cambria Math"/>
                <a:ea typeface="Cambria Math"/>
              </a:rPr>
              <a:t> ∙ 37 </a:t>
            </a:r>
          </a:p>
          <a:p>
            <a:pPr lvl="1"/>
            <a:r>
              <a:rPr lang="en-US" dirty="0" smtClean="0">
                <a:latin typeface="Cambria Math"/>
                <a:ea typeface="Cambria Math"/>
              </a:rPr>
              <a:t>1024</a:t>
            </a:r>
            <a:r>
              <a:rPr lang="en-US" dirty="0" smtClean="0">
                <a:latin typeface="Cambria Math" pitchFamily="18" charset="0"/>
                <a:ea typeface="Cambria Math" pitchFamily="18" charset="0"/>
              </a:rPr>
              <a:t> = 2 </a:t>
            </a:r>
            <a:r>
              <a:rPr lang="en-US" dirty="0" smtClean="0">
                <a:latin typeface="Cambria Math"/>
                <a:ea typeface="Cambria Math"/>
              </a:rPr>
              <a:t>∙ 2 ∙ 2 ∙ 2 ∙ 2 ∙ 2 ∙ 2 ∙ 2 ∙ 2 ∙ 2 = 2</a:t>
            </a:r>
            <a:r>
              <a:rPr lang="en-US" baseline="30000" dirty="0" smtClean="0">
                <a:latin typeface="Cambria Math"/>
                <a:ea typeface="Cambria Math"/>
              </a:rPr>
              <a:t>10</a:t>
            </a:r>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smtClean="0"/>
              <a:t>Erastothenes</a:t>
            </a:r>
            <a:endParaRPr lang="en-US" dirty="0" smtClean="0"/>
          </a:p>
          <a:p>
            <a:r>
              <a:rPr lang="en-US" dirty="0" smtClean="0"/>
              <a:t>(</a:t>
            </a:r>
            <a:r>
              <a:rPr lang="en-US" dirty="0" smtClean="0">
                <a:latin typeface="Cambria Math" pitchFamily="18" charset="0"/>
                <a:ea typeface="Cambria Math" pitchFamily="18" charset="0"/>
              </a:rPr>
              <a:t>276-194</a:t>
            </a:r>
            <a:r>
              <a:rPr lang="en-US" dirty="0" smtClean="0"/>
              <a:t> B.C.)</a:t>
            </a:r>
            <a:endParaRPr lang="en-US" dirty="0"/>
          </a:p>
        </p:txBody>
      </p:sp>
      <p:sp>
        <p:nvSpPr>
          <p:cNvPr id="6" name="Content Placeholder 5"/>
          <p:cNvSpPr>
            <a:spLocks noGrp="1"/>
          </p:cNvSpPr>
          <p:nvPr>
            <p:ph idx="1"/>
          </p:nvPr>
        </p:nvSpPr>
        <p:spPr/>
        <p:txBody>
          <a:bodyPr>
            <a:normAutofit fontScale="92500"/>
          </a:bodyPr>
          <a:lstStyle/>
          <a:p>
            <a:r>
              <a:rPr lang="en-US" dirty="0" smtClean="0"/>
              <a:t>The </a:t>
            </a:r>
            <a:r>
              <a:rPr lang="en-US" i="1" dirty="0" smtClean="0"/>
              <a:t>Sieve of </a:t>
            </a:r>
            <a:r>
              <a:rPr lang="en-US" i="1" dirty="0" err="1" smtClean="0"/>
              <a:t>Erastosthenes</a:t>
            </a:r>
            <a:r>
              <a:rPr lang="en-US" i="1" dirty="0" smtClean="0"/>
              <a:t> </a:t>
            </a:r>
            <a:r>
              <a:rPr lang="en-US" dirty="0" smtClean="0"/>
              <a:t>can be used to find all primes not exceeding a specified positive integer. For example, begin with the list of integers between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100</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2</a:t>
            </a:r>
            <a:r>
              <a:rPr lang="en-US" dirty="0" smtClean="0"/>
              <a:t>, divisible by </a:t>
            </a:r>
            <a:r>
              <a:rPr lang="en-US" dirty="0" smtClean="0">
                <a:latin typeface="Cambria Math" pitchFamily="18" charset="0"/>
                <a:ea typeface="Cambria Math" pitchFamily="18" charset="0"/>
              </a:rPr>
              <a:t>2</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3</a:t>
            </a:r>
            <a:r>
              <a:rPr lang="en-US" dirty="0" smtClean="0"/>
              <a:t>, divisible by </a:t>
            </a:r>
            <a:r>
              <a:rPr lang="en-US" dirty="0" smtClean="0">
                <a:latin typeface="Cambria Math" pitchFamily="18" charset="0"/>
                <a:ea typeface="Cambria Math" pitchFamily="18" charset="0"/>
              </a:rPr>
              <a:t>3</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5</a:t>
            </a:r>
            <a:r>
              <a:rPr lang="en-US" dirty="0" smtClean="0"/>
              <a:t>, divisible by </a:t>
            </a:r>
            <a:r>
              <a:rPr lang="en-US" dirty="0" smtClean="0">
                <a:latin typeface="Cambria Math" pitchFamily="18" charset="0"/>
                <a:ea typeface="Cambria Math" pitchFamily="18" charset="0"/>
              </a:rPr>
              <a:t>5</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7</a:t>
            </a:r>
            <a:r>
              <a:rPr lang="en-US" dirty="0" smtClean="0"/>
              <a:t>, divisible by </a:t>
            </a:r>
            <a:r>
              <a:rPr lang="en-US" dirty="0" smtClean="0">
                <a:latin typeface="Cambria Math" pitchFamily="18" charset="0"/>
                <a:ea typeface="Cambria Math" pitchFamily="18" charset="0"/>
              </a:rPr>
              <a:t>7</a:t>
            </a:r>
            <a:r>
              <a:rPr lang="en-US" dirty="0" smtClean="0"/>
              <a:t>.</a:t>
            </a:r>
          </a:p>
          <a:p>
            <a:pPr marL="850392" lvl="1" indent="-457200">
              <a:buFont typeface="+mj-lt"/>
              <a:buAutoNum type="alphaLcPeriod"/>
            </a:pPr>
            <a:r>
              <a:rPr lang="en-US" dirty="0" smtClean="0"/>
              <a:t>Since all the remaining integers  are not divisible by any of the previous integers, other than </a:t>
            </a:r>
            <a:r>
              <a:rPr lang="en-US" dirty="0" smtClean="0">
                <a:latin typeface="Cambria Math" pitchFamily="18" charset="0"/>
                <a:ea typeface="Cambria Math" pitchFamily="18" charset="0"/>
              </a:rPr>
              <a:t>1</a:t>
            </a:r>
            <a:r>
              <a:rPr lang="en-US" dirty="0" smtClean="0"/>
              <a:t>, the primes are:</a:t>
            </a:r>
          </a:p>
          <a:p>
            <a:pPr>
              <a:buNone/>
            </a:pPr>
            <a:r>
              <a:rPr lang="en-US" dirty="0" smtClean="0"/>
              <a:t>   </a:t>
            </a:r>
            <a:r>
              <a:rPr lang="en-US" sz="2200" dirty="0" smtClean="0"/>
              <a:t>{</a:t>
            </a:r>
            <a:r>
              <a:rPr lang="en-US" sz="2200" dirty="0" smtClean="0">
                <a:latin typeface="Cambria Math" pitchFamily="18" charset="0"/>
                <a:ea typeface="Cambria Math" pitchFamily="18" charset="0"/>
              </a:rPr>
              <a:t>2,3,7,11,19,23,29,31,37,41,43,47,53,59,61,67,71,73,79,83,89, 97</a:t>
            </a:r>
            <a:r>
              <a:rPr lang="en-US" sz="2200" dirty="0" smtClean="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smtClean="0"/>
              <a:t>If an integer </a:t>
            </a:r>
            <a:r>
              <a:rPr lang="en-US" i="1" dirty="0" smtClean="0"/>
              <a:t>n</a:t>
            </a:r>
            <a:r>
              <a:rPr lang="en-US" dirty="0" smtClean="0"/>
              <a:t> is a composite integer, then it has a prime divisor less than or equal to </a:t>
            </a:r>
            <a:r>
              <a:rPr lang="en-US" dirty="0" smtClean="0">
                <a:latin typeface="Cambria Math"/>
                <a:ea typeface="Cambria Math"/>
              </a:rPr>
              <a:t>√</a:t>
            </a:r>
            <a:r>
              <a:rPr lang="en-US" i="1" dirty="0" smtClean="0"/>
              <a:t>n</a:t>
            </a:r>
            <a:r>
              <a:rPr lang="en-US" dirty="0" smtClean="0"/>
              <a:t>.</a:t>
            </a:r>
          </a:p>
          <a:p>
            <a:endParaRPr lang="en-US" dirty="0" smtClean="0"/>
          </a:p>
          <a:p>
            <a:r>
              <a:rPr lang="en-US" dirty="0" smtClean="0"/>
              <a:t>To see this, note that if </a:t>
            </a:r>
            <a:r>
              <a:rPr lang="en-US" i="1" dirty="0" smtClean="0"/>
              <a:t>n</a:t>
            </a:r>
            <a:r>
              <a:rPr lang="en-US" dirty="0" smtClean="0"/>
              <a:t> = </a:t>
            </a:r>
            <a:r>
              <a:rPr lang="en-US" i="1" dirty="0" err="1" smtClean="0"/>
              <a:t>ab</a:t>
            </a:r>
            <a:r>
              <a:rPr lang="en-US" dirty="0" smtClean="0"/>
              <a:t>, then  </a:t>
            </a:r>
            <a:r>
              <a:rPr lang="en-US" i="1" dirty="0" smtClean="0"/>
              <a:t>a</a:t>
            </a:r>
            <a:r>
              <a:rPr lang="en-US" dirty="0" smtClean="0"/>
              <a:t> </a:t>
            </a:r>
            <a:r>
              <a:rPr lang="en-US" dirty="0" smtClean="0">
                <a:latin typeface="Cambria Math"/>
                <a:ea typeface="Cambria Math"/>
              </a:rPr>
              <a:t>≤ √</a:t>
            </a:r>
            <a:r>
              <a:rPr lang="en-US" i="1" dirty="0" smtClean="0"/>
              <a:t>n </a:t>
            </a:r>
            <a:r>
              <a:rPr lang="en-US" dirty="0" smtClean="0"/>
              <a:t> or </a:t>
            </a:r>
            <a:r>
              <a:rPr lang="en-US" i="1" dirty="0" smtClean="0"/>
              <a:t>b </a:t>
            </a:r>
            <a:r>
              <a:rPr lang="en-US" dirty="0" smtClean="0">
                <a:latin typeface="Cambria Math"/>
                <a:ea typeface="Cambria Math"/>
              </a:rPr>
              <a:t>≤√</a:t>
            </a:r>
            <a:r>
              <a:rPr lang="en-US" i="1" dirty="0" smtClean="0"/>
              <a:t>n</a:t>
            </a:r>
            <a:r>
              <a:rPr lang="en-US" dirty="0" smtClean="0"/>
              <a:t>.</a:t>
            </a:r>
          </a:p>
          <a:p>
            <a:endParaRPr lang="en-US" dirty="0" smtClean="0"/>
          </a:p>
          <a:p>
            <a:endParaRPr lang="en-US" dirty="0" smtClean="0"/>
          </a:p>
          <a:p>
            <a:r>
              <a:rPr lang="en-US" i="1" dirty="0" smtClean="0"/>
              <a:t>Trial division</a:t>
            </a:r>
            <a:r>
              <a:rPr lang="en-US" dirty="0" smtClean="0"/>
              <a:t>, a very inefficient method of determining if a number </a:t>
            </a:r>
            <a:r>
              <a:rPr lang="en-US" i="1" dirty="0" smtClean="0"/>
              <a:t>n</a:t>
            </a:r>
            <a:r>
              <a:rPr lang="en-US" dirty="0" smtClean="0"/>
              <a:t>  is prime, is to try every integer </a:t>
            </a:r>
            <a:r>
              <a:rPr lang="en-US" i="1" dirty="0" err="1" smtClean="0"/>
              <a:t>i</a:t>
            </a:r>
            <a:r>
              <a:rPr lang="en-US" dirty="0" smtClean="0">
                <a:latin typeface="Cambria Math"/>
                <a:ea typeface="Cambria Math"/>
              </a:rPr>
              <a:t> ≤√</a:t>
            </a:r>
            <a:r>
              <a:rPr lang="en-US" i="1" dirty="0" smtClean="0"/>
              <a:t>n </a:t>
            </a:r>
            <a:r>
              <a:rPr lang="en-US" dirty="0" smtClean="0"/>
              <a:t>and see if n is divisible by </a:t>
            </a:r>
            <a:r>
              <a:rPr lang="en-US" i="1" dirty="0" err="1" smtClean="0"/>
              <a:t>i</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Divisibility and Modular Arithmetic</a:t>
            </a:r>
            <a:endParaRPr lang="en-US" dirty="0"/>
          </a:p>
        </p:txBody>
      </p:sp>
      <p:sp>
        <p:nvSpPr>
          <p:cNvPr id="3" name="Subtitle 2"/>
          <p:cNvSpPr>
            <a:spLocks noGrp="1"/>
          </p:cNvSpPr>
          <p:nvPr>
            <p:ph type="subTitle" idx="1"/>
          </p:nvPr>
        </p:nvSpPr>
        <p:spPr/>
        <p:txBody>
          <a:bodyPr/>
          <a:lstStyle/>
          <a:p>
            <a:r>
              <a:rPr lang="en-US" dirty="0" smtClean="0"/>
              <a:t>Section 4.1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smtClean="0"/>
              <a:t>Theorem</a:t>
            </a:r>
            <a:r>
              <a:rPr lang="en-US" sz="1800" dirty="0" smtClean="0"/>
              <a:t>: There are infinitely many primes. (Euclid)</a:t>
            </a:r>
          </a:p>
          <a:p>
            <a:pPr>
              <a:buNone/>
            </a:pPr>
            <a:r>
              <a:rPr lang="en-US" sz="1800" dirty="0" smtClean="0"/>
              <a:t>    </a:t>
            </a:r>
            <a:r>
              <a:rPr lang="en-US" sz="1800" b="1" dirty="0" smtClean="0"/>
              <a:t>Proof</a:t>
            </a:r>
            <a:r>
              <a:rPr lang="en-US" sz="1800" dirty="0" smtClean="0"/>
              <a:t>:  Assume finitely many primes: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endParaRPr lang="en-US" sz="1800" i="1" dirty="0" smtClean="0"/>
          </a:p>
          <a:p>
            <a:pPr lvl="1"/>
            <a:r>
              <a:rPr lang="en-US" sz="1800" dirty="0" smtClean="0"/>
              <a:t>Let </a:t>
            </a:r>
            <a:r>
              <a:rPr lang="en-US" sz="1800" i="1" dirty="0" smtClean="0"/>
              <a:t>q = p</a:t>
            </a:r>
            <a:r>
              <a:rPr lang="en-US" sz="1800" baseline="-25000" dirty="0" smtClean="0">
                <a:latin typeface="Cambria Math" pitchFamily="18" charset="0"/>
                <a:ea typeface="Cambria Math" pitchFamily="18" charset="0"/>
              </a:rPr>
              <a:t>1</a:t>
            </a:r>
            <a:r>
              <a:rPr lang="en-US" sz="1800" i="1" dirty="0" smtClean="0"/>
              <a:t>p</a:t>
            </a:r>
            <a:r>
              <a:rPr lang="en-US" sz="1800" baseline="-25000" dirty="0" smtClean="0">
                <a:latin typeface="Cambria Math" pitchFamily="18" charset="0"/>
                <a:ea typeface="Cambria Math" pitchFamily="18" charset="0"/>
              </a:rPr>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p>
          <a:p>
            <a:pPr lvl="1"/>
            <a:r>
              <a:rPr lang="en-US" sz="1800" dirty="0" smtClean="0"/>
              <a:t>Either </a:t>
            </a:r>
            <a:r>
              <a:rPr lang="en-US" sz="1800" i="1" dirty="0" smtClean="0"/>
              <a:t>q</a:t>
            </a:r>
            <a:r>
              <a:rPr lang="en-US" sz="1800" dirty="0" smtClean="0"/>
              <a:t> is prime or by the fundamental theorem of arithmetic it is a product of primes. </a:t>
            </a:r>
          </a:p>
          <a:p>
            <a:pPr lvl="2"/>
            <a:r>
              <a:rPr lang="en-US" sz="1800" dirty="0" smtClean="0"/>
              <a:t>But none of the primes</a:t>
            </a:r>
            <a:r>
              <a:rPr lang="en-US" sz="1800" i="1" dirty="0" smtClean="0"/>
              <a:t> </a:t>
            </a:r>
            <a:r>
              <a:rPr lang="en-US" sz="1800" i="1" dirty="0" err="1" smtClean="0"/>
              <a:t>p</a:t>
            </a:r>
            <a:r>
              <a:rPr lang="en-US" sz="1800" baseline="-25000" dirty="0" err="1" smtClean="0"/>
              <a:t>j</a:t>
            </a:r>
            <a:r>
              <a:rPr lang="en-US" sz="1800" baseline="-25000" dirty="0" smtClean="0"/>
              <a:t> </a:t>
            </a:r>
            <a:r>
              <a:rPr lang="en-US" sz="1800" dirty="0" smtClean="0"/>
              <a:t>divides </a:t>
            </a:r>
            <a:r>
              <a:rPr lang="en-US" sz="1800" i="1" dirty="0" smtClean="0"/>
              <a:t>q</a:t>
            </a:r>
            <a:r>
              <a:rPr lang="en-US" sz="1800" dirty="0" smtClean="0"/>
              <a:t> since if  </a:t>
            </a:r>
            <a:r>
              <a:rPr lang="en-US" sz="1800" i="1" dirty="0" err="1" smtClean="0"/>
              <a:t>p</a:t>
            </a:r>
            <a:r>
              <a:rPr lang="en-US" sz="1800" baseline="-25000" dirty="0" err="1" smtClean="0"/>
              <a:t>j</a:t>
            </a:r>
            <a:r>
              <a:rPr lang="en-US" sz="1800" baseline="-25000" dirty="0" smtClean="0"/>
              <a:t> </a:t>
            </a:r>
            <a:r>
              <a:rPr lang="en-US" sz="1800" dirty="0" smtClean="0"/>
              <a:t>| </a:t>
            </a:r>
            <a:r>
              <a:rPr lang="en-US" sz="1800" i="1" dirty="0" smtClean="0"/>
              <a:t>q</a:t>
            </a:r>
            <a:r>
              <a:rPr lang="en-US" sz="1800" dirty="0" smtClean="0"/>
              <a:t>, then </a:t>
            </a:r>
            <a:r>
              <a:rPr lang="en-US" sz="1800" i="1" dirty="0" err="1" smtClean="0"/>
              <a:t>p</a:t>
            </a:r>
            <a:r>
              <a:rPr lang="en-US" sz="1800" baseline="-25000" dirty="0" err="1" smtClean="0"/>
              <a:t>j</a:t>
            </a:r>
            <a:r>
              <a:rPr lang="en-US" sz="1800" baseline="-25000" dirty="0" smtClean="0"/>
              <a:t> </a:t>
            </a:r>
            <a:r>
              <a:rPr lang="en-US" sz="1800" dirty="0" smtClean="0"/>
              <a:t> divides                                              </a:t>
            </a:r>
            <a:r>
              <a:rPr lang="en-US" sz="1800" i="1" dirty="0" smtClean="0"/>
              <a:t>q </a:t>
            </a:r>
            <a:r>
              <a:rPr lang="en-US" sz="1800" i="1" dirty="0" smtClean="0">
                <a:latin typeface="Cambria Math"/>
                <a:ea typeface="Cambria Math"/>
              </a:rPr>
              <a:t>−</a:t>
            </a:r>
            <a:r>
              <a:rPr lang="en-US" sz="1800" i="1" dirty="0" smtClean="0"/>
              <a:t> p</a:t>
            </a:r>
            <a:r>
              <a:rPr lang="en-US" sz="1800" baseline="-25000" dirty="0" smtClean="0"/>
              <a:t>1</a:t>
            </a:r>
            <a:r>
              <a:rPr lang="en-US" sz="1800" i="1" dirty="0" smtClean="0"/>
              <a:t>p</a:t>
            </a:r>
            <a:r>
              <a:rPr lang="en-US" sz="1800" baseline="-25000" dirty="0" smtClean="0"/>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r>
              <a:rPr lang="en-US" sz="1800" i="1" dirty="0" smtClean="0"/>
              <a:t> .</a:t>
            </a:r>
          </a:p>
          <a:p>
            <a:pPr lvl="2"/>
            <a:r>
              <a:rPr lang="en-US" sz="1800" dirty="0" smtClean="0"/>
              <a:t>Hence</a:t>
            </a:r>
            <a:r>
              <a:rPr lang="en-US" sz="1800" i="1" dirty="0" smtClean="0"/>
              <a:t>, </a:t>
            </a:r>
            <a:r>
              <a:rPr lang="en-US" sz="1800" dirty="0" smtClean="0"/>
              <a:t>there is a prime not on the list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a:t>
            </a:r>
            <a:r>
              <a:rPr lang="en-US" sz="1800" i="1" baseline="-25000" dirty="0" smtClean="0"/>
              <a:t> </a:t>
            </a:r>
            <a:r>
              <a:rPr lang="en-US" sz="1800" dirty="0" smtClean="0"/>
              <a:t>It is either </a:t>
            </a:r>
            <a:r>
              <a:rPr lang="en-US" sz="1800" i="1" dirty="0" smtClean="0"/>
              <a:t>q</a:t>
            </a:r>
            <a:r>
              <a:rPr lang="en-US" sz="1800" dirty="0" smtClean="0"/>
              <a:t>, or if </a:t>
            </a:r>
            <a:r>
              <a:rPr lang="en-US" sz="1800" i="1" dirty="0" smtClean="0"/>
              <a:t>q</a:t>
            </a:r>
            <a:r>
              <a:rPr lang="en-US" sz="1800" dirty="0" smtClean="0"/>
              <a:t> is composite, it is a prime factor of </a:t>
            </a:r>
            <a:r>
              <a:rPr lang="en-US" sz="1800" i="1" dirty="0" smtClean="0"/>
              <a:t>q</a:t>
            </a:r>
            <a:r>
              <a:rPr lang="en-US" sz="1800" dirty="0" smtClean="0"/>
              <a:t>. This contradicts the assumption that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   are all the primes. </a:t>
            </a:r>
          </a:p>
          <a:p>
            <a:pPr lvl="1"/>
            <a:r>
              <a:rPr lang="en-US" sz="1800" dirty="0" smtClean="0"/>
              <a:t>Consequently, there are infinitely many primes.</a:t>
            </a:r>
          </a:p>
          <a:p>
            <a:pPr lvl="1"/>
            <a:endParaRPr lang="en-US" dirty="0" smtClean="0"/>
          </a:p>
          <a:p>
            <a:pPr lvl="1"/>
            <a:endParaRPr lang="en-US" dirty="0" smtClean="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smtClean="0"/>
              <a:t>This proof was given by Euclid  </a:t>
            </a:r>
            <a:r>
              <a:rPr lang="en-US" sz="1400" i="1" dirty="0" smtClean="0"/>
              <a:t>The Elements</a:t>
            </a:r>
            <a:r>
              <a:rPr lang="en-US" sz="1400" dirty="0" smtClean="0"/>
              <a:t>. The proof is considered to be one of the most beautiful in all  mathematics.  It is  the first proof in </a:t>
            </a:r>
            <a:r>
              <a:rPr lang="en-US" sz="1400" i="1" dirty="0" smtClean="0"/>
              <a:t>The Book, </a:t>
            </a:r>
            <a:r>
              <a:rPr lang="en-US" sz="1400" dirty="0" smtClean="0"/>
              <a:t>inspired by the famous mathematician Paul </a:t>
            </a:r>
            <a:r>
              <a:rPr lang="en-US" sz="1400" dirty="0" err="1" smtClean="0"/>
              <a:t>Erd</a:t>
            </a:r>
            <a:r>
              <a:rPr lang="hu-HU" sz="1400" dirty="0" smtClean="0">
                <a:latin typeface="Cambria Math"/>
                <a:ea typeface="Cambria Math"/>
              </a:rPr>
              <a:t>ő</a:t>
            </a:r>
            <a:r>
              <a:rPr lang="en-US" sz="1400" dirty="0" smtClean="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smtClean="0"/>
              <a:t>Paul  </a:t>
            </a:r>
            <a:r>
              <a:rPr lang="en-US" sz="1400" dirty="0" err="1" smtClean="0"/>
              <a:t>Erd</a:t>
            </a:r>
            <a:r>
              <a:rPr lang="hu-HU" sz="1400" dirty="0" smtClean="0">
                <a:latin typeface="Cambria Math"/>
                <a:ea typeface="Cambria Math"/>
              </a:rPr>
              <a:t>ő</a:t>
            </a:r>
            <a:r>
              <a:rPr lang="en-US" sz="1400" dirty="0" smtClean="0"/>
              <a:t>s</a:t>
            </a:r>
          </a:p>
          <a:p>
            <a:r>
              <a:rPr lang="en-US" sz="1400" dirty="0" smtClean="0"/>
              <a:t>(1913-1996) </a:t>
            </a:r>
            <a:endParaRPr 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Mersenne</a:t>
            </a:r>
            <a:r>
              <a:rPr lang="en-US" dirty="0" smtClean="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Prime numbers of the form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ea typeface="Cambria Math"/>
              </a:rPr>
              <a:t>where</a:t>
            </a:r>
            <a:r>
              <a:rPr lang="en-US" i="1" dirty="0" smtClean="0">
                <a:latin typeface="Cambria Math"/>
                <a:ea typeface="Cambria Math"/>
              </a:rPr>
              <a:t> </a:t>
            </a:r>
            <a:r>
              <a:rPr lang="en-US" baseline="30000" dirty="0" smtClean="0"/>
              <a:t> </a:t>
            </a:r>
            <a:r>
              <a:rPr lang="en-US" i="1" dirty="0" smtClean="0"/>
              <a:t>p</a:t>
            </a:r>
            <a:r>
              <a:rPr lang="en-US" dirty="0" smtClean="0"/>
              <a:t> is prime, are called </a:t>
            </a:r>
            <a:r>
              <a:rPr lang="en-US" i="1" dirty="0" err="1" smtClean="0"/>
              <a:t>Mersenne</a:t>
            </a:r>
            <a:r>
              <a:rPr lang="en-US" i="1" dirty="0" smtClean="0"/>
              <a:t> primes</a:t>
            </a:r>
            <a:r>
              <a:rPr lang="en-US" dirty="0" smtClean="0"/>
              <a:t>.</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7,</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5</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37 , and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7</a:t>
            </a:r>
            <a:r>
              <a:rPr lang="en-US" i="1" baseline="30000" dirty="0" smtClean="0"/>
              <a:t> </a:t>
            </a:r>
            <a:r>
              <a:rPr lang="en-US" i="1" dirty="0" smtClean="0">
                <a:latin typeface="Cambria Math"/>
                <a:ea typeface="Cambria Math"/>
              </a:rPr>
              <a:t>− </a:t>
            </a:r>
            <a:r>
              <a:rPr lang="en-US" dirty="0" smtClean="0">
                <a:latin typeface="Cambria Math"/>
                <a:ea typeface="Cambria Math"/>
              </a:rPr>
              <a:t>1 </a:t>
            </a:r>
            <a:r>
              <a:rPr lang="en-US" i="1" dirty="0" smtClean="0">
                <a:latin typeface="Cambria Math"/>
                <a:ea typeface="Cambria Math"/>
              </a:rPr>
              <a:t> = </a:t>
            </a:r>
            <a:r>
              <a:rPr lang="en-US" dirty="0" smtClean="0">
                <a:latin typeface="Cambria Math"/>
                <a:ea typeface="Cambria Math"/>
              </a:rPr>
              <a:t>127  are </a:t>
            </a:r>
            <a:r>
              <a:rPr lang="en-US" dirty="0" err="1" smtClean="0">
                <a:latin typeface="Cambria Math"/>
                <a:ea typeface="Cambria Math"/>
              </a:rPr>
              <a:t>Mersenne</a:t>
            </a:r>
            <a:r>
              <a:rPr lang="en-US" dirty="0" smtClean="0">
                <a:latin typeface="Cambria Math"/>
                <a:ea typeface="Cambria Math"/>
              </a:rPr>
              <a:t> primes.</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11</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2047 </a:t>
            </a:r>
            <a:r>
              <a:rPr lang="en-US" i="1" dirty="0" smtClean="0">
                <a:latin typeface="Cambria Math"/>
                <a:ea typeface="Cambria Math"/>
              </a:rPr>
              <a:t>  </a:t>
            </a:r>
            <a:r>
              <a:rPr lang="en-US" dirty="0" smtClean="0">
                <a:ea typeface="Cambria Math"/>
              </a:rPr>
              <a:t>is not a </a:t>
            </a:r>
            <a:r>
              <a:rPr lang="en-US" dirty="0" err="1" smtClean="0">
                <a:ea typeface="Cambria Math"/>
              </a:rPr>
              <a:t>Mersenne</a:t>
            </a:r>
            <a:r>
              <a:rPr lang="en-US" dirty="0" smtClean="0">
                <a:ea typeface="Cambria Math"/>
              </a:rPr>
              <a:t> prime</a:t>
            </a:r>
            <a:r>
              <a:rPr lang="en-US" dirty="0" smtClean="0">
                <a:latin typeface="Cambria Math"/>
                <a:ea typeface="Cambria Math"/>
              </a:rPr>
              <a:t> since 2047 = 23∙89.</a:t>
            </a:r>
          </a:p>
          <a:p>
            <a:pPr lvl="1"/>
            <a:r>
              <a:rPr lang="en-US" dirty="0" smtClean="0">
                <a:latin typeface="Cambria Math"/>
                <a:ea typeface="Cambria Math"/>
              </a:rPr>
              <a:t>There is an efficient test for determining if </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is prime.</a:t>
            </a:r>
          </a:p>
          <a:p>
            <a:pPr lvl="1"/>
            <a:r>
              <a:rPr lang="en-US" dirty="0" smtClean="0">
                <a:latin typeface="Cambria Math"/>
                <a:ea typeface="Cambria Math"/>
              </a:rPr>
              <a:t>The largest known prime numbers are </a:t>
            </a:r>
            <a:r>
              <a:rPr lang="en-US" dirty="0" err="1" smtClean="0">
                <a:latin typeface="Cambria Math"/>
                <a:ea typeface="Cambria Math"/>
              </a:rPr>
              <a:t>Mersenne</a:t>
            </a:r>
            <a:r>
              <a:rPr lang="en-US" dirty="0" smtClean="0">
                <a:latin typeface="Cambria Math"/>
                <a:ea typeface="Cambria Math"/>
              </a:rPr>
              <a:t> primes.</a:t>
            </a:r>
          </a:p>
          <a:p>
            <a:pPr lvl="1"/>
            <a:r>
              <a:rPr lang="en-US" dirty="0" smtClean="0">
                <a:latin typeface="Cambria Math"/>
                <a:ea typeface="Cambria Math"/>
              </a:rPr>
              <a:t>As of mid 2011, 47 </a:t>
            </a:r>
            <a:r>
              <a:rPr lang="en-US" dirty="0" err="1" smtClean="0">
                <a:latin typeface="Cambria Math"/>
                <a:ea typeface="Cambria Math"/>
              </a:rPr>
              <a:t>Mersenne</a:t>
            </a:r>
            <a:r>
              <a:rPr lang="en-US" dirty="0" smtClean="0">
                <a:latin typeface="Cambria Math"/>
                <a:ea typeface="Cambria Math"/>
              </a:rPr>
              <a:t> primes were known, the largest  is 2</a:t>
            </a:r>
            <a:r>
              <a:rPr lang="en-US" baseline="30000" dirty="0" smtClean="0">
                <a:latin typeface="Cambria Math"/>
                <a:ea typeface="Cambria Math"/>
              </a:rPr>
              <a:t>43,112,609</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1, which has nearly 13 million decimal digits.</a:t>
            </a:r>
          </a:p>
          <a:p>
            <a:pPr lvl="1"/>
            <a:r>
              <a:rPr lang="en-US" dirty="0" smtClean="0">
                <a:latin typeface="Cambria Math"/>
                <a:ea typeface="Cambria Math"/>
              </a:rPr>
              <a:t>The </a:t>
            </a:r>
            <a:r>
              <a:rPr lang="en-US" i="1" dirty="0" smtClean="0">
                <a:ea typeface="Cambria Math"/>
              </a:rPr>
              <a:t>Great Internet </a:t>
            </a:r>
            <a:r>
              <a:rPr lang="en-US" i="1" dirty="0" err="1" smtClean="0">
                <a:ea typeface="Cambria Math"/>
              </a:rPr>
              <a:t>Mersenne</a:t>
            </a:r>
            <a:r>
              <a:rPr lang="en-US" i="1" dirty="0" smtClean="0">
                <a:ea typeface="Cambria Math"/>
              </a:rPr>
              <a:t> Prime Search </a:t>
            </a:r>
            <a:r>
              <a:rPr lang="en-US" dirty="0" smtClean="0">
                <a:latin typeface="Cambria Math"/>
                <a:ea typeface="Cambria Math"/>
              </a:rPr>
              <a:t>(</a:t>
            </a:r>
            <a:r>
              <a:rPr lang="en-US" i="1" dirty="0" smtClean="0">
                <a:ea typeface="Cambria Math"/>
              </a:rPr>
              <a:t>GIMPS</a:t>
            </a:r>
            <a:r>
              <a:rPr lang="en-US" dirty="0" smtClean="0">
                <a:latin typeface="Cambria Math"/>
                <a:ea typeface="Cambria Math"/>
              </a:rPr>
              <a:t>) is a distributed computing project to search  for new </a:t>
            </a:r>
            <a:r>
              <a:rPr lang="en-US" dirty="0" err="1" smtClean="0">
                <a:latin typeface="Cambria Math"/>
                <a:ea typeface="Cambria Math"/>
              </a:rPr>
              <a:t>Mersenne</a:t>
            </a:r>
            <a:r>
              <a:rPr lang="en-US" dirty="0" smtClean="0">
                <a:latin typeface="Cambria Math"/>
                <a:ea typeface="Cambria Math"/>
              </a:rPr>
              <a:t> </a:t>
            </a:r>
            <a:r>
              <a:rPr lang="en-US" dirty="0" smtClean="0">
                <a:latin typeface="Cambria Math"/>
                <a:ea typeface="Cambria Math"/>
              </a:rPr>
              <a:t>Primes.</a:t>
            </a:r>
          </a:p>
          <a:p>
            <a:pPr lvl="1">
              <a:buNone/>
            </a:pPr>
            <a:r>
              <a:rPr lang="en-US" dirty="0" smtClean="0">
                <a:latin typeface="Cambria Math"/>
                <a:ea typeface="Cambria Math"/>
              </a:rPr>
              <a:t>                   </a:t>
            </a:r>
            <a:r>
              <a:rPr lang="en-US" dirty="0" smtClean="0">
                <a:latin typeface="Cambria Math"/>
                <a:ea typeface="Cambria Math"/>
                <a:hlinkClick r:id="rId2"/>
              </a:rPr>
              <a:t>http://www.mersenne.org/</a:t>
            </a:r>
            <a:endParaRPr lang="en-US" dirty="0" smtClean="0">
              <a:latin typeface="Cambria Math"/>
              <a:ea typeface="Cambria Math"/>
            </a:endParaRPr>
          </a:p>
          <a:p>
            <a:pPr lvl="1">
              <a:buNone/>
            </a:pPr>
            <a:endParaRPr lang="en-US" dirty="0" smtClean="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smtClean="0"/>
              <a:t>Marin </a:t>
            </a:r>
            <a:r>
              <a:rPr lang="en-US" dirty="0" err="1" smtClean="0"/>
              <a:t>Mersenne</a:t>
            </a:r>
            <a:endParaRPr lang="en-US" dirty="0" smtClean="0"/>
          </a:p>
          <a:p>
            <a:r>
              <a:rPr lang="en-US" dirty="0" smtClean="0"/>
              <a:t>(1588-1648)</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Mathematicians have been interested in the distribution of prime numbers among the positive integers. In the nineteenth century, the </a:t>
            </a:r>
            <a:r>
              <a:rPr lang="en-US" i="1" dirty="0" smtClean="0"/>
              <a:t>prime number theorem </a:t>
            </a:r>
            <a:r>
              <a:rPr lang="en-US" dirty="0" smtClean="0"/>
              <a:t>was proved which</a:t>
            </a:r>
            <a:r>
              <a:rPr lang="en-US" i="1" dirty="0" smtClean="0"/>
              <a:t> </a:t>
            </a:r>
            <a:r>
              <a:rPr lang="en-US" dirty="0" smtClean="0"/>
              <a:t>gives an asymptotic estimate for the number of primes not exceeding </a:t>
            </a:r>
            <a:r>
              <a:rPr lang="en-US" i="1" dirty="0" smtClean="0"/>
              <a:t>x</a:t>
            </a:r>
            <a:r>
              <a:rPr lang="en-US" dirty="0" smtClean="0"/>
              <a:t>. </a:t>
            </a:r>
          </a:p>
          <a:p>
            <a:pPr>
              <a:buNone/>
            </a:pPr>
            <a:r>
              <a:rPr lang="en-US" dirty="0" smtClean="0"/>
              <a:t>    </a:t>
            </a:r>
            <a:r>
              <a:rPr lang="en-US" b="1" dirty="0" smtClean="0"/>
              <a:t>Prime Number Theorem</a:t>
            </a:r>
            <a:r>
              <a:rPr lang="en-US" dirty="0" smtClean="0"/>
              <a:t>: The ratio of the number of primes not exceeding </a:t>
            </a:r>
            <a:r>
              <a:rPr lang="en-US" i="1" dirty="0" smtClean="0"/>
              <a:t>x</a:t>
            </a:r>
            <a:r>
              <a:rPr lang="en-US" dirty="0" smtClean="0"/>
              <a:t> and </a:t>
            </a:r>
            <a:r>
              <a:rPr lang="en-US" i="1" dirty="0" smtClean="0"/>
              <a:t>x</a:t>
            </a:r>
            <a:r>
              <a:rPr lang="en-US" dirty="0" smtClean="0"/>
              <a:t>/</a:t>
            </a:r>
            <a:r>
              <a:rPr lang="en-US" dirty="0" err="1" smtClean="0"/>
              <a:t>ln</a:t>
            </a:r>
            <a:r>
              <a:rPr lang="en-US" dirty="0" smtClean="0"/>
              <a:t> </a:t>
            </a:r>
            <a:r>
              <a:rPr lang="en-US" i="1" dirty="0" smtClean="0"/>
              <a:t>x </a:t>
            </a:r>
            <a:r>
              <a:rPr lang="en-US" dirty="0" smtClean="0"/>
              <a:t>approaches </a:t>
            </a:r>
            <a:r>
              <a:rPr lang="en-US" dirty="0" smtClean="0">
                <a:latin typeface="Cambria Math" pitchFamily="18" charset="0"/>
                <a:ea typeface="Cambria Math" pitchFamily="18" charset="0"/>
              </a:rPr>
              <a:t>1</a:t>
            </a:r>
            <a:r>
              <a:rPr lang="en-US" dirty="0" smtClean="0"/>
              <a:t> as </a:t>
            </a:r>
            <a:r>
              <a:rPr lang="en-US" i="1" dirty="0" smtClean="0"/>
              <a:t>x</a:t>
            </a:r>
            <a:r>
              <a:rPr lang="en-US" dirty="0" smtClean="0"/>
              <a:t> grows without bound. (</a:t>
            </a:r>
            <a:r>
              <a:rPr lang="en-US" dirty="0" err="1" smtClean="0"/>
              <a:t>ln</a:t>
            </a:r>
            <a:r>
              <a:rPr lang="en-US" dirty="0" smtClean="0"/>
              <a:t> </a:t>
            </a:r>
            <a:r>
              <a:rPr lang="en-US" i="1" dirty="0" smtClean="0"/>
              <a:t>x</a:t>
            </a:r>
            <a:r>
              <a:rPr lang="en-US" dirty="0" smtClean="0"/>
              <a:t> is the natural logarithm of </a:t>
            </a:r>
            <a:r>
              <a:rPr lang="en-US" i="1" dirty="0" smtClean="0"/>
              <a:t>x</a:t>
            </a:r>
            <a:r>
              <a:rPr lang="en-US" dirty="0" smtClean="0"/>
              <a:t>)</a:t>
            </a:r>
          </a:p>
          <a:p>
            <a:pPr lvl="1"/>
            <a:r>
              <a:rPr lang="en-US" dirty="0" smtClean="0"/>
              <a:t>The theorem tells us that the number of primes not exceeding </a:t>
            </a:r>
            <a:r>
              <a:rPr lang="en-US" i="1" dirty="0" smtClean="0"/>
              <a:t>x</a:t>
            </a:r>
            <a:r>
              <a:rPr lang="en-US" dirty="0" smtClean="0"/>
              <a:t>, can be approximated by </a:t>
            </a:r>
            <a:r>
              <a:rPr lang="en-US" i="1" dirty="0" smtClean="0"/>
              <a:t>x</a:t>
            </a:r>
            <a:r>
              <a:rPr lang="en-US" dirty="0" smtClean="0"/>
              <a:t>/</a:t>
            </a:r>
            <a:r>
              <a:rPr lang="en-US" dirty="0" err="1" smtClean="0"/>
              <a:t>ln</a:t>
            </a:r>
            <a:r>
              <a:rPr lang="en-US" dirty="0" smtClean="0"/>
              <a:t> </a:t>
            </a:r>
            <a:r>
              <a:rPr lang="en-US" i="1" dirty="0" smtClean="0"/>
              <a:t>x</a:t>
            </a:r>
            <a:r>
              <a:rPr lang="en-US" dirty="0" smtClean="0"/>
              <a:t>.</a:t>
            </a:r>
          </a:p>
          <a:p>
            <a:pPr lvl="1"/>
            <a:r>
              <a:rPr lang="en-US" dirty="0" smtClean="0"/>
              <a:t>The odds that a randomly selected positive integer less than </a:t>
            </a:r>
            <a:r>
              <a:rPr lang="en-US" i="1" dirty="0" smtClean="0"/>
              <a:t>n</a:t>
            </a:r>
            <a:r>
              <a:rPr lang="en-US" dirty="0" smtClean="0"/>
              <a:t> is prime are approximately (</a:t>
            </a:r>
            <a:r>
              <a:rPr lang="en-US" i="1" dirty="0" smtClean="0"/>
              <a:t>n</a:t>
            </a:r>
            <a:r>
              <a:rPr lang="en-US" dirty="0" smtClean="0"/>
              <a:t>/</a:t>
            </a:r>
            <a:r>
              <a:rPr lang="en-US" dirty="0" err="1" smtClean="0"/>
              <a:t>ln</a:t>
            </a:r>
            <a:r>
              <a:rPr lang="en-US" dirty="0" smtClean="0"/>
              <a:t> </a:t>
            </a:r>
            <a:r>
              <a:rPr lang="en-US" i="1" dirty="0" smtClean="0"/>
              <a:t>n</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ln</a:t>
            </a:r>
            <a:r>
              <a:rPr lang="en-US" dirty="0" smtClean="0"/>
              <a:t> </a:t>
            </a:r>
            <a:r>
              <a:rPr lang="en-US" i="1" dirty="0" smtClean="0"/>
              <a:t>n</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Primes and Arithmetic Progressions (</a:t>
            </a:r>
            <a:r>
              <a:rPr lang="en-US" sz="4000" i="1" dirty="0" smtClean="0"/>
              <a:t>optional</a:t>
            </a:r>
            <a:r>
              <a:rPr lang="en-US" sz="4000" dirty="0" smtClean="0"/>
              <a: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Euclid’s proof that there are infinitely many primes can be easily adapted to show that there are infinitely many primes in the following </a:t>
            </a:r>
            <a:r>
              <a:rPr lang="en-US" dirty="0" smtClean="0">
                <a:latin typeface="Cambria Math" pitchFamily="18" charset="0"/>
                <a:ea typeface="Cambria Math" pitchFamily="18" charset="0"/>
              </a:rPr>
              <a:t>4</a:t>
            </a:r>
            <a:r>
              <a:rPr lang="en-US" i="1" dirty="0" smtClean="0"/>
              <a:t>k</a:t>
            </a:r>
            <a:r>
              <a:rPr lang="en-US" dirty="0" smtClean="0"/>
              <a:t> + </a:t>
            </a:r>
            <a:r>
              <a:rPr lang="en-US" dirty="0" smtClean="0">
                <a:latin typeface="Cambria Math" pitchFamily="18" charset="0"/>
                <a:ea typeface="Cambria Math" pitchFamily="18" charset="0"/>
              </a:rPr>
              <a:t>3</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(See Exercise </a:t>
            </a:r>
            <a:r>
              <a:rPr lang="en-US" dirty="0" smtClean="0">
                <a:latin typeface="Cambria Math" pitchFamily="18" charset="0"/>
                <a:ea typeface="Cambria Math" pitchFamily="18" charset="0"/>
              </a:rPr>
              <a:t>55</a:t>
            </a:r>
            <a:r>
              <a:rPr lang="en-US" dirty="0" smtClean="0"/>
              <a:t>)</a:t>
            </a:r>
          </a:p>
          <a:p>
            <a:r>
              <a:rPr lang="en-US" dirty="0" smtClean="0"/>
              <a:t>In the 19</a:t>
            </a:r>
            <a:r>
              <a:rPr lang="en-US" baseline="30000" dirty="0" smtClean="0"/>
              <a:t>th</a:t>
            </a:r>
            <a:r>
              <a:rPr lang="en-US" dirty="0" smtClean="0"/>
              <a:t> century G. </a:t>
            </a:r>
            <a:r>
              <a:rPr lang="en-US" dirty="0" err="1" smtClean="0"/>
              <a:t>Lejuenne</a:t>
            </a:r>
            <a:r>
              <a:rPr lang="en-US" dirty="0" smtClean="0"/>
              <a:t> </a:t>
            </a:r>
            <a:r>
              <a:rPr lang="en-US" dirty="0" err="1" smtClean="0"/>
              <a:t>Dirchlet</a:t>
            </a:r>
            <a:r>
              <a:rPr lang="en-US" dirty="0" smtClean="0"/>
              <a:t> showed that every arithmetic progression </a:t>
            </a:r>
            <a:r>
              <a:rPr lang="en-US" i="1" dirty="0" smtClean="0"/>
              <a:t>ka</a:t>
            </a:r>
            <a:r>
              <a:rPr lang="en-US" dirty="0" smtClean="0"/>
              <a:t> + </a:t>
            </a:r>
            <a:r>
              <a:rPr lang="en-US" i="1" dirty="0" smtClean="0"/>
              <a:t>b</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where  </a:t>
            </a:r>
            <a:r>
              <a:rPr lang="en-US" i="1" dirty="0" smtClean="0">
                <a:ea typeface="Cambria Math" pitchFamily="18" charset="0"/>
              </a:rPr>
              <a:t>a</a:t>
            </a:r>
            <a:r>
              <a:rPr lang="en-US" dirty="0" smtClean="0"/>
              <a:t> and </a:t>
            </a:r>
            <a:r>
              <a:rPr lang="en-US" i="1" dirty="0" smtClean="0">
                <a:ea typeface="Cambria Math" pitchFamily="18" charset="0"/>
              </a:rPr>
              <a:t>b</a:t>
            </a:r>
            <a:r>
              <a:rPr lang="en-US" dirty="0" smtClean="0"/>
              <a:t> have no common factor greater than </a:t>
            </a:r>
            <a:r>
              <a:rPr lang="en-US" dirty="0" smtClean="0">
                <a:latin typeface="Cambria Math" pitchFamily="18" charset="0"/>
                <a:ea typeface="Cambria Math" pitchFamily="18" charset="0"/>
              </a:rPr>
              <a:t>1</a:t>
            </a:r>
            <a:r>
              <a:rPr lang="en-US" dirty="0" smtClean="0"/>
              <a:t> contains infinitely many primes. (The proof is beyond the scope of the text.)</a:t>
            </a:r>
          </a:p>
          <a:p>
            <a:r>
              <a:rPr lang="en-US" dirty="0" smtClean="0"/>
              <a:t>Are there long arithmetic progressions made up entirely of primes?</a:t>
            </a:r>
          </a:p>
          <a:p>
            <a:pPr lvl="1"/>
            <a:r>
              <a:rPr lang="en-US" dirty="0" smtClean="0">
                <a:latin typeface="Cambria Math" pitchFamily="18" charset="0"/>
                <a:ea typeface="Cambria Math" pitchFamily="18" charset="0"/>
              </a:rPr>
              <a:t>5,11, 17, 23, 29  </a:t>
            </a:r>
            <a:r>
              <a:rPr lang="en-US" dirty="0" smtClean="0">
                <a:ea typeface="Cambria Math" pitchFamily="18" charset="0"/>
              </a:rPr>
              <a:t>is an arithmetic progression of five primes.</a:t>
            </a: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199, 409, 619, 829, 1039,1249,1459,1669,1879,2089 </a:t>
            </a:r>
            <a:r>
              <a:rPr lang="en-US" dirty="0" smtClean="0">
                <a:ea typeface="Cambria Math" pitchFamily="18" charset="0"/>
              </a:rPr>
              <a:t>is an arithmetic progression of ten primes.</a:t>
            </a:r>
          </a:p>
          <a:p>
            <a:r>
              <a:rPr lang="en-US" dirty="0" smtClean="0">
                <a:ea typeface="Cambria Math" pitchFamily="18" charset="0"/>
              </a:rPr>
              <a:t>In the </a:t>
            </a:r>
            <a:r>
              <a:rPr lang="en-US" dirty="0" smtClean="0">
                <a:latin typeface="Cambria Math" pitchFamily="18" charset="0"/>
                <a:ea typeface="Cambria Math" pitchFamily="18" charset="0"/>
              </a:rPr>
              <a:t>1930</a:t>
            </a:r>
            <a:r>
              <a:rPr lang="en-US" dirty="0" smtClean="0">
                <a:ea typeface="Cambria Math" pitchFamily="18" charset="0"/>
              </a:rPr>
              <a:t>s, Paul </a:t>
            </a:r>
            <a:r>
              <a:rPr lang="en-US" dirty="0" err="1" smtClean="0">
                <a:ea typeface="Cambria Math" pitchFamily="18" charset="0"/>
              </a:rPr>
              <a:t>Erd</a:t>
            </a:r>
            <a:r>
              <a:rPr lang="hu-HU" dirty="0" smtClean="0">
                <a:latin typeface="Cambria Math"/>
                <a:ea typeface="Cambria Math"/>
              </a:rPr>
              <a:t>ő</a:t>
            </a:r>
            <a:r>
              <a:rPr lang="en-US" dirty="0" smtClean="0">
                <a:ea typeface="Cambria Math" pitchFamily="18" charset="0"/>
              </a:rPr>
              <a:t>s  conjectured that for every positive integer </a:t>
            </a:r>
            <a:r>
              <a:rPr lang="en-US" i="1" dirty="0" smtClean="0">
                <a:ea typeface="Cambria Math" pitchFamily="18" charset="0"/>
              </a:rPr>
              <a:t>n</a:t>
            </a:r>
            <a:r>
              <a:rPr lang="en-US" dirty="0" smtClean="0">
                <a:ea typeface="Cambria Math" pitchFamily="18" charset="0"/>
              </a:rPr>
              <a:t> greater than </a:t>
            </a:r>
            <a:r>
              <a:rPr lang="en-US" dirty="0" smtClean="0">
                <a:latin typeface="Cambria Math" pitchFamily="18" charset="0"/>
                <a:ea typeface="Cambria Math" pitchFamily="18" charset="0"/>
              </a:rPr>
              <a:t>1</a:t>
            </a:r>
            <a:r>
              <a:rPr lang="en-US" dirty="0" smtClean="0">
                <a:ea typeface="Cambria Math" pitchFamily="18" charset="0"/>
              </a:rPr>
              <a:t>, there is an arithmetic progression of length </a:t>
            </a:r>
            <a:r>
              <a:rPr lang="en-US" i="1" dirty="0" smtClean="0">
                <a:ea typeface="Cambria Math" pitchFamily="18" charset="0"/>
              </a:rPr>
              <a:t>n</a:t>
            </a:r>
            <a:r>
              <a:rPr lang="en-US" dirty="0" smtClean="0">
                <a:ea typeface="Cambria Math" pitchFamily="18" charset="0"/>
              </a:rPr>
              <a:t> made up  entirely of primes. This was proven in </a:t>
            </a:r>
            <a:r>
              <a:rPr lang="en-US" dirty="0" smtClean="0">
                <a:latin typeface="Cambria Math" pitchFamily="18" charset="0"/>
                <a:ea typeface="Cambria Math" pitchFamily="18" charset="0"/>
              </a:rPr>
              <a:t>2006</a:t>
            </a:r>
            <a:r>
              <a:rPr lang="en-US" dirty="0" smtClean="0">
                <a:ea typeface="Cambria Math" pitchFamily="18" charset="0"/>
              </a:rPr>
              <a:t>, by Ben Green and Terrence Tau. </a:t>
            </a:r>
            <a:endParaRPr lang="en-US" dirty="0" smtClean="0"/>
          </a:p>
          <a:p>
            <a:pPr lvl="1"/>
            <a:endParaRPr lang="en-US" dirty="0"/>
          </a:p>
        </p:txBody>
      </p:sp>
      <p:pic>
        <p:nvPicPr>
          <p:cNvPr id="4" name="Picture 3" descr="tao.jpg"/>
          <p:cNvPicPr>
            <a:picLocks noChangeAspect="1"/>
          </p:cNvPicPr>
          <p:nvPr/>
        </p:nvPicPr>
        <p:blipFill>
          <a:blip r:embed="rId2" cstate="print"/>
          <a:stretch>
            <a:fillRect/>
          </a:stretch>
        </p:blipFill>
        <p:spPr>
          <a:xfrm>
            <a:off x="5867400" y="5715000"/>
            <a:ext cx="1135380" cy="874052"/>
          </a:xfrm>
          <a:prstGeom prst="rect">
            <a:avLst/>
          </a:prstGeom>
        </p:spPr>
      </p:pic>
      <p:sp>
        <p:nvSpPr>
          <p:cNvPr id="5" name="TextBox 4"/>
          <p:cNvSpPr txBox="1"/>
          <p:nvPr/>
        </p:nvSpPr>
        <p:spPr>
          <a:xfrm>
            <a:off x="6858000" y="5791200"/>
            <a:ext cx="1676400" cy="646331"/>
          </a:xfrm>
          <a:prstGeom prst="rect">
            <a:avLst/>
          </a:prstGeom>
          <a:noFill/>
        </p:spPr>
        <p:txBody>
          <a:bodyPr wrap="square" rtlCol="0">
            <a:spAutoFit/>
          </a:bodyPr>
          <a:lstStyle/>
          <a:p>
            <a:r>
              <a:rPr lang="en-US" dirty="0" smtClean="0"/>
              <a:t>Terence Tao</a:t>
            </a:r>
          </a:p>
          <a:p>
            <a:r>
              <a:rPr lang="en-US" dirty="0" smtClean="0"/>
              <a:t>(Born 1975)</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Primes</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The problem of generating large  primes is of both theoretical and practical interest.</a:t>
            </a:r>
          </a:p>
          <a:p>
            <a:r>
              <a:rPr lang="en-US" dirty="0" smtClean="0"/>
              <a:t>We will see (in Section 4.6) that finding large primes with hundreds of digits is important in cryptography.</a:t>
            </a:r>
          </a:p>
          <a:p>
            <a:r>
              <a:rPr lang="en-US" dirty="0" smtClean="0"/>
              <a:t>So far, no useful closed formula that always produces primes  has been found. There is no simple  function </a:t>
            </a:r>
            <a:r>
              <a:rPr lang="en-US" i="1" dirty="0" smtClean="0"/>
              <a:t>f</a:t>
            </a:r>
            <a:r>
              <a:rPr lang="en-US" dirty="0" smtClean="0"/>
              <a:t>(</a:t>
            </a:r>
            <a:r>
              <a:rPr lang="en-US" i="1" dirty="0" smtClean="0"/>
              <a:t>n</a:t>
            </a:r>
            <a:r>
              <a:rPr lang="en-US" dirty="0" smtClean="0"/>
              <a:t>) such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p>
          <a:p>
            <a:r>
              <a:rPr lang="en-US" dirty="0" smtClean="0"/>
              <a:t>But  </a:t>
            </a:r>
            <a:r>
              <a:rPr lang="en-US" i="1" dirty="0" smtClean="0"/>
              <a:t>f</a:t>
            </a:r>
            <a:r>
              <a:rPr lang="en-US" dirty="0" smtClean="0"/>
              <a:t>(</a:t>
            </a:r>
            <a:r>
              <a:rPr lang="en-US" i="1" dirty="0" smtClean="0"/>
              <a:t>n</a:t>
            </a:r>
            <a:r>
              <a:rPr lang="en-US" dirty="0" smtClean="0"/>
              <a:t>) =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 </a:t>
            </a:r>
            <a:r>
              <a:rPr lang="en-US" dirty="0" smtClean="0">
                <a:latin typeface="Cambria Math" pitchFamily="18" charset="0"/>
                <a:ea typeface="Cambria Math" pitchFamily="18" charset="0"/>
              </a:rPr>
              <a:t>41</a:t>
            </a:r>
            <a:r>
              <a:rPr lang="en-US" dirty="0" smtClean="0"/>
              <a:t>  is prime for all integers </a:t>
            </a:r>
            <a:r>
              <a:rPr lang="en-US" dirty="0" smtClean="0">
                <a:latin typeface="Cambria Math" pitchFamily="18" charset="0"/>
                <a:ea typeface="Cambria Math" pitchFamily="18" charset="0"/>
              </a:rPr>
              <a:t>1,2,…, 40</a:t>
            </a:r>
            <a:r>
              <a:rPr lang="en-US" dirty="0" smtClean="0"/>
              <a:t>. Because of this, we might conjecture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r>
              <a:rPr lang="en-US" dirty="0" smtClean="0">
                <a:latin typeface="Cambria Math" pitchFamily="18" charset="0"/>
                <a:ea typeface="Cambria Math" pitchFamily="18" charset="0"/>
              </a:rPr>
              <a:t>But </a:t>
            </a:r>
            <a:r>
              <a:rPr lang="en-US" i="1" dirty="0" smtClean="0"/>
              <a:t>f</a:t>
            </a:r>
            <a:r>
              <a:rPr lang="en-US" dirty="0" smtClean="0"/>
              <a:t>(</a:t>
            </a:r>
            <a:r>
              <a:rPr lang="en-US" dirty="0" smtClean="0">
                <a:latin typeface="Cambria Math" pitchFamily="18" charset="0"/>
                <a:ea typeface="Cambria Math" pitchFamily="18" charset="0"/>
              </a:rPr>
              <a:t>41</a:t>
            </a:r>
            <a:r>
              <a:rPr lang="en-US" dirty="0" smtClean="0"/>
              <a:t>) = </a:t>
            </a:r>
            <a:r>
              <a:rPr lang="en-US" dirty="0" smtClean="0">
                <a:latin typeface="Cambria Math" pitchFamily="18" charset="0"/>
                <a:ea typeface="Cambria Math" pitchFamily="18" charset="0"/>
              </a:rPr>
              <a:t>41</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not prime. </a:t>
            </a:r>
          </a:p>
          <a:p>
            <a:r>
              <a:rPr lang="en-US" dirty="0" smtClean="0"/>
              <a:t>More generally, there is  no polynomial with integer coefficients such that  </a:t>
            </a:r>
            <a:r>
              <a:rPr lang="en-US" i="1" dirty="0" smtClean="0"/>
              <a:t>f</a:t>
            </a:r>
            <a:r>
              <a:rPr lang="en-US" dirty="0" smtClean="0"/>
              <a:t>(</a:t>
            </a:r>
            <a:r>
              <a:rPr lang="en-US" i="1" dirty="0" smtClean="0"/>
              <a:t>n</a:t>
            </a:r>
            <a:r>
              <a:rPr lang="en-US" dirty="0" smtClean="0"/>
              <a:t>) is prime for all positive integers </a:t>
            </a:r>
            <a:r>
              <a:rPr lang="en-US" i="1" dirty="0" smtClean="0"/>
              <a:t>n. </a:t>
            </a:r>
            <a:r>
              <a:rPr lang="en-US" dirty="0" smtClean="0"/>
              <a:t>(See supplementary Exercise </a:t>
            </a:r>
            <a:r>
              <a:rPr lang="en-US" dirty="0" smtClean="0">
                <a:latin typeface="Cambria Math" pitchFamily="18" charset="0"/>
                <a:ea typeface="Cambria Math" pitchFamily="18" charset="0"/>
              </a:rPr>
              <a:t>23</a:t>
            </a:r>
            <a:r>
              <a:rPr lang="en-US" dirty="0" smtClean="0"/>
              <a:t>.)</a:t>
            </a:r>
          </a:p>
          <a:p>
            <a:r>
              <a:rPr lang="en-US" dirty="0" smtClean="0"/>
              <a:t>Fortunately, we can generate large integers which are almost certainly primes. See Chapter</a:t>
            </a:r>
            <a:r>
              <a:rPr lang="en-US" i="1" dirty="0" smtClean="0"/>
              <a:t> </a:t>
            </a:r>
            <a:r>
              <a:rPr lang="en-US" dirty="0" smtClean="0">
                <a:latin typeface="Cambria Math" pitchFamily="18" charset="0"/>
                <a:ea typeface="Cambria Math" pitchFamily="18" charset="0"/>
              </a:rPr>
              <a:t>7</a:t>
            </a:r>
            <a:r>
              <a:rPr lang="en-US" dirty="0" smtClean="0"/>
              <a:t>.</a:t>
            </a: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Conjectures about Primes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 though primes have been studied extensively for centuries, many conjectures about them are unresolved, including:</a:t>
            </a:r>
          </a:p>
          <a:p>
            <a:r>
              <a:rPr lang="en-US" i="1" dirty="0" err="1" smtClean="0">
                <a:latin typeface="Cambria Math" pitchFamily="18" charset="0"/>
                <a:ea typeface="Cambria Math" pitchFamily="18" charset="0"/>
              </a:rPr>
              <a:t>Goldbach’s</a:t>
            </a:r>
            <a:r>
              <a:rPr lang="en-US" i="1" dirty="0" smtClean="0">
                <a:latin typeface="Cambria Math" pitchFamily="18" charset="0"/>
                <a:ea typeface="Cambria Math" pitchFamily="18" charset="0"/>
              </a:rPr>
              <a:t> Conjecture</a:t>
            </a:r>
            <a:r>
              <a:rPr lang="en-US" dirty="0" smtClean="0">
                <a:latin typeface="Cambria Math" pitchFamily="18" charset="0"/>
                <a:ea typeface="Cambria Math" pitchFamily="18" charset="0"/>
              </a:rPr>
              <a:t>: Every even integer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&gt; 2, is the sum of two primes. It has been verified  by computer for all positive even integers up to  1.6 </a:t>
            </a:r>
            <a:r>
              <a:rPr lang="en-US" dirty="0" smtClean="0">
                <a:latin typeface="Cambria Math"/>
                <a:ea typeface="Cambria Math"/>
              </a:rPr>
              <a:t>∙</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18</a:t>
            </a:r>
            <a:r>
              <a:rPr lang="en-US" dirty="0" smtClean="0">
                <a:latin typeface="Cambria Math" pitchFamily="18" charset="0"/>
                <a:ea typeface="Cambria Math" pitchFamily="18" charset="0"/>
              </a:rPr>
              <a:t>.  The conjecture is believed to be true by most mathematicians.</a:t>
            </a:r>
          </a:p>
          <a:p>
            <a:r>
              <a:rPr lang="en-US" dirty="0" smtClean="0">
                <a:latin typeface="Cambria Math" pitchFamily="18" charset="0"/>
                <a:ea typeface="Cambria Math" pitchFamily="18" charset="0"/>
              </a:rPr>
              <a:t>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But it has been shown that 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or  the product of at most two primes.</a:t>
            </a:r>
          </a:p>
          <a:p>
            <a:r>
              <a:rPr lang="en-US" i="1" dirty="0" smtClean="0">
                <a:ea typeface="Cambria Math" pitchFamily="18" charset="0"/>
              </a:rPr>
              <a:t>The Twin Prime Conjecture</a:t>
            </a:r>
            <a:r>
              <a:rPr lang="en-US" dirty="0" smtClean="0">
                <a:latin typeface="Cambria Math" pitchFamily="18" charset="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dirty="0" smtClean="0">
                <a:latin typeface="Cambria Math"/>
                <a:ea typeface="Cambria Math"/>
              </a:rPr>
              <a:t>∙23</a:t>
            </a:r>
            <a:r>
              <a:rPr lang="en-US" baseline="30000" dirty="0" smtClean="0">
                <a:latin typeface="Cambria Math"/>
                <a:ea typeface="Cambria Math"/>
              </a:rPr>
              <a:t>33,333</a:t>
            </a:r>
            <a:r>
              <a:rPr lang="en-US" dirty="0" smtClean="0">
                <a:latin typeface="Cambria Math"/>
                <a:ea typeface="Cambria Math"/>
              </a:rPr>
              <a:t> </a:t>
            </a:r>
            <a:r>
              <a:rPr lang="en-US" dirty="0" smtClean="0">
                <a:latin typeface="Cambria"/>
                <a:ea typeface="Cambria Math"/>
              </a:rPr>
              <a:t>±</a:t>
            </a:r>
            <a:r>
              <a:rPr lang="en-US" dirty="0" smtClean="0">
                <a:latin typeface="Cambria Math"/>
                <a:ea typeface="Cambria Math"/>
              </a:rPr>
              <a:t>1, which have 100,355 decimal digits.</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integers, not both zero. The largest integer </a:t>
            </a:r>
            <a:r>
              <a:rPr lang="en-US" i="1" dirty="0" smtClean="0"/>
              <a:t>d</a:t>
            </a:r>
            <a:r>
              <a:rPr lang="en-US" dirty="0" smtClean="0"/>
              <a:t> such that </a:t>
            </a:r>
            <a:r>
              <a:rPr lang="en-US" i="1" dirty="0" smtClean="0"/>
              <a:t>d </a:t>
            </a:r>
            <a:r>
              <a:rPr lang="en-US" dirty="0" smtClean="0"/>
              <a:t>|</a:t>
            </a:r>
            <a:r>
              <a:rPr lang="en-US" i="1" dirty="0" smtClean="0"/>
              <a:t> a </a:t>
            </a:r>
            <a:r>
              <a:rPr lang="en-US" dirty="0" smtClean="0"/>
              <a:t>and also </a:t>
            </a:r>
            <a:r>
              <a:rPr lang="en-US" i="1" dirty="0" smtClean="0"/>
              <a:t>d </a:t>
            </a:r>
            <a:r>
              <a:rPr lang="en-US" dirty="0" smtClean="0"/>
              <a:t>| </a:t>
            </a:r>
            <a:r>
              <a:rPr lang="en-US" i="1" dirty="0" smtClean="0"/>
              <a:t>b </a:t>
            </a:r>
            <a:r>
              <a:rPr lang="en-US" dirty="0" smtClean="0"/>
              <a:t>is called the greatest common divisor of </a:t>
            </a:r>
            <a:r>
              <a:rPr lang="en-US" i="1" dirty="0" smtClean="0"/>
              <a:t>a</a:t>
            </a:r>
            <a:r>
              <a:rPr lang="en-US" dirty="0" smtClean="0"/>
              <a:t> and </a:t>
            </a:r>
            <a:r>
              <a:rPr lang="en-US" i="1" dirty="0" smtClean="0"/>
              <a:t>b</a:t>
            </a:r>
            <a:r>
              <a:rPr lang="en-US" dirty="0" smtClean="0"/>
              <a:t>. The  greatest common divisor of </a:t>
            </a:r>
            <a:r>
              <a:rPr lang="en-US" i="1" dirty="0" smtClean="0"/>
              <a:t>a </a:t>
            </a:r>
            <a:r>
              <a:rPr lang="en-US" dirty="0" smtClean="0"/>
              <a:t>and </a:t>
            </a:r>
            <a:r>
              <a:rPr lang="en-US" i="1" dirty="0" smtClean="0"/>
              <a:t>b</a:t>
            </a:r>
            <a:r>
              <a:rPr lang="en-US" dirty="0" smtClean="0"/>
              <a:t> is denoted by </a:t>
            </a:r>
            <a:r>
              <a:rPr lang="en-US" dirty="0" err="1" smtClean="0"/>
              <a:t>gcd</a:t>
            </a:r>
            <a:r>
              <a:rPr lang="en-US" dirty="0" smtClean="0"/>
              <a:t>(</a:t>
            </a:r>
            <a:r>
              <a:rPr lang="en-US" i="1" dirty="0" err="1" smtClean="0"/>
              <a:t>a,b</a:t>
            </a:r>
            <a:r>
              <a:rPr lang="en-US" dirty="0" smtClean="0"/>
              <a:t>).</a:t>
            </a:r>
          </a:p>
          <a:p>
            <a:pPr>
              <a:buNone/>
            </a:pPr>
            <a:r>
              <a:rPr lang="en-US" dirty="0" smtClean="0"/>
              <a:t>    </a:t>
            </a:r>
          </a:p>
          <a:p>
            <a:pPr>
              <a:buNone/>
            </a:pPr>
            <a:r>
              <a:rPr lang="en-US" dirty="0" smtClean="0"/>
              <a:t>    One can find greatest common divisors of small numbers by inspection.</a:t>
            </a:r>
          </a:p>
          <a:p>
            <a:pPr>
              <a:buNone/>
            </a:pPr>
            <a:r>
              <a:rPr lang="en-US"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36</a:t>
            </a:r>
            <a:r>
              <a:rPr lang="en-US" dirty="0" smtClean="0"/>
              <a:t>? </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24,26</a:t>
            </a:r>
            <a:r>
              <a:rPr lang="en-US" dirty="0" smtClean="0"/>
              <a:t>) = </a:t>
            </a:r>
            <a:r>
              <a:rPr lang="en-US" dirty="0" smtClean="0">
                <a:latin typeface="Cambria Math" pitchFamily="18" charset="0"/>
                <a:ea typeface="Cambria Math" pitchFamily="18" charset="0"/>
              </a:rPr>
              <a:t>12</a:t>
            </a:r>
          </a:p>
          <a:p>
            <a:pPr>
              <a:buNone/>
            </a:pPr>
            <a:r>
              <a:rPr lang="en-US" b="1"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r>
              <a:rPr lang="en-US" dirty="0" smtClean="0"/>
              <a:t>?</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17,22</a:t>
            </a:r>
            <a:r>
              <a:rPr lang="en-US" dirty="0" smtClean="0"/>
              <a:t>) = </a:t>
            </a:r>
            <a:r>
              <a:rPr lang="en-US" dirty="0" smtClean="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Suppose  the prime factorizations of </a:t>
            </a:r>
            <a:r>
              <a:rPr lang="en-US" i="1" dirty="0" smtClean="0"/>
              <a:t>a</a:t>
            </a:r>
            <a:r>
              <a:rPr lang="en-US" dirty="0" smtClean="0"/>
              <a:t> and </a:t>
            </a:r>
            <a:r>
              <a:rPr lang="en-US" i="1" dirty="0" smtClean="0"/>
              <a:t>b</a:t>
            </a:r>
            <a:r>
              <a:rPr lang="en-US" dirty="0" smtClean="0"/>
              <a:t> are:</a:t>
            </a:r>
          </a:p>
          <a:p>
            <a:endParaRPr lang="en-US" dirty="0" smtClean="0"/>
          </a:p>
          <a:p>
            <a:endParaRPr lang="en-US" dirty="0" smtClean="0"/>
          </a:p>
          <a:p>
            <a:pPr>
              <a:buNone/>
            </a:pPr>
            <a:r>
              <a:rPr lang="en-US" dirty="0" smtClean="0"/>
              <a:t>    where each exponent is a nonnegative integer, and where all primes occurring in either prime factorization are included in both. Then:</a:t>
            </a:r>
          </a:p>
          <a:p>
            <a:pPr>
              <a:buNone/>
            </a:pPr>
            <a:endParaRPr lang="en-US" dirty="0" smtClean="0"/>
          </a:p>
          <a:p>
            <a:pPr>
              <a:buNone/>
            </a:pPr>
            <a:r>
              <a:rPr lang="en-US" dirty="0" smtClean="0"/>
              <a:t>    </a:t>
            </a:r>
          </a:p>
          <a:p>
            <a:r>
              <a:rPr lang="en-US" dirty="0" smtClean="0"/>
              <a:t> This formula is valid since the integer  on the right (of the equals sign) divides both </a:t>
            </a:r>
            <a:r>
              <a:rPr lang="en-US" i="1" dirty="0" smtClean="0"/>
              <a:t>a</a:t>
            </a:r>
            <a:r>
              <a:rPr lang="en-US" dirty="0" smtClean="0"/>
              <a:t> and </a:t>
            </a:r>
            <a:r>
              <a:rPr lang="en-US" i="1" dirty="0" smtClean="0"/>
              <a:t>b</a:t>
            </a:r>
            <a:r>
              <a:rPr lang="en-US" dirty="0" smtClean="0"/>
              <a:t>. No larger integer can divide both </a:t>
            </a:r>
            <a:r>
              <a:rPr lang="en-US" i="1" dirty="0" smtClean="0"/>
              <a:t>a</a:t>
            </a:r>
            <a:r>
              <a:rPr lang="en-US" dirty="0" smtClean="0"/>
              <a:t> and </a:t>
            </a:r>
            <a:r>
              <a:rPr lang="en-US" i="1" dirty="0" smtClean="0"/>
              <a:t>b</a:t>
            </a:r>
            <a:r>
              <a:rPr lang="en-US" dirty="0" smtClean="0"/>
              <a:t>. </a:t>
            </a:r>
          </a:p>
          <a:p>
            <a:pPr>
              <a:buNone/>
            </a:pPr>
            <a:r>
              <a:rPr lang="en-US" b="1" dirty="0" smtClean="0"/>
              <a:t>     Example</a:t>
            </a:r>
            <a:r>
              <a:rPr lang="en-US" dirty="0" smtClean="0"/>
              <a:t>:    </a:t>
            </a:r>
            <a:r>
              <a:rPr lang="en-US" dirty="0" smtClean="0">
                <a:latin typeface="Cambria Math" pitchFamily="18" charset="0"/>
                <a:ea typeface="Cambria Math" pitchFamily="18" charset="0"/>
              </a:rPr>
              <a:t>120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latin typeface="Cambria Math"/>
                <a:ea typeface="Cambria Math"/>
              </a:rPr>
              <a:t>∙3 ∙5      </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 ∙5</a:t>
            </a:r>
            <a:r>
              <a:rPr lang="en-US" baseline="30000" dirty="0" smtClean="0">
                <a:latin typeface="Cambria Math"/>
                <a:ea typeface="Cambria Math"/>
              </a:rPr>
              <a:t>3</a:t>
            </a:r>
            <a:r>
              <a:rPr lang="en-US" dirty="0" smtClean="0">
                <a:latin typeface="Cambria Math"/>
                <a:ea typeface="Cambria Math"/>
              </a:rPr>
              <a:t> </a:t>
            </a:r>
            <a:endParaRPr lang="en-US" dirty="0" smtClean="0">
              <a:latin typeface="Cambria Math" pitchFamily="18" charset="0"/>
              <a:ea typeface="Cambria Math" pitchFamily="18" charset="0"/>
            </a:endParaRPr>
          </a:p>
          <a:p>
            <a:pPr>
              <a:buNone/>
            </a:pPr>
            <a:r>
              <a:rPr lang="en-US" dirty="0" smtClean="0"/>
              <a:t>        </a:t>
            </a:r>
            <a:r>
              <a:rPr lang="en-US" dirty="0" err="1" smtClean="0"/>
              <a:t>gcd</a:t>
            </a:r>
            <a:r>
              <a:rPr lang="en-US" dirty="0" smtClean="0"/>
              <a:t>(</a:t>
            </a:r>
            <a:r>
              <a:rPr lang="en-US" dirty="0" smtClean="0">
                <a:latin typeface="Cambria Math" pitchFamily="18" charset="0"/>
                <a:ea typeface="Cambria Math" pitchFamily="18" charset="0"/>
              </a:rPr>
              <a:t>120</a:t>
            </a:r>
            <a:r>
              <a:rPr lang="en-US" dirty="0" smtClean="0"/>
              <a:t>,</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min(3,2)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pitchFamily="18" charset="0"/>
                <a:ea typeface="Cambria Math" pitchFamily="18" charset="0"/>
              </a:rPr>
              <a:t>min(1,0)</a:t>
            </a:r>
            <a:r>
              <a:rPr lang="en-US" dirty="0" smtClean="0">
                <a:latin typeface="Cambria Math"/>
                <a:ea typeface="Cambria Math"/>
              </a:rPr>
              <a:t> ∙5</a:t>
            </a:r>
            <a:r>
              <a:rPr lang="en-US" baseline="30000" dirty="0" smtClean="0">
                <a:latin typeface="Cambria Math" pitchFamily="18" charset="0"/>
                <a:ea typeface="Cambria Math" pitchFamily="18" charset="0"/>
              </a:rPr>
              <a:t>min(1,3)</a:t>
            </a:r>
            <a:r>
              <a:rPr lang="en-US" dirty="0" smtClean="0">
                <a:latin typeface="Cambria Math"/>
                <a:ea typeface="Cambria Math"/>
              </a:rPr>
              <a:t>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a:ea typeface="Cambria Math"/>
              </a:rPr>
              <a:t>0</a:t>
            </a:r>
            <a:r>
              <a:rPr lang="en-US" dirty="0" smtClean="0">
                <a:latin typeface="Cambria Math"/>
                <a:ea typeface="Cambria Math"/>
              </a:rPr>
              <a:t> ∙5</a:t>
            </a:r>
            <a:r>
              <a:rPr lang="en-US" baseline="30000" dirty="0" smtClean="0">
                <a:latin typeface="Cambria Math"/>
                <a:ea typeface="Cambria Math"/>
              </a:rPr>
              <a:t>1</a:t>
            </a:r>
            <a:r>
              <a:rPr lang="en-US" dirty="0" smtClean="0">
                <a:latin typeface="Cambria Math"/>
                <a:ea typeface="Cambria Math"/>
              </a:rPr>
              <a:t> = 20</a:t>
            </a:r>
          </a:p>
          <a:p>
            <a:r>
              <a:rPr lang="en-US" dirty="0" smtClean="0"/>
              <a:t>Finding the </a:t>
            </a:r>
            <a:r>
              <a:rPr lang="en-US" dirty="0" err="1" smtClean="0"/>
              <a:t>gcd</a:t>
            </a:r>
            <a:r>
              <a:rPr lang="en-US" dirty="0" smtClean="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Division </a:t>
            </a:r>
          </a:p>
          <a:p>
            <a:r>
              <a:rPr lang="en-US" dirty="0" smtClean="0"/>
              <a:t>Division Algorithm </a:t>
            </a:r>
          </a:p>
          <a:p>
            <a:r>
              <a:rPr lang="en-US" dirty="0" smtClean="0"/>
              <a:t>Modular Arithmetic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8000" b="1" dirty="0" smtClean="0"/>
              <a:t>Definition</a:t>
            </a:r>
            <a:r>
              <a:rPr lang="en-US" sz="8000" dirty="0" smtClean="0"/>
              <a:t>: The least common multiple of the positive integers </a:t>
            </a:r>
            <a:r>
              <a:rPr lang="en-US" sz="8000" i="1" dirty="0" smtClean="0"/>
              <a:t>a</a:t>
            </a:r>
            <a:r>
              <a:rPr lang="en-US" sz="8000" dirty="0" smtClean="0"/>
              <a:t> and </a:t>
            </a:r>
            <a:r>
              <a:rPr lang="en-US" sz="8000" i="1" dirty="0" smtClean="0"/>
              <a:t>b </a:t>
            </a:r>
            <a:r>
              <a:rPr lang="en-US" sz="8000" dirty="0" smtClean="0"/>
              <a:t>is the smallest  positive integer that is divisible by both </a:t>
            </a:r>
            <a:r>
              <a:rPr lang="en-US" sz="8000" i="1" dirty="0" smtClean="0"/>
              <a:t>a</a:t>
            </a:r>
            <a:r>
              <a:rPr lang="en-US" sz="8000" dirty="0" smtClean="0"/>
              <a:t> and </a:t>
            </a:r>
            <a:r>
              <a:rPr lang="en-US" sz="8000" i="1" dirty="0" smtClean="0"/>
              <a:t>b</a:t>
            </a:r>
            <a:r>
              <a:rPr lang="en-US" sz="8000" dirty="0" smtClean="0"/>
              <a:t>. It is denoted by lcm(</a:t>
            </a:r>
            <a:r>
              <a:rPr lang="en-US" sz="8000" i="1" dirty="0" err="1" smtClean="0"/>
              <a:t>a</a:t>
            </a:r>
            <a:r>
              <a:rPr lang="en-US" sz="8000" dirty="0" err="1" smtClean="0"/>
              <a:t>,</a:t>
            </a:r>
            <a:r>
              <a:rPr lang="en-US" sz="8000" i="1" dirty="0" err="1" smtClean="0"/>
              <a:t>b</a:t>
            </a:r>
            <a:r>
              <a:rPr lang="en-US" sz="8000" dirty="0" smtClean="0"/>
              <a:t>).</a:t>
            </a:r>
            <a:endParaRPr lang="en-US" sz="8000" dirty="0" smtClean="0">
              <a:latin typeface="Cambria Math" pitchFamily="18" charset="0"/>
              <a:ea typeface="Cambria Math" pitchFamily="18" charset="0"/>
            </a:endParaRPr>
          </a:p>
          <a:p>
            <a:r>
              <a:rPr lang="en-US" sz="8200" dirty="0" smtClean="0"/>
              <a:t>The least common multiple can also be computed from the prime factorizations. </a:t>
            </a:r>
            <a:r>
              <a:rPr lang="en-US" sz="8200" b="1" dirty="0" smtClean="0"/>
              <a:t> </a:t>
            </a:r>
          </a:p>
          <a:p>
            <a:endParaRPr lang="en-US" sz="8000" b="1" dirty="0" smtClean="0"/>
          </a:p>
          <a:p>
            <a:pPr>
              <a:buNone/>
            </a:pPr>
            <a:endParaRPr lang="en-US" sz="8000" b="1" dirty="0" smtClean="0"/>
          </a:p>
          <a:p>
            <a:pPr>
              <a:buNone/>
            </a:pPr>
            <a:r>
              <a:rPr lang="en-US" sz="8000" b="1" dirty="0" smtClean="0"/>
              <a:t>    </a:t>
            </a:r>
            <a:r>
              <a:rPr lang="en-US" sz="8000" dirty="0" smtClean="0"/>
              <a:t>This number is divided by both </a:t>
            </a:r>
            <a:r>
              <a:rPr lang="en-US" sz="8000" i="1" dirty="0" smtClean="0"/>
              <a:t>a</a:t>
            </a:r>
            <a:r>
              <a:rPr lang="en-US" sz="8000" dirty="0" smtClean="0"/>
              <a:t> and </a:t>
            </a:r>
            <a:r>
              <a:rPr lang="en-US" sz="8000" i="1" dirty="0" smtClean="0"/>
              <a:t>b</a:t>
            </a:r>
            <a:r>
              <a:rPr lang="en-US" sz="8000" dirty="0" smtClean="0"/>
              <a:t> and no smaller number  is divided by </a:t>
            </a:r>
            <a:r>
              <a:rPr lang="en-US" sz="8000" i="1" dirty="0" smtClean="0"/>
              <a:t>a</a:t>
            </a:r>
            <a:r>
              <a:rPr lang="en-US" sz="8000" dirty="0" smtClean="0"/>
              <a:t> and </a:t>
            </a:r>
            <a:r>
              <a:rPr lang="en-US" sz="8000" i="1" dirty="0" smtClean="0"/>
              <a:t>b</a:t>
            </a:r>
            <a:r>
              <a:rPr lang="en-US" sz="8000" dirty="0" smtClean="0"/>
              <a:t>.</a:t>
            </a:r>
            <a:endParaRPr lang="en-US" sz="8000" b="1" dirty="0" smtClean="0"/>
          </a:p>
          <a:p>
            <a:pPr>
              <a:buNone/>
            </a:pPr>
            <a:r>
              <a:rPr lang="en-US" sz="8000" b="1" dirty="0" smtClean="0"/>
              <a:t>    Example:  </a:t>
            </a:r>
            <a:r>
              <a:rPr lang="en-US" sz="8000" dirty="0" smtClean="0"/>
              <a:t>lcm(</a:t>
            </a:r>
            <a:r>
              <a:rPr lang="en-US" sz="8000" dirty="0" smtClean="0">
                <a:latin typeface="Cambria Math" pitchFamily="18" charset="0"/>
                <a:ea typeface="Cambria Math" pitchFamily="18" charset="0"/>
              </a:rPr>
              <a:t>2</a:t>
            </a:r>
            <a:r>
              <a:rPr lang="en-US" sz="8000" baseline="30000" dirty="0" smtClean="0">
                <a:latin typeface="Cambria Math" pitchFamily="18" charset="0"/>
                <a:ea typeface="Cambria Math" pitchFamily="18" charset="0"/>
              </a:rPr>
              <a:t>3</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5</a:t>
            </a:r>
            <a:r>
              <a:rPr lang="en-US" sz="8000" dirty="0" smtClean="0">
                <a:latin typeface="Cambria Math" pitchFamily="18" charset="0"/>
                <a:ea typeface="Cambria Math" pitchFamily="18" charset="0"/>
              </a:rPr>
              <a:t>7</a:t>
            </a:r>
            <a:r>
              <a:rPr lang="en-US" sz="8000" baseline="30000" dirty="0" smtClean="0">
                <a:latin typeface="Cambria Math" pitchFamily="18" charset="0"/>
                <a:ea typeface="Cambria Math" pitchFamily="18" charset="0"/>
              </a:rPr>
              <a:t>2</a:t>
            </a:r>
            <a:r>
              <a:rPr lang="en-US" sz="8000" dirty="0" smtClean="0"/>
              <a:t>,</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3</a:t>
            </a:r>
            <a:r>
              <a:rPr lang="en-US" sz="8000" dirty="0" smtClean="0"/>
              <a:t>) =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max(3,4)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pitchFamily="18" charset="0"/>
                <a:ea typeface="Cambria Math" pitchFamily="18" charset="0"/>
              </a:rPr>
              <a:t>max(5,3)</a:t>
            </a:r>
            <a:r>
              <a:rPr lang="en-US" sz="8000" dirty="0" smtClean="0">
                <a:latin typeface="Cambria Math"/>
                <a:ea typeface="Cambria Math"/>
              </a:rPr>
              <a:t> 7</a:t>
            </a:r>
            <a:r>
              <a:rPr lang="en-US" sz="8000" baseline="30000" dirty="0" smtClean="0">
                <a:latin typeface="Cambria Math" pitchFamily="18" charset="0"/>
                <a:ea typeface="Cambria Math" pitchFamily="18" charset="0"/>
              </a:rPr>
              <a:t>max(2,0)</a:t>
            </a:r>
            <a:r>
              <a:rPr lang="en-US" sz="8000" dirty="0" smtClean="0">
                <a:latin typeface="Cambria Math"/>
                <a:ea typeface="Cambria Math"/>
              </a:rPr>
              <a:t>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a:ea typeface="Cambria Math"/>
              </a:rPr>
              <a:t>5</a:t>
            </a:r>
            <a:r>
              <a:rPr lang="en-US" sz="8000" dirty="0" smtClean="0">
                <a:latin typeface="Cambria Math"/>
                <a:ea typeface="Cambria Math"/>
              </a:rPr>
              <a:t> 7</a:t>
            </a:r>
            <a:r>
              <a:rPr lang="en-US" sz="8000" baseline="30000" dirty="0" smtClean="0">
                <a:latin typeface="Cambria Math"/>
                <a:ea typeface="Cambria Math"/>
              </a:rPr>
              <a:t>2</a:t>
            </a:r>
            <a:endParaRPr lang="en-US" sz="8000" b="1" dirty="0" smtClean="0"/>
          </a:p>
          <a:p>
            <a:r>
              <a:rPr lang="en-US" sz="8000" dirty="0" smtClean="0"/>
              <a:t>The greatest common divisor and the least common multiple of two integers are related by:</a:t>
            </a:r>
          </a:p>
          <a:p>
            <a:pPr>
              <a:buNone/>
            </a:pPr>
            <a:r>
              <a:rPr lang="en-US" sz="8000" b="1" dirty="0" smtClean="0"/>
              <a:t>     Theorem </a:t>
            </a:r>
            <a:r>
              <a:rPr lang="en-US" sz="8000" b="1" dirty="0" smtClean="0">
                <a:latin typeface="Cambria Math" pitchFamily="18" charset="0"/>
                <a:ea typeface="Cambria Math" pitchFamily="18" charset="0"/>
              </a:rPr>
              <a:t>5</a:t>
            </a:r>
            <a:r>
              <a:rPr lang="en-US" sz="8000" b="1" dirty="0" smtClean="0"/>
              <a:t>: </a:t>
            </a:r>
            <a:r>
              <a:rPr lang="en-US" sz="8000" dirty="0" smtClean="0"/>
              <a:t>Let a and b be positive integers. Then</a:t>
            </a:r>
          </a:p>
          <a:p>
            <a:pPr>
              <a:buNone/>
            </a:pPr>
            <a:r>
              <a:rPr lang="en-US" sz="8000" b="1" dirty="0" smtClean="0"/>
              <a:t>                </a:t>
            </a:r>
            <a:r>
              <a:rPr lang="en-US" sz="8000" i="1" dirty="0" err="1" smtClean="0"/>
              <a:t>ab</a:t>
            </a:r>
            <a:r>
              <a:rPr lang="en-US" sz="8000" dirty="0" smtClean="0"/>
              <a:t> = </a:t>
            </a:r>
            <a:r>
              <a:rPr lang="en-US" sz="8000" dirty="0" err="1" smtClean="0"/>
              <a:t>gcd</a:t>
            </a:r>
            <a:r>
              <a:rPr lang="en-US" sz="8000" dirty="0" smtClean="0"/>
              <a:t>(</a:t>
            </a:r>
            <a:r>
              <a:rPr lang="en-US" sz="8000" i="1" dirty="0" err="1" smtClean="0"/>
              <a:t>a</a:t>
            </a:r>
            <a:r>
              <a:rPr lang="en-US" sz="8000" dirty="0" err="1" smtClean="0"/>
              <a:t>,</a:t>
            </a:r>
            <a:r>
              <a:rPr lang="en-US" sz="8000" i="1" dirty="0" err="1" smtClean="0"/>
              <a:t>b</a:t>
            </a:r>
            <a:r>
              <a:rPr lang="en-US" sz="8000" dirty="0" smtClean="0"/>
              <a:t>)</a:t>
            </a:r>
            <a:r>
              <a:rPr lang="en-US" sz="8000" dirty="0" smtClean="0">
                <a:latin typeface="Cambria Math"/>
                <a:ea typeface="Cambria Math"/>
              </a:rPr>
              <a:t> ∙lcm(</a:t>
            </a:r>
            <a:r>
              <a:rPr lang="en-US" sz="8000" i="1" dirty="0" err="1" smtClean="0">
                <a:ea typeface="Cambria Math"/>
              </a:rPr>
              <a:t>a,b</a:t>
            </a:r>
            <a:r>
              <a:rPr lang="en-US" sz="8000" dirty="0" smtClean="0">
                <a:latin typeface="Cambria Math"/>
                <a:ea typeface="Cambria Math"/>
              </a:rPr>
              <a:t>)</a:t>
            </a:r>
          </a:p>
          <a:p>
            <a:pPr>
              <a:buNone/>
            </a:pPr>
            <a:r>
              <a:rPr lang="en-US" sz="8000" dirty="0" smtClean="0">
                <a:latin typeface="Cambria Math"/>
                <a:ea typeface="Cambria Math"/>
              </a:rPr>
              <a:t>         (</a:t>
            </a:r>
            <a:r>
              <a:rPr lang="en-US" sz="8000" i="1" dirty="0" smtClean="0">
                <a:latin typeface="Cambria Math"/>
                <a:ea typeface="Cambria Math"/>
              </a:rPr>
              <a:t>proof  is Exercise </a:t>
            </a:r>
            <a:r>
              <a:rPr lang="en-US" sz="8000" dirty="0" smtClean="0">
                <a:latin typeface="Cambria Math"/>
                <a:ea typeface="Cambria Math"/>
              </a:rPr>
              <a:t>31)</a:t>
            </a:r>
          </a:p>
          <a:p>
            <a:pPr>
              <a:buNone/>
            </a:pPr>
            <a:endParaRPr lang="en-US" sz="9800" b="1" dirty="0" smtClean="0">
              <a:latin typeface="Cambria Math"/>
              <a:ea typeface="Cambria Math"/>
            </a:endParaRPr>
          </a:p>
          <a:p>
            <a:pPr>
              <a:buNone/>
            </a:pPr>
            <a:endParaRPr lang="en-US" sz="9800" b="1" dirty="0" smtClean="0"/>
          </a:p>
          <a:p>
            <a:endParaRPr lang="en-US" sz="9800" dirty="0" smtClean="0"/>
          </a:p>
          <a:p>
            <a:pPr>
              <a:buNone/>
            </a:pPr>
            <a:r>
              <a:rPr lang="en-US" sz="9800" dirty="0" smtClean="0"/>
              <a:t>   </a:t>
            </a:r>
            <a:endParaRPr lang="en-US" sz="9800"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sz="2400" dirty="0" smtClean="0"/>
              <a:t>The Euclidian algorithm is an efficient method for  computing the greatest common divisor of two integers. It is based on the idea that </a:t>
            </a:r>
            <a:r>
              <a:rPr lang="en-US" sz="2400" dirty="0" err="1" smtClean="0"/>
              <a:t>gcd</a:t>
            </a:r>
            <a:r>
              <a:rPr lang="en-US" sz="2400" dirty="0" smtClean="0"/>
              <a:t>(</a:t>
            </a:r>
            <a:r>
              <a:rPr lang="en-US" sz="2400" i="1" dirty="0" err="1" smtClean="0"/>
              <a:t>a</a:t>
            </a:r>
            <a:r>
              <a:rPr lang="en-US" sz="2400" dirty="0" err="1" smtClean="0"/>
              <a:t>,</a:t>
            </a:r>
            <a:r>
              <a:rPr lang="en-US" sz="2400" i="1" dirty="0" err="1" smtClean="0"/>
              <a:t>b</a:t>
            </a:r>
            <a:r>
              <a:rPr lang="en-US" sz="2400" dirty="0" smtClean="0"/>
              <a:t>) is equal to </a:t>
            </a:r>
            <a:r>
              <a:rPr lang="en-US" sz="2400" dirty="0" err="1" smtClean="0"/>
              <a:t>gcd</a:t>
            </a:r>
            <a:r>
              <a:rPr lang="en-US" sz="2400" dirty="0" smtClean="0"/>
              <a:t>(</a:t>
            </a:r>
            <a:r>
              <a:rPr lang="en-US" sz="2400" i="1" dirty="0" err="1" smtClean="0"/>
              <a:t>a</a:t>
            </a:r>
            <a:r>
              <a:rPr lang="en-US" sz="2400" dirty="0" err="1" smtClean="0"/>
              <a:t>,</a:t>
            </a:r>
            <a:r>
              <a:rPr lang="en-US" sz="2400" i="1" dirty="0" err="1" smtClean="0"/>
              <a:t>c</a:t>
            </a:r>
            <a:r>
              <a:rPr lang="en-US" sz="2400" dirty="0" smtClean="0"/>
              <a:t>) when </a:t>
            </a:r>
            <a:r>
              <a:rPr lang="en-US" sz="2400" i="1" dirty="0" smtClean="0"/>
              <a:t>a</a:t>
            </a:r>
            <a:r>
              <a:rPr lang="en-US" sz="2400" dirty="0" smtClean="0"/>
              <a:t> </a:t>
            </a:r>
            <a:r>
              <a:rPr lang="en-US" sz="2400" dirty="0" smtClean="0">
                <a:latin typeface="Cambria Math"/>
                <a:ea typeface="Cambria Math"/>
              </a:rPr>
              <a:t>&gt;</a:t>
            </a:r>
            <a:r>
              <a:rPr lang="en-US" sz="2400" dirty="0" smtClean="0"/>
              <a:t> </a:t>
            </a:r>
            <a:r>
              <a:rPr lang="en-US" sz="2400" i="1" dirty="0" smtClean="0"/>
              <a:t>b</a:t>
            </a:r>
            <a:r>
              <a:rPr lang="en-US" sz="2400" dirty="0" smtClean="0"/>
              <a:t> and </a:t>
            </a:r>
            <a:r>
              <a:rPr lang="en-US" sz="2400" i="1" dirty="0" smtClean="0"/>
              <a:t>c</a:t>
            </a:r>
            <a:r>
              <a:rPr lang="en-US" sz="2400" dirty="0" smtClean="0"/>
              <a:t> is the remainder when a is divided by </a:t>
            </a:r>
            <a:r>
              <a:rPr lang="en-US" sz="2400" i="1" dirty="0" smtClean="0"/>
              <a:t>b</a:t>
            </a:r>
            <a:r>
              <a:rPr lang="en-US" sz="2400" dirty="0" smtClean="0"/>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Section 5.3, we’ll see that the time complexity of the algorithm is </a:t>
            </a:r>
            <a:r>
              <a:rPr lang="en-US" i="1" dirty="0" smtClean="0"/>
              <a:t>O</a:t>
            </a:r>
            <a:r>
              <a:rPr lang="en-US" dirty="0" smtClean="0"/>
              <a:t>(log </a:t>
            </a:r>
            <a:r>
              <a:rPr lang="en-US" i="1" dirty="0" smtClean="0"/>
              <a:t>b</a:t>
            </a:r>
            <a:r>
              <a:rPr lang="en-US" dirty="0" smtClean="0"/>
              <a:t>), where </a:t>
            </a:r>
            <a:r>
              <a:rPr lang="en-US" i="1" dirty="0" smtClean="0"/>
              <a:t>a</a:t>
            </a:r>
            <a:r>
              <a:rPr lang="en-US" dirty="0" smtClean="0"/>
              <a:t> &gt; b. </a:t>
            </a:r>
            <a:endParaRPr lang="en-US" dirty="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Lemma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 </a:t>
            </a:r>
            <a:r>
              <a:rPr lang="en-US" i="1" dirty="0" err="1" smtClean="0"/>
              <a:t>bq</a:t>
            </a:r>
            <a:r>
              <a:rPr lang="en-US" dirty="0" smtClean="0"/>
              <a:t> + </a:t>
            </a:r>
            <a:r>
              <a:rPr lang="en-US" i="1" dirty="0" smtClean="0"/>
              <a:t>r</a:t>
            </a:r>
            <a:r>
              <a:rPr lang="en-US" dirty="0" smtClean="0"/>
              <a:t>, where </a:t>
            </a:r>
            <a:r>
              <a:rPr lang="en-US" i="1" dirty="0" smtClean="0"/>
              <a:t>a</a:t>
            </a:r>
            <a:r>
              <a:rPr lang="en-US" dirty="0" smtClean="0"/>
              <a:t>, </a:t>
            </a:r>
            <a:r>
              <a:rPr lang="en-US" i="1" dirty="0" smtClean="0"/>
              <a:t>b</a:t>
            </a:r>
            <a:r>
              <a:rPr lang="en-US" dirty="0" smtClean="0"/>
              <a:t>, </a:t>
            </a:r>
            <a:r>
              <a:rPr lang="en-US" i="1" dirty="0" smtClean="0"/>
              <a:t>q</a:t>
            </a:r>
            <a:r>
              <a:rPr lang="en-US" dirty="0" smtClean="0"/>
              <a:t>, and </a:t>
            </a:r>
            <a:r>
              <a:rPr lang="en-US" i="1" dirty="0" smtClean="0"/>
              <a:t>r</a:t>
            </a:r>
            <a:r>
              <a:rPr lang="en-US" dirty="0" smtClean="0"/>
              <a:t> are integers. Then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p>
          <a:p>
            <a:pPr>
              <a:buNone/>
            </a:pPr>
            <a:r>
              <a:rPr lang="en-US" dirty="0" smtClean="0"/>
              <a:t>   </a:t>
            </a:r>
            <a:r>
              <a:rPr lang="en-US" b="1" dirty="0" smtClean="0"/>
              <a:t>Proof</a:t>
            </a:r>
            <a:r>
              <a:rPr lang="en-US" dirty="0" smtClean="0"/>
              <a:t>:</a:t>
            </a:r>
          </a:p>
          <a:p>
            <a:pPr lvl="1"/>
            <a:r>
              <a:rPr lang="en-US" dirty="0" smtClean="0"/>
              <a:t>Suppose that </a:t>
            </a:r>
            <a:r>
              <a:rPr lang="en-US" i="1" dirty="0" smtClean="0"/>
              <a:t>d</a:t>
            </a:r>
            <a:r>
              <a:rPr lang="en-US" dirty="0" smtClean="0"/>
              <a:t> divides both </a:t>
            </a:r>
            <a:r>
              <a:rPr lang="en-US" i="1" dirty="0" smtClean="0"/>
              <a:t>a</a:t>
            </a:r>
            <a:r>
              <a:rPr lang="en-US" dirty="0" smtClean="0"/>
              <a:t> and </a:t>
            </a:r>
            <a:r>
              <a:rPr lang="en-US" i="1" dirty="0" smtClean="0"/>
              <a:t>b</a:t>
            </a:r>
            <a:r>
              <a:rPr lang="en-US" dirty="0" smtClean="0"/>
              <a:t>. Then </a:t>
            </a:r>
            <a:r>
              <a:rPr lang="en-US" i="1" dirty="0" smtClean="0"/>
              <a:t>d</a:t>
            </a:r>
            <a:r>
              <a:rPr lang="en-US" dirty="0" smtClean="0"/>
              <a:t> also divides </a:t>
            </a:r>
            <a:r>
              <a:rPr lang="en-US" i="1" dirty="0" smtClean="0"/>
              <a:t>a</a:t>
            </a:r>
            <a:r>
              <a:rPr lang="en-US" dirty="0" smtClean="0"/>
              <a:t> </a:t>
            </a:r>
            <a:r>
              <a:rPr lang="en-US" dirty="0" smtClean="0">
                <a:latin typeface="Cambria Math"/>
                <a:ea typeface="Cambria Math"/>
              </a:rPr>
              <a:t>−</a:t>
            </a:r>
            <a:r>
              <a:rPr lang="en-US" dirty="0" smtClean="0"/>
              <a:t> </a:t>
            </a:r>
            <a:r>
              <a:rPr lang="en-US" i="1" dirty="0" err="1" smtClean="0"/>
              <a:t>bq</a:t>
            </a:r>
            <a:r>
              <a:rPr lang="en-US" dirty="0" smtClean="0"/>
              <a:t> = </a:t>
            </a:r>
            <a:r>
              <a:rPr lang="en-US" i="1" dirty="0" smtClean="0"/>
              <a:t>r</a:t>
            </a:r>
            <a:r>
              <a:rPr lang="en-US" dirty="0" smtClean="0"/>
              <a:t> (by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Hence, any common divisor of </a:t>
            </a:r>
            <a:r>
              <a:rPr lang="en-US" i="1" dirty="0" smtClean="0"/>
              <a:t>a</a:t>
            </a:r>
            <a:r>
              <a:rPr lang="en-US" dirty="0" smtClean="0"/>
              <a:t> and </a:t>
            </a:r>
            <a:r>
              <a:rPr lang="en-US" i="1" dirty="0" smtClean="0"/>
              <a:t>b</a:t>
            </a:r>
            <a:r>
              <a:rPr lang="en-US" dirty="0" smtClean="0"/>
              <a:t> must also be any  common divisor of </a:t>
            </a:r>
            <a:r>
              <a:rPr lang="en-US" i="1" dirty="0" smtClean="0"/>
              <a:t>b</a:t>
            </a:r>
            <a:r>
              <a:rPr lang="en-US" dirty="0" smtClean="0"/>
              <a:t> and </a:t>
            </a:r>
            <a:r>
              <a:rPr lang="en-US" i="1" dirty="0" smtClean="0"/>
              <a:t>r</a:t>
            </a:r>
            <a:r>
              <a:rPr lang="en-US" dirty="0" smtClean="0"/>
              <a:t>.</a:t>
            </a:r>
          </a:p>
          <a:p>
            <a:pPr lvl="1"/>
            <a:r>
              <a:rPr lang="en-US" dirty="0" smtClean="0"/>
              <a:t>Suppose that </a:t>
            </a:r>
            <a:r>
              <a:rPr lang="en-US" i="1" dirty="0" smtClean="0"/>
              <a:t>d</a:t>
            </a:r>
            <a:r>
              <a:rPr lang="en-US" dirty="0" smtClean="0"/>
              <a:t> divides both </a:t>
            </a:r>
            <a:r>
              <a:rPr lang="en-US" i="1" dirty="0" smtClean="0"/>
              <a:t>b</a:t>
            </a:r>
            <a:r>
              <a:rPr lang="en-US" dirty="0" smtClean="0"/>
              <a:t> and </a:t>
            </a:r>
            <a:r>
              <a:rPr lang="en-US" i="1" dirty="0" smtClean="0"/>
              <a:t>r</a:t>
            </a:r>
            <a:r>
              <a:rPr lang="en-US" dirty="0" smtClean="0"/>
              <a:t>. Then </a:t>
            </a:r>
            <a:r>
              <a:rPr lang="en-US" i="1" dirty="0" smtClean="0"/>
              <a:t>d</a:t>
            </a:r>
            <a:r>
              <a:rPr lang="en-US" dirty="0" smtClean="0"/>
              <a:t> also divides </a:t>
            </a:r>
            <a:r>
              <a:rPr lang="en-US" i="1" dirty="0" err="1" smtClean="0"/>
              <a:t>bq</a:t>
            </a:r>
            <a:r>
              <a:rPr lang="en-US" dirty="0" smtClean="0"/>
              <a:t> + </a:t>
            </a:r>
            <a:r>
              <a:rPr lang="en-US" i="1" dirty="0" smtClean="0"/>
              <a:t>r</a:t>
            </a:r>
            <a:r>
              <a:rPr lang="en-US" dirty="0" smtClean="0"/>
              <a:t> = </a:t>
            </a:r>
            <a:r>
              <a:rPr lang="en-US" i="1" dirty="0" smtClean="0"/>
              <a:t>a</a:t>
            </a:r>
            <a:r>
              <a:rPr lang="en-US" dirty="0" smtClean="0"/>
              <a:t>. Hence, any common divisor of </a:t>
            </a:r>
            <a:r>
              <a:rPr lang="en-US" i="1" dirty="0" smtClean="0"/>
              <a:t>a</a:t>
            </a:r>
            <a:r>
              <a:rPr lang="en-US" dirty="0" smtClean="0"/>
              <a:t> and </a:t>
            </a:r>
            <a:r>
              <a:rPr lang="en-US" i="1" dirty="0" smtClean="0"/>
              <a:t>b</a:t>
            </a:r>
            <a:r>
              <a:rPr lang="en-US" dirty="0" smtClean="0"/>
              <a:t> must also be a common divisor of </a:t>
            </a:r>
            <a:r>
              <a:rPr lang="en-US" i="1" dirty="0" smtClean="0"/>
              <a:t>b</a:t>
            </a:r>
            <a:r>
              <a:rPr lang="en-US" dirty="0" smtClean="0"/>
              <a:t> and </a:t>
            </a:r>
            <a:r>
              <a:rPr lang="en-US" i="1" dirty="0" smtClean="0"/>
              <a:t>r</a:t>
            </a:r>
            <a:r>
              <a:rPr lang="en-US" dirty="0" smtClean="0"/>
              <a:t>.</a:t>
            </a:r>
          </a:p>
          <a:p>
            <a:pPr lvl="1"/>
            <a:r>
              <a:rPr lang="en-US" dirty="0" smtClean="0"/>
              <a:t>Therefore,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endParaRPr lang="en-US" dirty="0"/>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fontScale="32500" lnSpcReduction="20000"/>
          </a:bodyPr>
          <a:lstStyle/>
          <a:p>
            <a:r>
              <a:rPr lang="en-US" sz="5000" dirty="0" smtClean="0"/>
              <a:t>Suppose that a and b are positive </a:t>
            </a:r>
          </a:p>
          <a:p>
            <a:pPr>
              <a:buNone/>
            </a:pPr>
            <a:r>
              <a:rPr lang="en-US" sz="5000" dirty="0" smtClean="0"/>
              <a:t>      integers  with </a:t>
            </a:r>
            <a:r>
              <a:rPr lang="en-US" sz="5000" i="1" dirty="0" smtClean="0"/>
              <a:t>a </a:t>
            </a:r>
            <a:r>
              <a:rPr lang="en-US" sz="5000" dirty="0" smtClean="0">
                <a:latin typeface="Cambria Math"/>
                <a:ea typeface="Cambria Math"/>
              </a:rPr>
              <a:t>≥ </a:t>
            </a:r>
            <a:r>
              <a:rPr lang="en-US" sz="5000" i="1" dirty="0" smtClean="0">
                <a:latin typeface="Cambria Math"/>
                <a:ea typeface="Cambria Math"/>
              </a:rPr>
              <a:t>b. </a:t>
            </a:r>
          </a:p>
          <a:p>
            <a:pPr>
              <a:buNone/>
            </a:pPr>
            <a:r>
              <a:rPr lang="en-US" sz="5000" i="1" dirty="0" smtClean="0">
                <a:latin typeface="Cambria Math"/>
                <a:ea typeface="Cambria Math"/>
              </a:rPr>
              <a:t>       </a:t>
            </a:r>
            <a:r>
              <a:rPr lang="en-US" sz="5000" dirty="0" smtClean="0">
                <a:ea typeface="Cambria Math"/>
              </a:rPr>
              <a:t>Let </a:t>
            </a:r>
            <a:r>
              <a:rPr lang="en-US" sz="5000" i="1" dirty="0" smtClean="0">
                <a:ea typeface="Cambria Math"/>
              </a:rPr>
              <a:t>r</a:t>
            </a:r>
            <a:r>
              <a:rPr lang="en-US" sz="5000" baseline="-25000" dirty="0" smtClean="0">
                <a:latin typeface="Cambria Math" pitchFamily="18" charset="0"/>
                <a:ea typeface="Cambria Math" pitchFamily="18" charset="0"/>
              </a:rPr>
              <a:t>0</a:t>
            </a:r>
            <a:r>
              <a:rPr lang="en-US" sz="5000" dirty="0" smtClean="0">
                <a:ea typeface="Cambria Math"/>
              </a:rPr>
              <a:t> = </a:t>
            </a:r>
            <a:r>
              <a:rPr lang="en-US" sz="5000" i="1" dirty="0" smtClean="0">
                <a:ea typeface="Cambria Math"/>
              </a:rPr>
              <a:t>a</a:t>
            </a:r>
            <a:r>
              <a:rPr lang="en-US" sz="5000" dirty="0" smtClean="0">
                <a:ea typeface="Cambria Math"/>
              </a:rPr>
              <a:t> and </a:t>
            </a:r>
            <a:r>
              <a:rPr lang="en-US" sz="5000" i="1" dirty="0" smtClean="0">
                <a:ea typeface="Cambria Math"/>
              </a:rPr>
              <a:t>r</a:t>
            </a:r>
            <a:r>
              <a:rPr lang="en-US" sz="5000" baseline="-25000" dirty="0" smtClean="0">
                <a:latin typeface="Cambria Math" pitchFamily="18" charset="0"/>
                <a:ea typeface="Cambria Math" pitchFamily="18" charset="0"/>
              </a:rPr>
              <a:t>1</a:t>
            </a:r>
            <a:r>
              <a:rPr lang="en-US" sz="5000" dirty="0" smtClean="0">
                <a:ea typeface="Cambria Math"/>
              </a:rPr>
              <a:t> = </a:t>
            </a:r>
            <a:r>
              <a:rPr lang="en-US" sz="5000" i="1" dirty="0" smtClean="0">
                <a:ea typeface="Cambria Math"/>
              </a:rPr>
              <a:t>b</a:t>
            </a:r>
            <a:r>
              <a:rPr lang="en-US" sz="5000" dirty="0" smtClean="0">
                <a:ea typeface="Cambria Math"/>
              </a:rPr>
              <a:t>. </a:t>
            </a:r>
          </a:p>
          <a:p>
            <a:pPr>
              <a:buNone/>
            </a:pPr>
            <a:r>
              <a:rPr lang="en-US" sz="5000" dirty="0" smtClean="0">
                <a:ea typeface="Cambria Math"/>
              </a:rPr>
              <a:t>      Successive applications of the division </a:t>
            </a:r>
          </a:p>
          <a:p>
            <a:pPr>
              <a:buNone/>
            </a:pPr>
            <a:r>
              <a:rPr lang="en-US" sz="5000" dirty="0" smtClean="0">
                <a:ea typeface="Cambria Math"/>
              </a:rPr>
              <a:t>      algorithm   yields:</a:t>
            </a: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r>
              <a:rPr lang="en-US" sz="4900" dirty="0" smtClean="0">
                <a:ea typeface="Cambria Math"/>
              </a:rPr>
              <a:t>Eventually, a remainder of zero occurs in the sequence of terms:  </a:t>
            </a:r>
            <a:r>
              <a:rPr lang="en-US" sz="4900" i="1" dirty="0" smtClean="0">
                <a:ea typeface="Cambria Math"/>
              </a:rPr>
              <a:t>a</a:t>
            </a:r>
            <a:r>
              <a:rPr lang="en-US" sz="4900" dirty="0" smtClean="0">
                <a:ea typeface="Cambria Math"/>
              </a:rPr>
              <a:t> = </a:t>
            </a:r>
            <a:r>
              <a:rPr lang="en-US" sz="4900" i="1" dirty="0" smtClean="0">
                <a:ea typeface="Cambria Math"/>
              </a:rPr>
              <a:t>r</a:t>
            </a:r>
            <a:r>
              <a:rPr lang="en-US" sz="4900" baseline="-25000" dirty="0" smtClean="0">
                <a:latin typeface="Cambria Math" pitchFamily="18" charset="0"/>
                <a:ea typeface="Cambria Math" pitchFamily="18" charset="0"/>
              </a:rPr>
              <a:t>0 </a:t>
            </a:r>
            <a:r>
              <a:rPr lang="en-US" sz="4900" dirty="0" smtClean="0">
                <a:ea typeface="Cambria Math"/>
              </a:rPr>
              <a:t>&gt; </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&gt; </a:t>
            </a:r>
            <a:r>
              <a:rPr lang="en-US" sz="4900" i="1" dirty="0" smtClean="0">
                <a:ea typeface="Cambria Math"/>
              </a:rPr>
              <a:t>r</a:t>
            </a:r>
            <a:r>
              <a:rPr lang="en-US" sz="4900" baseline="-25000" dirty="0" smtClean="0">
                <a:latin typeface="Cambria Math" pitchFamily="18" charset="0"/>
                <a:ea typeface="Cambria Math" pitchFamily="18" charset="0"/>
              </a:rPr>
              <a:t>2</a:t>
            </a:r>
            <a:r>
              <a:rPr lang="en-US" sz="4900" dirty="0" smtClean="0">
                <a:latin typeface="Cambria Math" pitchFamily="18" charset="0"/>
                <a:ea typeface="Cambria Math" pitchFamily="18" charset="0"/>
              </a:rPr>
              <a:t> &gt; </a:t>
            </a:r>
            <a:r>
              <a:rPr lang="en-US" sz="4900" dirty="0" smtClean="0">
                <a:latin typeface="Cambria Math"/>
                <a:ea typeface="Cambria Math"/>
              </a:rPr>
              <a:t>∙ ∙ ∙  ≥ 0. The sequence can’t contain more than </a:t>
            </a:r>
            <a:r>
              <a:rPr lang="en-US" sz="4900" i="1" dirty="0" smtClean="0">
                <a:ea typeface="Cambria Math"/>
              </a:rPr>
              <a:t>a</a:t>
            </a:r>
            <a:r>
              <a:rPr lang="en-US" sz="4900" dirty="0" smtClean="0">
                <a:latin typeface="Cambria Math"/>
                <a:ea typeface="Cambria Math"/>
              </a:rPr>
              <a:t> terms.</a:t>
            </a:r>
          </a:p>
          <a:p>
            <a:r>
              <a:rPr lang="en-US" sz="4900" dirty="0" smtClean="0">
                <a:latin typeface="Cambria Math"/>
                <a:ea typeface="Cambria Math"/>
              </a:rPr>
              <a:t>By Lemma 1 </a:t>
            </a:r>
            <a:endParaRPr lang="en-US" sz="4900" dirty="0" smtClean="0">
              <a:ea typeface="Cambria Math"/>
            </a:endParaRPr>
          </a:p>
          <a:p>
            <a:pPr>
              <a:buNone/>
            </a:pPr>
            <a:r>
              <a:rPr lang="en-US" sz="4900" dirty="0" smtClean="0">
                <a:ea typeface="Cambria Math"/>
              </a:rPr>
              <a:t>      </a:t>
            </a:r>
            <a:r>
              <a:rPr lang="en-US" sz="4900" dirty="0" err="1" smtClean="0">
                <a:ea typeface="Cambria Math"/>
              </a:rPr>
              <a:t>gcd</a:t>
            </a:r>
            <a:r>
              <a:rPr lang="en-US" sz="4900" dirty="0" smtClean="0">
                <a:ea typeface="Cambria Math"/>
              </a:rPr>
              <a:t>(</a:t>
            </a:r>
            <a:r>
              <a:rPr lang="en-US" sz="4900" i="1" dirty="0" err="1" smtClean="0">
                <a:ea typeface="Cambria Math"/>
              </a:rPr>
              <a:t>a</a:t>
            </a:r>
            <a:r>
              <a:rPr lang="en-US" sz="4900" dirty="0" err="1" smtClean="0">
                <a:ea typeface="Cambria Math"/>
              </a:rPr>
              <a:t>,</a:t>
            </a:r>
            <a:r>
              <a:rPr lang="en-US" sz="4900" i="1" dirty="0" err="1" smtClean="0">
                <a:ea typeface="Cambria Math"/>
              </a:rPr>
              <a:t>b</a:t>
            </a:r>
            <a:r>
              <a:rPr lang="en-US" sz="4900" dirty="0" smtClean="0">
                <a:ea typeface="Cambria Math"/>
              </a:rPr>
              <a:t>) = </a:t>
            </a:r>
            <a:r>
              <a:rPr lang="en-US" sz="4900" dirty="0" err="1" smtClean="0">
                <a:ea typeface="Cambria Math"/>
              </a:rPr>
              <a:t>gcd</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0</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 </a:t>
            </a:r>
            <a:r>
              <a:rPr lang="en-US" sz="4900" dirty="0" smtClean="0">
                <a:latin typeface="Cambria Math"/>
                <a:ea typeface="Cambria Math"/>
              </a:rPr>
              <a:t>∙ ∙ ∙ = </a:t>
            </a:r>
            <a:r>
              <a:rPr lang="en-US" sz="4900" dirty="0" err="1" smtClean="0">
                <a:latin typeface="Cambria Math"/>
                <a:ea typeface="Cambria Math"/>
              </a:rPr>
              <a:t>gcd</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baseline="-25000" dirty="0" smtClean="0">
                <a:latin typeface="Cambria Math"/>
                <a:ea typeface="Cambria Math"/>
              </a:rPr>
              <a:t>-1</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dirty="0" smtClean="0">
                <a:latin typeface="Cambria Math"/>
                <a:ea typeface="Cambria Math"/>
              </a:rPr>
              <a:t>) = </a:t>
            </a:r>
            <a:r>
              <a:rPr lang="en-US" sz="4900" dirty="0" err="1" smtClean="0">
                <a:latin typeface="Cambria Math"/>
                <a:ea typeface="Cambria Math"/>
              </a:rPr>
              <a:t>gcd</a:t>
            </a:r>
            <a:r>
              <a:rPr lang="en-US" sz="4900" dirty="0" smtClean="0">
                <a:latin typeface="Cambria Math"/>
                <a:ea typeface="Cambria Math"/>
              </a:rPr>
              <a:t>(</a:t>
            </a:r>
            <a:r>
              <a:rPr lang="en-US" sz="4900" dirty="0" err="1" smtClean="0">
                <a:latin typeface="Cambria Math"/>
                <a:ea typeface="Cambria Math"/>
              </a:rPr>
              <a:t>r</a:t>
            </a:r>
            <a:r>
              <a:rPr lang="en-US" sz="4900" i="1" baseline="-25000" dirty="0" err="1" smtClean="0">
                <a:latin typeface="Cambria Math"/>
                <a:ea typeface="Cambria Math"/>
              </a:rPr>
              <a:t>n</a:t>
            </a:r>
            <a:r>
              <a:rPr lang="en-US" sz="4900" i="1" baseline="-25000" dirty="0" smtClean="0">
                <a:latin typeface="Cambria Math"/>
                <a:ea typeface="Cambria Math"/>
              </a:rPr>
              <a:t> </a:t>
            </a:r>
            <a:r>
              <a:rPr lang="en-US" sz="4900" dirty="0" smtClean="0">
                <a:latin typeface="Cambria Math"/>
                <a:ea typeface="Cambria Math"/>
              </a:rPr>
              <a:t>, 0) = </a:t>
            </a:r>
            <a:r>
              <a:rPr lang="en-US" sz="4900" i="1" dirty="0" err="1" smtClean="0">
                <a:latin typeface="Cambria Math"/>
                <a:ea typeface="Cambria Math"/>
              </a:rPr>
              <a:t>r</a:t>
            </a:r>
            <a:r>
              <a:rPr lang="en-US" sz="4900" i="1" baseline="-25000" dirty="0" err="1" smtClean="0">
                <a:ea typeface="Cambria Math"/>
              </a:rPr>
              <a:t>n</a:t>
            </a:r>
            <a:r>
              <a:rPr lang="en-US" sz="4900" dirty="0" smtClean="0">
                <a:latin typeface="Cambria Math"/>
                <a:ea typeface="Cambria Math"/>
              </a:rPr>
              <a:t>.</a:t>
            </a:r>
          </a:p>
          <a:p>
            <a:r>
              <a:rPr lang="en-US" sz="4900" dirty="0" smtClean="0">
                <a:latin typeface="Cambria Math"/>
                <a:ea typeface="Cambria Math"/>
              </a:rPr>
              <a:t>Hence the greatest common divisor is the last nonzero remainder in the sequence of divisions.</a:t>
            </a:r>
            <a:endParaRPr lang="en-US" sz="4900" dirty="0" smtClean="0">
              <a:ea typeface="Cambria Math"/>
            </a:endParaRPr>
          </a:p>
          <a:p>
            <a:pPr>
              <a:buNone/>
            </a:pPr>
            <a:r>
              <a:rPr lang="en-US" sz="4900" dirty="0" smtClean="0">
                <a:ea typeface="Cambria Math"/>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p>
          <a:p>
            <a:r>
              <a:rPr lang="en-US" dirty="0" smtClean="0">
                <a:ea typeface="Cambria Math"/>
              </a:rPr>
              <a:t>       </a:t>
            </a:r>
            <a:r>
              <a:rPr lang="en-US" dirty="0" smtClean="0">
                <a:latin typeface="Cambria Math"/>
                <a:ea typeface="Cambria Math"/>
              </a:rPr>
              <a:t>∙</a:t>
            </a:r>
          </a:p>
          <a:p>
            <a:r>
              <a:rPr lang="en-US" dirty="0" smtClean="0">
                <a:latin typeface="Cambria Math"/>
                <a:ea typeface="Cambria Math"/>
              </a:rPr>
              <a:t>        ∙</a:t>
            </a: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 .</a:t>
            </a: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gcds</a:t>
            </a:r>
            <a:r>
              <a:rPr lang="en-US" dirty="0" smtClean="0"/>
              <a:t> as Linear 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t>
            </a:r>
            <a:r>
              <a:rPr lang="en-US" b="1" dirty="0" err="1" smtClean="0">
                <a:latin typeface="Cambria Math"/>
                <a:ea typeface="Cambria Math"/>
              </a:rPr>
              <a:t>é</a:t>
            </a:r>
            <a:r>
              <a:rPr lang="en-US" b="1" dirty="0" err="1" smtClean="0"/>
              <a:t>zout’s</a:t>
            </a:r>
            <a:r>
              <a:rPr lang="en-US" b="1" dirty="0" smtClean="0"/>
              <a:t> Theorem</a:t>
            </a:r>
            <a:r>
              <a:rPr lang="en-US" dirty="0" smtClean="0"/>
              <a:t>: If </a:t>
            </a:r>
            <a:r>
              <a:rPr lang="en-US" i="1" dirty="0" smtClean="0"/>
              <a:t>a</a:t>
            </a:r>
            <a:r>
              <a:rPr lang="en-US" dirty="0" smtClean="0"/>
              <a:t> and </a:t>
            </a:r>
            <a:r>
              <a:rPr lang="en-US" i="1" dirty="0" smtClean="0"/>
              <a:t>b</a:t>
            </a:r>
            <a:r>
              <a:rPr lang="en-US" dirty="0" smtClean="0"/>
              <a:t> are positive integers, then there exist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t>
            </a:r>
          </a:p>
          <a:p>
            <a:pPr>
              <a:buNone/>
            </a:pPr>
            <a:r>
              <a:rPr lang="en-US" dirty="0" smtClean="0"/>
              <a:t>    (</a:t>
            </a:r>
            <a:r>
              <a:rPr lang="en-US" i="1" dirty="0" smtClean="0"/>
              <a:t>proof  in exercises of Section </a:t>
            </a:r>
            <a:r>
              <a:rPr lang="en-US" dirty="0" smtClean="0">
                <a:latin typeface="Cambria Math" pitchFamily="18" charset="0"/>
                <a:ea typeface="Cambria Math" pitchFamily="18" charset="0"/>
              </a:rPr>
              <a:t>5.2</a:t>
            </a:r>
            <a:r>
              <a:rPr lang="en-US" dirty="0" smtClean="0"/>
              <a:t>)</a:t>
            </a:r>
          </a:p>
          <a:p>
            <a:pPr>
              <a:buNone/>
            </a:pPr>
            <a:r>
              <a:rPr lang="en-US" dirty="0" smtClean="0"/>
              <a:t>    </a:t>
            </a:r>
            <a:r>
              <a:rPr lang="en-US" b="1" dirty="0" smtClean="0"/>
              <a:t>Definition</a:t>
            </a:r>
            <a:r>
              <a:rPr lang="en-US" dirty="0" smtClean="0"/>
              <a:t>: If </a:t>
            </a:r>
            <a:r>
              <a:rPr lang="en-US" i="1" dirty="0" smtClean="0"/>
              <a:t>a</a:t>
            </a:r>
            <a:r>
              <a:rPr lang="en-US" dirty="0" smtClean="0"/>
              <a:t> and </a:t>
            </a:r>
            <a:r>
              <a:rPr lang="en-US" i="1" dirty="0" smtClean="0"/>
              <a:t>b</a:t>
            </a:r>
            <a:r>
              <a:rPr lang="en-US" dirty="0" smtClean="0"/>
              <a:t> are positive integers, then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are called </a:t>
            </a:r>
            <a:r>
              <a:rPr lang="en-US" i="1" dirty="0" err="1" smtClean="0"/>
              <a:t>B</a:t>
            </a:r>
            <a:r>
              <a:rPr lang="en-US" i="1" dirty="0" err="1" smtClean="0">
                <a:latin typeface="Cambria Math"/>
                <a:ea typeface="Cambria Math"/>
              </a:rPr>
              <a:t>é</a:t>
            </a:r>
            <a:r>
              <a:rPr lang="en-US" i="1" dirty="0" err="1" smtClean="0"/>
              <a:t>zout</a:t>
            </a:r>
            <a:r>
              <a:rPr lang="en-US" i="1" dirty="0" smtClean="0"/>
              <a:t> coefficients </a:t>
            </a:r>
            <a:r>
              <a:rPr lang="en-US" dirty="0" smtClean="0"/>
              <a:t>of </a:t>
            </a:r>
            <a:r>
              <a:rPr lang="en-US" i="1" dirty="0" smtClean="0"/>
              <a:t>a</a:t>
            </a:r>
            <a:r>
              <a:rPr lang="en-US" dirty="0" smtClean="0"/>
              <a:t> and </a:t>
            </a:r>
            <a:r>
              <a:rPr lang="en-US" i="1" dirty="0" smtClean="0"/>
              <a:t>b. </a:t>
            </a:r>
            <a:r>
              <a:rPr lang="en-US" dirty="0" smtClean="0"/>
              <a:t>The equation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is called</a:t>
            </a:r>
            <a:r>
              <a:rPr lang="en-US" i="1" dirty="0" smtClean="0"/>
              <a:t> </a:t>
            </a:r>
            <a:r>
              <a:rPr lang="en-US" i="1" dirty="0" err="1" smtClean="0"/>
              <a:t>B</a:t>
            </a:r>
            <a:r>
              <a:rPr lang="en-US" i="1" dirty="0" err="1" smtClean="0">
                <a:latin typeface="Cambria Math"/>
                <a:ea typeface="Cambria Math"/>
              </a:rPr>
              <a:t>é</a:t>
            </a:r>
            <a:r>
              <a:rPr lang="en-US" i="1" dirty="0" err="1" smtClean="0"/>
              <a:t>zout’s</a:t>
            </a:r>
            <a:r>
              <a:rPr lang="en-US" i="1" dirty="0" smtClean="0"/>
              <a:t> identity. </a:t>
            </a:r>
          </a:p>
          <a:p>
            <a:r>
              <a:rPr lang="en-US" dirty="0" smtClean="0"/>
              <a:t>By </a:t>
            </a:r>
            <a:r>
              <a:rPr lang="en-US" dirty="0" err="1" smtClean="0"/>
              <a:t>B</a:t>
            </a:r>
            <a:r>
              <a:rPr lang="en-US" dirty="0" err="1" smtClean="0">
                <a:latin typeface="Cambria Math"/>
                <a:ea typeface="Cambria Math"/>
              </a:rPr>
              <a:t>é</a:t>
            </a:r>
            <a:r>
              <a:rPr lang="en-US" dirty="0" err="1" smtClean="0"/>
              <a:t>zout’s</a:t>
            </a:r>
            <a:r>
              <a:rPr lang="en-US" dirty="0" smtClean="0"/>
              <a:t> Theorem,  the </a:t>
            </a:r>
            <a:r>
              <a:rPr lang="en-US" dirty="0" err="1" smtClean="0"/>
              <a:t>gcd</a:t>
            </a:r>
            <a:r>
              <a:rPr lang="en-US" dirty="0" smtClean="0"/>
              <a:t> of integers </a:t>
            </a:r>
            <a:r>
              <a:rPr lang="en-US" i="1" dirty="0" smtClean="0"/>
              <a:t>a</a:t>
            </a:r>
            <a:r>
              <a:rPr lang="en-US" dirty="0" smtClean="0"/>
              <a:t> and </a:t>
            </a:r>
            <a:r>
              <a:rPr lang="en-US" i="1" dirty="0" smtClean="0"/>
              <a:t>b</a:t>
            </a:r>
            <a:r>
              <a:rPr lang="en-US" dirty="0" smtClean="0"/>
              <a:t> can be expressed in the form  </a:t>
            </a:r>
            <a:r>
              <a:rPr lang="en-US" i="1" dirty="0" err="1" smtClean="0"/>
              <a:t>sa</a:t>
            </a:r>
            <a:r>
              <a:rPr lang="en-US" dirty="0" smtClean="0"/>
              <a:t> + </a:t>
            </a:r>
            <a:r>
              <a:rPr lang="en-US" i="1" dirty="0" err="1" smtClean="0"/>
              <a:t>tb</a:t>
            </a:r>
            <a:r>
              <a:rPr lang="en-US" i="1" dirty="0" smtClean="0"/>
              <a:t> </a:t>
            </a:r>
            <a:r>
              <a:rPr lang="en-US" dirty="0" smtClean="0"/>
              <a:t>where </a:t>
            </a:r>
            <a:r>
              <a:rPr lang="en-US" i="1" dirty="0" smtClean="0"/>
              <a:t>s</a:t>
            </a:r>
            <a:r>
              <a:rPr lang="en-US" dirty="0" smtClean="0"/>
              <a:t> and </a:t>
            </a:r>
            <a:r>
              <a:rPr lang="en-US" i="1" dirty="0" smtClean="0"/>
              <a:t>t</a:t>
            </a:r>
            <a:r>
              <a:rPr lang="en-US" dirty="0" smtClean="0"/>
              <a:t> are integers. This is a </a:t>
            </a:r>
            <a:r>
              <a:rPr lang="en-US" i="1" dirty="0" smtClean="0"/>
              <a:t>linear combination </a:t>
            </a:r>
            <a:r>
              <a:rPr lang="en-US" dirty="0" smtClean="0"/>
              <a:t>with integer coefficients of </a:t>
            </a:r>
            <a:r>
              <a:rPr lang="en-US" i="1" dirty="0" smtClean="0"/>
              <a:t>a</a:t>
            </a:r>
            <a:r>
              <a:rPr lang="en-US" dirty="0" smtClean="0"/>
              <a:t> and </a:t>
            </a:r>
            <a:r>
              <a:rPr lang="en-US" i="1" dirty="0" smtClean="0"/>
              <a:t>b</a:t>
            </a:r>
            <a:r>
              <a:rPr lang="en-US" dirty="0" smtClean="0"/>
              <a:t>.</a:t>
            </a:r>
          </a:p>
          <a:p>
            <a:pPr lvl="1"/>
            <a:r>
              <a:rPr lang="en-US" dirty="0" err="1" smtClean="0"/>
              <a:t>gcd</a:t>
            </a:r>
            <a:r>
              <a:rPr lang="en-US" dirty="0" smtClean="0"/>
              <a:t>(</a:t>
            </a:r>
            <a:r>
              <a:rPr lang="en-US" dirty="0" smtClean="0">
                <a:latin typeface="Cambria Math" pitchFamily="18" charset="0"/>
                <a:ea typeface="Cambria Math" pitchFamily="18" charset="0"/>
              </a:rPr>
              <a:t>6,14</a:t>
            </a:r>
            <a:r>
              <a:rPr lang="en-US" dirty="0" smtClean="0"/>
              <a:t>) = (</a:t>
            </a:r>
            <a:r>
              <a:rPr lang="en-US" dirty="0" smtClean="0">
                <a:latin typeface="Cambria Math"/>
                <a:ea typeface="Cambria Math"/>
              </a:rPr>
              <a:t>−2)∙6 + 1∙14</a:t>
            </a:r>
          </a:p>
          <a:p>
            <a:pPr>
              <a:buNone/>
            </a:pPr>
            <a:r>
              <a:rPr lang="en-US" dirty="0" smtClean="0">
                <a:latin typeface="Cambria Math"/>
                <a:ea typeface="Cambria Math"/>
              </a:rPr>
              <a:t>     </a:t>
            </a:r>
            <a:endParaRPr lang="en-US" dirty="0" smtClean="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smtClean="0">
                <a:latin typeface="Cambria Math"/>
                <a:ea typeface="Cambria Math"/>
              </a:rPr>
              <a:t>É</a:t>
            </a:r>
            <a:r>
              <a:rPr lang="en-US" dirty="0" err="1" smtClean="0"/>
              <a:t>tienne</a:t>
            </a:r>
            <a:r>
              <a:rPr lang="en-US" dirty="0" smtClean="0"/>
              <a:t> </a:t>
            </a:r>
            <a:r>
              <a:rPr lang="en-US" dirty="0" err="1" smtClean="0"/>
              <a:t>B</a:t>
            </a:r>
            <a:r>
              <a:rPr lang="en-US" dirty="0" err="1" smtClean="0">
                <a:latin typeface="Cambria Math"/>
                <a:ea typeface="Cambria Math"/>
              </a:rPr>
              <a:t>é</a:t>
            </a:r>
            <a:r>
              <a:rPr lang="en-US" dirty="0" err="1" smtClean="0"/>
              <a:t>zout</a:t>
            </a:r>
            <a:endParaRPr lang="en-US" dirty="0" smtClean="0"/>
          </a:p>
          <a:p>
            <a:r>
              <a:rPr lang="en-US" dirty="0" smtClean="0"/>
              <a:t>(</a:t>
            </a:r>
            <a:r>
              <a:rPr lang="en-US" dirty="0" smtClean="0">
                <a:latin typeface="Cambria Math" pitchFamily="18" charset="0"/>
                <a:ea typeface="Cambria Math" pitchFamily="18" charset="0"/>
              </a:rPr>
              <a:t>1730-1783</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Finding </a:t>
            </a:r>
            <a:r>
              <a:rPr lang="en-US" sz="4000" dirty="0" err="1" smtClean="0"/>
              <a:t>gcds</a:t>
            </a:r>
            <a:r>
              <a:rPr lang="en-US" sz="4000" dirty="0" smtClean="0"/>
              <a:t> as Linear Combinations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Express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 as a linear combination of 252 and 198.</a:t>
            </a:r>
          </a:p>
          <a:p>
            <a:pPr>
              <a:buNone/>
            </a:pPr>
            <a:r>
              <a:rPr lang="en-US" dirty="0" smtClean="0">
                <a:latin typeface="Cambria Math" pitchFamily="18" charset="0"/>
                <a:ea typeface="Cambria Math" pitchFamily="18" charset="0"/>
              </a:rPr>
              <a:t>    </a:t>
            </a:r>
            <a:r>
              <a:rPr lang="en-US" b="1" dirty="0" smtClean="0"/>
              <a:t>Solution</a:t>
            </a:r>
            <a:r>
              <a:rPr lang="en-US" dirty="0" smtClean="0"/>
              <a:t>: First use the Euclidean algorithm to show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a:t>
            </a:r>
          </a:p>
          <a:p>
            <a:pPr marL="1181862" lvl="2" indent="-514350">
              <a:buFont typeface="+mj-lt"/>
              <a:buAutoNum type="romanLcPeriod"/>
            </a:pPr>
            <a:r>
              <a:rPr lang="en-US" dirty="0" smtClean="0">
                <a:latin typeface="Cambria Math" pitchFamily="18" charset="0"/>
                <a:ea typeface="Cambria Math" pitchFamily="18" charset="0"/>
              </a:rPr>
              <a:t>252 = 1</a:t>
            </a:r>
            <a:r>
              <a:rPr lang="en-US" dirty="0" smtClean="0">
                <a:latin typeface="Cambria Math"/>
                <a:ea typeface="Cambria Math"/>
              </a:rPr>
              <a:t>∙198 + 54</a:t>
            </a:r>
          </a:p>
          <a:p>
            <a:pPr marL="1181862" lvl="2" indent="-514350">
              <a:buFont typeface="+mj-lt"/>
              <a:buAutoNum type="romanLcPeriod"/>
            </a:pP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+ 36</a:t>
            </a:r>
          </a:p>
          <a:p>
            <a:pPr marL="1181862" lvl="2" indent="-514350">
              <a:buFont typeface="+mj-lt"/>
              <a:buAutoNum type="romanLcPeriod"/>
            </a:pP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∙36 + 18</a:t>
            </a:r>
          </a:p>
          <a:p>
            <a:pPr marL="1181862" lvl="2" indent="-514350">
              <a:buFont typeface="+mj-lt"/>
              <a:buAutoNum type="romanLcPeriod"/>
            </a:pPr>
            <a:r>
              <a:rPr lang="en-US" dirty="0" smtClean="0">
                <a:latin typeface="Cambria Math"/>
                <a:ea typeface="Cambria Math"/>
              </a:rPr>
              <a:t>36 = 2</a:t>
            </a:r>
            <a:r>
              <a:rPr lang="en-US" dirty="0" smtClean="0">
                <a:latin typeface="Cambria Math" pitchFamily="18" charset="0"/>
                <a:ea typeface="Cambria Math" pitchFamily="18" charset="0"/>
              </a:rPr>
              <a:t> </a:t>
            </a:r>
            <a:r>
              <a:rPr lang="en-US" dirty="0" smtClean="0">
                <a:latin typeface="Cambria Math"/>
                <a:ea typeface="Cambria Math"/>
              </a:rPr>
              <a:t>∙18 </a:t>
            </a:r>
          </a:p>
          <a:p>
            <a:pPr lvl="1"/>
            <a:r>
              <a:rPr lang="en-US" dirty="0" smtClean="0">
                <a:latin typeface="Cambria Math"/>
                <a:ea typeface="Cambria Math"/>
              </a:rPr>
              <a:t>Now working backwards, from  </a:t>
            </a:r>
            <a:r>
              <a:rPr lang="en-US" dirty="0" smtClean="0">
                <a:solidFill>
                  <a:schemeClr val="accent1">
                    <a:lumMod val="60000"/>
                    <a:lumOff val="40000"/>
                  </a:schemeClr>
                </a:solidFill>
                <a:latin typeface="Cambria Math"/>
                <a:ea typeface="Cambria Math"/>
              </a:rPr>
              <a:t>iii</a:t>
            </a:r>
            <a:r>
              <a:rPr lang="en-US" dirty="0" smtClean="0">
                <a:latin typeface="Cambria Math"/>
                <a:ea typeface="Cambria Math"/>
              </a:rPr>
              <a:t> and </a:t>
            </a:r>
            <a:r>
              <a:rPr lang="en-US" dirty="0" err="1" smtClean="0">
                <a:solidFill>
                  <a:schemeClr val="accent1">
                    <a:lumMod val="60000"/>
                    <a:lumOff val="40000"/>
                  </a:schemeClr>
                </a:solidFill>
                <a:latin typeface="Cambria Math"/>
                <a:ea typeface="Cambria Math"/>
              </a:rPr>
              <a:t>i</a:t>
            </a:r>
            <a:r>
              <a:rPr lang="en-US" dirty="0" smtClean="0">
                <a:solidFill>
                  <a:schemeClr val="accent1">
                    <a:lumMod val="60000"/>
                    <a:lumOff val="40000"/>
                  </a:schemeClr>
                </a:solidFill>
                <a:latin typeface="Cambria Math"/>
                <a:ea typeface="Cambria Math"/>
              </a:rPr>
              <a:t> </a:t>
            </a:r>
            <a:r>
              <a:rPr lang="en-US" dirty="0" smtClean="0">
                <a:latin typeface="Cambria Math"/>
                <a:ea typeface="Cambria Math"/>
              </a:rPr>
              <a:t>above </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∙36 </a:t>
            </a:r>
          </a:p>
          <a:p>
            <a:pPr lvl="2"/>
            <a:r>
              <a:rPr lang="en-US" dirty="0" smtClean="0">
                <a:latin typeface="Cambria Math"/>
                <a:ea typeface="Cambria Math"/>
              </a:rPr>
              <a:t>36 = 198 −  3</a:t>
            </a:r>
            <a:r>
              <a:rPr lang="en-US" dirty="0" smtClean="0">
                <a:latin typeface="Cambria Math" pitchFamily="18" charset="0"/>
                <a:ea typeface="Cambria Math" pitchFamily="18" charset="0"/>
              </a:rPr>
              <a:t> </a:t>
            </a:r>
            <a:r>
              <a:rPr lang="en-US" dirty="0" smtClean="0">
                <a:latin typeface="Cambria Math"/>
                <a:ea typeface="Cambria Math"/>
              </a:rPr>
              <a:t>∙54 </a:t>
            </a:r>
          </a:p>
          <a:p>
            <a:pPr lvl="1"/>
            <a:r>
              <a:rPr lang="en-US" dirty="0" smtClean="0">
                <a:latin typeface="Cambria Math"/>
                <a:ea typeface="Cambria Math"/>
              </a:rPr>
              <a:t>Substituting the 2</a:t>
            </a:r>
            <a:r>
              <a:rPr lang="en-US" baseline="30000" dirty="0" smtClean="0">
                <a:latin typeface="Cambria Math"/>
                <a:ea typeface="Cambria Math"/>
              </a:rPr>
              <a:t>nd</a:t>
            </a:r>
            <a:r>
              <a:rPr lang="en-US" dirty="0" smtClean="0">
                <a:latin typeface="Cambria Math"/>
                <a:ea typeface="Cambria Math"/>
              </a:rPr>
              <a:t> equation into the 1</a:t>
            </a:r>
            <a:r>
              <a:rPr lang="en-US" baseline="30000" dirty="0" smtClean="0">
                <a:latin typeface="Cambria Math"/>
                <a:ea typeface="Cambria Math"/>
              </a:rPr>
              <a:t>st</a:t>
            </a:r>
            <a:r>
              <a:rPr lang="en-US" dirty="0" smtClean="0">
                <a:latin typeface="Cambria Math"/>
                <a:ea typeface="Cambria Math"/>
              </a:rPr>
              <a:t> yields:</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4</a:t>
            </a:r>
            <a:r>
              <a:rPr lang="en-US" dirty="0" smtClean="0">
                <a:latin typeface="Cambria Math" pitchFamily="18" charset="0"/>
                <a:ea typeface="Cambria Math" pitchFamily="18" charset="0"/>
              </a:rPr>
              <a:t> </a:t>
            </a: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∙198 </a:t>
            </a:r>
          </a:p>
          <a:p>
            <a:pPr lvl="1"/>
            <a:r>
              <a:rPr lang="en-US" dirty="0" smtClean="0">
                <a:latin typeface="Cambria Math"/>
                <a:ea typeface="Cambria Math"/>
              </a:rPr>
              <a:t>Substituting 54 = 252 −  1</a:t>
            </a:r>
            <a:r>
              <a:rPr lang="en-US" dirty="0" smtClean="0">
                <a:latin typeface="Cambria Math" pitchFamily="18" charset="0"/>
                <a:ea typeface="Cambria Math" pitchFamily="18" charset="0"/>
              </a:rPr>
              <a:t> </a:t>
            </a:r>
            <a:r>
              <a:rPr lang="en-US" dirty="0" smtClean="0">
                <a:latin typeface="Cambria Math"/>
                <a:ea typeface="Cambria Math"/>
              </a:rPr>
              <a:t>∙198 (from </a:t>
            </a:r>
            <a:r>
              <a:rPr lang="en-US" dirty="0" smtClean="0">
                <a:solidFill>
                  <a:schemeClr val="accent1">
                    <a:lumMod val="60000"/>
                    <a:lumOff val="40000"/>
                  </a:schemeClr>
                </a:solidFill>
                <a:latin typeface="Cambria Math"/>
                <a:ea typeface="Cambria Math"/>
              </a:rPr>
              <a:t>i</a:t>
            </a:r>
            <a:r>
              <a:rPr lang="en-US" dirty="0" smtClean="0">
                <a:latin typeface="Cambria Math"/>
                <a:ea typeface="Cambria Math"/>
              </a:rPr>
              <a:t>)) yields:</a:t>
            </a:r>
          </a:p>
          <a:p>
            <a:pPr lvl="2"/>
            <a:r>
              <a:rPr lang="en-US" dirty="0" smtClean="0">
                <a:latin typeface="Cambria Math"/>
                <a:ea typeface="Cambria Math"/>
              </a:rPr>
              <a:t> 18 = 4</a:t>
            </a:r>
            <a:r>
              <a:rPr lang="en-US" dirty="0" smtClean="0">
                <a:latin typeface="Cambria Math" pitchFamily="18" charset="0"/>
                <a:ea typeface="Cambria Math" pitchFamily="18" charset="0"/>
              </a:rPr>
              <a:t> </a:t>
            </a:r>
            <a:r>
              <a:rPr lang="en-US" dirty="0" smtClean="0">
                <a:latin typeface="Cambria Math"/>
                <a:ea typeface="Cambria Math"/>
              </a:rPr>
              <a:t>∙(252 −  1</a:t>
            </a:r>
            <a:r>
              <a:rPr lang="en-US" dirty="0" smtClean="0">
                <a:latin typeface="Cambria Math" pitchFamily="18" charset="0"/>
                <a:ea typeface="Cambria Math" pitchFamily="18" charset="0"/>
              </a:rPr>
              <a:t> </a:t>
            </a:r>
            <a:r>
              <a:rPr lang="en-US" dirty="0" smtClean="0">
                <a:latin typeface="Cambria Math"/>
                <a:ea typeface="Cambria Math"/>
              </a:rPr>
              <a:t>∙198) −  1</a:t>
            </a:r>
            <a:r>
              <a:rPr lang="en-US" dirty="0" smtClean="0">
                <a:latin typeface="Cambria Math" pitchFamily="18" charset="0"/>
                <a:ea typeface="Cambria Math" pitchFamily="18" charset="0"/>
              </a:rPr>
              <a:t> </a:t>
            </a:r>
            <a:r>
              <a:rPr lang="en-US" dirty="0" smtClean="0">
                <a:latin typeface="Cambria Math"/>
                <a:ea typeface="Cambria Math"/>
              </a:rPr>
              <a:t>∙198 = </a:t>
            </a:r>
            <a:r>
              <a:rPr lang="en-US" dirty="0" smtClean="0">
                <a:solidFill>
                  <a:srgbClr val="C00000"/>
                </a:solidFill>
                <a:latin typeface="Cambria Math"/>
                <a:ea typeface="Cambria Math"/>
              </a:rPr>
              <a:t>4</a:t>
            </a:r>
            <a:r>
              <a:rPr lang="en-US" dirty="0" smtClean="0">
                <a:latin typeface="Cambria Math" pitchFamily="18" charset="0"/>
                <a:ea typeface="Cambria Math" pitchFamily="18" charset="0"/>
              </a:rPr>
              <a:t> </a:t>
            </a:r>
            <a:r>
              <a:rPr lang="en-US" dirty="0" smtClean="0">
                <a:latin typeface="Cambria Math"/>
                <a:ea typeface="Cambria Math"/>
              </a:rPr>
              <a:t>∙252 −  </a:t>
            </a:r>
            <a:r>
              <a:rPr lang="en-US" dirty="0" smtClean="0">
                <a:solidFill>
                  <a:srgbClr val="C00000"/>
                </a:solidFill>
                <a:latin typeface="Cambria Math"/>
                <a:ea typeface="Cambria Math"/>
              </a:rPr>
              <a:t>5</a:t>
            </a:r>
            <a:r>
              <a:rPr lang="en-US" dirty="0" smtClean="0">
                <a:latin typeface="Cambria Math" pitchFamily="18" charset="0"/>
                <a:ea typeface="Cambria Math" pitchFamily="18" charset="0"/>
              </a:rPr>
              <a:t> </a:t>
            </a:r>
            <a:r>
              <a:rPr lang="en-US" dirty="0" smtClean="0">
                <a:latin typeface="Cambria Math"/>
                <a:ea typeface="Cambria Math"/>
              </a:rPr>
              <a:t>∙198 </a:t>
            </a:r>
          </a:p>
          <a:p>
            <a:r>
              <a:rPr lang="en-US" dirty="0" smtClean="0">
                <a:ea typeface="Cambria Math"/>
              </a:rPr>
              <a:t>This method illustrated above is a two pass method. It first uses the Euclidian algorithm to find the </a:t>
            </a:r>
            <a:r>
              <a:rPr lang="en-US" dirty="0" err="1" smtClean="0">
                <a:ea typeface="Cambria Math"/>
              </a:rPr>
              <a:t>gcd</a:t>
            </a:r>
            <a:r>
              <a:rPr lang="en-US" dirty="0" smtClean="0">
                <a:ea typeface="Cambria Math"/>
              </a:rPr>
              <a:t> and then works backwards to express the </a:t>
            </a:r>
            <a:r>
              <a:rPr lang="en-US" dirty="0" err="1" smtClean="0">
                <a:ea typeface="Cambria Math"/>
              </a:rPr>
              <a:t>gcd</a:t>
            </a:r>
            <a:r>
              <a:rPr lang="en-US" dirty="0" smtClean="0">
                <a:ea typeface="Cambria Math"/>
              </a:rPr>
              <a:t> as a linear combination of the original two integers. A one pass method, called the </a:t>
            </a:r>
            <a:r>
              <a:rPr lang="en-US" i="1" dirty="0" smtClean="0">
                <a:ea typeface="Cambria Math"/>
              </a:rPr>
              <a:t>extended Euclidean algorithm</a:t>
            </a:r>
            <a:r>
              <a:rPr lang="en-US" dirty="0" smtClean="0">
                <a:ea typeface="Cambria Math"/>
              </a:rPr>
              <a:t>, is developed in the exercises</a:t>
            </a:r>
            <a:r>
              <a:rPr lang="en-US" dirty="0" smtClean="0">
                <a:latin typeface="Cambria Math"/>
                <a:ea typeface="Cambria Math"/>
              </a:rPr>
              <a:t>.</a:t>
            </a:r>
          </a:p>
          <a:p>
            <a:pPr lvl="2"/>
            <a:endParaRPr lang="en-US" dirty="0" smtClean="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Consequences of </a:t>
            </a:r>
            <a:r>
              <a:rPr lang="en-US" sz="4400" dirty="0" err="1" smtClean="0"/>
              <a:t>B</a:t>
            </a:r>
            <a:r>
              <a:rPr lang="en-US" sz="4400" dirty="0" err="1" smtClean="0">
                <a:ea typeface="Cambria Math"/>
              </a:rPr>
              <a:t>é</a:t>
            </a:r>
            <a:r>
              <a:rPr lang="en-US" sz="4400" dirty="0" err="1" smtClean="0"/>
              <a:t>zout’s</a:t>
            </a:r>
            <a:r>
              <a:rPr lang="en-US" sz="4400" dirty="0" smtClean="0"/>
              <a:t> Theorem</a:t>
            </a:r>
            <a:endParaRPr lang="en-US" sz="44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Lemma </a:t>
            </a:r>
            <a:r>
              <a:rPr lang="en-US" b="1" dirty="0" smtClean="0">
                <a:latin typeface="Cambria Math" pitchFamily="18" charset="0"/>
                <a:ea typeface="Cambria Math" pitchFamily="18" charset="0"/>
              </a:rPr>
              <a:t>2</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are positive integers such that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r>
              <a:rPr lang="en-US" dirty="0" smtClean="0"/>
              <a:t>, then </a:t>
            </a:r>
            <a:r>
              <a:rPr lang="en-US" i="1" dirty="0" smtClean="0"/>
              <a:t>a</a:t>
            </a:r>
            <a:r>
              <a:rPr lang="en-US" dirty="0" smtClean="0"/>
              <a:t> | </a:t>
            </a:r>
            <a:r>
              <a:rPr lang="en-US" i="1" dirty="0" smtClean="0"/>
              <a:t>c</a:t>
            </a:r>
            <a:r>
              <a:rPr lang="en-US" dirty="0" smtClean="0"/>
              <a:t>.</a:t>
            </a:r>
          </a:p>
          <a:p>
            <a:pPr>
              <a:buNone/>
            </a:pPr>
            <a:r>
              <a:rPr lang="en-US" dirty="0" smtClean="0"/>
              <a:t>   </a:t>
            </a:r>
            <a:r>
              <a:rPr lang="en-US" b="1" dirty="0" smtClean="0"/>
              <a:t>Proof</a:t>
            </a:r>
            <a:r>
              <a:rPr lang="en-US" dirty="0" smtClean="0"/>
              <a:t>:  Assume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endParaRPr lang="en-US" dirty="0" smtClean="0"/>
          </a:p>
          <a:p>
            <a:pPr lvl="1"/>
            <a:r>
              <a:rPr lang="en-US" dirty="0" smtClean="0"/>
              <a:t>Since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by </a:t>
            </a:r>
            <a:r>
              <a:rPr lang="en-US" dirty="0" err="1" smtClean="0"/>
              <a:t>B</a:t>
            </a:r>
            <a:r>
              <a:rPr lang="en-US" dirty="0" err="1" smtClean="0">
                <a:latin typeface="Cambria Math"/>
                <a:ea typeface="Cambria Math"/>
              </a:rPr>
              <a:t>é</a:t>
            </a:r>
            <a:r>
              <a:rPr lang="en-US" dirty="0" err="1" smtClean="0"/>
              <a:t>zout’s</a:t>
            </a:r>
            <a:r>
              <a:rPr lang="en-US" dirty="0" smtClean="0"/>
              <a:t> Theorem  there are integers </a:t>
            </a:r>
            <a:r>
              <a:rPr lang="en-US" i="1" dirty="0" smtClean="0"/>
              <a:t>s</a:t>
            </a:r>
            <a:r>
              <a:rPr lang="en-US" dirty="0" smtClean="0"/>
              <a:t> and </a:t>
            </a:r>
            <a:r>
              <a:rPr lang="en-US" i="1" dirty="0" smtClean="0"/>
              <a:t>t</a:t>
            </a:r>
            <a:r>
              <a:rPr lang="en-US" dirty="0" smtClean="0"/>
              <a:t> such that    </a:t>
            </a:r>
          </a:p>
          <a:p>
            <a:pPr lvl="1">
              <a:buNone/>
            </a:pPr>
            <a:r>
              <a:rPr lang="en-US" i="1" dirty="0" smtClean="0"/>
              <a:t>                           </a:t>
            </a:r>
            <a:r>
              <a:rPr lang="en-US" i="1" dirty="0" err="1" smtClean="0"/>
              <a:t>sa</a:t>
            </a:r>
            <a:r>
              <a:rPr lang="en-US" dirty="0" smtClean="0"/>
              <a:t> + </a:t>
            </a:r>
            <a:r>
              <a:rPr lang="en-US" i="1" dirty="0" err="1" smtClean="0"/>
              <a:t>tb</a:t>
            </a:r>
            <a:r>
              <a:rPr lang="en-US" i="1" dirty="0" smtClean="0"/>
              <a:t> </a:t>
            </a:r>
            <a:r>
              <a:rPr lang="en-US" dirty="0" smtClean="0"/>
              <a:t>= </a:t>
            </a:r>
            <a:r>
              <a:rPr lang="en-US" dirty="0" smtClean="0">
                <a:latin typeface="Cambria Math" pitchFamily="18" charset="0"/>
                <a:ea typeface="Cambria Math" pitchFamily="18" charset="0"/>
              </a:rPr>
              <a:t>1</a:t>
            </a:r>
            <a:r>
              <a:rPr lang="en-US" dirty="0" smtClean="0"/>
              <a:t>.</a:t>
            </a:r>
          </a:p>
          <a:p>
            <a:pPr lvl="1"/>
            <a:r>
              <a:rPr lang="en-US" dirty="0" smtClean="0"/>
              <a:t>Multiplying both sides of the equation by </a:t>
            </a:r>
            <a:r>
              <a:rPr lang="en-US" i="1" dirty="0" smtClean="0"/>
              <a:t>c</a:t>
            </a:r>
            <a:r>
              <a:rPr lang="en-US" dirty="0" smtClean="0"/>
              <a:t>, yields </a:t>
            </a:r>
            <a:r>
              <a:rPr lang="en-US" i="1" dirty="0" smtClean="0"/>
              <a:t>sac + </a:t>
            </a:r>
            <a:r>
              <a:rPr lang="en-US" i="1" dirty="0" err="1" smtClean="0"/>
              <a:t>tbc</a:t>
            </a:r>
            <a:r>
              <a:rPr lang="en-US" i="1" dirty="0" smtClean="0"/>
              <a:t> = c.</a:t>
            </a:r>
          </a:p>
          <a:p>
            <a:pPr lvl="1"/>
            <a:r>
              <a:rPr lang="en-US" dirty="0" smtClean="0"/>
              <a:t>From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a:t>
            </a:r>
          </a:p>
          <a:p>
            <a:pPr lvl="2">
              <a:buNone/>
            </a:pPr>
            <a:r>
              <a:rPr lang="en-US" i="1" dirty="0" smtClean="0"/>
              <a:t>  a | </a:t>
            </a:r>
            <a:r>
              <a:rPr lang="en-US" i="1" dirty="0" err="1" smtClean="0"/>
              <a:t>tbc</a:t>
            </a:r>
            <a:r>
              <a:rPr lang="en-US" i="1" dirty="0" smtClean="0"/>
              <a:t>   </a:t>
            </a:r>
            <a:r>
              <a:rPr lang="en-US" dirty="0" smtClean="0">
                <a:latin typeface="Cambria Math" pitchFamily="18" charset="0"/>
                <a:ea typeface="Cambria Math" pitchFamily="18" charset="0"/>
              </a:rPr>
              <a:t>(</a:t>
            </a:r>
            <a:r>
              <a:rPr lang="en-US" dirty="0" smtClean="0"/>
              <a:t>part ii) and </a:t>
            </a:r>
            <a:r>
              <a:rPr lang="en-US" i="1" dirty="0" smtClean="0"/>
              <a:t> a </a:t>
            </a:r>
            <a:r>
              <a:rPr lang="en-US" dirty="0" smtClean="0"/>
              <a:t>divides</a:t>
            </a:r>
            <a:r>
              <a:rPr lang="en-US" i="1" dirty="0" smtClean="0"/>
              <a:t> sac + </a:t>
            </a:r>
            <a:r>
              <a:rPr lang="en-US" i="1" dirty="0" err="1" smtClean="0"/>
              <a:t>tbc</a:t>
            </a:r>
            <a:r>
              <a:rPr lang="en-US" i="1" dirty="0" smtClean="0"/>
              <a:t> </a:t>
            </a:r>
            <a:r>
              <a:rPr lang="en-US" dirty="0" smtClean="0"/>
              <a:t>since</a:t>
            </a:r>
            <a:r>
              <a:rPr lang="en-US" i="1" dirty="0" smtClean="0"/>
              <a:t> a | sac </a:t>
            </a:r>
            <a:r>
              <a:rPr lang="en-US" dirty="0" smtClean="0"/>
              <a:t>and</a:t>
            </a:r>
            <a:r>
              <a:rPr lang="en-US" i="1" dirty="0" smtClean="0"/>
              <a:t> </a:t>
            </a:r>
            <a:r>
              <a:rPr lang="en-US" i="1" dirty="0" err="1" smtClean="0"/>
              <a:t>a|tbc</a:t>
            </a:r>
            <a:r>
              <a:rPr lang="en-US" i="1" dirty="0" smtClean="0"/>
              <a:t> </a:t>
            </a:r>
            <a:r>
              <a:rPr lang="en-US" dirty="0" smtClean="0"/>
              <a:t>(part </a:t>
            </a:r>
            <a:r>
              <a:rPr lang="en-US" dirty="0" err="1" smtClean="0"/>
              <a:t>i</a:t>
            </a:r>
            <a:r>
              <a:rPr lang="en-US" dirty="0" smtClean="0"/>
              <a:t>)</a:t>
            </a:r>
          </a:p>
          <a:p>
            <a:pPr lvl="1"/>
            <a:r>
              <a:rPr lang="en-US" dirty="0" smtClean="0"/>
              <a:t>We conclude </a:t>
            </a:r>
            <a:r>
              <a:rPr lang="en-US" i="1" dirty="0" smtClean="0"/>
              <a:t>a | c, </a:t>
            </a:r>
            <a:r>
              <a:rPr lang="en-US" dirty="0" smtClean="0"/>
              <a:t>since</a:t>
            </a:r>
            <a:r>
              <a:rPr lang="en-US" i="1" dirty="0" smtClean="0"/>
              <a:t>  sac + </a:t>
            </a:r>
            <a:r>
              <a:rPr lang="en-US" i="1" dirty="0" err="1" smtClean="0"/>
              <a:t>tbc</a:t>
            </a:r>
            <a:r>
              <a:rPr lang="en-US" i="1" dirty="0" smtClean="0"/>
              <a:t> = c.</a:t>
            </a:r>
          </a:p>
          <a:p>
            <a:pPr lvl="1">
              <a:buNone/>
            </a:pPr>
            <a:endParaRPr lang="en-US" i="1" dirty="0" smtClean="0"/>
          </a:p>
          <a:p>
            <a:pPr>
              <a:buNone/>
            </a:pPr>
            <a:r>
              <a:rPr lang="en-US" b="1" i="1" dirty="0" smtClean="0"/>
              <a:t>    </a:t>
            </a:r>
            <a:r>
              <a:rPr lang="en-US" b="1" dirty="0" smtClean="0"/>
              <a:t>Lemma </a:t>
            </a:r>
            <a:r>
              <a:rPr lang="en-US" b="1" dirty="0" smtClean="0">
                <a:latin typeface="Cambria Math" pitchFamily="18" charset="0"/>
                <a:ea typeface="Cambria Math" pitchFamily="18" charset="0"/>
              </a:rPr>
              <a:t>3</a:t>
            </a:r>
            <a:r>
              <a:rPr lang="en-US" dirty="0" smtClean="0"/>
              <a:t>: If </a:t>
            </a:r>
            <a:r>
              <a:rPr lang="en-US" i="1" dirty="0" smtClean="0"/>
              <a:t>p</a:t>
            </a:r>
            <a:r>
              <a:rPr lang="en-US" dirty="0" smtClean="0"/>
              <a:t> is prime and  </a:t>
            </a:r>
            <a:r>
              <a:rPr lang="en-US" i="1" dirty="0" smtClean="0"/>
              <a:t>p</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a:t>
            </a:r>
            <a:r>
              <a:rPr lang="en-US" i="1" dirty="0" smtClean="0"/>
              <a:t>a</a:t>
            </a:r>
            <a:r>
              <a:rPr lang="en-US" i="1" baseline="-25000" dirty="0" smtClean="0"/>
              <a:t>n</a:t>
            </a:r>
            <a:r>
              <a:rPr lang="en-US" dirty="0" smtClean="0"/>
              <a:t>, then </a:t>
            </a:r>
            <a:r>
              <a:rPr lang="en-US" i="1" dirty="0" smtClean="0"/>
              <a:t>p</a:t>
            </a:r>
            <a:r>
              <a:rPr lang="en-US" dirty="0" smtClean="0"/>
              <a:t> | </a:t>
            </a:r>
            <a:r>
              <a:rPr lang="en-US" i="1" dirty="0" err="1" smtClean="0"/>
              <a:t>a</a:t>
            </a:r>
            <a:r>
              <a:rPr lang="en-US" i="1" baseline="-25000" dirty="0" err="1" smtClean="0"/>
              <a:t>i</a:t>
            </a:r>
            <a:r>
              <a:rPr lang="en-US" i="1" baseline="-25000" dirty="0" smtClean="0"/>
              <a:t> </a:t>
            </a:r>
            <a:r>
              <a:rPr lang="en-US" i="1" dirty="0" smtClean="0"/>
              <a:t> </a:t>
            </a:r>
            <a:r>
              <a:rPr lang="en-US" dirty="0" smtClean="0"/>
              <a:t>for some </a:t>
            </a:r>
            <a:r>
              <a:rPr lang="en-US" i="1" dirty="0" err="1" smtClean="0"/>
              <a:t>i</a:t>
            </a:r>
            <a:r>
              <a:rPr lang="en-US" dirty="0" smtClean="0"/>
              <a:t>.</a:t>
            </a:r>
          </a:p>
          <a:p>
            <a:pPr>
              <a:buNone/>
            </a:pPr>
            <a:r>
              <a:rPr lang="en-US" i="1" dirty="0" smtClean="0"/>
              <a:t>   </a:t>
            </a:r>
            <a:r>
              <a:rPr lang="en-US" dirty="0" smtClean="0"/>
              <a:t>(</a:t>
            </a:r>
            <a:r>
              <a:rPr lang="en-US" i="1" dirty="0" smtClean="0"/>
              <a:t>proof uses mathematical induction; see Exercise </a:t>
            </a:r>
            <a:r>
              <a:rPr lang="en-US" dirty="0" smtClean="0">
                <a:latin typeface="Cambria Math" pitchFamily="18" charset="0"/>
                <a:ea typeface="Cambria Math" pitchFamily="18" charset="0"/>
              </a:rPr>
              <a:t>64</a:t>
            </a:r>
            <a:r>
              <a:rPr lang="en-US" i="1" dirty="0" smtClean="0">
                <a:latin typeface="Cambria Math" pitchFamily="18" charset="0"/>
                <a:ea typeface="Cambria Math" pitchFamily="18" charset="0"/>
              </a:rPr>
              <a:t> </a:t>
            </a:r>
            <a:r>
              <a:rPr lang="en-US" i="1" dirty="0" smtClean="0"/>
              <a:t>of Section </a:t>
            </a:r>
            <a:r>
              <a:rPr lang="en-US" dirty="0" smtClean="0">
                <a:latin typeface="Cambria Math" pitchFamily="18" charset="0"/>
                <a:ea typeface="Cambria Math" pitchFamily="18" charset="0"/>
              </a:rPr>
              <a:t>5.1</a:t>
            </a:r>
            <a:r>
              <a:rPr lang="en-US" dirty="0" smtClean="0"/>
              <a:t>)</a:t>
            </a:r>
          </a:p>
          <a:p>
            <a:pPr>
              <a:buNone/>
            </a:pPr>
            <a:endParaRPr lang="en-US" i="1" dirty="0" smtClean="0"/>
          </a:p>
          <a:p>
            <a:r>
              <a:rPr lang="en-US" dirty="0" smtClean="0"/>
              <a:t>Lemma </a:t>
            </a:r>
            <a:r>
              <a:rPr lang="en-US" dirty="0" smtClean="0">
                <a:latin typeface="Cambria Math" pitchFamily="18" charset="0"/>
                <a:ea typeface="Cambria Math" pitchFamily="18" charset="0"/>
              </a:rPr>
              <a:t>3</a:t>
            </a:r>
            <a:r>
              <a:rPr lang="en-US" dirty="0" smtClean="0"/>
              <a:t> is crucial in the proof of the uniqueness of prime factorizations.</a:t>
            </a:r>
            <a:endParaRPr lang="en-US" dirty="0"/>
          </a:p>
        </p:txBody>
      </p:sp>
      <p:sp>
        <p:nvSpPr>
          <p:cNvPr id="4" name="Isosceles Triangle 3"/>
          <p:cNvSpPr/>
          <p:nvPr/>
        </p:nvSpPr>
        <p:spPr>
          <a:xfrm rot="5400000" flipV="1">
            <a:off x="8382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of Prime Factorization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will prove that a prime factorization of a positive integer  where the primes are in </a:t>
            </a:r>
            <a:r>
              <a:rPr lang="en-US" dirty="0" err="1" smtClean="0"/>
              <a:t>nondecreasing</a:t>
            </a:r>
            <a:r>
              <a:rPr lang="en-US" dirty="0" smtClean="0"/>
              <a:t> order is unique. (This part of the fundamental theorem of arithmetic. The other part, which asserts that every positive integer has a prime factorization into primes, will be proved in Section </a:t>
            </a:r>
            <a:r>
              <a:rPr lang="en-US" dirty="0" smtClean="0">
                <a:latin typeface="Cambria Math" pitchFamily="18" charset="0"/>
                <a:ea typeface="Cambria Math" pitchFamily="18" charset="0"/>
              </a:rPr>
              <a:t>5.2</a:t>
            </a:r>
            <a:r>
              <a:rPr lang="en-US" dirty="0" smtClean="0"/>
              <a:t>.)</a:t>
            </a:r>
          </a:p>
          <a:p>
            <a:pPr>
              <a:buNone/>
            </a:pPr>
            <a:r>
              <a:rPr lang="en-US" b="1" dirty="0" smtClean="0"/>
              <a:t>     Proof</a:t>
            </a:r>
            <a:r>
              <a:rPr lang="en-US" dirty="0" smtClean="0"/>
              <a:t>: (</a:t>
            </a:r>
            <a:r>
              <a:rPr lang="en-US" i="1" dirty="0" smtClean="0"/>
              <a:t>by contradiction</a:t>
            </a:r>
            <a:r>
              <a:rPr lang="en-US" dirty="0" smtClean="0"/>
              <a:t>) Suppose that the positive integer </a:t>
            </a:r>
            <a:r>
              <a:rPr lang="en-US" i="1" dirty="0" smtClean="0"/>
              <a:t>n</a:t>
            </a:r>
            <a:r>
              <a:rPr lang="en-US" dirty="0" smtClean="0"/>
              <a:t> can be written as a product of primes in two distinct ways:</a:t>
            </a:r>
          </a:p>
          <a:p>
            <a:pPr>
              <a:buNone/>
            </a:pPr>
            <a:r>
              <a:rPr lang="en-US" dirty="0" smtClean="0"/>
              <a:t>                       </a:t>
            </a:r>
            <a:r>
              <a:rPr lang="en-US" i="1" dirty="0" smtClean="0"/>
              <a:t>n</a:t>
            </a:r>
            <a:r>
              <a:rPr lang="en-US" dirty="0" smtClean="0"/>
              <a:t> = </a:t>
            </a:r>
            <a:r>
              <a:rPr lang="en-US" i="1" dirty="0" smtClean="0"/>
              <a:t>p</a:t>
            </a:r>
            <a:r>
              <a:rPr lang="en-US" baseline="-25000" dirty="0" smtClean="0">
                <a:latin typeface="Cambria Math" pitchFamily="18" charset="0"/>
                <a:ea typeface="Cambria Math" pitchFamily="18" charset="0"/>
              </a:rPr>
              <a:t>1</a:t>
            </a:r>
            <a:r>
              <a:rPr lang="en-US" i="1" dirty="0" smtClean="0"/>
              <a:t>p</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p</a:t>
            </a:r>
            <a:r>
              <a:rPr lang="en-US" i="1" baseline="-25000" dirty="0" err="1" smtClean="0"/>
              <a:t>s</a:t>
            </a:r>
            <a:r>
              <a:rPr lang="en-US" i="1" dirty="0" smtClean="0"/>
              <a:t>  </a:t>
            </a:r>
            <a:r>
              <a:rPr lang="en-US" dirty="0" smtClean="0"/>
              <a:t>and</a:t>
            </a:r>
            <a:r>
              <a:rPr lang="en-US" i="1" dirty="0" smtClean="0"/>
              <a:t> n</a:t>
            </a:r>
            <a:r>
              <a:rPr lang="en-US" dirty="0" smtClean="0"/>
              <a:t> = </a:t>
            </a:r>
            <a:r>
              <a:rPr lang="en-US" i="1" dirty="0" smtClean="0"/>
              <a:t>q</a:t>
            </a:r>
            <a:r>
              <a:rPr lang="en-US" baseline="-25000" dirty="0" smtClean="0">
                <a:latin typeface="Cambria Math" pitchFamily="18" charset="0"/>
                <a:ea typeface="Cambria Math" pitchFamily="18" charset="0"/>
              </a:rPr>
              <a:t>1</a:t>
            </a:r>
            <a:r>
              <a:rPr lang="en-US" i="1" dirty="0" smtClean="0"/>
              <a:t>q</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p</a:t>
            </a:r>
            <a:r>
              <a:rPr lang="en-US" i="1" baseline="-25000" dirty="0" smtClean="0"/>
              <a:t>t</a:t>
            </a:r>
            <a:r>
              <a:rPr lang="en-US" i="1" dirty="0" smtClean="0"/>
              <a:t>.</a:t>
            </a:r>
          </a:p>
          <a:p>
            <a:pPr lvl="1"/>
            <a:r>
              <a:rPr lang="en-US" dirty="0" smtClean="0"/>
              <a:t>Remove all common primes from the factorizations to get</a:t>
            </a:r>
          </a:p>
          <a:p>
            <a:pPr lvl="1">
              <a:buNone/>
            </a:pPr>
            <a:endParaRPr lang="en-US" dirty="0" smtClean="0"/>
          </a:p>
          <a:p>
            <a:pPr lvl="1">
              <a:buNone/>
            </a:pPr>
            <a:endParaRPr lang="en-US" dirty="0" smtClean="0"/>
          </a:p>
          <a:p>
            <a:pPr lvl="1"/>
            <a:r>
              <a:rPr lang="en-US" dirty="0" smtClean="0"/>
              <a:t>By Lemma </a:t>
            </a:r>
            <a:r>
              <a:rPr lang="en-US" dirty="0" smtClean="0">
                <a:latin typeface="Cambria Math" pitchFamily="18" charset="0"/>
                <a:ea typeface="Cambria Math" pitchFamily="18" charset="0"/>
              </a:rPr>
              <a:t>3</a:t>
            </a:r>
            <a:r>
              <a:rPr lang="en-US" dirty="0" smtClean="0"/>
              <a:t>, it follows that         divides          , for some </a:t>
            </a:r>
            <a:r>
              <a:rPr lang="en-US" i="1" dirty="0" smtClean="0"/>
              <a:t>k,</a:t>
            </a:r>
            <a:r>
              <a:rPr lang="en-US" dirty="0" smtClean="0"/>
              <a:t> contradicting the assumption that          and         are distinct primes.</a:t>
            </a:r>
          </a:p>
          <a:p>
            <a:pPr lvl="1"/>
            <a:endParaRPr lang="en-US" dirty="0" smtClean="0"/>
          </a:p>
          <a:p>
            <a:pPr lvl="1">
              <a:buNone/>
            </a:pPr>
            <a:endParaRPr lang="en-US" dirty="0" smtClean="0"/>
          </a:p>
          <a:p>
            <a:pPr lvl="1"/>
            <a:r>
              <a:rPr lang="en-US" dirty="0" smtClean="0"/>
              <a:t>Hence, there can be at most one factorization of </a:t>
            </a:r>
            <a:r>
              <a:rPr lang="en-US" i="1" dirty="0" smtClean="0"/>
              <a:t>n</a:t>
            </a:r>
            <a:r>
              <a:rPr lang="en-US" dirty="0" smtClean="0"/>
              <a:t> into primes in </a:t>
            </a:r>
            <a:r>
              <a:rPr lang="en-US" dirty="0" err="1" smtClean="0"/>
              <a:t>nondecreasing</a:t>
            </a:r>
            <a:r>
              <a:rPr lang="en-US" dirty="0" smtClean="0"/>
              <a:t> order.</a:t>
            </a:r>
          </a:p>
          <a:p>
            <a:pPr>
              <a:buNone/>
            </a:pPr>
            <a:endParaRPr lang="en-US" dirty="0" smtClean="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2"/>
            </p:custDataLst>
          </p:nvPr>
        </p:nvPicPr>
        <p:blipFill>
          <a:blip r:embed="rId8"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4"/>
            </p:custDataLst>
          </p:nvPr>
        </p:nvPicPr>
        <p:blipFill>
          <a:blip r:embed="rId8"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3657600" y="4648200"/>
            <a:ext cx="272415" cy="18669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Dividing </a:t>
            </a:r>
            <a:r>
              <a:rPr lang="en-US" dirty="0" err="1" smtClean="0"/>
              <a:t>Congruences</a:t>
            </a:r>
            <a:r>
              <a:rPr lang="en-US" dirty="0" smtClean="0"/>
              <a:t> by an Integer</a:t>
            </a:r>
            <a:endParaRPr lang="en-US" dirty="0"/>
          </a:p>
        </p:txBody>
      </p:sp>
      <p:sp>
        <p:nvSpPr>
          <p:cNvPr id="3" name="Content Placeholder 2"/>
          <p:cNvSpPr>
            <a:spLocks noGrp="1"/>
          </p:cNvSpPr>
          <p:nvPr>
            <p:ph idx="1"/>
          </p:nvPr>
        </p:nvSpPr>
        <p:spPr/>
        <p:txBody>
          <a:bodyPr>
            <a:normAutofit lnSpcReduction="10000"/>
          </a:bodyPr>
          <a:lstStyle/>
          <a:p>
            <a:r>
              <a:rPr lang="en-US" dirty="0" smtClean="0"/>
              <a:t>Dividing both sides of a valid congruence by an integer does not always produce a valid congruence (see Section </a:t>
            </a:r>
            <a:r>
              <a:rPr lang="en-US" dirty="0" smtClean="0">
                <a:latin typeface="Cambria Math" pitchFamily="18" charset="0"/>
                <a:ea typeface="Cambria Math" pitchFamily="18" charset="0"/>
              </a:rPr>
              <a:t>4.1</a:t>
            </a:r>
            <a:r>
              <a:rPr lang="en-US" dirty="0" smtClean="0"/>
              <a:t>).</a:t>
            </a:r>
          </a:p>
          <a:p>
            <a:r>
              <a:rPr lang="en-US" dirty="0" smtClean="0"/>
              <a:t>But </a:t>
            </a:r>
            <a:r>
              <a:rPr lang="en-US" dirty="0" smtClean="0">
                <a:latin typeface="Cambria Math" pitchFamily="18" charset="0"/>
                <a:ea typeface="Cambria Math" pitchFamily="18" charset="0"/>
              </a:rPr>
              <a:t>dividing by an integer relatively prime to the modulus does produce a valid congruence: </a:t>
            </a:r>
          </a:p>
          <a:p>
            <a:pPr>
              <a:buNone/>
            </a:pPr>
            <a:r>
              <a:rPr lang="en-US" dirty="0" smtClean="0">
                <a:latin typeface="Cambria Math" pitchFamily="18" charset="0"/>
                <a:ea typeface="Cambria Math" pitchFamily="18" charset="0"/>
              </a:rPr>
              <a:t>    </a:t>
            </a:r>
            <a:r>
              <a:rPr lang="en-US" b="1" dirty="0" smtClean="0">
                <a:ea typeface="Cambria Math" pitchFamily="18" charset="0"/>
              </a:rPr>
              <a:t>Theorem 7</a:t>
            </a:r>
            <a:r>
              <a:rPr lang="en-US" dirty="0" smtClean="0">
                <a:latin typeface="Cambria Math" pitchFamily="18" charset="0"/>
                <a:ea typeface="Cambria Math" pitchFamily="18" charset="0"/>
              </a:rPr>
              <a:t>: Let m be a positive integer and let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and </a:t>
            </a:r>
            <a:r>
              <a:rPr lang="en-US" i="1" dirty="0" smtClean="0">
                <a:ea typeface="Cambria Math" pitchFamily="18" charset="0"/>
              </a:rPr>
              <a:t>c</a:t>
            </a:r>
            <a:r>
              <a:rPr lang="en-US" dirty="0" smtClean="0">
                <a:latin typeface="Cambria Math" pitchFamily="18" charset="0"/>
                <a:ea typeface="Cambria Math" pitchFamily="18" charset="0"/>
              </a:rPr>
              <a:t> be integers. If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and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c,m</a:t>
            </a:r>
            <a:r>
              <a:rPr lang="en-US" dirty="0" smtClean="0">
                <a:ea typeface="Cambria Math" pitchFamily="18" charset="0"/>
              </a:rPr>
              <a:t>) = </a:t>
            </a:r>
            <a:r>
              <a:rPr lang="en-US" dirty="0" smtClean="0">
                <a:latin typeface="Cambria Math" pitchFamily="18" charset="0"/>
                <a:ea typeface="Cambria Math" pitchFamily="18" charset="0"/>
              </a:rPr>
              <a:t>1, then </a:t>
            </a:r>
            <a:r>
              <a:rPr lang="en-US" i="1" dirty="0" smtClean="0">
                <a:latin typeface="Cambria Math" pitchFamily="18" charset="0"/>
                <a:ea typeface="Cambria Math" pitchFamily="18" charset="0"/>
              </a:rPr>
              <a:t>a </a:t>
            </a:r>
            <a:r>
              <a:rPr lang="en-US" dirty="0" smtClean="0">
                <a:latin typeface="Cambria Math"/>
                <a:ea typeface="Cambria Math"/>
              </a:rPr>
              <a:t>≡</a:t>
            </a:r>
            <a:r>
              <a:rPr lang="en-US" i="1" dirty="0" smtClean="0">
                <a:latin typeface="Cambria Math" pitchFamily="18" charset="0"/>
                <a:ea typeface="Cambria Math" pitchFamily="18" charset="0"/>
              </a:rPr>
              <a:t> b </a:t>
            </a:r>
            <a:r>
              <a:rPr lang="en-US" dirty="0" smtClean="0">
                <a:latin typeface="Cambria Math" pitchFamily="18" charset="0"/>
                <a:ea typeface="Cambria Math" pitchFamily="18" charset="0"/>
              </a:rPr>
              <a:t>(mod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Proof</a:t>
            </a:r>
            <a:r>
              <a:rPr lang="en-US" dirty="0" smtClean="0">
                <a:ea typeface="Cambria Math" pitchFamily="18" charset="0"/>
              </a:rPr>
              <a:t>: Since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bc</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by Lemma </a:t>
            </a:r>
            <a:r>
              <a:rPr lang="en-US" dirty="0" smtClean="0">
                <a:latin typeface="Cambria Math" pitchFamily="18" charset="0"/>
                <a:ea typeface="Cambria Math" pitchFamily="18" charset="0"/>
              </a:rPr>
              <a:t>2</a:t>
            </a:r>
            <a:r>
              <a:rPr lang="en-US" dirty="0" smtClean="0">
                <a:ea typeface="Cambria Math" pitchFamily="18" charset="0"/>
              </a:rPr>
              <a:t>  and the fact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a:t>
            </a:r>
            <a:r>
              <a:rPr lang="en-US" dirty="0" err="1" smtClean="0">
                <a:ea typeface="Cambria Math" pitchFamily="18" charset="0"/>
              </a:rPr>
              <a:t>,</a:t>
            </a:r>
            <a:r>
              <a:rPr lang="en-US" i="1" dirty="0" err="1" smtClean="0">
                <a:ea typeface="Cambria Math" pitchFamily="18" charset="0"/>
              </a:rPr>
              <a:t>m</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it follows that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Hence,</a:t>
            </a:r>
            <a:r>
              <a:rPr lang="en-US" i="1" dirty="0" smtClean="0">
                <a:latin typeface="Cambria Math" pitchFamily="18" charset="0"/>
                <a:ea typeface="Cambria Math" pitchFamily="18" charset="0"/>
              </a:rPr>
              <a:t>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t>
            </a:r>
            <a:r>
              <a:rPr lang="en-US" i="1" dirty="0" smtClean="0">
                <a:ea typeface="Cambria Math" pitchFamily="18" charset="0"/>
              </a:rPr>
              <a:t>b</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(mod </a:t>
            </a:r>
            <a:r>
              <a:rPr lang="en-US" i="1" dirty="0" smtClean="0">
                <a:ea typeface="Cambria Math" pitchFamily="18" charset="0"/>
              </a:rPr>
              <a:t>m</a:t>
            </a:r>
            <a:r>
              <a:rPr lang="en-US" dirty="0" smtClean="0">
                <a:latin typeface="Cambria Math" pitchFamily="18" charset="0"/>
                <a:ea typeface="Cambria Math" pitchFamily="18" charset="0"/>
              </a:rPr>
              <a:t>).</a:t>
            </a:r>
            <a:r>
              <a:rPr lang="en-US" dirty="0" smtClean="0">
                <a:ea typeface="Cambria Math" pitchFamily="18" charset="0"/>
              </a:rPr>
              <a:t> </a:t>
            </a:r>
            <a:endParaRPr lang="en-US" dirty="0">
              <a:ea typeface="Cambria Math" pitchFamily="18" charset="0"/>
            </a:endParaRP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with </a:t>
            </a:r>
            <a:r>
              <a:rPr lang="en-US" i="1" dirty="0" smtClean="0"/>
              <a:t>a ≠ </a:t>
            </a:r>
            <a:r>
              <a:rPr lang="en-US" dirty="0" smtClean="0">
                <a:latin typeface="Cambria Math" pitchFamily="18" charset="0"/>
                <a:ea typeface="Cambria Math" pitchFamily="18" charset="0"/>
              </a:rPr>
              <a:t>0</a:t>
            </a:r>
            <a:r>
              <a:rPr lang="en-US" dirty="0" smtClean="0"/>
              <a:t>, then       </a:t>
            </a:r>
            <a:r>
              <a:rPr lang="en-US" i="1" dirty="0" smtClean="0"/>
              <a:t>a</a:t>
            </a:r>
            <a:r>
              <a:rPr lang="en-US" dirty="0" smtClean="0"/>
              <a:t> </a:t>
            </a:r>
            <a:r>
              <a:rPr lang="en-US" i="1" dirty="0" smtClean="0"/>
              <a:t>divides</a:t>
            </a:r>
            <a:r>
              <a:rPr lang="en-US" dirty="0" smtClean="0"/>
              <a:t> </a:t>
            </a:r>
            <a:r>
              <a:rPr lang="en-US" i="1" dirty="0" smtClean="0"/>
              <a:t>b</a:t>
            </a:r>
            <a:r>
              <a:rPr lang="en-US" dirty="0" smtClean="0"/>
              <a:t> if there exists an integer </a:t>
            </a:r>
            <a:r>
              <a:rPr lang="en-US" i="1" dirty="0" smtClean="0"/>
              <a:t>c</a:t>
            </a:r>
            <a:r>
              <a:rPr lang="en-US" dirty="0" smtClean="0"/>
              <a:t> such that  </a:t>
            </a:r>
            <a:r>
              <a:rPr lang="en-US" i="1" dirty="0" smtClean="0"/>
              <a:t>b = ac</a:t>
            </a:r>
            <a:r>
              <a:rPr lang="en-US" dirty="0" smtClean="0"/>
              <a:t>.</a:t>
            </a:r>
          </a:p>
          <a:p>
            <a:pPr lvl="1"/>
            <a:r>
              <a:rPr lang="en-US" dirty="0" smtClean="0"/>
              <a:t>When </a:t>
            </a:r>
            <a:r>
              <a:rPr lang="en-US" i="1" dirty="0" smtClean="0"/>
              <a:t>a</a:t>
            </a:r>
            <a:r>
              <a:rPr lang="en-US" dirty="0" smtClean="0"/>
              <a:t> divides </a:t>
            </a:r>
            <a:r>
              <a:rPr lang="en-US" i="1" dirty="0" smtClean="0"/>
              <a:t>b</a:t>
            </a:r>
            <a:r>
              <a:rPr lang="en-US" dirty="0" smtClean="0"/>
              <a:t> we say that </a:t>
            </a:r>
            <a:r>
              <a:rPr lang="en-US" i="1" dirty="0" smtClean="0"/>
              <a:t>a</a:t>
            </a:r>
            <a:r>
              <a:rPr lang="en-US" dirty="0" smtClean="0"/>
              <a:t> is a </a:t>
            </a:r>
            <a:r>
              <a:rPr lang="en-US" i="1" dirty="0" smtClean="0"/>
              <a:t>factor</a:t>
            </a:r>
            <a:r>
              <a:rPr lang="en-US" dirty="0" smtClean="0"/>
              <a:t> or </a:t>
            </a:r>
            <a:r>
              <a:rPr lang="en-US" i="1" dirty="0" smtClean="0"/>
              <a:t>divisor</a:t>
            </a:r>
            <a:r>
              <a:rPr lang="en-US" dirty="0" smtClean="0"/>
              <a:t> of </a:t>
            </a:r>
            <a:r>
              <a:rPr lang="en-US" i="1" dirty="0" smtClean="0"/>
              <a:t>b</a:t>
            </a:r>
            <a:r>
              <a:rPr lang="en-US" dirty="0" smtClean="0"/>
              <a:t> and that </a:t>
            </a:r>
            <a:r>
              <a:rPr lang="en-US" i="1" dirty="0" smtClean="0"/>
              <a:t>b</a:t>
            </a:r>
            <a:r>
              <a:rPr lang="en-US" dirty="0" smtClean="0"/>
              <a:t> is a multiple of </a:t>
            </a:r>
            <a:r>
              <a:rPr lang="en-US" i="1" dirty="0" smtClean="0"/>
              <a:t>a</a:t>
            </a:r>
            <a:r>
              <a:rPr lang="en-US" dirty="0" smtClean="0"/>
              <a:t>.</a:t>
            </a:r>
          </a:p>
          <a:p>
            <a:pPr lvl="1"/>
            <a:r>
              <a:rPr lang="en-US" dirty="0" smtClean="0"/>
              <a:t>The notation </a:t>
            </a:r>
            <a:r>
              <a:rPr lang="en-US" i="1" dirty="0" smtClean="0"/>
              <a:t>a </a:t>
            </a:r>
            <a:r>
              <a:rPr lang="en-US" dirty="0" smtClean="0"/>
              <a:t>| </a:t>
            </a:r>
            <a:r>
              <a:rPr lang="en-US" i="1" dirty="0" smtClean="0"/>
              <a:t>b</a:t>
            </a:r>
            <a:r>
              <a:rPr lang="en-US" dirty="0" smtClean="0"/>
              <a:t> denotes that </a:t>
            </a:r>
            <a:r>
              <a:rPr lang="en-US" i="1" dirty="0" smtClean="0"/>
              <a:t>a</a:t>
            </a:r>
            <a:r>
              <a:rPr lang="en-US" dirty="0" smtClean="0"/>
              <a:t> divides </a:t>
            </a:r>
            <a:r>
              <a:rPr lang="en-US" i="1" dirty="0" smtClean="0"/>
              <a:t>b</a:t>
            </a:r>
            <a:r>
              <a:rPr lang="en-US" dirty="0" smtClean="0"/>
              <a:t>.</a:t>
            </a:r>
          </a:p>
          <a:p>
            <a:pPr lvl="1"/>
            <a:r>
              <a:rPr lang="en-US" dirty="0" smtClean="0"/>
              <a:t>If </a:t>
            </a:r>
            <a:r>
              <a:rPr lang="en-US" i="1" dirty="0" smtClean="0"/>
              <a:t>a</a:t>
            </a:r>
            <a:r>
              <a:rPr lang="en-US" dirty="0" smtClean="0"/>
              <a:t> | </a:t>
            </a:r>
            <a:r>
              <a:rPr lang="en-US" i="1" dirty="0" smtClean="0"/>
              <a:t>b</a:t>
            </a:r>
            <a:r>
              <a:rPr lang="en-US" dirty="0" smtClean="0"/>
              <a:t>, then </a:t>
            </a:r>
            <a:r>
              <a:rPr lang="en-US" i="1" dirty="0" smtClean="0"/>
              <a:t>b</a:t>
            </a:r>
            <a:r>
              <a:rPr lang="en-US" dirty="0" smtClean="0"/>
              <a:t>/</a:t>
            </a:r>
            <a:r>
              <a:rPr lang="en-US" i="1" dirty="0" smtClean="0"/>
              <a:t>a</a:t>
            </a:r>
            <a:r>
              <a:rPr lang="en-US" dirty="0" smtClean="0"/>
              <a:t> is an integer.</a:t>
            </a:r>
          </a:p>
          <a:p>
            <a:pPr lvl="1"/>
            <a:r>
              <a:rPr lang="en-US" dirty="0" smtClean="0"/>
              <a:t>If </a:t>
            </a:r>
            <a:r>
              <a:rPr lang="en-US" i="1" dirty="0" smtClean="0"/>
              <a:t>a </a:t>
            </a:r>
            <a:r>
              <a:rPr lang="en-US" dirty="0" smtClean="0"/>
              <a:t>does not divide </a:t>
            </a:r>
            <a:r>
              <a:rPr lang="en-US" i="1" dirty="0" smtClean="0"/>
              <a:t>b</a:t>
            </a:r>
            <a:r>
              <a:rPr lang="en-US" dirty="0" smtClean="0"/>
              <a:t>, we write </a:t>
            </a:r>
            <a:r>
              <a:rPr lang="en-US" i="1" dirty="0" smtClean="0"/>
              <a:t>a</a:t>
            </a:r>
            <a:r>
              <a:rPr lang="en-US" dirty="0" smtClean="0">
                <a:latin typeface="Cambria Math"/>
                <a:ea typeface="Cambria Math"/>
              </a:rPr>
              <a:t> ∤ </a:t>
            </a:r>
            <a:r>
              <a:rPr lang="en-US" i="1" dirty="0" smtClean="0"/>
              <a:t>b</a:t>
            </a:r>
            <a:r>
              <a:rPr lang="en-US" dirty="0" smtClean="0"/>
              <a:t>.</a:t>
            </a:r>
            <a:endParaRPr lang="en-US" dirty="0"/>
          </a:p>
          <a:p>
            <a:pPr>
              <a:buNone/>
            </a:pPr>
            <a:r>
              <a:rPr lang="en-US" b="1" dirty="0" smtClean="0"/>
              <a:t>   Example</a:t>
            </a:r>
            <a:r>
              <a:rPr lang="en-US" dirty="0" smtClean="0"/>
              <a:t>: Determine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7</a:t>
            </a:r>
            <a:r>
              <a:rPr lang="en-US" dirty="0" smtClean="0"/>
              <a:t> and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12</a:t>
            </a:r>
            <a:r>
              <a:rPr lang="en-US" dirty="0" smtClean="0"/>
              <a:t>.</a:t>
            </a:r>
          </a:p>
          <a:p>
            <a:pPr lvl="1">
              <a:buNone/>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4.4</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Linear </a:t>
            </a:r>
            <a:r>
              <a:rPr lang="en-US" dirty="0" err="1" smtClean="0"/>
              <a:t>Congruences</a:t>
            </a:r>
            <a:endParaRPr lang="en-US" dirty="0" smtClean="0"/>
          </a:p>
          <a:p>
            <a:r>
              <a:rPr lang="en-US" dirty="0" smtClean="0"/>
              <a:t>The Chinese Remainder Theorem</a:t>
            </a:r>
          </a:p>
          <a:p>
            <a:r>
              <a:rPr lang="en-US" dirty="0" smtClean="0"/>
              <a:t>Computer Arithmetic with Large Integers (</a:t>
            </a:r>
            <a:r>
              <a:rPr lang="en-US" i="1" dirty="0" smtClean="0"/>
              <a:t>not currently included in slides, see text</a:t>
            </a:r>
            <a:r>
              <a:rPr lang="en-US" dirty="0" smtClean="0"/>
              <a:t>)</a:t>
            </a:r>
          </a:p>
          <a:p>
            <a:r>
              <a:rPr lang="en-US" dirty="0" smtClean="0"/>
              <a:t>Fermat’s Little Theorem</a:t>
            </a:r>
          </a:p>
          <a:p>
            <a:r>
              <a:rPr lang="en-US" dirty="0" err="1" smtClean="0"/>
              <a:t>Pseudoprimes</a:t>
            </a:r>
            <a:endParaRPr lang="en-US" dirty="0" smtClean="0"/>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Definition</a:t>
            </a:r>
            <a:r>
              <a:rPr lang="en-US" dirty="0" smtClean="0"/>
              <a:t>: A congruence of the form                          </a:t>
            </a:r>
          </a:p>
          <a:p>
            <a:pPr>
              <a:buNone/>
            </a:pPr>
            <a:r>
              <a:rPr lang="en-US" dirty="0" smtClean="0"/>
              <a:t>                        </a:t>
            </a:r>
            <a:r>
              <a:rPr lang="en-US" i="1" dirty="0" smtClean="0"/>
              <a:t>ax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dirty="0" smtClean="0"/>
              <a:t>    where </a:t>
            </a:r>
            <a:r>
              <a:rPr lang="en-US" i="1" dirty="0" smtClean="0"/>
              <a:t>m</a:t>
            </a:r>
            <a:r>
              <a:rPr lang="en-US" dirty="0" smtClean="0"/>
              <a:t> is a positive integer, </a:t>
            </a:r>
            <a:r>
              <a:rPr lang="en-US" i="1" dirty="0" smtClean="0"/>
              <a:t>a</a:t>
            </a:r>
            <a:r>
              <a:rPr lang="en-US" dirty="0" smtClean="0"/>
              <a:t> and </a:t>
            </a:r>
            <a:r>
              <a:rPr lang="en-US" i="1" dirty="0" smtClean="0"/>
              <a:t>b</a:t>
            </a:r>
            <a:r>
              <a:rPr lang="en-US" dirty="0" smtClean="0"/>
              <a:t> are integers, and </a:t>
            </a:r>
            <a:r>
              <a:rPr lang="en-US" i="1" dirty="0" smtClean="0"/>
              <a:t>x</a:t>
            </a:r>
            <a:r>
              <a:rPr lang="en-US" dirty="0" smtClean="0"/>
              <a:t> is a variable, is called a </a:t>
            </a:r>
            <a:r>
              <a:rPr lang="en-US" i="1" dirty="0" smtClean="0"/>
              <a:t>linear congruence</a:t>
            </a:r>
            <a:r>
              <a:rPr lang="en-US" dirty="0" smtClean="0"/>
              <a:t>.</a:t>
            </a:r>
          </a:p>
          <a:p>
            <a:pPr>
              <a:buNone/>
            </a:pPr>
            <a:endParaRPr lang="en-US" dirty="0" smtClean="0"/>
          </a:p>
          <a:p>
            <a:r>
              <a:rPr lang="en-US" dirty="0" smtClean="0"/>
              <a:t>The solutions to a linear congruence </a:t>
            </a:r>
            <a:r>
              <a:rPr lang="en-US" i="1" dirty="0" smtClean="0"/>
              <a:t>ax</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are  all integers </a:t>
            </a:r>
            <a:r>
              <a:rPr lang="en-US" i="1" dirty="0" smtClean="0"/>
              <a:t>x</a:t>
            </a:r>
            <a:r>
              <a:rPr lang="en-US" dirty="0" smtClean="0"/>
              <a:t> that satisfy the congruence.</a:t>
            </a:r>
          </a:p>
          <a:p>
            <a:endParaRPr lang="en-US" dirty="0" smtClean="0"/>
          </a:p>
          <a:p>
            <a:pPr>
              <a:buNone/>
            </a:pPr>
            <a:r>
              <a:rPr lang="en-US" b="1" dirty="0" smtClean="0"/>
              <a:t>   Definition</a:t>
            </a:r>
            <a:r>
              <a:rPr lang="en-US" dirty="0" smtClean="0"/>
              <a:t>: An integer </a:t>
            </a:r>
            <a:r>
              <a:rPr lang="en-US" i="1" dirty="0" smtClean="0">
                <a:latin typeface="Constantia"/>
              </a:rPr>
              <a:t>ā </a:t>
            </a:r>
            <a:r>
              <a:rPr lang="en-US" dirty="0" smtClean="0">
                <a:latin typeface="Constantia"/>
              </a:rPr>
              <a:t>such that </a:t>
            </a:r>
            <a:r>
              <a:rPr lang="en-US" i="1" dirty="0" err="1" smtClean="0"/>
              <a:t>āa</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i="1" dirty="0" smtClean="0"/>
              <a:t>m</a:t>
            </a:r>
            <a:r>
              <a:rPr lang="en-US" dirty="0" smtClean="0"/>
              <a:t>) is said to be an </a:t>
            </a:r>
            <a:r>
              <a:rPr lang="en-US" i="1" dirty="0" smtClean="0"/>
              <a:t>inverse</a:t>
            </a:r>
            <a:r>
              <a:rPr lang="en-US" dirty="0" smtClean="0"/>
              <a:t> of </a:t>
            </a:r>
            <a:r>
              <a:rPr lang="en-US" i="1" dirty="0" smtClean="0"/>
              <a:t>a</a:t>
            </a:r>
            <a:r>
              <a:rPr lang="en-US" dirty="0" smtClean="0"/>
              <a:t> modulo </a:t>
            </a:r>
            <a:r>
              <a:rPr lang="en-US" i="1" dirty="0" smtClean="0"/>
              <a:t>m</a:t>
            </a:r>
            <a:r>
              <a:rPr lang="en-US" dirty="0" smtClean="0"/>
              <a:t>.</a:t>
            </a:r>
          </a:p>
          <a:p>
            <a:pPr>
              <a:buNone/>
            </a:pPr>
            <a:r>
              <a:rPr lang="en-US" dirty="0" smtClean="0"/>
              <a:t>   </a:t>
            </a:r>
            <a:r>
              <a:rPr lang="en-US" b="1" dirty="0" smtClean="0"/>
              <a:t>Example</a:t>
            </a:r>
            <a:r>
              <a:rPr lang="en-US" dirty="0" smtClean="0"/>
              <a:t>:  </a:t>
            </a:r>
            <a:r>
              <a:rPr lang="en-US" dirty="0" smtClean="0">
                <a:latin typeface="Cambria Math" pitchFamily="18" charset="0"/>
                <a:ea typeface="Cambria Math" pitchFamily="18" charset="0"/>
              </a:rPr>
              <a:t>5</a:t>
            </a:r>
            <a:r>
              <a:rPr lang="en-US" dirty="0" smtClean="0"/>
              <a:t> is an inverse of </a:t>
            </a:r>
            <a:r>
              <a:rPr lang="en-US" dirty="0" smtClean="0">
                <a:latin typeface="Cambria Math" pitchFamily="18" charset="0"/>
                <a:ea typeface="Cambria Math" pitchFamily="18" charset="0"/>
              </a:rPr>
              <a:t>3</a:t>
            </a:r>
            <a:r>
              <a:rPr lang="en-US" dirty="0" smtClean="0"/>
              <a:t> modulo </a:t>
            </a:r>
            <a:r>
              <a:rPr lang="en-US" dirty="0" smtClean="0">
                <a:latin typeface="Cambria Math" pitchFamily="18" charset="0"/>
                <a:ea typeface="Cambria Math" pitchFamily="18" charset="0"/>
              </a:rPr>
              <a:t>7</a:t>
            </a:r>
            <a:r>
              <a:rPr lang="en-US" dirty="0" smtClean="0"/>
              <a:t> since </a:t>
            </a:r>
            <a:r>
              <a:rPr lang="en-US" dirty="0" smtClean="0">
                <a:latin typeface="Cambria Math" pitchFamily="18" charset="0"/>
                <a:ea typeface="Cambria Math" pitchFamily="18" charset="0"/>
              </a:rPr>
              <a:t>5</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15</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(mod </a:t>
            </a:r>
            <a:r>
              <a:rPr lang="en-US" dirty="0" smtClean="0">
                <a:latin typeface="Cambria Math" pitchFamily="18" charset="0"/>
                <a:ea typeface="Cambria Math" pitchFamily="18" charset="0"/>
              </a:rPr>
              <a:t>7</a:t>
            </a:r>
            <a:r>
              <a:rPr lang="en-US" dirty="0" smtClean="0"/>
              <a:t>) </a:t>
            </a:r>
          </a:p>
          <a:p>
            <a:pPr>
              <a:buNone/>
            </a:pPr>
            <a:endParaRPr lang="en-US" dirty="0" smtClean="0"/>
          </a:p>
          <a:p>
            <a:r>
              <a:rPr lang="en-US" dirty="0" smtClean="0"/>
              <a:t>One method of solving linear </a:t>
            </a:r>
            <a:r>
              <a:rPr lang="en-US" dirty="0" err="1" smtClean="0"/>
              <a:t>congruences</a:t>
            </a:r>
            <a:r>
              <a:rPr lang="en-US" dirty="0" smtClean="0"/>
              <a:t> makes use of  an inverse </a:t>
            </a:r>
            <a:r>
              <a:rPr lang="en-US" i="1" dirty="0" smtClean="0"/>
              <a:t>ā</a:t>
            </a:r>
            <a:r>
              <a:rPr lang="en-US" dirty="0" smtClean="0"/>
              <a:t>, if it exists. Although we can not divide both sides of the congruence by </a:t>
            </a:r>
            <a:r>
              <a:rPr lang="en-US" i="1" dirty="0" smtClean="0"/>
              <a:t>a</a:t>
            </a:r>
            <a:r>
              <a:rPr lang="en-US" dirty="0" smtClean="0"/>
              <a:t>, we can multiply by </a:t>
            </a:r>
            <a:r>
              <a:rPr lang="en-US" i="1" dirty="0" smtClean="0"/>
              <a:t>ā </a:t>
            </a:r>
            <a:r>
              <a:rPr lang="en-US" dirty="0" smtClean="0"/>
              <a:t>to solve for </a:t>
            </a:r>
            <a:r>
              <a:rPr lang="en-US" i="1" dirty="0" smtClean="0"/>
              <a:t>x.</a:t>
            </a:r>
            <a:r>
              <a:rPr lang="en-US" dirty="0" smtClean="0"/>
              <a:t> </a:t>
            </a:r>
            <a:endParaRPr lang="en-US" i="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t>
            </a:r>
            <a:r>
              <a:rPr lang="en-US" i="1" dirty="0" smtClean="0"/>
              <a:t>a</a:t>
            </a:r>
            <a:r>
              <a:rPr lang="en-US" dirty="0" smtClean="0"/>
              <a:t>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r>
              <a:rPr lang="en-US" dirty="0" smtClean="0"/>
              <a:t>The following theorem guarantees that an inverse of </a:t>
            </a:r>
            <a:r>
              <a:rPr lang="en-US" i="1" dirty="0" smtClean="0"/>
              <a:t>a</a:t>
            </a:r>
            <a:r>
              <a:rPr lang="en-US" dirty="0" smtClean="0"/>
              <a:t> modulo </a:t>
            </a:r>
            <a:r>
              <a:rPr lang="en-US" i="1" dirty="0" smtClean="0"/>
              <a:t>m</a:t>
            </a:r>
            <a:r>
              <a:rPr lang="en-US" dirty="0" smtClean="0"/>
              <a:t> exists whenever </a:t>
            </a:r>
            <a:r>
              <a:rPr lang="en-US" i="1" dirty="0" smtClean="0"/>
              <a:t>a</a:t>
            </a:r>
            <a:r>
              <a:rPr lang="en-US" dirty="0" smtClean="0"/>
              <a:t> and </a:t>
            </a:r>
            <a:r>
              <a:rPr lang="en-US" i="1" dirty="0" smtClean="0"/>
              <a:t>m</a:t>
            </a:r>
            <a:r>
              <a:rPr lang="en-US" dirty="0" smtClean="0"/>
              <a:t> are relatively prime.  Two integers </a:t>
            </a:r>
            <a:r>
              <a:rPr lang="en-US" i="1" dirty="0" smtClean="0"/>
              <a:t>a</a:t>
            </a:r>
            <a:r>
              <a:rPr lang="en-US" dirty="0" smtClean="0"/>
              <a:t> and </a:t>
            </a:r>
            <a:r>
              <a:rPr lang="en-US" i="1" dirty="0" smtClean="0"/>
              <a:t>b</a:t>
            </a:r>
            <a:r>
              <a:rPr lang="en-US" dirty="0" smtClean="0"/>
              <a:t> are relatively prime when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a</a:t>
            </a:r>
            <a:r>
              <a:rPr lang="en-US" dirty="0" smtClean="0"/>
              <a:t> and </a:t>
            </a:r>
            <a:r>
              <a:rPr lang="en-US" i="1" dirty="0" smtClean="0"/>
              <a:t>m</a:t>
            </a:r>
            <a:r>
              <a:rPr lang="en-US" dirty="0" smtClean="0"/>
              <a:t> are relatively prime integers and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ea typeface="Cambria Math" pitchFamily="18" charset="0"/>
              </a:rPr>
              <a:t>, then an inverse 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m</a:t>
            </a:r>
            <a:r>
              <a:rPr lang="en-US" dirty="0" smtClean="0">
                <a:ea typeface="Cambria Math" pitchFamily="18" charset="0"/>
              </a:rPr>
              <a:t> exists.</a:t>
            </a:r>
            <a:r>
              <a:rPr lang="en-US" dirty="0" smtClean="0"/>
              <a:t> Furthermore, this inverse is unique modulo </a:t>
            </a:r>
            <a:r>
              <a:rPr lang="en-US" i="1" dirty="0" smtClean="0"/>
              <a:t>m</a:t>
            </a:r>
            <a:r>
              <a:rPr lang="en-US" dirty="0" smtClean="0"/>
              <a:t>. (This means that there is a unique positive integer </a:t>
            </a:r>
            <a:r>
              <a:rPr lang="en-US" i="1" dirty="0" smtClean="0"/>
              <a:t>ā </a:t>
            </a:r>
            <a:r>
              <a:rPr lang="en-US" dirty="0" smtClean="0"/>
              <a:t>less than </a:t>
            </a:r>
            <a:r>
              <a:rPr lang="en-US" i="1" dirty="0" smtClean="0"/>
              <a:t>m</a:t>
            </a:r>
            <a:r>
              <a:rPr lang="en-US" dirty="0" smtClean="0"/>
              <a:t> that is an inverse of </a:t>
            </a:r>
            <a:r>
              <a:rPr lang="en-US" i="1" dirty="0" smtClean="0"/>
              <a:t>a </a:t>
            </a:r>
            <a:r>
              <a:rPr lang="en-US" dirty="0" smtClean="0"/>
              <a:t>modulo </a:t>
            </a:r>
            <a:r>
              <a:rPr lang="en-US" i="1" dirty="0" smtClean="0"/>
              <a:t>m</a:t>
            </a:r>
            <a:r>
              <a:rPr lang="en-US" dirty="0" smtClean="0"/>
              <a:t> and every other inverse of </a:t>
            </a:r>
            <a:r>
              <a:rPr lang="en-US" i="1" dirty="0" smtClean="0"/>
              <a:t>a</a:t>
            </a:r>
            <a:r>
              <a:rPr lang="en-US" dirty="0" smtClean="0"/>
              <a:t> modulo </a:t>
            </a:r>
            <a:r>
              <a:rPr lang="en-US" i="1" dirty="0" smtClean="0"/>
              <a:t>m</a:t>
            </a:r>
            <a:r>
              <a:rPr lang="en-US" dirty="0" smtClean="0"/>
              <a:t> is congruent to </a:t>
            </a:r>
            <a:r>
              <a:rPr lang="en-US" i="1" dirty="0" smtClean="0"/>
              <a:t>ā</a:t>
            </a:r>
            <a:r>
              <a:rPr lang="en-US" dirty="0" smtClean="0"/>
              <a:t> modulo </a:t>
            </a:r>
            <a:r>
              <a:rPr lang="en-US" i="1" dirty="0" smtClean="0"/>
              <a:t>m</a:t>
            </a:r>
            <a:r>
              <a:rPr lang="en-US" dirty="0" smtClean="0"/>
              <a:t>.)   </a:t>
            </a:r>
          </a:p>
          <a:p>
            <a:pPr>
              <a:buNone/>
            </a:pPr>
            <a:r>
              <a:rPr lang="en-US" dirty="0" smtClean="0"/>
              <a:t>    </a:t>
            </a:r>
            <a:r>
              <a:rPr lang="en-US" b="1" dirty="0" smtClean="0"/>
              <a:t>Proof</a:t>
            </a:r>
            <a:r>
              <a:rPr lang="en-US" dirty="0" smtClean="0"/>
              <a:t>:  Since </a:t>
            </a:r>
            <a:r>
              <a:rPr lang="en-US" dirty="0" err="1" smtClean="0"/>
              <a:t>gcd</a:t>
            </a:r>
            <a:r>
              <a:rPr lang="en-US" dirty="0" smtClean="0"/>
              <a:t>(</a:t>
            </a:r>
            <a:r>
              <a:rPr lang="en-US" i="1" dirty="0" err="1" smtClean="0"/>
              <a:t>a</a:t>
            </a:r>
            <a:r>
              <a:rPr lang="en-US" dirty="0" err="1" smtClean="0"/>
              <a:t>,</a:t>
            </a:r>
            <a:r>
              <a:rPr lang="en-US" i="1" dirty="0" err="1" smtClean="0"/>
              <a:t>m</a:t>
            </a:r>
            <a:r>
              <a:rPr lang="en-US" dirty="0" smtClean="0"/>
              <a:t>) = </a:t>
            </a:r>
            <a:r>
              <a:rPr lang="en-US" dirty="0" smtClean="0">
                <a:latin typeface="Cambria Math" pitchFamily="18" charset="0"/>
                <a:ea typeface="Cambria Math" pitchFamily="18" charset="0"/>
              </a:rPr>
              <a:t>1</a:t>
            </a:r>
            <a:r>
              <a:rPr lang="en-US" dirty="0" smtClean="0"/>
              <a:t>, by Theorem 6 of Section </a:t>
            </a:r>
            <a:r>
              <a:rPr lang="en-US" dirty="0" smtClean="0">
                <a:latin typeface="Cambria Math" pitchFamily="18" charset="0"/>
                <a:ea typeface="Cambria Math" pitchFamily="18" charset="0"/>
              </a:rPr>
              <a:t>4.3</a:t>
            </a:r>
            <a:r>
              <a:rPr lang="en-US" dirty="0" smtClean="0"/>
              <a:t>, there are integers  </a:t>
            </a:r>
            <a:r>
              <a:rPr lang="en-US" i="1" dirty="0" smtClean="0"/>
              <a:t>s</a:t>
            </a:r>
            <a:r>
              <a:rPr lang="en-US" dirty="0" smtClean="0"/>
              <a:t> and </a:t>
            </a:r>
            <a:r>
              <a:rPr lang="en-US" i="1" dirty="0" smtClean="0"/>
              <a:t>t</a:t>
            </a:r>
            <a:r>
              <a:rPr lang="en-US" dirty="0" smtClean="0"/>
              <a:t> such that   </a:t>
            </a:r>
            <a:r>
              <a:rPr lang="en-US" i="1" dirty="0" err="1" smtClean="0"/>
              <a:t>sa</a:t>
            </a:r>
            <a:r>
              <a:rPr lang="en-US" dirty="0" smtClean="0"/>
              <a:t> + </a:t>
            </a:r>
            <a:r>
              <a:rPr lang="en-US" i="1" dirty="0" smtClean="0"/>
              <a:t>tm</a:t>
            </a:r>
            <a:r>
              <a:rPr lang="en-US" dirty="0" smtClean="0"/>
              <a:t> = </a:t>
            </a:r>
            <a:r>
              <a:rPr lang="en-US" dirty="0" smtClean="0">
                <a:latin typeface="Cambria Math" pitchFamily="18" charset="0"/>
                <a:ea typeface="Cambria Math" pitchFamily="18" charset="0"/>
              </a:rPr>
              <a:t>1</a:t>
            </a:r>
            <a:r>
              <a:rPr lang="en-US" dirty="0" smtClean="0"/>
              <a:t>. </a:t>
            </a:r>
          </a:p>
          <a:p>
            <a:pPr lvl="1"/>
            <a:r>
              <a:rPr lang="en-US" dirty="0" smtClean="0"/>
              <a:t>Hence, </a:t>
            </a:r>
            <a:r>
              <a:rPr lang="en-US" i="1" dirty="0" err="1" smtClean="0"/>
              <a:t>sa</a:t>
            </a:r>
            <a:r>
              <a:rPr lang="en-US" i="1" dirty="0" smtClean="0"/>
              <a:t> + tm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Since </a:t>
            </a:r>
            <a:r>
              <a:rPr lang="en-US" i="1" dirty="0" smtClean="0"/>
              <a:t>tm </a:t>
            </a:r>
            <a:r>
              <a:rPr lang="en-US" dirty="0" smtClean="0">
                <a:latin typeface="Cambria Math"/>
                <a:ea typeface="Cambria Math"/>
              </a:rPr>
              <a:t>≡</a:t>
            </a:r>
            <a:r>
              <a:rPr lang="en-US" dirty="0" smtClean="0">
                <a:latin typeface="Cambria Math" pitchFamily="18" charset="0"/>
                <a:ea typeface="Cambria Math" pitchFamily="18" charset="0"/>
              </a:rPr>
              <a:t> 0</a:t>
            </a:r>
            <a:r>
              <a:rPr lang="en-US" dirty="0" smtClean="0"/>
              <a:t> ( mod </a:t>
            </a:r>
            <a:r>
              <a:rPr lang="en-US" i="1" dirty="0" smtClean="0"/>
              <a:t>m</a:t>
            </a:r>
            <a:r>
              <a:rPr lang="en-US" dirty="0" smtClean="0"/>
              <a:t>), it follows that </a:t>
            </a:r>
            <a:r>
              <a:rPr lang="en-US" i="1" dirty="0" err="1" smtClean="0"/>
              <a:t>sa</a:t>
            </a:r>
            <a:r>
              <a:rPr lang="en-US" i="1" dirty="0" smtClean="0"/>
              <a:t>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Consequently, </a:t>
            </a:r>
            <a:r>
              <a:rPr lang="en-US" i="1" dirty="0" smtClean="0"/>
              <a:t>s</a:t>
            </a:r>
            <a:r>
              <a:rPr lang="en-US" dirty="0" smtClean="0"/>
              <a:t> is an inverse of </a:t>
            </a:r>
            <a:r>
              <a:rPr lang="en-US" i="1" dirty="0" smtClean="0"/>
              <a:t>a</a:t>
            </a:r>
            <a:r>
              <a:rPr lang="en-US" dirty="0" smtClean="0"/>
              <a:t> modulo </a:t>
            </a:r>
            <a:r>
              <a:rPr lang="en-US" i="1" dirty="0" smtClean="0"/>
              <a:t>m</a:t>
            </a:r>
            <a:r>
              <a:rPr lang="en-US" dirty="0" smtClean="0"/>
              <a:t>.</a:t>
            </a:r>
          </a:p>
          <a:p>
            <a:pPr lvl="1"/>
            <a:r>
              <a:rPr lang="en-US" dirty="0" smtClean="0"/>
              <a:t>The uniqueness of the inverse is Exercise </a:t>
            </a:r>
            <a:r>
              <a:rPr lang="en-US" dirty="0" smtClean="0">
                <a:latin typeface="Cambria Math" pitchFamily="18" charset="0"/>
                <a:ea typeface="Cambria Math" pitchFamily="18" charset="0"/>
              </a:rPr>
              <a:t>7</a:t>
            </a:r>
            <a:r>
              <a:rPr lang="en-US" dirty="0" smtClean="0"/>
              <a:t>.</a:t>
            </a:r>
          </a:p>
          <a:p>
            <a:pPr>
              <a:buNone/>
            </a:pPr>
            <a:r>
              <a:rPr lang="en-US" dirty="0" smtClean="0"/>
              <a:t>                        </a:t>
            </a:r>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r>
              <a:rPr lang="en-US" sz="2400" dirty="0" smtClean="0"/>
              <a:t>The Euclidean algorithm and </a:t>
            </a:r>
            <a:r>
              <a:rPr lang="en-US" sz="2400" dirty="0" err="1" smtClean="0"/>
              <a:t>B</a:t>
            </a:r>
            <a:r>
              <a:rPr lang="en-US" sz="2400" dirty="0" err="1" smtClean="0">
                <a:ea typeface="Cambria Math"/>
              </a:rPr>
              <a:t>é</a:t>
            </a:r>
            <a:r>
              <a:rPr lang="en-US" sz="2400" dirty="0" err="1" smtClean="0"/>
              <a:t>zout</a:t>
            </a:r>
            <a:r>
              <a:rPr lang="en-US" sz="2400" dirty="0" smtClean="0"/>
              <a:t> coefficients gives us a systematic approaches to finding inverses. </a:t>
            </a:r>
          </a:p>
          <a:p>
            <a:pPr>
              <a:buNone/>
            </a:pPr>
            <a:r>
              <a:rPr lang="en-US" sz="2400" b="1" dirty="0" smtClean="0"/>
              <a:t>    Example</a:t>
            </a:r>
            <a:r>
              <a:rPr lang="en-US" sz="2400" dirty="0" smtClean="0"/>
              <a:t>: Find an inverse of </a:t>
            </a:r>
            <a:r>
              <a:rPr lang="en-US" sz="2400" dirty="0" smtClean="0">
                <a:latin typeface="Cambria Math" pitchFamily="18" charset="0"/>
                <a:ea typeface="Cambria Math" pitchFamily="18" charset="0"/>
              </a:rPr>
              <a:t>3</a:t>
            </a:r>
            <a:r>
              <a:rPr lang="en-US" sz="2400" dirty="0" smtClean="0"/>
              <a:t> modulo </a:t>
            </a:r>
            <a:r>
              <a:rPr lang="en-US" sz="2400" dirty="0" smtClean="0">
                <a:latin typeface="Cambria Math" pitchFamily="18" charset="0"/>
                <a:ea typeface="Cambria Math" pitchFamily="18" charset="0"/>
              </a:rPr>
              <a:t>7.</a:t>
            </a:r>
            <a:r>
              <a:rPr lang="en-US" sz="2400" dirty="0" smtClean="0"/>
              <a:t> </a:t>
            </a:r>
          </a:p>
          <a:p>
            <a:pPr>
              <a:buNone/>
            </a:pPr>
            <a:r>
              <a:rPr lang="en-US" sz="2400" b="1" dirty="0" smtClean="0"/>
              <a:t>    Solution</a:t>
            </a:r>
            <a:r>
              <a:rPr lang="en-US" sz="2400" dirty="0" smtClean="0"/>
              <a:t>: Because </a:t>
            </a:r>
            <a:r>
              <a:rPr lang="en-US" sz="2400" dirty="0" err="1" smtClean="0"/>
              <a:t>gcd</a:t>
            </a:r>
            <a:r>
              <a:rPr lang="en-US" sz="2400" dirty="0" smtClean="0"/>
              <a:t>(</a:t>
            </a:r>
            <a:r>
              <a:rPr lang="en-US" sz="2400" dirty="0" smtClean="0">
                <a:latin typeface="Cambria Math" pitchFamily="18" charset="0"/>
                <a:ea typeface="Cambria Math" pitchFamily="18" charset="0"/>
              </a:rPr>
              <a:t>3,7</a:t>
            </a:r>
            <a:r>
              <a:rPr lang="en-US" sz="2400" dirty="0" smtClean="0"/>
              <a:t>) = </a:t>
            </a:r>
            <a:r>
              <a:rPr lang="en-US" sz="2400" dirty="0" smtClean="0">
                <a:latin typeface="Cambria Math" pitchFamily="18" charset="0"/>
                <a:ea typeface="Cambria Math" pitchFamily="18" charset="0"/>
              </a:rPr>
              <a:t>1</a:t>
            </a:r>
            <a:r>
              <a:rPr lang="en-US" sz="2400" dirty="0" smtClean="0"/>
              <a:t>, by Theorem </a:t>
            </a:r>
            <a:r>
              <a:rPr lang="en-US" sz="2400" dirty="0" smtClean="0">
                <a:latin typeface="Cambria Math" pitchFamily="18" charset="0"/>
                <a:ea typeface="Cambria Math" pitchFamily="18" charset="0"/>
              </a:rPr>
              <a:t>1, </a:t>
            </a:r>
            <a:r>
              <a:rPr lang="en-US" sz="2400" dirty="0" smtClean="0">
                <a:ea typeface="Cambria Math" pitchFamily="18" charset="0"/>
              </a:rPr>
              <a:t>an inverse of </a:t>
            </a:r>
            <a:r>
              <a:rPr lang="en-US" sz="2400" dirty="0" smtClean="0">
                <a:latin typeface="Cambria Math" pitchFamily="18" charset="0"/>
                <a:ea typeface="Cambria Math" pitchFamily="18" charset="0"/>
              </a:rPr>
              <a:t>3</a:t>
            </a:r>
            <a:r>
              <a:rPr lang="en-US" sz="2400" dirty="0" smtClean="0">
                <a:ea typeface="Cambria Math" pitchFamily="18" charset="0"/>
              </a:rPr>
              <a:t> modulo </a:t>
            </a:r>
            <a:r>
              <a:rPr lang="en-US" sz="2400" dirty="0" smtClean="0">
                <a:latin typeface="Cambria Math" pitchFamily="18" charset="0"/>
                <a:ea typeface="Cambria Math" pitchFamily="18" charset="0"/>
              </a:rPr>
              <a:t>7</a:t>
            </a:r>
            <a:r>
              <a:rPr lang="en-US" sz="2400" dirty="0" smtClean="0">
                <a:ea typeface="Cambria Math" pitchFamily="18" charset="0"/>
              </a:rPr>
              <a:t> exists. </a:t>
            </a:r>
          </a:p>
          <a:p>
            <a:pPr lvl="1"/>
            <a:r>
              <a:rPr lang="en-US" sz="2200" dirty="0" smtClean="0">
                <a:ea typeface="Cambria Math" pitchFamily="18" charset="0"/>
              </a:rPr>
              <a:t>Using the Euclidian algorithm:  </a:t>
            </a:r>
            <a:r>
              <a:rPr lang="en-US" sz="2200" dirty="0" smtClean="0">
                <a:latin typeface="Cambria Math" pitchFamily="18" charset="0"/>
                <a:ea typeface="Cambria Math" pitchFamily="18" charset="0"/>
              </a:rPr>
              <a:t>7</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 </a:t>
            </a:r>
            <a:r>
              <a:rPr lang="en-US" sz="2200" dirty="0" smtClean="0">
                <a:ea typeface="Cambria Math" pitchFamily="18" charset="0"/>
              </a:rPr>
              <a:t>From this equation, we get  </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 </a:t>
            </a:r>
            <a:r>
              <a:rPr lang="en-US" sz="2200" dirty="0" smtClean="0">
                <a:ea typeface="Cambria Math" pitchFamily="18" charset="0"/>
              </a:rPr>
              <a:t>= </a:t>
            </a:r>
            <a:r>
              <a:rPr lang="en-US" sz="2200" dirty="0" smtClean="0">
                <a:latin typeface="Cambria Math" pitchFamily="18" charset="0"/>
                <a:ea typeface="Cambria Math" pitchFamily="18" charset="0"/>
              </a:rPr>
              <a:t>1, and see that </a:t>
            </a:r>
            <a:r>
              <a:rPr lang="en-US" sz="2200" dirty="0" smtClean="0">
                <a:latin typeface="Cambria Math"/>
                <a:ea typeface="Cambria Math"/>
              </a:rPr>
              <a:t>−</a:t>
            </a:r>
            <a:r>
              <a:rPr lang="en-US" sz="2200" dirty="0" smtClean="0">
                <a:latin typeface="Cambria Math" pitchFamily="18" charset="0"/>
                <a:ea typeface="Cambria Math" pitchFamily="18" charset="0"/>
              </a:rPr>
              <a:t>2  and 1 are </a:t>
            </a:r>
            <a:r>
              <a:rPr lang="en-US" sz="2200" dirty="0" err="1" smtClean="0"/>
              <a:t>B</a:t>
            </a:r>
            <a:r>
              <a:rPr lang="en-US" sz="2200" dirty="0" err="1" smtClean="0">
                <a:latin typeface="Cambria Math"/>
                <a:ea typeface="Cambria Math"/>
              </a:rPr>
              <a:t>é</a:t>
            </a:r>
            <a:r>
              <a:rPr lang="en-US" sz="2200" dirty="0" err="1" smtClean="0"/>
              <a:t>zout</a:t>
            </a:r>
            <a:r>
              <a:rPr lang="en-US" sz="2200" dirty="0" smtClean="0"/>
              <a:t> coefficients of </a:t>
            </a:r>
            <a:r>
              <a:rPr lang="en-US" sz="2200" dirty="0" smtClean="0">
                <a:latin typeface="Cambria Math" pitchFamily="18" charset="0"/>
                <a:ea typeface="Cambria Math" pitchFamily="18" charset="0"/>
              </a:rPr>
              <a:t>3</a:t>
            </a:r>
            <a:r>
              <a:rPr lang="en-US" sz="2200" dirty="0" smtClean="0">
                <a:ea typeface="Cambria Math" pitchFamily="18" charset="0"/>
              </a:rPr>
              <a:t> and </a:t>
            </a:r>
            <a:r>
              <a:rPr lang="en-US" sz="2200" dirty="0" smtClean="0">
                <a:latin typeface="Cambria Math" pitchFamily="18" charset="0"/>
                <a:ea typeface="Cambria Math" pitchFamily="18" charset="0"/>
              </a:rPr>
              <a:t>7.</a:t>
            </a:r>
          </a:p>
          <a:p>
            <a:pPr lvl="1"/>
            <a:r>
              <a:rPr lang="en-US" sz="2200" dirty="0" smtClean="0">
                <a:latin typeface="Cambria Math" pitchFamily="18" charset="0"/>
                <a:ea typeface="Cambria Math" pitchFamily="18" charset="0"/>
              </a:rPr>
              <a:t> Hence,  </a:t>
            </a:r>
            <a:r>
              <a:rPr lang="en-US" sz="2200" dirty="0" smtClean="0">
                <a:latin typeface="Cambria Math"/>
                <a:ea typeface="Cambria Math"/>
              </a:rPr>
              <a:t>−</a:t>
            </a:r>
            <a:r>
              <a:rPr lang="en-US" sz="2200" dirty="0" smtClean="0">
                <a:latin typeface="Cambria Math" pitchFamily="18" charset="0"/>
                <a:ea typeface="Cambria Math" pitchFamily="18" charset="0"/>
              </a:rPr>
              <a:t>2 is an inverse of 3 modulo 7. </a:t>
            </a:r>
          </a:p>
          <a:p>
            <a:pPr lvl="1"/>
            <a:r>
              <a:rPr lang="en-US" sz="2200" dirty="0" smtClean="0">
                <a:latin typeface="Cambria Math" pitchFamily="18" charset="0"/>
                <a:ea typeface="Cambria Math" pitchFamily="18" charset="0"/>
              </a:rPr>
              <a:t>Also every integer congruent to </a:t>
            </a:r>
            <a:r>
              <a:rPr lang="en-US" sz="2200" dirty="0" smtClean="0">
                <a:latin typeface="Cambria Math"/>
                <a:ea typeface="Cambria Math"/>
              </a:rPr>
              <a:t>−</a:t>
            </a:r>
            <a:r>
              <a:rPr lang="en-US" sz="2200" dirty="0" smtClean="0">
                <a:latin typeface="Cambria Math" pitchFamily="18" charset="0"/>
                <a:ea typeface="Cambria Math" pitchFamily="18" charset="0"/>
              </a:rPr>
              <a:t>2 modulo 7 is an inverse of 3 modulo 7, i.e., 5, </a:t>
            </a:r>
            <a:r>
              <a:rPr lang="en-US" sz="2200" dirty="0" smtClean="0">
                <a:latin typeface="Cambria Math"/>
                <a:ea typeface="Cambria Math"/>
              </a:rPr>
              <a:t>−</a:t>
            </a:r>
            <a:r>
              <a:rPr lang="en-US" sz="2200" dirty="0" smtClean="0">
                <a:latin typeface="Cambria Math" pitchFamily="18" charset="0"/>
                <a:ea typeface="Cambria Math" pitchFamily="18" charset="0"/>
              </a:rPr>
              <a:t>9, 12, etc.</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b="1" dirty="0" smtClean="0"/>
              <a:t>Example</a:t>
            </a:r>
            <a:r>
              <a:rPr lang="en-US" sz="2400" dirty="0" smtClean="0"/>
              <a:t>: Find an inverse of </a:t>
            </a:r>
            <a:r>
              <a:rPr lang="en-US" sz="2400" dirty="0" smtClean="0">
                <a:latin typeface="Cambria Math" pitchFamily="18" charset="0"/>
                <a:ea typeface="Cambria Math" pitchFamily="18" charset="0"/>
              </a:rPr>
              <a:t>101</a:t>
            </a:r>
            <a:r>
              <a:rPr lang="en-US" sz="2400" dirty="0" smtClean="0"/>
              <a:t> modulo </a:t>
            </a:r>
            <a:r>
              <a:rPr lang="en-US" sz="2400" dirty="0" smtClean="0">
                <a:latin typeface="Cambria Math" pitchFamily="18" charset="0"/>
                <a:ea typeface="Cambria Math" pitchFamily="18" charset="0"/>
              </a:rPr>
              <a:t>4620</a:t>
            </a:r>
            <a:r>
              <a:rPr lang="en-US" sz="2400" dirty="0" smtClean="0"/>
              <a:t>.</a:t>
            </a:r>
          </a:p>
          <a:p>
            <a:pPr>
              <a:buNone/>
            </a:pPr>
            <a:r>
              <a:rPr lang="en-US" sz="2400" b="1" dirty="0" smtClean="0"/>
              <a:t>    Solution</a:t>
            </a:r>
            <a:r>
              <a:rPr lang="en-US" sz="2400" dirty="0" smtClean="0"/>
              <a:t>: First use the Euclidian algorithm to show that  </a:t>
            </a:r>
            <a:r>
              <a:rPr lang="en-US" sz="2400" dirty="0" err="1" smtClean="0"/>
              <a:t>gcd</a:t>
            </a:r>
            <a:r>
              <a:rPr lang="en-US" sz="2400" dirty="0" smtClean="0"/>
              <a:t>(</a:t>
            </a:r>
            <a:r>
              <a:rPr lang="en-US" sz="2400" dirty="0" smtClean="0">
                <a:latin typeface="Cambria Math" pitchFamily="18" charset="0"/>
                <a:ea typeface="Cambria Math" pitchFamily="18" charset="0"/>
              </a:rPr>
              <a:t>101,4620</a:t>
            </a:r>
            <a:r>
              <a:rPr lang="en-US" sz="2400" dirty="0" smtClean="0"/>
              <a:t>) = </a:t>
            </a:r>
            <a:r>
              <a:rPr lang="en-US" sz="2400" dirty="0" smtClean="0">
                <a:latin typeface="Cambria Math" pitchFamily="18" charset="0"/>
                <a:ea typeface="Cambria Math" pitchFamily="18" charset="0"/>
              </a:rPr>
              <a:t>1</a:t>
            </a:r>
            <a:r>
              <a:rPr lang="en-US" sz="2400" dirty="0" smtClean="0"/>
              <a:t>. </a:t>
            </a:r>
            <a:endParaRPr lang="en-US" sz="2400" dirty="0" smtClean="0">
              <a:ea typeface="Cambria Math" pitchFamily="18" charset="0"/>
            </a:endParaRPr>
          </a:p>
          <a:p>
            <a:pPr lvl="1"/>
            <a:endParaRPr lang="en-US" sz="2200" dirty="0" smtClean="0">
              <a:latin typeface="Cambria Math" pitchFamily="18" charset="0"/>
              <a:ea typeface="Cambria Math" pitchFamily="18" charset="0"/>
            </a:endParaRPr>
          </a:p>
          <a:p>
            <a:pPr lvl="1">
              <a:buNone/>
            </a:pPr>
            <a:endParaRPr lang="en-US" sz="2200" dirty="0" smtClean="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smtClean="0">
                <a:latin typeface="Cambria Math" pitchFamily="18" charset="0"/>
                <a:ea typeface="Cambria Math" pitchFamily="18" charset="0"/>
              </a:rPr>
              <a:t>42620</a:t>
            </a:r>
            <a:r>
              <a:rPr lang="en-US" sz="2200" dirty="0" smtClean="0">
                <a:ea typeface="Cambria Math" pitchFamily="18" charset="0"/>
              </a:rPr>
              <a:t> =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75</a:t>
            </a:r>
          </a:p>
          <a:p>
            <a:pPr lvl="1"/>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26</a:t>
            </a:r>
          </a:p>
          <a:p>
            <a:pPr lvl="1"/>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23</a:t>
            </a:r>
          </a:p>
          <a:p>
            <a:pPr lvl="1"/>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3</a:t>
            </a:r>
          </a:p>
          <a:p>
            <a:pPr lvl="1"/>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2</a:t>
            </a:r>
          </a:p>
          <a:p>
            <a:pPr lvl="1"/>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2 = 2</a:t>
            </a:r>
            <a:r>
              <a:rPr lang="en-US" sz="2200" dirty="0" smtClean="0">
                <a:latin typeface="Cambria Math"/>
                <a:ea typeface="Cambria Math"/>
              </a:rPr>
              <a:t>∙</a:t>
            </a:r>
            <a:r>
              <a:rPr lang="en-US" sz="2200" dirty="0" smtClean="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smtClean="0"/>
              <a:t>Since the last nonzero </a:t>
            </a:r>
          </a:p>
          <a:p>
            <a:r>
              <a:rPr lang="en-US" dirty="0" smtClean="0"/>
              <a:t>remainder is </a:t>
            </a:r>
            <a:r>
              <a:rPr lang="en-US" dirty="0" smtClean="0">
                <a:latin typeface="Cambria Math" pitchFamily="18" charset="0"/>
                <a:ea typeface="Cambria Math" pitchFamily="18" charset="0"/>
              </a:rPr>
              <a:t>1</a:t>
            </a:r>
            <a:r>
              <a:rPr lang="en-US" dirty="0" smtClean="0"/>
              <a:t>, </a:t>
            </a:r>
          </a:p>
          <a:p>
            <a:r>
              <a:rPr lang="en-US" dirty="0" err="1" smtClean="0"/>
              <a:t>gcd</a:t>
            </a:r>
            <a:r>
              <a:rPr lang="en-US" dirty="0" smtClean="0"/>
              <a:t>(</a:t>
            </a:r>
            <a:r>
              <a:rPr lang="en-US" dirty="0" smtClean="0">
                <a:latin typeface="Cambria Math" pitchFamily="18" charset="0"/>
                <a:ea typeface="Cambria Math" pitchFamily="18" charset="0"/>
              </a:rPr>
              <a:t>101,4260</a:t>
            </a:r>
            <a:r>
              <a:rPr lang="en-US" dirty="0" smtClean="0"/>
              <a:t>) =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a:t>
            </a:r>
          </a:p>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latin typeface="Cambria Math"/>
                <a:ea typeface="Cambria Math"/>
              </a:rPr>
              <a:t> −</a:t>
            </a:r>
            <a:r>
              <a:rPr lang="en-US" sz="2200" dirty="0" smtClean="0">
                <a:ea typeface="Cambria Math" pitchFamily="18" charset="0"/>
              </a:rPr>
              <a:t>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 =</a:t>
            </a:r>
            <a:r>
              <a:rPr lang="en-US" sz="2200" dirty="0" smtClean="0">
                <a:latin typeface="Cambria Math"/>
                <a:ea typeface="Cambria Math"/>
              </a:rPr>
              <a:t> −</a:t>
            </a:r>
            <a:r>
              <a:rPr lang="en-US" sz="2200" dirty="0" smtClean="0">
                <a:latin typeface="Cambria Math" pitchFamily="18" charset="0"/>
                <a:ea typeface="Cambria Math" pitchFamily="18" charset="0"/>
              </a:rPr>
              <a:t> 1</a:t>
            </a:r>
            <a:r>
              <a:rPr lang="en-US" sz="2200" dirty="0" smtClean="0">
                <a:latin typeface="Cambria Math"/>
                <a:ea typeface="Cambria Math"/>
              </a:rPr>
              <a:t> ∙</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3</a:t>
            </a:r>
          </a:p>
          <a:p>
            <a:pPr marL="0" lvl="1"/>
            <a:r>
              <a:rPr lang="en-US" sz="2200" dirty="0" smtClean="0">
                <a:latin typeface="Cambria Math" pitchFamily="18" charset="0"/>
                <a:ea typeface="Cambria Math" pitchFamily="18" charset="0"/>
              </a:rPr>
              <a:t>1 =</a:t>
            </a:r>
            <a:r>
              <a:rPr lang="en-US" sz="2200" dirty="0" smtClean="0">
                <a:latin typeface="Cambria Math"/>
                <a:ea typeface="Cambria Math"/>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23</a:t>
            </a:r>
          </a:p>
          <a:p>
            <a:pPr marL="0" lvl="1"/>
            <a:r>
              <a:rPr lang="en-US" sz="2200" dirty="0" smtClean="0">
                <a:latin typeface="Cambria Math" pitchFamily="18" charset="0"/>
                <a:ea typeface="Cambria Math" pitchFamily="18" charset="0"/>
              </a:rPr>
              <a:t>1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pitchFamily="18" charset="0"/>
                <a:ea typeface="Cambria Math" pitchFamily="18" charset="0"/>
              </a:rPr>
              <a:t>)= 26</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 </a:t>
            </a:r>
          </a:p>
          <a:p>
            <a:pPr marL="0" lvl="1"/>
            <a:r>
              <a:rPr lang="en-US" sz="2200" dirty="0" smtClean="0">
                <a:latin typeface="Cambria Math" pitchFamily="18" charset="0"/>
                <a:ea typeface="Cambria Math" pitchFamily="18" charset="0"/>
              </a:rPr>
              <a:t>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 </a:t>
            </a:r>
          </a:p>
          <a:p>
            <a:pPr marL="0" lvl="1"/>
            <a:r>
              <a:rPr lang="en-US" sz="2200" dirty="0" smtClean="0">
                <a:latin typeface="Cambria Math" pitchFamily="18" charset="0"/>
                <a:ea typeface="Cambria Math" pitchFamily="18" charset="0"/>
              </a:rPr>
              <a:t>       = </a:t>
            </a:r>
            <a:r>
              <a:rPr lang="en-US" sz="2200" dirty="0" smtClean="0">
                <a:latin typeface="Cambria Math"/>
                <a:ea typeface="Cambria Math"/>
              </a:rPr>
              <a:t>−</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1601</a:t>
            </a:r>
            <a:r>
              <a:rPr lang="en-US" sz="2200" dirty="0" smtClean="0">
                <a:latin typeface="Cambria Math"/>
                <a:ea typeface="Cambria Math"/>
              </a:rPr>
              <a:t>∙</a:t>
            </a:r>
            <a:r>
              <a:rPr lang="en-US" sz="2200" dirty="0" smtClean="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smtClean="0"/>
              <a:t>Working Backwards:</a:t>
            </a:r>
            <a:endParaRPr lang="en-US" dirty="0"/>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smtClean="0"/>
              <a:t>B</a:t>
            </a:r>
            <a:r>
              <a:rPr lang="en-US" dirty="0" err="1" smtClean="0">
                <a:latin typeface="Cambria Math"/>
                <a:ea typeface="Cambria Math"/>
              </a:rPr>
              <a:t>é</a:t>
            </a:r>
            <a:r>
              <a:rPr lang="en-US" dirty="0" err="1" smtClean="0"/>
              <a:t>zout</a:t>
            </a:r>
            <a:r>
              <a:rPr lang="en-US" dirty="0" smtClean="0"/>
              <a:t> coefficients :</a:t>
            </a:r>
            <a:r>
              <a:rPr lang="en-US" dirty="0" smtClean="0">
                <a:latin typeface="Cambria Math"/>
                <a:ea typeface="Cambria Math"/>
              </a:rPr>
              <a:t> −</a:t>
            </a:r>
            <a:r>
              <a:rPr lang="en-US" dirty="0" smtClean="0">
                <a:latin typeface="Cambria Math" pitchFamily="18" charset="0"/>
                <a:ea typeface="Cambria Math" pitchFamily="18" charset="0"/>
              </a:rPr>
              <a:t> 35</a:t>
            </a:r>
            <a:r>
              <a:rPr lang="en-US" dirty="0" smtClean="0">
                <a:latin typeface="Cambria Math"/>
                <a:ea typeface="Cambria Math"/>
              </a:rPr>
              <a:t> </a:t>
            </a:r>
            <a:r>
              <a:rPr lang="en-US" dirty="0" smtClean="0"/>
              <a:t>and</a:t>
            </a:r>
            <a:r>
              <a:rPr lang="en-US" dirty="0" smtClean="0">
                <a:latin typeface="Cambria Math"/>
                <a:ea typeface="Cambria Math"/>
              </a:rPr>
              <a:t> </a:t>
            </a:r>
            <a:r>
              <a:rPr lang="en-US" dirty="0" smtClean="0">
                <a:ea typeface="Cambria Math" pitchFamily="18" charset="0"/>
              </a:rPr>
              <a:t> </a:t>
            </a:r>
            <a:r>
              <a:rPr lang="en-US" dirty="0" smtClean="0">
                <a:latin typeface="Cambria Math" pitchFamily="18" charset="0"/>
                <a:ea typeface="Cambria Math" pitchFamily="18" charset="0"/>
              </a:rPr>
              <a:t>1601</a:t>
            </a:r>
            <a:r>
              <a:rPr lang="en-US" dirty="0" smtClean="0"/>
              <a:t>  </a:t>
            </a:r>
            <a:endParaRPr lang="en-US" dirty="0"/>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smtClean="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smtClean="0"/>
              <a:t>Using Inverses to Solve </a:t>
            </a:r>
            <a:r>
              <a:rPr lang="en-US" sz="4000" dirty="0" err="1" smtClean="0"/>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smtClean="0"/>
              <a:t>We can solve the congruence   </a:t>
            </a:r>
            <a:r>
              <a:rPr lang="en-US" sz="2000" i="1" dirty="0" smtClean="0"/>
              <a:t>ax</a:t>
            </a:r>
            <a:r>
              <a:rPr lang="en-US" sz="2000" dirty="0" smtClean="0">
                <a:latin typeface="Cambria Math"/>
                <a:ea typeface="Cambria Math"/>
              </a:rPr>
              <a:t>≡</a:t>
            </a:r>
            <a:r>
              <a:rPr lang="en-US" sz="2000" dirty="0" smtClean="0"/>
              <a:t> </a:t>
            </a:r>
            <a:r>
              <a:rPr lang="en-US" sz="2000" i="1" dirty="0" smtClean="0"/>
              <a:t>b</a:t>
            </a:r>
            <a:r>
              <a:rPr lang="en-US" sz="2000" dirty="0" smtClean="0"/>
              <a:t>( mod </a:t>
            </a:r>
            <a:r>
              <a:rPr lang="en-US" sz="2000" i="1" dirty="0" smtClean="0"/>
              <a:t>m</a:t>
            </a:r>
            <a:r>
              <a:rPr lang="en-US" sz="2000" dirty="0" smtClean="0"/>
              <a:t>) by multiplying both sides by </a:t>
            </a:r>
            <a:r>
              <a:rPr lang="en-US" sz="2000" i="1" dirty="0" smtClean="0"/>
              <a:t>ā.</a:t>
            </a:r>
          </a:p>
          <a:p>
            <a:pPr>
              <a:buNone/>
            </a:pPr>
            <a:r>
              <a:rPr lang="en-US" sz="2000" b="1" dirty="0" smtClean="0"/>
              <a:t>     Example</a:t>
            </a:r>
            <a:r>
              <a:rPr lang="en-US" sz="2000" dirty="0" smtClean="0"/>
              <a:t>:  What are the solutions of the  congruence </a:t>
            </a:r>
            <a:r>
              <a:rPr lang="en-US" sz="2000" dirty="0" smtClean="0">
                <a:latin typeface="Cambria Math" pitchFamily="18" charset="0"/>
                <a:ea typeface="Cambria Math" pitchFamily="18" charset="0"/>
              </a:rPr>
              <a:t>3</a:t>
            </a:r>
            <a:r>
              <a:rPr lang="en-US" sz="2000" i="1" dirty="0" smtClean="0"/>
              <a:t>x</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a:t>
            </a:r>
          </a:p>
          <a:p>
            <a:pPr>
              <a:buNone/>
            </a:pPr>
            <a:r>
              <a:rPr lang="en-US" sz="2000" dirty="0" smtClean="0"/>
              <a:t>     </a:t>
            </a:r>
            <a:r>
              <a:rPr lang="en-US" sz="2000" b="1" dirty="0" smtClean="0"/>
              <a:t>Solution</a:t>
            </a:r>
            <a:r>
              <a:rPr lang="en-US" sz="2000" dirty="0" smtClean="0"/>
              <a:t>:  We found that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is an inverse of </a:t>
            </a:r>
            <a:r>
              <a:rPr lang="en-US" sz="2000" dirty="0" smtClean="0">
                <a:latin typeface="Cambria Math" pitchFamily="18" charset="0"/>
                <a:ea typeface="Cambria Math" pitchFamily="18" charset="0"/>
              </a:rPr>
              <a:t>3 </a:t>
            </a:r>
            <a:r>
              <a:rPr lang="en-US" sz="2000" dirty="0" smtClean="0">
                <a:ea typeface="Cambria Math" pitchFamily="18" charset="0"/>
              </a:rPr>
              <a:t>modulo </a:t>
            </a:r>
            <a:r>
              <a:rPr lang="en-US" sz="2000" dirty="0" smtClean="0">
                <a:latin typeface="Cambria Math" pitchFamily="18" charset="0"/>
                <a:ea typeface="Cambria Math" pitchFamily="18" charset="0"/>
              </a:rPr>
              <a:t>7 </a:t>
            </a:r>
            <a:r>
              <a:rPr lang="en-US" sz="2000" dirty="0" smtClean="0">
                <a:ea typeface="Cambria Math" pitchFamily="18" charset="0"/>
              </a:rPr>
              <a:t>(two slides back). We multiply both sides of the congruence by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giving</a:t>
            </a:r>
            <a:r>
              <a:rPr lang="en-US" sz="2000" dirty="0" smtClean="0">
                <a:latin typeface="Cambria Math" pitchFamily="18" charset="0"/>
                <a:ea typeface="Cambria Math" pitchFamily="18" charset="0"/>
              </a:rPr>
              <a:t> </a:t>
            </a:r>
          </a:p>
          <a:p>
            <a:pPr>
              <a:buNone/>
            </a:pP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Because  </a:t>
            </a:r>
            <a:r>
              <a:rPr lang="en-US" sz="2000" dirty="0" smtClean="0">
                <a:latin typeface="Cambria Math"/>
                <a:ea typeface="Cambria Math"/>
              </a:rPr>
              <a:t>−</a:t>
            </a:r>
            <a:r>
              <a:rPr lang="en-US" sz="2000" dirty="0" smtClean="0">
                <a:latin typeface="Cambria Math" pitchFamily="18" charset="0"/>
                <a:ea typeface="Cambria Math" pitchFamily="18" charset="0"/>
              </a:rPr>
              <a:t>6 </a:t>
            </a:r>
            <a:r>
              <a:rPr lang="en-US" sz="2000" dirty="0" smtClean="0">
                <a:latin typeface="Cambria Math"/>
                <a:ea typeface="Cambria Math"/>
              </a:rPr>
              <a:t>≡</a:t>
            </a:r>
            <a:r>
              <a:rPr lang="en-US" sz="2000" dirty="0" smtClean="0"/>
              <a:t> </a:t>
            </a:r>
            <a:r>
              <a:rPr lang="en-US" sz="2000" dirty="0" smtClean="0">
                <a:latin typeface="Cambria Math"/>
                <a:ea typeface="Cambria Math"/>
              </a:rPr>
              <a:t>1 </a:t>
            </a:r>
            <a:r>
              <a:rPr lang="en-US" sz="2000" dirty="0" smtClean="0"/>
              <a:t>(mod </a:t>
            </a:r>
            <a:r>
              <a:rPr lang="en-US" sz="2000" dirty="0" smtClean="0">
                <a:latin typeface="Cambria Math" pitchFamily="18" charset="0"/>
                <a:ea typeface="Cambria Math" pitchFamily="18" charset="0"/>
              </a:rPr>
              <a:t>7</a:t>
            </a:r>
            <a:r>
              <a:rPr lang="en-US" sz="2000" dirty="0" smtClean="0"/>
              <a:t>)  and </a:t>
            </a:r>
            <a:r>
              <a:rPr lang="en-US" sz="2000" dirty="0" smtClean="0">
                <a:latin typeface="Cambria Math"/>
                <a:ea typeface="Cambria Math"/>
              </a:rPr>
              <a:t>−</a:t>
            </a:r>
            <a:r>
              <a:rPr lang="en-US" sz="2000" dirty="0" smtClean="0">
                <a:latin typeface="Cambria Math" pitchFamily="18" charset="0"/>
                <a:ea typeface="Cambria Math" pitchFamily="18" charset="0"/>
              </a:rPr>
              <a:t>8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it follows that if </a:t>
            </a:r>
            <a:r>
              <a:rPr lang="en-US" sz="2000" i="1" dirty="0" smtClean="0"/>
              <a:t>x</a:t>
            </a:r>
            <a:r>
              <a:rPr lang="en-US" sz="2000" dirty="0" smtClean="0"/>
              <a:t> is a solution, then </a:t>
            </a:r>
            <a:r>
              <a:rPr lang="en-US" sz="2000" i="1" dirty="0" smtClean="0"/>
              <a:t>x</a:t>
            </a:r>
            <a:r>
              <a:rPr lang="en-US" sz="2000" dirty="0" smtClean="0">
                <a:latin typeface="Cambria Math"/>
                <a:ea typeface="Cambria Math"/>
              </a:rPr>
              <a:t> ≡</a:t>
            </a:r>
            <a:r>
              <a:rPr lang="en-US" sz="2000"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8</a:t>
            </a:r>
            <a:r>
              <a:rPr lang="en-US" sz="2000" dirty="0" smtClean="0">
                <a:latin typeface="Cambria Math"/>
                <a:ea typeface="Cambria Math"/>
              </a:rPr>
              <a:t> </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We need to determine if every </a:t>
            </a:r>
            <a:r>
              <a:rPr lang="en-US" sz="2000" i="1" dirty="0" smtClean="0"/>
              <a:t>x</a:t>
            </a:r>
            <a:r>
              <a:rPr lang="en-US" sz="2000" dirty="0" smtClean="0"/>
              <a:t> with</a:t>
            </a:r>
            <a:r>
              <a:rPr lang="en-US" sz="2000" i="1" dirty="0" smtClean="0"/>
              <a:t> 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is a solution. Assume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By Theorem </a:t>
            </a:r>
            <a:r>
              <a:rPr lang="en-US" sz="2000" dirty="0" smtClean="0">
                <a:latin typeface="Cambria Math" pitchFamily="18" charset="0"/>
                <a:ea typeface="Cambria Math" pitchFamily="18" charset="0"/>
              </a:rPr>
              <a:t>5</a:t>
            </a:r>
            <a:r>
              <a:rPr lang="en-US" sz="2000" dirty="0" smtClean="0"/>
              <a:t> of Section </a:t>
            </a:r>
            <a:r>
              <a:rPr lang="en-US" sz="2000" dirty="0" smtClean="0">
                <a:latin typeface="Cambria Math" pitchFamily="18" charset="0"/>
                <a:ea typeface="Cambria Math" pitchFamily="18" charset="0"/>
              </a:rPr>
              <a:t>4.1</a:t>
            </a:r>
            <a:r>
              <a:rPr lang="en-US" sz="2000" dirty="0" smtClean="0"/>
              <a:t>, it follows that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3 </a:t>
            </a:r>
            <a:r>
              <a:rPr lang="en-US" sz="2000" dirty="0" smtClean="0">
                <a:latin typeface="Cambria Math"/>
                <a:ea typeface="Cambria Math"/>
              </a:rPr>
              <a:t>∙</a:t>
            </a:r>
            <a:r>
              <a:rPr lang="en-US" sz="2000" dirty="0" smtClean="0">
                <a:latin typeface="Cambria Math" pitchFamily="18" charset="0"/>
                <a:ea typeface="Cambria Math" pitchFamily="18" charset="0"/>
              </a:rPr>
              <a:t> 6</a:t>
            </a:r>
            <a:r>
              <a:rPr lang="en-US" sz="2000" i="1" dirty="0" smtClean="0"/>
              <a:t> = </a:t>
            </a:r>
            <a:r>
              <a:rPr lang="en-US" sz="2000" dirty="0" smtClean="0">
                <a:latin typeface="Cambria Math" pitchFamily="18" charset="0"/>
                <a:ea typeface="Cambria Math" pitchFamily="18" charset="0"/>
              </a:rPr>
              <a:t>18</a:t>
            </a:r>
            <a:r>
              <a:rPr lang="en-US" sz="2000" i="1"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which shows that all such </a:t>
            </a:r>
            <a:r>
              <a:rPr lang="en-US" sz="2000" i="1" dirty="0" smtClean="0"/>
              <a:t>x</a:t>
            </a:r>
            <a:r>
              <a:rPr lang="en-US" sz="2000" dirty="0" smtClean="0"/>
              <a:t> satisfy the congruence. </a:t>
            </a:r>
          </a:p>
          <a:p>
            <a:pPr>
              <a:buNone/>
            </a:pPr>
            <a:r>
              <a:rPr lang="en-US" sz="2000" dirty="0" smtClean="0"/>
              <a:t>     The solutions are the integers </a:t>
            </a:r>
            <a:r>
              <a:rPr lang="en-US" sz="2000" i="1" dirty="0" smtClean="0"/>
              <a:t>x</a:t>
            </a:r>
            <a:r>
              <a:rPr lang="en-US" sz="2000" dirty="0" smtClean="0"/>
              <a:t> such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namely,  </a:t>
            </a:r>
            <a:r>
              <a:rPr lang="en-US" sz="2000" dirty="0" smtClean="0">
                <a:latin typeface="Cambria Math" pitchFamily="18" charset="0"/>
                <a:ea typeface="Cambria Math" pitchFamily="18" charset="0"/>
              </a:rPr>
              <a:t>6,13,20 …</a:t>
            </a:r>
            <a:r>
              <a:rPr lang="en-US" sz="2000" dirty="0" smtClean="0"/>
              <a:t> and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1,</a:t>
            </a:r>
            <a:r>
              <a:rPr lang="en-US" sz="2000" dirty="0" smtClean="0">
                <a:latin typeface="Cambria Math"/>
                <a:ea typeface="Cambria Math"/>
              </a:rPr>
              <a:t> − </a:t>
            </a:r>
            <a:r>
              <a:rPr lang="en-US" sz="2000" dirty="0" smtClean="0">
                <a:latin typeface="Cambria Math" pitchFamily="18" charset="0"/>
                <a:ea typeface="Cambria Math" pitchFamily="18" charset="0"/>
              </a:rPr>
              <a:t>8,</a:t>
            </a:r>
            <a:r>
              <a:rPr lang="en-US" sz="2000" dirty="0" smtClean="0">
                <a:latin typeface="Cambria Math"/>
                <a:ea typeface="Cambria Math"/>
              </a:rPr>
              <a:t> − </a:t>
            </a:r>
            <a:r>
              <a:rPr lang="en-US" sz="2000" dirty="0" smtClean="0">
                <a:latin typeface="Cambria Math" pitchFamily="18" charset="0"/>
                <a:ea typeface="Cambria Math" pitchFamily="18" charset="0"/>
              </a:rPr>
              <a:t>15,…</a:t>
            </a:r>
            <a:endParaRPr lang="en-US" sz="2000"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first century, the Chinese mathematician Sun-</a:t>
            </a:r>
            <a:r>
              <a:rPr lang="en-US" dirty="0" err="1" smtClean="0"/>
              <a:t>Tsu</a:t>
            </a:r>
            <a:r>
              <a:rPr lang="en-US" dirty="0" smtClean="0"/>
              <a:t> asked:</a:t>
            </a:r>
          </a:p>
          <a:p>
            <a:pPr lvl="1">
              <a:buNone/>
            </a:pPr>
            <a:r>
              <a:rPr lang="en-US" dirty="0" smtClean="0"/>
              <a:t>   There are certain things whose number is unknown. When divided by </a:t>
            </a:r>
            <a:r>
              <a:rPr lang="en-US" dirty="0" smtClean="0">
                <a:latin typeface="Cambria Math" pitchFamily="18" charset="0"/>
                <a:ea typeface="Cambria Math" pitchFamily="18" charset="0"/>
              </a:rPr>
              <a:t>3</a:t>
            </a:r>
            <a:r>
              <a:rPr lang="en-US" dirty="0" smtClean="0"/>
              <a:t>, the remainder is </a:t>
            </a:r>
            <a:r>
              <a:rPr lang="en-US" dirty="0" smtClean="0">
                <a:latin typeface="Cambria Math" pitchFamily="18" charset="0"/>
                <a:ea typeface="Cambria Math" pitchFamily="18" charset="0"/>
              </a:rPr>
              <a:t>2</a:t>
            </a:r>
            <a:r>
              <a:rPr lang="en-US" dirty="0" smtClean="0"/>
              <a:t>; when divided by </a:t>
            </a:r>
            <a:r>
              <a:rPr lang="en-US" dirty="0" smtClean="0">
                <a:latin typeface="Cambria Math" pitchFamily="18" charset="0"/>
                <a:ea typeface="Cambria Math" pitchFamily="18" charset="0"/>
              </a:rPr>
              <a:t>5</a:t>
            </a:r>
            <a:r>
              <a:rPr lang="en-US" dirty="0" smtClean="0"/>
              <a:t>, the remainder is </a:t>
            </a:r>
            <a:r>
              <a:rPr lang="en-US" dirty="0" smtClean="0">
                <a:latin typeface="Cambria Math" pitchFamily="18" charset="0"/>
                <a:ea typeface="Cambria Math" pitchFamily="18" charset="0"/>
              </a:rPr>
              <a:t>3</a:t>
            </a:r>
            <a:r>
              <a:rPr lang="en-US" dirty="0" smtClean="0"/>
              <a:t>; when divided by </a:t>
            </a:r>
            <a:r>
              <a:rPr lang="en-US" dirty="0" smtClean="0">
                <a:latin typeface="Cambria Math" pitchFamily="18" charset="0"/>
                <a:ea typeface="Cambria Math" pitchFamily="18" charset="0"/>
              </a:rPr>
              <a:t>7</a:t>
            </a:r>
            <a:r>
              <a:rPr lang="en-US" dirty="0" smtClean="0"/>
              <a:t>, the remainder is </a:t>
            </a:r>
            <a:r>
              <a:rPr lang="en-US" dirty="0" smtClean="0">
                <a:latin typeface="Cambria Math" pitchFamily="18" charset="0"/>
                <a:ea typeface="Cambria Math" pitchFamily="18" charset="0"/>
              </a:rPr>
              <a:t>2</a:t>
            </a:r>
            <a:r>
              <a:rPr lang="en-US" dirty="0" smtClean="0"/>
              <a:t>. What will be the number of things?</a:t>
            </a:r>
          </a:p>
          <a:p>
            <a:r>
              <a:rPr lang="en-US" dirty="0" smtClean="0"/>
              <a:t>This puzzle can be translated into the  solution of the system of </a:t>
            </a:r>
            <a:r>
              <a:rPr lang="en-US" dirty="0" err="1" smtClean="0"/>
              <a:t>congruences</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r>
              <a:rPr lang="en-US" dirty="0" smtClean="0"/>
              <a:t>We’ll see how the theorem that is known as the </a:t>
            </a:r>
            <a:r>
              <a:rPr lang="en-US" i="1" dirty="0" smtClean="0"/>
              <a:t>Chinese Remainder Theorem </a:t>
            </a:r>
            <a:r>
              <a:rPr lang="en-US" dirty="0" smtClean="0"/>
              <a:t>can be used to solve Sun-</a:t>
            </a:r>
            <a:r>
              <a:rPr lang="en-US" dirty="0" err="1" smtClean="0"/>
              <a:t>Tsu’s</a:t>
            </a:r>
            <a:r>
              <a:rPr lang="en-US" dirty="0" smtClean="0"/>
              <a:t> problem.</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a:t>
            </a:r>
            <a:r>
              <a:rPr lang="en-US" i="1" dirty="0" smtClean="0"/>
              <a:t>The Chinese Remainder Theorem</a:t>
            </a:r>
            <a:r>
              <a:rPr lang="en-US" dirty="0" smtClean="0"/>
              <a:t>) Let </a:t>
            </a:r>
            <a:r>
              <a:rPr lang="en-US" i="1" dirty="0" smtClean="0"/>
              <a:t>m</a:t>
            </a:r>
            <a:r>
              <a:rPr lang="en-US" baseline="-25000" dirty="0" smtClean="0">
                <a:latin typeface="Cambria Math" pitchFamily="18" charset="0"/>
                <a:ea typeface="Cambria Math" pitchFamily="18" charset="0"/>
              </a:rPr>
              <a:t>1</a:t>
            </a:r>
            <a:r>
              <a:rPr lang="en-US" dirty="0" smtClean="0"/>
              <a:t>,</a:t>
            </a:r>
            <a:r>
              <a:rPr lang="en-US" i="1" dirty="0" smtClean="0"/>
              <a:t>m</a:t>
            </a:r>
            <a:r>
              <a:rPr lang="en-US" baseline="-25000" dirty="0" smtClean="0">
                <a:latin typeface="Cambria Math" pitchFamily="18" charset="0"/>
                <a:ea typeface="Cambria Math" pitchFamily="18" charset="0"/>
              </a:rPr>
              <a:t>2</a:t>
            </a:r>
            <a:r>
              <a:rPr lang="en-US" dirty="0" smtClean="0"/>
              <a:t>,…,</a:t>
            </a:r>
            <a:r>
              <a:rPr lang="en-US" i="1" dirty="0" err="1" smtClean="0"/>
              <a:t>m</a:t>
            </a:r>
            <a:r>
              <a:rPr lang="en-US" i="1" baseline="-25000" dirty="0" err="1" smtClean="0">
                <a:ea typeface="Cambria Math" pitchFamily="18" charset="0"/>
              </a:rPr>
              <a:t>n</a:t>
            </a:r>
            <a:r>
              <a:rPr lang="en-US" dirty="0" smtClean="0"/>
              <a:t> be </a:t>
            </a:r>
            <a:r>
              <a:rPr lang="en-US" dirty="0" err="1" smtClean="0"/>
              <a:t>pairwise</a:t>
            </a:r>
            <a:r>
              <a:rPr lang="en-US" dirty="0" smtClean="0"/>
              <a:t> relatively prime positive integers greater than one and </a:t>
            </a:r>
            <a:r>
              <a:rPr lang="en-US" i="1" dirty="0" smtClean="0"/>
              <a:t>a</a:t>
            </a:r>
            <a:r>
              <a:rPr lang="en-US" baseline="-25000" dirty="0" smtClean="0">
                <a:latin typeface="Cambria Math" pitchFamily="18" charset="0"/>
                <a:ea typeface="Cambria Math" pitchFamily="18" charset="0"/>
              </a:rPr>
              <a:t>1</a:t>
            </a:r>
            <a:r>
              <a:rPr lang="en-US" dirty="0" smtClean="0"/>
              <a:t>,</a:t>
            </a:r>
            <a:r>
              <a:rPr lang="en-US" i="1" dirty="0" smtClean="0"/>
              <a:t>a</a:t>
            </a:r>
            <a:r>
              <a:rPr lang="en-US" baseline="-25000" dirty="0" smtClean="0">
                <a:latin typeface="Cambria Math" pitchFamily="18" charset="0"/>
                <a:ea typeface="Cambria Math" pitchFamily="18" charset="0"/>
              </a:rPr>
              <a:t>2</a:t>
            </a:r>
            <a:r>
              <a:rPr lang="en-US" dirty="0" smtClean="0"/>
              <a:t>,…,</a:t>
            </a:r>
            <a:r>
              <a:rPr lang="en-US" i="1" dirty="0" smtClean="0"/>
              <a:t>a</a:t>
            </a:r>
            <a:r>
              <a:rPr lang="en-US" i="1" baseline="-25000" dirty="0" smtClean="0">
                <a:ea typeface="Cambria Math" pitchFamily="18" charset="0"/>
              </a:rPr>
              <a:t>n</a:t>
            </a:r>
            <a:r>
              <a:rPr lang="en-US" dirty="0" smtClean="0"/>
              <a:t> arbitrary integers. Then the system</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a:buNone/>
            </a:pPr>
            <a:r>
              <a:rPr lang="en-US" dirty="0" smtClean="0"/>
              <a:t>    has a unique solution  modulo </a:t>
            </a:r>
            <a:r>
              <a:rPr lang="en-US" i="1" dirty="0" smtClean="0"/>
              <a:t>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 </a:t>
            </a:r>
          </a:p>
          <a:p>
            <a:pPr>
              <a:buNone/>
            </a:pPr>
            <a:r>
              <a:rPr lang="en-US" dirty="0" smtClean="0"/>
              <a:t>   (That is, there is a solution x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latin typeface="Cambria Math"/>
                <a:ea typeface="Cambria Math"/>
              </a:rPr>
              <a:t>x </a:t>
            </a:r>
            <a:r>
              <a:rPr lang="en-US" dirty="0" smtClean="0">
                <a:latin typeface="Cambria Math"/>
                <a:ea typeface="Cambria Math"/>
              </a:rPr>
              <a:t>&lt;</a:t>
            </a:r>
            <a:r>
              <a:rPr lang="en-US" i="1" dirty="0" smtClean="0">
                <a:latin typeface="Cambria Math"/>
                <a:ea typeface="Cambria Math"/>
              </a:rPr>
              <a:t>m</a:t>
            </a:r>
            <a:r>
              <a:rPr lang="en-US" dirty="0" smtClean="0">
                <a:latin typeface="Cambria Math"/>
                <a:ea typeface="Cambria Math"/>
              </a:rPr>
              <a:t> and all other solutions are congruent modulo </a:t>
            </a:r>
            <a:r>
              <a:rPr lang="en-US" i="1" dirty="0" smtClean="0">
                <a:latin typeface="Cambria Math"/>
                <a:ea typeface="Cambria Math"/>
              </a:rPr>
              <a:t>m</a:t>
            </a:r>
            <a:r>
              <a:rPr lang="en-US" dirty="0" smtClean="0">
                <a:latin typeface="Cambria Math"/>
                <a:ea typeface="Cambria Math"/>
              </a:rPr>
              <a:t> to this solution.)</a:t>
            </a:r>
            <a:endParaRPr lang="en-US" dirty="0" smtClean="0"/>
          </a:p>
          <a:p>
            <a:pPr lvl="1">
              <a:buNone/>
            </a:pPr>
            <a:r>
              <a:rPr lang="en-US" dirty="0" smtClean="0"/>
              <a:t>   </a:t>
            </a:r>
          </a:p>
          <a:p>
            <a:r>
              <a:rPr lang="en-US" b="1" dirty="0" smtClean="0"/>
              <a:t>Proof</a:t>
            </a:r>
            <a:r>
              <a:rPr lang="en-US" dirty="0" smtClean="0"/>
              <a:t>: We’ll  show that a solution exists by describing a way to construct the solution. Showing that the solution is unique modulo </a:t>
            </a:r>
            <a:r>
              <a:rPr lang="en-US" i="1" dirty="0" smtClean="0"/>
              <a:t>m</a:t>
            </a:r>
            <a:r>
              <a:rPr lang="en-US" dirty="0" smtClean="0"/>
              <a:t> is Exercise </a:t>
            </a:r>
            <a:r>
              <a:rPr lang="en-US" dirty="0" smtClean="0">
                <a:latin typeface="Cambria Math" pitchFamily="18" charset="0"/>
                <a:ea typeface="Cambria Math" pitchFamily="18" charset="0"/>
              </a:rPr>
              <a:t>30</a:t>
            </a:r>
            <a:r>
              <a:rPr lang="en-US" dirty="0" smtClean="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r>
              <a:rPr lang="en-US" dirty="0" smtClean="0"/>
              <a:t> To construct a solution first let </a:t>
            </a:r>
            <a:r>
              <a:rPr lang="en-US" i="1" dirty="0" smtClean="0"/>
              <a:t>M</a:t>
            </a:r>
            <a:r>
              <a:rPr lang="en-US" i="1" baseline="-25000" dirty="0" smtClean="0">
                <a:ea typeface="Cambria Math" pitchFamily="18" charset="0"/>
              </a:rPr>
              <a:t>k</a:t>
            </a:r>
            <a:r>
              <a:rPr lang="en-US" i="1" dirty="0" smtClean="0"/>
              <a:t>=m/</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t>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 and </a:t>
            </a:r>
            <a:r>
              <a:rPr lang="en-US" i="1" dirty="0" smtClean="0"/>
              <a:t> 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a:t>
            </a:r>
          </a:p>
          <a:p>
            <a:pPr>
              <a:buNone/>
            </a:pPr>
            <a:endParaRPr lang="en-US" dirty="0" smtClean="0"/>
          </a:p>
          <a:p>
            <a:pPr>
              <a:buNone/>
            </a:pPr>
            <a:r>
              <a:rPr lang="en-US" dirty="0" smtClean="0"/>
              <a:t>     Since  </a:t>
            </a:r>
            <a:r>
              <a:rPr lang="en-US" dirty="0" err="1" smtClean="0"/>
              <a:t>gcd</a:t>
            </a:r>
            <a:r>
              <a:rPr lang="en-US" dirty="0" smtClean="0"/>
              <a:t>(</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ea typeface="Cambria Math" pitchFamily="18" charset="0"/>
              </a:rPr>
              <a:t>,</a:t>
            </a:r>
            <a:r>
              <a:rPr lang="en-US" i="1" dirty="0" smtClean="0"/>
              <a:t>M</a:t>
            </a:r>
            <a:r>
              <a:rPr lang="en-US" i="1" baseline="-25000" dirty="0" smtClean="0">
                <a:ea typeface="Cambria Math" pitchFamily="18" charset="0"/>
              </a:rPr>
              <a:t>k </a:t>
            </a:r>
            <a:r>
              <a:rPr lang="en-US" dirty="0" smtClean="0">
                <a:ea typeface="Cambria Math" pitchFamily="18" charset="0"/>
              </a:rPr>
              <a:t>) = </a:t>
            </a:r>
            <a:r>
              <a:rPr lang="en-US" dirty="0" smtClean="0">
                <a:latin typeface="Cambria Math" pitchFamily="18" charset="0"/>
                <a:ea typeface="Cambria Math" pitchFamily="18" charset="0"/>
              </a:rPr>
              <a:t>1, by Theorem 1,  </a:t>
            </a:r>
            <a:r>
              <a:rPr lang="en-US" dirty="0" smtClean="0"/>
              <a:t>there is an integer  </a:t>
            </a:r>
            <a:r>
              <a:rPr lang="en-US" i="1" dirty="0" err="1" smtClean="0"/>
              <a:t>y</a:t>
            </a:r>
            <a:r>
              <a:rPr lang="en-US" i="1" baseline="-25000" dirty="0" err="1" smtClean="0">
                <a:ea typeface="Cambria Math" pitchFamily="18" charset="0"/>
              </a:rPr>
              <a:t>k</a:t>
            </a:r>
            <a:r>
              <a:rPr lang="en-US" i="1" baseline="-25000" dirty="0" smtClean="0">
                <a:ea typeface="Cambria Math" pitchFamily="18" charset="0"/>
              </a:rPr>
              <a:t> </a:t>
            </a:r>
            <a:r>
              <a:rPr lang="en-US" dirty="0" smtClean="0"/>
              <a:t>, an inverse of </a:t>
            </a:r>
            <a:r>
              <a:rPr lang="en-US" i="1" dirty="0" smtClean="0"/>
              <a:t>M</a:t>
            </a:r>
            <a:r>
              <a:rPr lang="en-US" i="1" baseline="-25000" dirty="0" smtClean="0">
                <a:ea typeface="Cambria Math" pitchFamily="18" charset="0"/>
              </a:rPr>
              <a:t>k</a:t>
            </a:r>
            <a:r>
              <a:rPr lang="en-US" dirty="0" smtClean="0"/>
              <a:t>  modulo </a:t>
            </a:r>
            <a:r>
              <a:rPr lang="en-US" i="1" dirty="0" err="1" smtClean="0"/>
              <a:t>m</a:t>
            </a:r>
            <a:r>
              <a:rPr lang="en-US" i="1" baseline="-25000" dirty="0" err="1" smtClean="0">
                <a:ea typeface="Cambria Math" pitchFamily="18" charset="0"/>
              </a:rPr>
              <a:t>k</a:t>
            </a:r>
            <a:r>
              <a:rPr lang="en-US" dirty="0" smtClean="0"/>
              <a:t>,</a:t>
            </a:r>
            <a:r>
              <a:rPr lang="en-US" i="1" dirty="0" smtClean="0"/>
              <a:t> </a:t>
            </a:r>
            <a:r>
              <a:rPr lang="en-US" dirty="0" smtClean="0"/>
              <a:t>such that</a:t>
            </a:r>
          </a:p>
          <a:p>
            <a:pPr marL="274320" lvl="1" indent="-274320">
              <a:buClr>
                <a:schemeClr val="accent3"/>
              </a:buClr>
              <a:buSzPct val="95000"/>
              <a:buNone/>
            </a:pPr>
            <a:r>
              <a:rPr lang="en-US" dirty="0" smtClean="0"/>
              <a:t>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t>      Form the sum</a:t>
            </a:r>
          </a:p>
          <a:p>
            <a:pPr marL="274320" lvl="1" indent="-274320">
              <a:buClr>
                <a:schemeClr val="accent3"/>
              </a:buClr>
              <a:buSzPct val="95000"/>
              <a:buNone/>
            </a:pPr>
            <a:r>
              <a:rPr lang="en-US" dirty="0" smtClean="0"/>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1</a:t>
            </a:r>
            <a:r>
              <a:rPr lang="en-US" i="1" dirty="0" smtClean="0"/>
              <a:t> 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M</a:t>
            </a:r>
            <a:r>
              <a:rPr lang="en-US" baseline="-25000" dirty="0" smtClean="0">
                <a:latin typeface="Cambria Math" pitchFamily="18" charset="0"/>
                <a:ea typeface="Cambria Math" pitchFamily="18" charset="0"/>
              </a:rPr>
              <a:t>2</a:t>
            </a:r>
            <a:r>
              <a:rPr lang="en-US" i="1" dirty="0" smtClean="0"/>
              <a:t> 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a:ea typeface="Cambria Math"/>
              </a:rPr>
              <a:t>∙ ∙ ∙ </a:t>
            </a:r>
            <a:r>
              <a:rPr lang="en-US" dirty="0" smtClean="0">
                <a:latin typeface="Cambria Math" pitchFamily="18" charset="0"/>
                <a:ea typeface="Cambria Math" pitchFamily="18" charset="0"/>
              </a:rPr>
              <a:t>+ </a:t>
            </a:r>
            <a:r>
              <a:rPr lang="en-US" i="1" dirty="0" smtClean="0"/>
              <a:t>a</a:t>
            </a:r>
            <a:r>
              <a:rPr lang="en-US" i="1" baseline="-25000" dirty="0" smtClean="0">
                <a:ea typeface="Cambria Math" pitchFamily="18" charset="0"/>
              </a:rPr>
              <a:t>n</a:t>
            </a:r>
            <a:r>
              <a:rPr lang="en-US" dirty="0" smtClean="0"/>
              <a:t> </a:t>
            </a:r>
            <a:r>
              <a:rPr lang="en-US" i="1" dirty="0" err="1" smtClean="0"/>
              <a:t>M</a:t>
            </a:r>
            <a:r>
              <a:rPr lang="en-US" i="1" baseline="-25000" dirty="0" err="1" smtClean="0">
                <a:ea typeface="Cambria Math" pitchFamily="18" charset="0"/>
              </a:rPr>
              <a:t>n</a:t>
            </a:r>
            <a:r>
              <a:rPr lang="en-US" i="1" dirty="0" smtClean="0"/>
              <a:t> </a:t>
            </a:r>
            <a:r>
              <a:rPr lang="en-US" i="1" dirty="0" err="1" smtClean="0"/>
              <a:t>y</a:t>
            </a:r>
            <a:r>
              <a:rPr lang="en-US" i="1" baseline="-25000" dirty="0" err="1" smtClean="0">
                <a:ea typeface="Cambria Math" pitchFamily="18" charset="0"/>
              </a:rPr>
              <a:t>n</a:t>
            </a:r>
            <a:r>
              <a:rPr lang="en-US" dirty="0" smtClean="0">
                <a:latin typeface="Cambria Math" pitchFamily="18" charset="0"/>
                <a:ea typeface="Cambria Math" pitchFamily="18" charset="0"/>
              </a:rPr>
              <a:t> .</a:t>
            </a:r>
          </a:p>
          <a:p>
            <a:pPr marL="274320" lvl="1" indent="-274320">
              <a:buClr>
                <a:schemeClr val="accent3"/>
              </a:buClr>
              <a:buSzPct val="95000"/>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latin typeface="Cambria Math" pitchFamily="18" charset="0"/>
                <a:ea typeface="Cambria Math" pitchFamily="18" charset="0"/>
              </a:rPr>
              <a:t>       Note that because </a:t>
            </a:r>
            <a:r>
              <a:rPr lang="en-US" dirty="0" err="1" smtClean="0"/>
              <a:t>M</a:t>
            </a:r>
            <a:r>
              <a:rPr lang="en-US" i="1" baseline="-25000" dirty="0" err="1" smtClean="0">
                <a:ea typeface="Cambria Math" pitchFamily="18" charset="0"/>
              </a:rPr>
              <a:t>j</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 </a:t>
            </a:r>
            <a:r>
              <a:rPr lang="en-US" dirty="0" smtClean="0"/>
              <a:t>( mod </a:t>
            </a:r>
            <a:r>
              <a:rPr lang="en-US" i="1" dirty="0" err="1" smtClean="0"/>
              <a:t>m</a:t>
            </a:r>
            <a:r>
              <a:rPr lang="en-US" baseline="-25000" dirty="0" err="1" smtClean="0">
                <a:latin typeface="Cambria Math" pitchFamily="18" charset="0"/>
                <a:ea typeface="Cambria Math" pitchFamily="18" charset="0"/>
              </a:rPr>
              <a:t>k</a:t>
            </a:r>
            <a:r>
              <a:rPr lang="en-US" dirty="0" smtClean="0"/>
              <a:t>)   whenever </a:t>
            </a:r>
            <a:r>
              <a:rPr lang="en-US" i="1" dirty="0" smtClean="0"/>
              <a:t>j</a:t>
            </a:r>
            <a:r>
              <a:rPr lang="en-US" dirty="0" smtClean="0"/>
              <a:t>  </a:t>
            </a:r>
            <a:r>
              <a:rPr lang="en-US" dirty="0" smtClean="0">
                <a:latin typeface="Cambria Math"/>
                <a:ea typeface="Cambria Math"/>
              </a:rPr>
              <a:t>≠</a:t>
            </a:r>
            <a:r>
              <a:rPr lang="en-US" i="1" dirty="0" smtClean="0"/>
              <a:t>k </a:t>
            </a:r>
            <a:r>
              <a:rPr lang="en-US" dirty="0" smtClean="0"/>
              <a:t>, all terms except the </a:t>
            </a:r>
            <a:r>
              <a:rPr lang="en-US" i="1" dirty="0" err="1" smtClean="0"/>
              <a:t>k</a:t>
            </a:r>
            <a:r>
              <a:rPr lang="en-US" dirty="0" err="1" smtClean="0"/>
              <a:t>th</a:t>
            </a:r>
            <a:r>
              <a:rPr lang="en-US" dirty="0" smtClean="0"/>
              <a:t> term in this sum are congruent to </a:t>
            </a:r>
            <a:r>
              <a:rPr lang="en-US" dirty="0" smtClean="0">
                <a:latin typeface="Cambria Math" pitchFamily="18" charset="0"/>
                <a:ea typeface="Cambria Math" pitchFamily="18" charset="0"/>
              </a:rPr>
              <a:t>0</a:t>
            </a:r>
            <a:r>
              <a:rPr lang="en-US" dirty="0" smtClean="0"/>
              <a:t> modulo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ea typeface="Cambria Math" pitchFamily="18" charset="0"/>
              </a:rPr>
              <a:t>      Because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 we see that    </a:t>
            </a:r>
            <a:r>
              <a:rPr lang="en-US" i="1" dirty="0" smtClean="0"/>
              <a:t>x </a:t>
            </a:r>
            <a:r>
              <a:rPr lang="en-US" dirty="0" smtClean="0">
                <a:latin typeface="Cambria Math"/>
                <a:ea typeface="Cambria Math"/>
              </a:rPr>
              <a:t>≡</a:t>
            </a:r>
            <a:r>
              <a:rPr lang="en-US" dirty="0" smtClean="0"/>
              <a:t> </a:t>
            </a:r>
            <a:r>
              <a:rPr lang="en-US" i="1" dirty="0" err="1" smtClean="0"/>
              <a:t>a</a:t>
            </a:r>
            <a:r>
              <a:rPr lang="en-US" i="1" baseline="-25000" dirty="0" err="1" smtClean="0">
                <a:ea typeface="Cambria Math" pitchFamily="18" charset="0"/>
              </a:rPr>
              <a:t>k</a:t>
            </a:r>
            <a:r>
              <a:rPr lang="en-US" dirty="0" smtClean="0"/>
              <a:t> </a:t>
            </a:r>
            <a:r>
              <a:rPr lang="en-US" i="1" dirty="0" smtClean="0"/>
              <a:t>M</a:t>
            </a:r>
            <a:r>
              <a:rPr lang="en-US" i="1" baseline="-25000" dirty="0" smtClean="0">
                <a:ea typeface="Cambria Math" pitchFamily="18" charset="0"/>
              </a:rPr>
              <a:t>k</a:t>
            </a:r>
            <a:r>
              <a:rPr lang="en-US" i="1" dirty="0" smtClean="0"/>
              <a:t> </a:t>
            </a:r>
            <a:r>
              <a:rPr lang="en-US" i="1" dirty="0" err="1" smtClean="0"/>
              <a:t>y</a:t>
            </a:r>
            <a:r>
              <a:rPr lang="en-US" i="1" baseline="-25000" dirty="0" err="1"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t> </a:t>
            </a:r>
            <a:r>
              <a:rPr lang="en-US" i="1" dirty="0" err="1" smtClean="0"/>
              <a:t>a</a:t>
            </a:r>
            <a:r>
              <a:rPr lang="en-US" i="1" baseline="-25000" dirty="0" err="1" smtClean="0">
                <a:ea typeface="Cambria Math" pitchFamily="18" charset="0"/>
              </a:rPr>
              <a:t>k</a:t>
            </a:r>
            <a:r>
              <a:rPr lang="en-US" dirty="0" smtClean="0"/>
              <a:t>( mod </a:t>
            </a:r>
            <a:r>
              <a:rPr lang="en-US" i="1" dirty="0" err="1" smtClean="0"/>
              <a:t>m</a:t>
            </a:r>
            <a:r>
              <a:rPr lang="en-US" i="1" baseline="-25000" dirty="0" err="1" smtClean="0">
                <a:latin typeface="Cambria Math" pitchFamily="18" charset="0"/>
                <a:ea typeface="Cambria Math" pitchFamily="18" charset="0"/>
              </a:rPr>
              <a:t>k</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a:t>
            </a:r>
          </a:p>
          <a:p>
            <a:pPr marL="274320" lvl="1" indent="-274320">
              <a:buClr>
                <a:schemeClr val="accent3"/>
              </a:buClr>
              <a:buSzPct val="95000"/>
              <a:buNone/>
            </a:pPr>
            <a:r>
              <a:rPr lang="en-US" dirty="0" smtClean="0"/>
              <a:t>      Hence, </a:t>
            </a:r>
            <a:r>
              <a:rPr lang="en-US" i="1" dirty="0" smtClean="0"/>
              <a:t>x</a:t>
            </a:r>
            <a:r>
              <a:rPr lang="en-US" dirty="0" smtClean="0"/>
              <a:t> is a simultaneous solution to the </a:t>
            </a:r>
            <a:r>
              <a:rPr lang="en-US" i="1" dirty="0" smtClean="0"/>
              <a:t>n</a:t>
            </a:r>
            <a:r>
              <a:rPr lang="en-US" dirty="0" smtClean="0"/>
              <a:t> </a:t>
            </a:r>
            <a:r>
              <a:rPr lang="en-US" dirty="0" err="1" smtClean="0"/>
              <a:t>congruences</a:t>
            </a:r>
            <a:r>
              <a:rPr lang="en-US" dirty="0" smtClean="0"/>
              <a:t>.</a:t>
            </a:r>
          </a:p>
          <a:p>
            <a:pPr lvl="1">
              <a:buNone/>
            </a:pPr>
            <a:r>
              <a:rPr lang="en-US" dirty="0" smtClean="0"/>
              <a:t>     </a:t>
            </a: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lvl="1">
              <a:buNone/>
            </a:pPr>
            <a:endParaRPr lang="en-US" dirty="0" smtClean="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Divisibility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a:t>
            </a:r>
            <a:r>
              <a:rPr lang="en-US" i="1" dirty="0" smtClean="0"/>
              <a:t> a</a:t>
            </a:r>
            <a:r>
              <a:rPr lang="en-US" dirty="0" smtClean="0"/>
              <a:t> | (</a:t>
            </a:r>
            <a:r>
              <a:rPr lang="en-US" i="1" dirty="0" smtClean="0"/>
              <a:t>b + c</a:t>
            </a:r>
            <a:r>
              <a:rPr lang="en-US" dirty="0" smtClean="0"/>
              <a:t>);</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then </a:t>
            </a:r>
            <a:r>
              <a:rPr lang="en-US" i="1" dirty="0" smtClean="0"/>
              <a:t>a</a:t>
            </a:r>
            <a:r>
              <a:rPr lang="en-US" dirty="0" smtClean="0"/>
              <a:t> | </a:t>
            </a:r>
            <a:r>
              <a:rPr lang="en-US" dirty="0" err="1" smtClean="0"/>
              <a:t>b</a:t>
            </a:r>
            <a:r>
              <a:rPr lang="en-US" i="1" dirty="0" err="1" smtClean="0"/>
              <a:t>c</a:t>
            </a:r>
            <a:r>
              <a:rPr lang="en-US" dirty="0" smtClean="0"/>
              <a:t> for all integers </a:t>
            </a:r>
            <a:r>
              <a:rPr lang="en-US" i="1" dirty="0" smtClean="0"/>
              <a:t>c</a:t>
            </a:r>
            <a:r>
              <a:rPr lang="en-US" dirty="0" smtClean="0"/>
              <a:t>;</a:t>
            </a:r>
            <a:endParaRPr lang="en-US" i="1" dirty="0" smtClean="0"/>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c</a:t>
            </a:r>
            <a:r>
              <a:rPr lang="en-US" dirty="0" smtClean="0"/>
              <a:t>, then </a:t>
            </a:r>
            <a:r>
              <a:rPr lang="en-US" i="1" dirty="0" smtClean="0"/>
              <a:t>a</a:t>
            </a:r>
            <a:r>
              <a:rPr lang="en-US" dirty="0" smtClean="0"/>
              <a:t> | </a:t>
            </a:r>
            <a:r>
              <a:rPr lang="en-US" i="1" dirty="0" smtClean="0"/>
              <a:t>c</a:t>
            </a:r>
            <a:r>
              <a:rPr lang="en-US" dirty="0" smtClean="0"/>
              <a:t>.</a:t>
            </a:r>
          </a:p>
          <a:p>
            <a:pPr marL="628650" lvl="1" indent="-571500">
              <a:buNone/>
            </a:pPr>
            <a:r>
              <a:rPr lang="en-US" dirty="0" smtClean="0"/>
              <a:t>   </a:t>
            </a:r>
            <a:r>
              <a:rPr lang="en-US" b="1" dirty="0" smtClean="0"/>
              <a:t>Proof</a:t>
            </a:r>
            <a:r>
              <a:rPr lang="en-US" dirty="0" smtClean="0"/>
              <a:t>: (</a:t>
            </a:r>
            <a:r>
              <a:rPr lang="en-US" dirty="0" err="1" smtClean="0"/>
              <a:t>i</a:t>
            </a:r>
            <a:r>
              <a:rPr lang="en-US" dirty="0" smtClean="0"/>
              <a:t>)  Suppose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 it follows that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as</a:t>
            </a:r>
            <a:r>
              <a:rPr lang="en-US" dirty="0" smtClean="0"/>
              <a:t> and </a:t>
            </a:r>
            <a:r>
              <a:rPr lang="en-US" i="1" dirty="0" smtClean="0"/>
              <a:t>c</a:t>
            </a:r>
            <a:r>
              <a:rPr lang="en-US" dirty="0" smtClean="0"/>
              <a:t> = </a:t>
            </a:r>
            <a:r>
              <a:rPr lang="en-US" i="1" dirty="0" smtClean="0"/>
              <a:t>at</a:t>
            </a:r>
            <a:r>
              <a:rPr lang="en-US" dirty="0" smtClean="0"/>
              <a:t>. Hence,</a:t>
            </a:r>
          </a:p>
          <a:p>
            <a:pPr marL="628650" lvl="1" indent="-571500">
              <a:buNone/>
            </a:pPr>
            <a:r>
              <a:rPr lang="en-US" dirty="0" smtClean="0"/>
              <a:t>            </a:t>
            </a:r>
            <a:r>
              <a:rPr lang="en-US" i="1" dirty="0" smtClean="0"/>
              <a:t>b</a:t>
            </a:r>
            <a:r>
              <a:rPr lang="en-US" dirty="0" smtClean="0"/>
              <a:t> + </a:t>
            </a:r>
            <a:r>
              <a:rPr lang="en-US" i="1" dirty="0" smtClean="0"/>
              <a:t>c</a:t>
            </a:r>
            <a:r>
              <a:rPr lang="en-US" dirty="0" smtClean="0"/>
              <a:t> = </a:t>
            </a:r>
            <a:r>
              <a:rPr lang="en-US" i="1" dirty="0" smtClean="0"/>
              <a:t>as</a:t>
            </a:r>
            <a:r>
              <a:rPr lang="en-US" dirty="0" smtClean="0"/>
              <a:t> + </a:t>
            </a:r>
            <a:r>
              <a:rPr lang="en-US" i="1" dirty="0" smtClean="0"/>
              <a:t>at</a:t>
            </a:r>
            <a:r>
              <a:rPr lang="en-US" dirty="0" smtClean="0"/>
              <a:t> = </a:t>
            </a:r>
            <a:r>
              <a:rPr lang="en-US" i="1" dirty="0" smtClean="0"/>
              <a:t>a</a:t>
            </a:r>
            <a:r>
              <a:rPr lang="en-US" dirty="0" smtClean="0"/>
              <a:t>(</a:t>
            </a:r>
            <a:r>
              <a:rPr lang="en-US" i="1" dirty="0" smtClean="0"/>
              <a:t>s</a:t>
            </a:r>
            <a:r>
              <a:rPr lang="en-US" dirty="0" smtClean="0"/>
              <a:t> + </a:t>
            </a:r>
            <a:r>
              <a:rPr lang="en-US" i="1" dirty="0" smtClean="0"/>
              <a:t>t</a:t>
            </a:r>
            <a:r>
              <a:rPr lang="en-US" dirty="0" smtClean="0"/>
              <a:t>).    </a:t>
            </a:r>
            <a:r>
              <a:rPr lang="en-US" dirty="0" smtClean="0">
                <a:latin typeface="Cambria Math"/>
                <a:ea typeface="Cambria Math"/>
              </a:rPr>
              <a:t>Hence,  </a:t>
            </a:r>
            <a:r>
              <a:rPr lang="en-US" i="1" dirty="0" smtClean="0"/>
              <a:t>a</a:t>
            </a:r>
            <a:r>
              <a:rPr lang="en-US" dirty="0" smtClean="0"/>
              <a:t> | (</a:t>
            </a:r>
            <a:r>
              <a:rPr lang="en-US" i="1" dirty="0" smtClean="0"/>
              <a:t>b + c</a:t>
            </a:r>
            <a:r>
              <a:rPr lang="en-US" dirty="0" smtClean="0"/>
              <a:t>)</a:t>
            </a:r>
          </a:p>
          <a:p>
            <a:pPr marL="262890" indent="-571500">
              <a:buNone/>
            </a:pPr>
            <a:r>
              <a:rPr lang="en-US" dirty="0" smtClean="0"/>
              <a:t>     (Exercises 3 and 4 ask for proofs of parts (ii) and  (iii).)                                                 </a:t>
            </a:r>
            <a:r>
              <a:rPr lang="en-US" b="1" dirty="0" smtClean="0"/>
              <a:t>Corollary</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such that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 </a:t>
            </a:r>
            <a:r>
              <a:rPr lang="en-US" dirty="0" smtClean="0"/>
              <a:t>then </a:t>
            </a:r>
            <a:r>
              <a:rPr lang="en-US" i="1" dirty="0" smtClean="0"/>
              <a:t>a</a:t>
            </a:r>
            <a:r>
              <a:rPr lang="en-US" dirty="0" smtClean="0"/>
              <a:t> | </a:t>
            </a:r>
            <a:r>
              <a:rPr lang="en-US" i="1" dirty="0" err="1" smtClean="0"/>
              <a:t>mb</a:t>
            </a:r>
            <a:r>
              <a:rPr lang="en-US" dirty="0" smtClean="0"/>
              <a:t> + </a:t>
            </a:r>
            <a:r>
              <a:rPr lang="en-US" i="1" dirty="0" err="1" smtClean="0"/>
              <a:t>nc</a:t>
            </a:r>
            <a:r>
              <a:rPr lang="en-US" dirty="0" smtClean="0"/>
              <a:t> whenever </a:t>
            </a:r>
            <a:r>
              <a:rPr lang="en-US" i="1" dirty="0" smtClean="0"/>
              <a:t>m</a:t>
            </a:r>
            <a:r>
              <a:rPr lang="en-US" dirty="0" smtClean="0"/>
              <a:t> and </a:t>
            </a:r>
            <a:r>
              <a:rPr lang="en-US" i="1" dirty="0" smtClean="0"/>
              <a:t>n</a:t>
            </a:r>
            <a:r>
              <a:rPr lang="en-US" dirty="0" smtClean="0"/>
              <a:t> are integers. </a:t>
            </a:r>
          </a:p>
          <a:p>
            <a:pPr marL="262890" indent="-571500">
              <a:buNone/>
            </a:pPr>
            <a:r>
              <a:rPr lang="en-US" dirty="0" smtClean="0"/>
              <a:t>   Can you show how it follows easily from  </a:t>
            </a:r>
            <a:r>
              <a:rPr lang="en-US" dirty="0" err="1" smtClean="0"/>
              <a:t>from</a:t>
            </a:r>
            <a:r>
              <a:rPr lang="en-US" dirty="0" smtClean="0"/>
              <a:t> (ii) and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Consider the </a:t>
            </a:r>
            <a:r>
              <a:rPr lang="en-US" dirty="0" smtClean="0">
                <a:latin typeface="Cambria Math" pitchFamily="18" charset="0"/>
                <a:ea typeface="Cambria Math" pitchFamily="18" charset="0"/>
              </a:rPr>
              <a:t>3</a:t>
            </a:r>
            <a:r>
              <a:rPr lang="en-US" dirty="0" smtClean="0"/>
              <a:t> </a:t>
            </a:r>
            <a:r>
              <a:rPr lang="en-US" dirty="0" err="1" smtClean="0"/>
              <a:t>congruences</a:t>
            </a:r>
            <a:r>
              <a:rPr lang="en-US" dirty="0" smtClean="0"/>
              <a:t> from Sun-</a:t>
            </a:r>
            <a:r>
              <a:rPr lang="en-US" dirty="0" err="1" smtClean="0"/>
              <a:t>Tsu’s</a:t>
            </a:r>
            <a:r>
              <a:rPr lang="en-US" dirty="0" smtClean="0"/>
              <a:t> problem: </a:t>
            </a:r>
          </a:p>
          <a:p>
            <a:pPr>
              <a:buNone/>
            </a:pPr>
            <a:r>
              <a:rPr lang="en-US" i="1" dirty="0" smtClean="0"/>
              <a:t>      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t>Let </a:t>
            </a:r>
            <a:r>
              <a:rPr lang="en-US" i="1" dirty="0" smtClean="0"/>
              <a:t>m</a:t>
            </a:r>
            <a:r>
              <a:rPr lang="en-US" dirty="0" smtClean="0"/>
              <a:t> = </a:t>
            </a:r>
            <a:r>
              <a:rPr lang="en-US" dirty="0" smtClean="0">
                <a:latin typeface="Cambria Math" pitchFamily="18" charset="0"/>
                <a:ea typeface="Cambria Math" pitchFamily="18" charset="0"/>
              </a:rPr>
              <a:t>3</a:t>
            </a:r>
            <a:r>
              <a:rPr lang="en-US" dirty="0" smtClean="0">
                <a:latin typeface="Cambria Math"/>
                <a:ea typeface="Cambria Math"/>
              </a:rPr>
              <a:t>∙</a:t>
            </a:r>
            <a:r>
              <a:rPr lang="en-US" dirty="0" smtClean="0">
                <a:latin typeface="Cambria Math" pitchFamily="18" charset="0"/>
                <a:ea typeface="Cambria Math" pitchFamily="18" charset="0"/>
              </a:rPr>
              <a:t> 5</a:t>
            </a:r>
            <a:r>
              <a:rPr lang="en-US" dirty="0" smtClean="0">
                <a:latin typeface="Cambria Math"/>
                <a:ea typeface="Cambria Math"/>
              </a:rPr>
              <a:t> ∙</a:t>
            </a:r>
            <a:r>
              <a:rPr lang="en-US" dirty="0" smtClean="0">
                <a:latin typeface="Cambria Math" pitchFamily="18" charset="0"/>
                <a:ea typeface="Cambria Math" pitchFamily="18" charset="0"/>
              </a:rPr>
              <a:t> 7  </a:t>
            </a:r>
            <a:r>
              <a:rPr lang="en-US" dirty="0" smtClean="0"/>
              <a:t>= </a:t>
            </a:r>
            <a:r>
              <a:rPr lang="en-US" dirty="0" smtClean="0">
                <a:latin typeface="Cambria Math" pitchFamily="18" charset="0"/>
                <a:ea typeface="Cambria Math" pitchFamily="18" charset="0"/>
              </a:rPr>
              <a:t>105</a:t>
            </a:r>
            <a:r>
              <a:rPr lang="en-US" dirty="0" smtClean="0"/>
              <a:t>,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/3 = 35,</a:t>
            </a:r>
            <a:r>
              <a:rPr lang="en-US" dirty="0" smtClean="0"/>
              <a:t>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/5 = 21,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/7 = 15.</a:t>
            </a:r>
          </a:p>
          <a:p>
            <a:pPr lvl="1"/>
            <a:r>
              <a:rPr lang="en-US" dirty="0" smtClean="0">
                <a:latin typeface="Cambria Math" pitchFamily="18" charset="0"/>
                <a:ea typeface="Cambria Math" pitchFamily="18" charset="0"/>
              </a:rPr>
              <a:t>We see that</a:t>
            </a:r>
          </a:p>
          <a:p>
            <a:pPr lvl="2"/>
            <a:r>
              <a:rPr lang="en-US" dirty="0" smtClean="0">
                <a:latin typeface="Cambria Math" pitchFamily="18" charset="0"/>
                <a:ea typeface="Cambria Math" pitchFamily="18" charset="0"/>
              </a:rPr>
              <a:t>2 is an inverse of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35 modulo 3 since 35</a:t>
            </a:r>
            <a:r>
              <a:rPr lang="en-US" dirty="0" smtClean="0">
                <a:latin typeface="Cambria Math"/>
                <a:ea typeface="Cambria Math"/>
              </a:rPr>
              <a:t> ∙</a:t>
            </a:r>
            <a:r>
              <a:rPr lang="en-US" dirty="0" smtClean="0">
                <a:latin typeface="Cambria Math" pitchFamily="18" charset="0"/>
                <a:ea typeface="Cambria Math" pitchFamily="18" charset="0"/>
              </a:rPr>
              <a:t> 2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latin typeface="Cambria Math" pitchFamily="18" charset="0"/>
                <a:ea typeface="Cambria Math" pitchFamily="18" charset="0"/>
              </a:rPr>
              <a:t> 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3</a:t>
            </a:r>
            <a:r>
              <a:rPr lang="en-US" dirty="0" smtClean="0"/>
              <a:t>)</a:t>
            </a: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21 modulo 5 since 21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5</a:t>
            </a:r>
            <a:r>
              <a:rPr lang="en-US" dirty="0" smtClean="0"/>
              <a:t>)</a:t>
            </a:r>
            <a:endParaRPr lang="en-US" dirty="0" smtClean="0">
              <a:latin typeface="Cambria Math" pitchFamily="18" charset="0"/>
              <a:ea typeface="Cambria Math" pitchFamily="18" charset="0"/>
            </a:endParaRP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15 modulo 7 since 15</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latin typeface="Cambria Math" pitchFamily="18" charset="0"/>
                <a:ea typeface="Cambria Math" pitchFamily="18" charset="0"/>
              </a:rPr>
              <a:t>Hence, </a:t>
            </a:r>
          </a:p>
          <a:p>
            <a:pPr lvl="1">
              <a:buNone/>
            </a:pPr>
            <a:r>
              <a:rPr lang="en-US" i="1" dirty="0" smtClean="0">
                <a:latin typeface="Cambria Math" pitchFamily="18" charset="0"/>
                <a:ea typeface="Cambria Math" pitchFamily="18" charset="0"/>
              </a:rPr>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1</a:t>
            </a:r>
            <a:r>
              <a:rPr lang="en-US" i="1" dirty="0" smtClean="0"/>
              <a:t>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2</a:t>
            </a:r>
            <a:r>
              <a:rPr lang="en-US" i="1" dirty="0" smtClean="0"/>
              <a:t>M</a:t>
            </a:r>
            <a:r>
              <a:rPr lang="en-US" baseline="-25000" dirty="0" smtClean="0">
                <a:latin typeface="Cambria Math" pitchFamily="18" charset="0"/>
                <a:ea typeface="Cambria Math" pitchFamily="18" charset="0"/>
              </a:rPr>
              <a:t>2</a:t>
            </a:r>
            <a:r>
              <a:rPr lang="en-US" i="1" dirty="0" smtClean="0"/>
              <a:t>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a</a:t>
            </a:r>
            <a:r>
              <a:rPr lang="en-US" baseline="-25000" dirty="0" smtClean="0">
                <a:latin typeface="Cambria Math" pitchFamily="18" charset="0"/>
                <a:ea typeface="Cambria Math" pitchFamily="18" charset="0"/>
              </a:rPr>
              <a:t>3</a:t>
            </a:r>
            <a:r>
              <a:rPr lang="en-US" i="1" dirty="0" smtClean="0"/>
              <a:t>M</a:t>
            </a:r>
            <a:r>
              <a:rPr lang="en-US" baseline="-25000" dirty="0" smtClean="0">
                <a:latin typeface="Cambria Math" pitchFamily="18" charset="0"/>
                <a:ea typeface="Cambria Math" pitchFamily="18" charset="0"/>
              </a:rPr>
              <a:t>3</a:t>
            </a:r>
            <a:r>
              <a:rPr lang="en-US" i="1" dirty="0" smtClean="0"/>
              <a:t>y</a:t>
            </a:r>
            <a:r>
              <a:rPr lang="en-US" baseline="-25000" dirty="0" smtClean="0">
                <a:latin typeface="Cambria Math" pitchFamily="18" charset="0"/>
                <a:ea typeface="Cambria Math" pitchFamily="18" charset="0"/>
              </a:rPr>
              <a:t>3 </a:t>
            </a: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35</a:t>
            </a:r>
            <a:r>
              <a:rPr lang="en-US" dirty="0" smtClean="0">
                <a:latin typeface="Cambria Math"/>
                <a:ea typeface="Cambria Math"/>
              </a:rPr>
              <a:t> ∙</a:t>
            </a:r>
            <a:r>
              <a:rPr lang="en-US" dirty="0" smtClean="0">
                <a:latin typeface="Cambria Math" pitchFamily="18" charset="0"/>
                <a:ea typeface="Cambria Math" pitchFamily="18" charset="0"/>
              </a:rPr>
              <a:t> 2 + 3 </a:t>
            </a:r>
            <a:r>
              <a:rPr lang="en-US" dirty="0" smtClean="0">
                <a:latin typeface="Cambria Math"/>
                <a:ea typeface="Cambria Math"/>
              </a:rPr>
              <a:t>∙ </a:t>
            </a:r>
            <a:r>
              <a:rPr lang="en-US" dirty="0" smtClean="0">
                <a:latin typeface="Cambria Math" pitchFamily="18" charset="0"/>
                <a:ea typeface="Cambria Math" pitchFamily="18" charset="0"/>
              </a:rPr>
              <a:t>21</a:t>
            </a:r>
            <a:r>
              <a:rPr lang="en-US" dirty="0" smtClean="0">
                <a:latin typeface="Cambria Math"/>
                <a:ea typeface="Cambria Math"/>
              </a:rPr>
              <a:t> ∙</a:t>
            </a:r>
            <a:r>
              <a:rPr lang="en-US" dirty="0" smtClean="0">
                <a:latin typeface="Cambria Math" pitchFamily="18" charset="0"/>
                <a:ea typeface="Cambria Math" pitchFamily="18" charset="0"/>
              </a:rPr>
              <a:t> 1  + 2 </a:t>
            </a:r>
            <a:r>
              <a:rPr lang="en-US" dirty="0" smtClean="0">
                <a:latin typeface="Cambria Math"/>
                <a:ea typeface="Cambria Math"/>
              </a:rPr>
              <a:t>∙ </a:t>
            </a:r>
            <a:r>
              <a:rPr lang="en-US" dirty="0" smtClean="0">
                <a:latin typeface="Cambria Math" pitchFamily="18" charset="0"/>
                <a:ea typeface="Cambria Math" pitchFamily="18" charset="0"/>
              </a:rPr>
              <a:t>15</a:t>
            </a:r>
            <a:r>
              <a:rPr lang="en-US" dirty="0" smtClean="0">
                <a:latin typeface="Cambria Math"/>
                <a:ea typeface="Cambria Math"/>
              </a:rPr>
              <a:t> ∙</a:t>
            </a:r>
            <a:r>
              <a:rPr lang="en-US" dirty="0" smtClean="0">
                <a:latin typeface="Cambria Math" pitchFamily="18" charset="0"/>
                <a:ea typeface="Cambria Math" pitchFamily="18" charset="0"/>
              </a:rPr>
              <a:t> 1  = 233</a:t>
            </a:r>
            <a:r>
              <a:rPr lang="en-US" dirty="0" smtClean="0">
                <a:latin typeface="Cambria Math"/>
                <a:ea typeface="Cambria Math"/>
              </a:rPr>
              <a:t> ≡ 23 (mod 105)</a:t>
            </a:r>
          </a:p>
          <a:p>
            <a:pPr lvl="1">
              <a:buNone/>
            </a:pPr>
            <a:endParaRPr lang="en-US" dirty="0" smtClean="0">
              <a:ea typeface="Cambria Math" pitchFamily="18" charset="0"/>
            </a:endParaRPr>
          </a:p>
          <a:p>
            <a:pPr lvl="1"/>
            <a:r>
              <a:rPr lang="en-US" dirty="0" smtClean="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Substitution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can also solve systems of linear </a:t>
            </a:r>
            <a:r>
              <a:rPr lang="en-US" dirty="0" err="1" smtClean="0"/>
              <a:t>congruences</a:t>
            </a:r>
            <a:r>
              <a:rPr lang="en-US" dirty="0" smtClean="0"/>
              <a:t> with </a:t>
            </a:r>
            <a:r>
              <a:rPr lang="en-US" dirty="0" err="1" smtClean="0"/>
              <a:t>pairwise</a:t>
            </a:r>
            <a:r>
              <a:rPr lang="en-US" dirty="0" smtClean="0"/>
              <a:t> relatively prime </a:t>
            </a:r>
            <a:r>
              <a:rPr lang="en-US" dirty="0" err="1" smtClean="0"/>
              <a:t>moduli</a:t>
            </a:r>
            <a:r>
              <a:rPr lang="en-US" dirty="0" smtClean="0"/>
              <a:t> by rewriting a  </a:t>
            </a:r>
            <a:r>
              <a:rPr lang="en-US" dirty="0" err="1" smtClean="0"/>
              <a:t>congruences</a:t>
            </a:r>
            <a:r>
              <a:rPr lang="en-US" dirty="0" smtClean="0"/>
              <a:t> as  an equality using Theorem 4 in Section 4.1, substituting the value for the variable into another congruence, and continuing the process until we have worked through all the </a:t>
            </a:r>
            <a:r>
              <a:rPr lang="en-US" dirty="0" err="1" smtClean="0"/>
              <a:t>congruences</a:t>
            </a:r>
            <a:r>
              <a:rPr lang="en-US" dirty="0" smtClean="0"/>
              <a:t>. This method is known as </a:t>
            </a:r>
            <a:r>
              <a:rPr lang="en-US" i="1" dirty="0" smtClean="0"/>
              <a:t>back substitution</a:t>
            </a:r>
            <a:r>
              <a:rPr lang="en-US" dirty="0" smtClean="0"/>
              <a:t>.</a:t>
            </a:r>
          </a:p>
          <a:p>
            <a:pPr>
              <a:buNone/>
            </a:pPr>
            <a:r>
              <a:rPr lang="en-US" b="1" dirty="0" smtClean="0"/>
              <a:t>      Example</a:t>
            </a:r>
            <a:r>
              <a:rPr lang="en-US" dirty="0" smtClean="0"/>
              <a:t>: Use the method of back substitution to find all integers </a:t>
            </a:r>
            <a:r>
              <a:rPr lang="en-US" i="1" dirty="0" smtClean="0"/>
              <a:t>x</a:t>
            </a:r>
            <a:r>
              <a:rPr lang="en-US" dirty="0" smtClean="0"/>
              <a:t> such that </a:t>
            </a:r>
            <a:r>
              <a:rPr lang="en-US" i="1" dirty="0" smtClean="0"/>
              <a:t>x </a:t>
            </a:r>
            <a:r>
              <a:rPr lang="en-US" dirty="0" smtClean="0">
                <a:latin typeface="Cambria Math"/>
                <a:ea typeface="Cambria Math"/>
              </a:rPr>
              <a:t>≡ 1 (mod </a:t>
            </a:r>
            <a:r>
              <a:rPr lang="en-US" dirty="0" smtClean="0">
                <a:latin typeface="Cambria Math" pitchFamily="18" charset="0"/>
                <a:ea typeface="Cambria Math" pitchFamily="18" charset="0"/>
              </a:rPr>
              <a:t>5</a:t>
            </a:r>
            <a:r>
              <a:rPr lang="en-US" dirty="0" smtClean="0">
                <a:latin typeface="Cambria Math"/>
                <a:ea typeface="Cambria Math"/>
              </a:rPr>
              <a:t>),</a:t>
            </a:r>
            <a:r>
              <a:rPr lang="en-US" i="1" dirty="0" smtClean="0"/>
              <a:t> x </a:t>
            </a:r>
            <a:r>
              <a:rPr lang="en-US" dirty="0" smtClean="0">
                <a:latin typeface="Cambria Math"/>
                <a:ea typeface="Cambria Math"/>
              </a:rPr>
              <a:t>≡ 2 (mod </a:t>
            </a:r>
            <a:r>
              <a:rPr lang="en-US" dirty="0" smtClean="0">
                <a:ea typeface="Cambria Math"/>
              </a:rPr>
              <a:t>6</a:t>
            </a:r>
            <a:r>
              <a:rPr lang="en-US" dirty="0" smtClean="0">
                <a:latin typeface="Cambria Math"/>
                <a:ea typeface="Cambria Math"/>
              </a:rPr>
              <a:t>), and </a:t>
            </a:r>
            <a:r>
              <a:rPr lang="en-US" i="1" dirty="0" smtClean="0"/>
              <a:t>x </a:t>
            </a:r>
            <a:r>
              <a:rPr lang="en-US" dirty="0" smtClean="0">
                <a:latin typeface="Cambria Math"/>
                <a:ea typeface="Cambria Math"/>
              </a:rPr>
              <a:t>≡ 3 (mod </a:t>
            </a:r>
            <a:r>
              <a:rPr lang="en-US" dirty="0" smtClean="0">
                <a:latin typeface="Cambria Math" pitchFamily="18" charset="0"/>
                <a:ea typeface="Cambria Math" pitchFamily="18" charset="0"/>
              </a:rPr>
              <a:t>7</a:t>
            </a:r>
            <a:r>
              <a:rPr lang="en-US" dirty="0" smtClean="0">
                <a:latin typeface="Cambria Math"/>
                <a:ea typeface="Cambria Math"/>
              </a:rPr>
              <a:t>).</a:t>
            </a:r>
          </a:p>
          <a:p>
            <a:pPr>
              <a:buNone/>
            </a:pPr>
            <a:r>
              <a:rPr lang="en-US" b="1" dirty="0" smtClean="0">
                <a:latin typeface="Cambria Math"/>
                <a:ea typeface="Cambria Math"/>
              </a:rPr>
              <a:t>      Solution</a:t>
            </a:r>
            <a:r>
              <a:rPr lang="en-US" dirty="0" smtClean="0">
                <a:latin typeface="Cambria Math"/>
                <a:ea typeface="Cambria Math"/>
              </a:rPr>
              <a:t>: By Theorem 4 in Section 4.1, the first congruence can be rewritten as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where </a:t>
            </a:r>
            <a:r>
              <a:rPr lang="en-US" i="1" dirty="0" smtClean="0">
                <a:ea typeface="Cambria Math"/>
              </a:rPr>
              <a:t>t</a:t>
            </a:r>
            <a:r>
              <a:rPr lang="en-US" dirty="0" smtClean="0">
                <a:latin typeface="Cambria Math"/>
                <a:ea typeface="Cambria Math"/>
              </a:rPr>
              <a:t> is an integer. </a:t>
            </a:r>
          </a:p>
          <a:p>
            <a:pPr lvl="1"/>
            <a:r>
              <a:rPr lang="en-US" dirty="0" smtClean="0">
                <a:latin typeface="Cambria Math"/>
                <a:ea typeface="Cambria Math"/>
              </a:rPr>
              <a:t>Substituting into the second congruence yields  5</a:t>
            </a:r>
            <a:r>
              <a:rPr lang="en-US" i="1" dirty="0" smtClean="0">
                <a:ea typeface="Cambria Math"/>
              </a:rPr>
              <a:t>t</a:t>
            </a:r>
            <a:r>
              <a:rPr lang="en-US" dirty="0" smtClean="0">
                <a:latin typeface="Cambria Math"/>
                <a:ea typeface="Cambria Math"/>
              </a:rPr>
              <a:t> +1 ≡ 2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Solving this tells us that  </a:t>
            </a:r>
            <a:r>
              <a:rPr lang="en-US" i="1" dirty="0" smtClean="0">
                <a:ea typeface="Cambria Math"/>
              </a:rPr>
              <a:t>t </a:t>
            </a:r>
            <a:r>
              <a:rPr lang="en-US" dirty="0" smtClean="0">
                <a:latin typeface="Cambria Math"/>
                <a:ea typeface="Cambria Math"/>
              </a:rPr>
              <a:t>≡ 5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Using Theorem 4 again gives </a:t>
            </a:r>
            <a:r>
              <a:rPr lang="en-US" i="1" dirty="0" smtClean="0">
                <a:ea typeface="Cambria Math"/>
              </a:rPr>
              <a:t>t</a:t>
            </a:r>
            <a:r>
              <a:rPr lang="en-US" dirty="0" smtClean="0">
                <a:latin typeface="Cambria Math"/>
                <a:ea typeface="Cambria Math"/>
              </a:rPr>
              <a:t> = 6</a:t>
            </a:r>
            <a:r>
              <a:rPr lang="en-US" i="1" dirty="0" smtClean="0">
                <a:ea typeface="Cambria Math"/>
              </a:rPr>
              <a:t>u</a:t>
            </a:r>
            <a:r>
              <a:rPr lang="en-US" dirty="0" smtClean="0">
                <a:latin typeface="Cambria Math"/>
                <a:ea typeface="Cambria Math"/>
              </a:rPr>
              <a:t> + 5 where </a:t>
            </a:r>
            <a:r>
              <a:rPr lang="en-US" i="1" dirty="0" smtClean="0">
                <a:ea typeface="Cambria Math"/>
              </a:rPr>
              <a:t>u</a:t>
            </a:r>
            <a:r>
              <a:rPr lang="en-US" dirty="0" smtClean="0">
                <a:latin typeface="Cambria Math"/>
                <a:ea typeface="Cambria Math"/>
              </a:rPr>
              <a:t> is an integer. </a:t>
            </a:r>
          </a:p>
          <a:p>
            <a:pPr lvl="1"/>
            <a:r>
              <a:rPr lang="en-US" dirty="0" smtClean="0">
                <a:latin typeface="Cambria Math"/>
                <a:ea typeface="Cambria Math"/>
              </a:rPr>
              <a:t>Substituting this back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gives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dirty="0" smtClean="0">
                <a:ea typeface="Cambria Math"/>
              </a:rPr>
              <a:t>(</a:t>
            </a:r>
            <a:r>
              <a:rPr lang="en-US" dirty="0" smtClean="0">
                <a:latin typeface="Cambria Math"/>
                <a:ea typeface="Cambria Math"/>
              </a:rPr>
              <a:t>6</a:t>
            </a:r>
            <a:r>
              <a:rPr lang="en-US" i="1" dirty="0" smtClean="0">
                <a:ea typeface="Cambria Math"/>
              </a:rPr>
              <a:t>u</a:t>
            </a:r>
            <a:r>
              <a:rPr lang="en-US" dirty="0" smtClean="0">
                <a:latin typeface="Cambria Math"/>
                <a:ea typeface="Cambria Math"/>
              </a:rPr>
              <a:t> + 5</a:t>
            </a:r>
            <a:r>
              <a:rPr lang="en-US" dirty="0" smtClean="0">
                <a:ea typeface="Cambria Math"/>
              </a:rPr>
              <a:t>)</a:t>
            </a:r>
            <a:r>
              <a:rPr lang="en-US" dirty="0" smtClean="0">
                <a:latin typeface="Cambria Math"/>
                <a:ea typeface="Cambria Math"/>
              </a:rPr>
              <a:t> +1 = 30</a:t>
            </a:r>
            <a:r>
              <a:rPr lang="en-US" i="1" dirty="0" smtClean="0">
                <a:ea typeface="Cambria Math"/>
              </a:rPr>
              <a:t>u</a:t>
            </a:r>
            <a:r>
              <a:rPr lang="en-US" dirty="0" smtClean="0">
                <a:latin typeface="Cambria Math"/>
                <a:ea typeface="Cambria Math"/>
              </a:rPr>
              <a:t> + 26.</a:t>
            </a:r>
          </a:p>
          <a:p>
            <a:pPr lvl="1"/>
            <a:r>
              <a:rPr lang="en-US" dirty="0" smtClean="0">
                <a:latin typeface="Cambria Math"/>
                <a:ea typeface="Cambria Math"/>
              </a:rPr>
              <a:t>Inserting this into the third equation gives 30</a:t>
            </a:r>
            <a:r>
              <a:rPr lang="en-US" i="1" dirty="0" smtClean="0">
                <a:ea typeface="Cambria Math"/>
              </a:rPr>
              <a:t>u</a:t>
            </a:r>
            <a:r>
              <a:rPr lang="en-US" dirty="0" smtClean="0">
                <a:latin typeface="Cambria Math"/>
                <a:ea typeface="Cambria Math"/>
              </a:rPr>
              <a:t> + 26 ≡ 3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Solving this congruence tells us that </a:t>
            </a:r>
            <a:r>
              <a:rPr lang="en-US" i="1" dirty="0" smtClean="0">
                <a:ea typeface="Cambria Math"/>
              </a:rPr>
              <a:t>u</a:t>
            </a:r>
            <a:r>
              <a:rPr lang="en-US" dirty="0" smtClean="0">
                <a:latin typeface="Cambria Math"/>
                <a:ea typeface="Cambria Math"/>
              </a:rPr>
              <a:t> ≡ 6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By Theorem 4, </a:t>
            </a:r>
            <a:r>
              <a:rPr lang="en-US" i="1" dirty="0" smtClean="0">
                <a:ea typeface="Cambria Math"/>
              </a:rPr>
              <a:t>u</a:t>
            </a:r>
            <a:r>
              <a:rPr lang="en-US" dirty="0" smtClean="0">
                <a:latin typeface="Cambria Math"/>
                <a:ea typeface="Cambria Math"/>
              </a:rPr>
              <a:t> = 7</a:t>
            </a:r>
            <a:r>
              <a:rPr lang="en-US" i="1" dirty="0" smtClean="0">
                <a:ea typeface="Cambria Math"/>
              </a:rPr>
              <a:t>v</a:t>
            </a:r>
            <a:r>
              <a:rPr lang="en-US" dirty="0" smtClean="0">
                <a:latin typeface="Cambria Math"/>
                <a:ea typeface="Cambria Math"/>
              </a:rPr>
              <a:t> + 6, where </a:t>
            </a:r>
            <a:r>
              <a:rPr lang="en-US" i="1" dirty="0" smtClean="0">
                <a:ea typeface="Cambria Math"/>
              </a:rPr>
              <a:t>v</a:t>
            </a:r>
            <a:r>
              <a:rPr lang="en-US" dirty="0" smtClean="0">
                <a:latin typeface="Cambria Math"/>
                <a:ea typeface="Cambria Math"/>
              </a:rPr>
              <a:t> is an integer.</a:t>
            </a:r>
          </a:p>
          <a:p>
            <a:pPr lvl="1"/>
            <a:r>
              <a:rPr lang="en-US" dirty="0" smtClean="0">
                <a:latin typeface="Cambria Math"/>
                <a:ea typeface="Cambria Math"/>
              </a:rPr>
              <a:t>Substituting this expression for </a:t>
            </a:r>
            <a:r>
              <a:rPr lang="en-US" i="1" dirty="0" smtClean="0">
                <a:ea typeface="Cambria Math"/>
              </a:rPr>
              <a:t>u</a:t>
            </a:r>
            <a:r>
              <a:rPr lang="en-US" dirty="0" smtClean="0">
                <a:latin typeface="Cambria Math"/>
                <a:ea typeface="Cambria Math"/>
              </a:rPr>
              <a:t>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i="1" dirty="0" smtClean="0">
                <a:ea typeface="Cambria Math"/>
              </a:rPr>
              <a:t>u</a:t>
            </a:r>
            <a:r>
              <a:rPr lang="en-US" dirty="0" smtClean="0">
                <a:latin typeface="Cambria Math"/>
                <a:ea typeface="Cambria Math"/>
              </a:rPr>
              <a:t> + 26, tells us that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dirty="0" smtClean="0">
                <a:ea typeface="Cambria Math"/>
              </a:rPr>
              <a:t>(</a:t>
            </a:r>
            <a:r>
              <a:rPr lang="en-US" dirty="0" smtClean="0">
                <a:latin typeface="Cambria Math"/>
                <a:ea typeface="Cambria Math"/>
              </a:rPr>
              <a:t>7</a:t>
            </a:r>
            <a:r>
              <a:rPr lang="en-US" i="1" dirty="0" smtClean="0">
                <a:ea typeface="Cambria Math"/>
              </a:rPr>
              <a:t>v</a:t>
            </a:r>
            <a:r>
              <a:rPr lang="en-US" dirty="0" smtClean="0">
                <a:latin typeface="Cambria Math"/>
                <a:ea typeface="Cambria Math"/>
              </a:rPr>
              <a:t> + 6</a:t>
            </a:r>
            <a:r>
              <a:rPr lang="en-US" dirty="0" smtClean="0">
                <a:ea typeface="Cambria Math"/>
              </a:rPr>
              <a:t>)</a:t>
            </a:r>
            <a:r>
              <a:rPr lang="en-US" dirty="0" smtClean="0">
                <a:latin typeface="Cambria Math"/>
                <a:ea typeface="Cambria Math"/>
              </a:rPr>
              <a:t> + 26 = 210</a:t>
            </a:r>
            <a:r>
              <a:rPr lang="en-US" i="1" dirty="0" smtClean="0">
                <a:latin typeface="Cambria Math"/>
                <a:ea typeface="Cambria Math"/>
              </a:rPr>
              <a:t>u</a:t>
            </a:r>
            <a:r>
              <a:rPr lang="en-US" dirty="0" smtClean="0">
                <a:latin typeface="Cambria Math"/>
                <a:ea typeface="Cambria Math"/>
              </a:rPr>
              <a:t> + 206.</a:t>
            </a:r>
          </a:p>
          <a:p>
            <a:pPr>
              <a:buNone/>
            </a:pPr>
            <a:r>
              <a:rPr lang="en-US" dirty="0" smtClean="0">
                <a:latin typeface="Cambria Math"/>
                <a:ea typeface="Cambria Math"/>
              </a:rPr>
              <a:t>      Translating this back into a congruence we find the solution </a:t>
            </a:r>
            <a:r>
              <a:rPr lang="en-US" i="1" dirty="0" smtClean="0"/>
              <a:t>x </a:t>
            </a:r>
            <a:r>
              <a:rPr lang="en-US" dirty="0" smtClean="0">
                <a:latin typeface="Cambria Math"/>
                <a:ea typeface="Cambria Math"/>
              </a:rPr>
              <a:t>≡ 206 (mod </a:t>
            </a:r>
            <a:r>
              <a:rPr lang="en-US" dirty="0" smtClean="0">
                <a:latin typeface="Cambria Math" pitchFamily="18" charset="0"/>
                <a:ea typeface="Cambria Math" pitchFamily="18" charset="0"/>
              </a:rPr>
              <a:t>210</a:t>
            </a:r>
            <a:r>
              <a:rPr lang="en-US" dirty="0" smtClean="0">
                <a:latin typeface="Cambria Math"/>
                <a:ea typeface="Cambria Math"/>
              </a:rPr>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Little Theorem</a:t>
            </a:r>
            <a:endParaRPr lang="en-US" dirty="0"/>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smtClean="0"/>
              <a:t>     Theorem </a:t>
            </a:r>
            <a:r>
              <a:rPr lang="en-US" sz="2600" b="1" dirty="0" smtClean="0">
                <a:latin typeface="Cambria Math" pitchFamily="18" charset="0"/>
                <a:ea typeface="Cambria Math" pitchFamily="18" charset="0"/>
              </a:rPr>
              <a:t>3</a:t>
            </a:r>
            <a:r>
              <a:rPr lang="en-US" sz="2600" dirty="0" smtClean="0"/>
              <a:t>: (</a:t>
            </a:r>
            <a:r>
              <a:rPr lang="en-US" sz="2600" i="1" dirty="0" smtClean="0"/>
              <a:t>Fermat’s Little The</a:t>
            </a:r>
            <a:r>
              <a:rPr lang="en-US" sz="2600" dirty="0" smtClean="0"/>
              <a:t>orem) If </a:t>
            </a:r>
            <a:r>
              <a:rPr lang="en-US" sz="2600" i="1" dirty="0" smtClean="0"/>
              <a:t>p</a:t>
            </a:r>
            <a:r>
              <a:rPr lang="en-US" sz="2600" dirty="0" smtClean="0"/>
              <a:t> is prime and </a:t>
            </a:r>
            <a:r>
              <a:rPr lang="en-US" sz="2600" i="1" dirty="0" smtClean="0"/>
              <a:t>a</a:t>
            </a:r>
            <a:r>
              <a:rPr lang="en-US" sz="2600" dirty="0" smtClean="0"/>
              <a:t> is an integer not divisible by </a:t>
            </a:r>
            <a:r>
              <a:rPr lang="en-US" sz="2600" i="1" dirty="0" smtClean="0"/>
              <a:t>p</a:t>
            </a:r>
            <a:r>
              <a:rPr lang="en-US" sz="2600" dirty="0" smtClean="0"/>
              <a:t>, 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30000" noProof="0" dirty="0" smtClean="0">
                <a:ln>
                  <a:noFill/>
                </a:ln>
                <a:solidFill>
                  <a:schemeClr val="tx1"/>
                </a:solidFill>
                <a:effectLst/>
                <a:uLnTx/>
                <a:uFillTx/>
                <a:latin typeface="+mn-lt"/>
                <a:ea typeface="+mn-ea"/>
                <a:cs typeface="+mn-cs"/>
              </a:rPr>
              <a:t>p-</a:t>
            </a: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smtClean="0">
                <a:ln>
                  <a:noFill/>
                </a:ln>
                <a:solidFill>
                  <a:schemeClr val="tx1"/>
                </a:solidFill>
                <a:effectLst/>
                <a:uLnTx/>
                <a:uFillTx/>
                <a:latin typeface="Cambria Math"/>
                <a:ea typeface="Cambria Math"/>
              </a:rPr>
              <a:t>≡ 1 (mod </a:t>
            </a:r>
            <a:r>
              <a:rPr kumimoji="0" lang="en-US" sz="2600" b="0" i="1" u="none" strike="noStrike" kern="1200" cap="none" spc="0" normalizeH="0" baseline="0" noProof="0" dirty="0" smtClean="0">
                <a:ln>
                  <a:noFill/>
                </a:ln>
                <a:solidFill>
                  <a:schemeClr val="tx1"/>
                </a:solidFill>
                <a:effectLst/>
                <a:uLnTx/>
                <a:uFillTx/>
                <a:ea typeface="Cambria Math"/>
              </a:rPr>
              <a:t>p</a:t>
            </a:r>
            <a:r>
              <a:rPr kumimoji="0" lang="en-US" sz="2600" b="0" u="none" strike="noStrike" kern="1200" cap="none" spc="0" normalizeH="0" baseline="0" noProof="0" dirty="0" smtClean="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smtClean="0">
                <a:latin typeface="Cambria Math"/>
                <a:ea typeface="Cambria Math"/>
              </a:rPr>
              <a:t>     </a:t>
            </a:r>
            <a:r>
              <a:rPr lang="en-US" sz="2600" dirty="0" smtClean="0">
                <a:ea typeface="Cambria Math"/>
              </a:rPr>
              <a:t>Furthermore, for every integer </a:t>
            </a:r>
            <a:r>
              <a:rPr lang="en-US" sz="2600" i="1" dirty="0" smtClean="0">
                <a:ea typeface="Cambria Math"/>
              </a:rPr>
              <a:t>a</a:t>
            </a:r>
            <a:r>
              <a:rPr lang="en-US" sz="2600" dirty="0" smtClean="0">
                <a:ea typeface="Cambria Math"/>
              </a:rPr>
              <a:t> we have  </a:t>
            </a:r>
            <a:r>
              <a:rPr lang="en-US" sz="2600" i="1" dirty="0" err="1" smtClean="0"/>
              <a:t>a</a:t>
            </a:r>
            <a:r>
              <a:rPr lang="en-US" sz="2600" i="1" baseline="30000" dirty="0" err="1" smtClean="0"/>
              <a:t>p</a:t>
            </a:r>
            <a:r>
              <a:rPr lang="en-US" sz="2600" dirty="0" smtClean="0">
                <a:latin typeface="Cambria Math" pitchFamily="18" charset="0"/>
                <a:ea typeface="Cambria Math" pitchFamily="18" charset="0"/>
              </a:rPr>
              <a:t> </a:t>
            </a:r>
            <a:r>
              <a:rPr lang="en-US" sz="2600" dirty="0" smtClean="0">
                <a:latin typeface="Cambria Math"/>
                <a:ea typeface="Cambria Math"/>
              </a:rPr>
              <a:t>≡ </a:t>
            </a:r>
            <a:r>
              <a:rPr lang="en-US" sz="2600" i="1" dirty="0" smtClean="0">
                <a:ea typeface="Cambria Math"/>
              </a:rPr>
              <a:t>a</a:t>
            </a:r>
            <a:r>
              <a:rPr lang="en-US" sz="2600" dirty="0" smtClean="0">
                <a:latin typeface="Cambria Math"/>
                <a:ea typeface="Cambria Math"/>
              </a:rPr>
              <a:t> (mod </a:t>
            </a:r>
            <a:r>
              <a:rPr lang="en-US" sz="2600" i="1" dirty="0" smtClean="0">
                <a:ea typeface="Cambria Math"/>
              </a:rPr>
              <a:t>p</a:t>
            </a:r>
            <a:r>
              <a:rPr lang="en-US" sz="2600" dirty="0" smtClean="0">
                <a:latin typeface="Cambria Math"/>
                <a:ea typeface="Cambria Math"/>
              </a:rPr>
              <a:t>)</a:t>
            </a:r>
          </a:p>
          <a:p>
            <a:pPr marL="274320" lvl="0" indent="-274320">
              <a:spcBef>
                <a:spcPct val="20000"/>
              </a:spcBef>
              <a:buClr>
                <a:schemeClr val="accent3"/>
              </a:buClr>
              <a:buSzPct val="95000"/>
              <a:defRPr/>
            </a:pPr>
            <a:r>
              <a:rPr lang="en-US" sz="2600" dirty="0" smtClean="0">
                <a:latin typeface="Cambria Math"/>
                <a:ea typeface="Cambria Math"/>
              </a:rPr>
              <a:t>     </a:t>
            </a:r>
            <a:r>
              <a:rPr lang="en-US" sz="2600" dirty="0" smtClean="0">
                <a:ea typeface="Cambria Math"/>
              </a:rPr>
              <a:t>(</a:t>
            </a:r>
            <a:r>
              <a:rPr lang="en-US" sz="2600" i="1" dirty="0" smtClean="0">
                <a:ea typeface="Cambria Math"/>
              </a:rPr>
              <a:t>proof  outlined in Exercise </a:t>
            </a:r>
            <a:r>
              <a:rPr lang="en-US" sz="2600" i="1" dirty="0" smtClean="0">
                <a:latin typeface="Cambria Math"/>
                <a:ea typeface="Cambria Math"/>
              </a:rPr>
              <a:t>19</a:t>
            </a:r>
            <a:r>
              <a:rPr lang="en-US" sz="2600" dirty="0" smtClean="0">
                <a:ea typeface="Cambria Math"/>
              </a:rPr>
              <a:t>)</a:t>
            </a:r>
          </a:p>
          <a:p>
            <a:pPr marL="274320" lvl="0" indent="-274320">
              <a:spcBef>
                <a:spcPct val="20000"/>
              </a:spcBef>
              <a:buClr>
                <a:schemeClr val="accent3"/>
              </a:buClr>
              <a:buSzPct val="95000"/>
              <a:defRPr/>
            </a:pPr>
            <a:endParaRPr lang="en-US" sz="2600" i="1" dirty="0" smtClean="0">
              <a:ea typeface="Cambria Math"/>
            </a:endParaRPr>
          </a:p>
          <a:p>
            <a:pPr marL="274320" lvl="0" indent="-274320">
              <a:spcBef>
                <a:spcPct val="20000"/>
              </a:spcBef>
              <a:buClr>
                <a:schemeClr val="accent3"/>
              </a:buClr>
              <a:buSzPct val="95000"/>
              <a:defRPr/>
            </a:pPr>
            <a:r>
              <a:rPr lang="en-US" sz="2600" i="1" dirty="0" smtClean="0">
                <a:ea typeface="Cambria Math"/>
              </a:rPr>
              <a:t>     </a:t>
            </a:r>
            <a:r>
              <a:rPr lang="en-US" sz="2600" dirty="0" smtClean="0">
                <a:ea typeface="Cambria Math"/>
              </a:rPr>
              <a:t>Fermat’s little theorem is useful in computing the remainders modulo </a:t>
            </a:r>
            <a:r>
              <a:rPr lang="en-US" sz="2600" i="1" dirty="0" smtClean="0">
                <a:ea typeface="Cambria Math"/>
              </a:rPr>
              <a:t>p</a:t>
            </a:r>
            <a:r>
              <a:rPr lang="en-US" sz="2600" dirty="0" smtClean="0">
                <a:ea typeface="Cambria Math"/>
              </a:rPr>
              <a:t> of large powers of integers.</a:t>
            </a:r>
          </a:p>
          <a:p>
            <a:pPr marL="274320" lvl="0" indent="-274320">
              <a:spcBef>
                <a:spcPct val="20000"/>
              </a:spcBef>
              <a:buClr>
                <a:schemeClr val="accent3"/>
              </a:buClr>
              <a:buSzPct val="95000"/>
              <a:defRPr/>
            </a:pPr>
            <a:r>
              <a:rPr lang="en-US" sz="2600" i="1" dirty="0" smtClean="0">
                <a:ea typeface="Cambria Math"/>
              </a:rPr>
              <a:t>     </a:t>
            </a:r>
            <a:r>
              <a:rPr lang="en-US" sz="2600" b="1" dirty="0" smtClean="0">
                <a:ea typeface="Cambria Math"/>
              </a:rPr>
              <a:t>Example</a:t>
            </a:r>
            <a:r>
              <a:rPr lang="en-US" sz="2600" dirty="0" smtClean="0">
                <a:ea typeface="Cambria Math"/>
              </a:rPr>
              <a:t>:</a:t>
            </a:r>
            <a:r>
              <a:rPr lang="en-US" sz="2600" i="1" dirty="0" smtClean="0">
                <a:ea typeface="Cambria Math"/>
              </a:rPr>
              <a:t> </a:t>
            </a:r>
            <a:r>
              <a:rPr lang="en-US" sz="2600" dirty="0" smtClean="0">
                <a:ea typeface="Cambria Math"/>
              </a:rPr>
              <a:t>Find</a:t>
            </a:r>
            <a:r>
              <a:rPr lang="en-US" sz="2600" i="1" dirty="0" smtClean="0">
                <a:ea typeface="Cambria Math"/>
              </a:rPr>
              <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a:t>
            </a:r>
          </a:p>
          <a:p>
            <a:pPr marL="274320" lvl="0" indent="-274320">
              <a:spcBef>
                <a:spcPct val="20000"/>
              </a:spcBef>
              <a:buClr>
                <a:schemeClr val="accent3"/>
              </a:buClr>
              <a:buSzPct val="95000"/>
              <a:defRPr/>
            </a:pPr>
            <a:r>
              <a:rPr lang="en-US" sz="2600" b="1" baseline="30000" dirty="0" smtClean="0">
                <a:latin typeface="Cambria Math"/>
                <a:ea typeface="Cambria Math"/>
              </a:rPr>
              <a:t>    </a:t>
            </a:r>
            <a:r>
              <a:rPr lang="en-US" sz="2600" dirty="0" smtClean="0">
                <a:latin typeface="Cambria Math"/>
                <a:ea typeface="Cambria Math"/>
              </a:rPr>
              <a:t>  By Fermat’s little theorem, we know that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 1 (mod 11), and so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a:t>
            </a:r>
            <a:r>
              <a:rPr lang="en-US" sz="2600" i="1" baseline="30000" dirty="0" smtClean="0">
                <a:latin typeface="Cambria Math"/>
                <a:ea typeface="Cambria Math"/>
              </a:rPr>
              <a:t>k </a:t>
            </a:r>
            <a:r>
              <a:rPr lang="en-US" sz="2600" dirty="0" smtClean="0">
                <a:latin typeface="Cambria Math"/>
                <a:ea typeface="Cambria Math"/>
              </a:rPr>
              <a:t>≡ 1 (mod 11), for every positive integer </a:t>
            </a:r>
            <a:r>
              <a:rPr lang="en-US" sz="2600" i="1" dirty="0" smtClean="0">
                <a:latin typeface="Cambria Math"/>
                <a:ea typeface="Cambria Math"/>
              </a:rPr>
              <a:t>k</a:t>
            </a:r>
            <a:r>
              <a:rPr lang="en-US" sz="2600" dirty="0" smtClean="0">
                <a:latin typeface="Cambria Math"/>
                <a:ea typeface="Cambria Math"/>
              </a:rPr>
              <a:t>. Therefore,</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222 </a:t>
            </a:r>
            <a:r>
              <a:rPr lang="en-US" sz="2600" dirty="0" smtClean="0">
                <a:ea typeface="Cambria Math"/>
              </a:rPr>
              <a:t>=</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a:t>
            </a:r>
            <a:r>
              <a:rPr lang="en-US" sz="2600" baseline="30000" dirty="0" smtClean="0">
                <a:latin typeface="Cambria Math"/>
                <a:ea typeface="Cambria Math"/>
              </a:rPr>
              <a:t>∙10 + 2</a:t>
            </a:r>
            <a:r>
              <a:rPr lang="en-US" sz="2600" dirty="0" smtClean="0">
                <a:ea typeface="Cambria Math"/>
              </a:rPr>
              <a:t> =</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10</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7</a:t>
            </a:r>
            <a:r>
              <a:rPr lang="en-US" sz="2600" baseline="30000" dirty="0" smtClean="0">
                <a:latin typeface="Cambria Math"/>
                <a:ea typeface="Cambria Math"/>
              </a:rPr>
              <a:t>2</a:t>
            </a:r>
            <a:r>
              <a:rPr lang="en-US" sz="2600" dirty="0" smtClean="0">
                <a:latin typeface="Cambria Math"/>
                <a:ea typeface="Cambria Math"/>
              </a:rPr>
              <a:t> ≡ </a:t>
            </a:r>
            <a:r>
              <a:rPr lang="en-US" sz="2600" dirty="0" smtClean="0">
                <a:latin typeface="Cambria Math" pitchFamily="18" charset="0"/>
                <a:ea typeface="Cambria Math" pitchFamily="18" charset="0"/>
              </a:rPr>
              <a:t> (1</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 ∙49 ≡ 5 (mod 11).</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a:ea typeface="Cambria Math"/>
              </a:rPr>
              <a:t>     Hence,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 = 5.</a:t>
            </a:r>
          </a:p>
          <a:p>
            <a:pPr marL="274320" lvl="0" indent="-274320">
              <a:spcBef>
                <a:spcPct val="20000"/>
              </a:spcBef>
              <a:buClr>
                <a:schemeClr val="accent3"/>
              </a:buClr>
              <a:buSzPct val="95000"/>
              <a:defRPr/>
            </a:pPr>
            <a:r>
              <a:rPr lang="en-US" sz="2600" dirty="0" smtClean="0">
                <a:latin typeface="Cambria Math"/>
                <a:ea typeface="Cambria Math"/>
              </a:rPr>
              <a:t>      </a:t>
            </a:r>
            <a:endParaRPr lang="en-US" sz="2600" dirty="0" smtClean="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smtClean="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smtClean="0"/>
              <a:t>Pierre de Fermat</a:t>
            </a:r>
          </a:p>
          <a:p>
            <a:r>
              <a:rPr lang="en-US" dirty="0" smtClean="0"/>
              <a:t>(</a:t>
            </a:r>
            <a:r>
              <a:rPr lang="en-US" dirty="0" smtClean="0">
                <a:latin typeface="Cambria Math" pitchFamily="18" charset="0"/>
                <a:ea typeface="Cambria Math" pitchFamily="18" charset="0"/>
              </a:rPr>
              <a:t>1601-1665</a:t>
            </a:r>
            <a:r>
              <a:rPr lang="en-US"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Fermat’s little theorem </a:t>
            </a:r>
            <a:r>
              <a:rPr lang="en-US" i="1" dirty="0" smtClean="0"/>
              <a:t>n</a:t>
            </a:r>
            <a:r>
              <a:rPr lang="en-US" dirty="0" smtClean="0"/>
              <a:t> &gt; </a:t>
            </a:r>
            <a:r>
              <a:rPr lang="en-US" dirty="0" smtClean="0">
                <a:latin typeface="Cambria Math" pitchFamily="18" charset="0"/>
                <a:ea typeface="Cambria Math" pitchFamily="18" charset="0"/>
              </a:rPr>
              <a:t>2</a:t>
            </a:r>
            <a:r>
              <a:rPr lang="en-US" dirty="0" smtClean="0"/>
              <a:t> is prime, where</a:t>
            </a:r>
          </a:p>
          <a:p>
            <a:pPr>
              <a:buNone/>
            </a:pPr>
            <a:r>
              <a:rPr lang="en-US" i="1" dirty="0" smtClean="0"/>
              <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endParaRPr lang="en-US" dirty="0" smtClean="0"/>
          </a:p>
          <a:p>
            <a:r>
              <a:rPr lang="en-US" dirty="0" smtClean="0"/>
              <a:t>But if this congruence holds, </a:t>
            </a:r>
            <a:r>
              <a:rPr lang="en-US" i="1" dirty="0" smtClean="0"/>
              <a:t>n</a:t>
            </a:r>
            <a:r>
              <a:rPr lang="en-US" dirty="0" smtClean="0"/>
              <a:t> may not be prime. Composite integers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are called </a:t>
            </a:r>
            <a:r>
              <a:rPr lang="en-US" i="1"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341</a:t>
            </a:r>
            <a:r>
              <a:rPr lang="en-US" dirty="0" smtClean="0">
                <a:ea typeface="Cambria Math" pitchFamily="18" charset="0"/>
              </a:rPr>
              <a:t> is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lvl="1">
              <a:buNone/>
            </a:pPr>
            <a:r>
              <a:rPr lang="en-US" dirty="0" smtClean="0">
                <a:latin typeface="Cambria Math" pitchFamily="18" charset="0"/>
                <a:ea typeface="Cambria Math" pitchFamily="18" charset="0"/>
              </a:rPr>
              <a:t>341</a:t>
            </a:r>
            <a:r>
              <a:rPr lang="en-US" dirty="0" smtClean="0">
                <a:ea typeface="Cambria Math" pitchFamily="18" charset="0"/>
              </a:rPr>
              <a:t> =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31</a:t>
            </a:r>
          </a:p>
          <a:p>
            <a:pPr lvl="1">
              <a:buNone/>
            </a:pP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340</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dirty="0" smtClean="0">
                <a:latin typeface="Cambria Math" pitchFamily="18" charset="0"/>
                <a:ea typeface="Cambria Math" pitchFamily="18" charset="0"/>
              </a:rPr>
              <a:t>341</a:t>
            </a:r>
            <a:r>
              <a:rPr lang="en-US" dirty="0" smtClean="0">
                <a:ea typeface="Cambria Math" pitchFamily="18" charset="0"/>
              </a:rPr>
              <a:t>) (</a:t>
            </a:r>
            <a:r>
              <a:rPr lang="en-US" i="1" dirty="0" smtClean="0">
                <a:ea typeface="Cambria Math" pitchFamily="18" charset="0"/>
              </a:rPr>
              <a:t>see in Exercise </a:t>
            </a:r>
            <a:r>
              <a:rPr lang="en-US" dirty="0" smtClean="0">
                <a:latin typeface="Cambria Math" pitchFamily="18" charset="0"/>
                <a:ea typeface="Cambria Math" pitchFamily="18" charset="0"/>
              </a:rPr>
              <a:t>37</a:t>
            </a:r>
            <a:r>
              <a:rPr lang="en-US" dirty="0" smtClean="0">
                <a:ea typeface="Cambria Math" pitchFamily="18" charset="0"/>
              </a:rPr>
              <a:t>)</a:t>
            </a:r>
          </a:p>
          <a:p>
            <a:r>
              <a:rPr lang="en-US" dirty="0" smtClean="0"/>
              <a:t>We can replace </a:t>
            </a:r>
            <a:r>
              <a:rPr lang="en-US" dirty="0" smtClean="0">
                <a:latin typeface="Cambria Math" pitchFamily="18" charset="0"/>
                <a:ea typeface="Cambria Math" pitchFamily="18" charset="0"/>
              </a:rPr>
              <a:t>2</a:t>
            </a:r>
            <a:r>
              <a:rPr lang="en-US" dirty="0" smtClean="0"/>
              <a:t> by any integer </a:t>
            </a:r>
            <a:r>
              <a:rPr lang="en-US" i="1" dirty="0" smtClean="0"/>
              <a:t>b</a:t>
            </a:r>
            <a:r>
              <a:rPr lang="en-US" dirty="0" smtClean="0"/>
              <a:t> </a:t>
            </a:r>
            <a:r>
              <a:rPr lang="en-US" dirty="0" smtClean="0">
                <a:latin typeface="Cambria Math"/>
                <a:ea typeface="Cambria Math"/>
              </a:rPr>
              <a:t>≥ 2</a:t>
            </a:r>
            <a:r>
              <a:rPr lang="en-US" dirty="0" smtClean="0"/>
              <a:t>.</a:t>
            </a:r>
          </a:p>
          <a:p>
            <a:pPr>
              <a:buNone/>
            </a:pPr>
            <a:r>
              <a:rPr lang="en-US" b="1" dirty="0" smtClean="0"/>
              <a:t>    Definition</a:t>
            </a:r>
            <a:r>
              <a:rPr lang="en-US" dirty="0" smtClean="0"/>
              <a:t>: Let </a:t>
            </a:r>
            <a:r>
              <a:rPr lang="en-US" i="1" dirty="0" smtClean="0"/>
              <a:t>b</a:t>
            </a:r>
            <a:r>
              <a:rPr lang="en-US" dirty="0" smtClean="0"/>
              <a:t> be a positive integer. If </a:t>
            </a:r>
            <a:r>
              <a:rPr lang="en-US" i="1" dirty="0" smtClean="0"/>
              <a:t>n</a:t>
            </a:r>
            <a:r>
              <a:rPr lang="en-US" dirty="0" smtClean="0"/>
              <a:t> is a composite integer, and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then </a:t>
            </a:r>
            <a:r>
              <a:rPr lang="en-US" i="1" dirty="0" smtClean="0">
                <a:ea typeface="Cambria Math" pitchFamily="18" charset="0"/>
              </a:rPr>
              <a:t>n </a:t>
            </a:r>
            <a:r>
              <a:rPr lang="en-US" dirty="0" smtClean="0">
                <a:ea typeface="Cambria Math" pitchFamily="18" charset="0"/>
              </a:rPr>
              <a:t>is called a </a:t>
            </a:r>
            <a:r>
              <a:rPr lang="en-US" i="1" dirty="0" err="1" smtClean="0">
                <a:ea typeface="Cambria Math" pitchFamily="18" charset="0"/>
              </a:rPr>
              <a:t>pseudoprime</a:t>
            </a:r>
            <a:r>
              <a:rPr lang="en-US" i="1" dirty="0" smtClean="0">
                <a:ea typeface="Cambria Math" pitchFamily="18" charset="0"/>
              </a:rPr>
              <a:t> to the base b</a:t>
            </a:r>
            <a:r>
              <a:rPr lang="en-US" dirty="0" smtClean="0">
                <a:ea typeface="Cambria Math" pitchFamily="18" charset="0"/>
              </a:rPr>
              <a: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positive integer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not satisfy the congruence, it is composite.</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satisfy the congruence, it is either prime or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r>
              <a:rPr lang="en-US" dirty="0" smtClean="0">
                <a:ea typeface="Cambria Math" pitchFamily="18" charset="0"/>
              </a:rPr>
              <a:t>Doing similar tests with additional bases </a:t>
            </a:r>
            <a:r>
              <a:rPr lang="en-US" i="1" dirty="0" smtClean="0">
                <a:ea typeface="Cambria Math" pitchFamily="18" charset="0"/>
              </a:rPr>
              <a:t>b</a:t>
            </a:r>
            <a:r>
              <a:rPr lang="en-US" dirty="0" smtClean="0">
                <a:ea typeface="Cambria Math" pitchFamily="18" charset="0"/>
              </a:rPr>
              <a:t>, provides more evidence as to whether </a:t>
            </a:r>
            <a:r>
              <a:rPr lang="en-US" i="1" dirty="0" smtClean="0">
                <a:ea typeface="Cambria Math" pitchFamily="18" charset="0"/>
              </a:rPr>
              <a:t>n</a:t>
            </a:r>
            <a:r>
              <a:rPr lang="en-US" dirty="0" smtClean="0">
                <a:ea typeface="Cambria Math" pitchFamily="18" charset="0"/>
              </a:rPr>
              <a:t> is prime.</a:t>
            </a:r>
          </a:p>
          <a:p>
            <a:r>
              <a:rPr lang="en-US" dirty="0" smtClean="0">
                <a:ea typeface="Cambria Math" pitchFamily="18" charset="0"/>
              </a:rPr>
              <a:t>Among the positive integers not exceeding a positive real number </a:t>
            </a:r>
            <a:r>
              <a:rPr lang="en-US" i="1" dirty="0" smtClean="0">
                <a:ea typeface="Cambria Math" pitchFamily="18" charset="0"/>
              </a:rPr>
              <a:t>x</a:t>
            </a:r>
            <a:r>
              <a:rPr lang="en-US" dirty="0" smtClean="0">
                <a:ea typeface="Cambria Math" pitchFamily="18" charset="0"/>
              </a:rPr>
              <a:t>, compared to primes, there are relatively few </a:t>
            </a:r>
            <a:r>
              <a:rPr lang="en-US" dirty="0" err="1" smtClean="0">
                <a:ea typeface="Cambria Math" pitchFamily="18" charset="0"/>
              </a:rPr>
              <a:t>pseudoprimes</a:t>
            </a:r>
            <a:r>
              <a:rPr lang="en-US" dirty="0" smtClean="0">
                <a:ea typeface="Cambria Math" pitchFamily="18" charset="0"/>
              </a:rPr>
              <a:t> to the base </a:t>
            </a:r>
            <a:r>
              <a:rPr lang="en-US" i="1" dirty="0" smtClean="0">
                <a:ea typeface="Cambria Math" pitchFamily="18" charset="0"/>
              </a:rPr>
              <a:t>b</a:t>
            </a:r>
            <a:r>
              <a:rPr lang="en-US" dirty="0" smtClean="0">
                <a:ea typeface="Cambria Math" pitchFamily="18" charset="0"/>
              </a:rPr>
              <a:t>.</a:t>
            </a:r>
          </a:p>
          <a:p>
            <a:pPr lvl="1"/>
            <a:r>
              <a:rPr lang="en-US" dirty="0" smtClean="0">
                <a:ea typeface="Cambria Math" pitchFamily="18" charset="0"/>
              </a:rPr>
              <a:t>For example, among the positive integers less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ea typeface="Cambria Math" pitchFamily="18" charset="0"/>
              </a:rPr>
              <a:t> there are </a:t>
            </a:r>
            <a:r>
              <a:rPr lang="en-US" dirty="0" smtClean="0">
                <a:latin typeface="Cambria Math" pitchFamily="18" charset="0"/>
                <a:ea typeface="Cambria Math" pitchFamily="18" charset="0"/>
              </a:rPr>
              <a:t>455,052,512</a:t>
            </a:r>
            <a:r>
              <a:rPr lang="en-US" dirty="0" smtClean="0">
                <a:ea typeface="Cambria Math" pitchFamily="18" charset="0"/>
              </a:rPr>
              <a:t> primes, but only </a:t>
            </a:r>
            <a:r>
              <a:rPr lang="en-US" dirty="0" smtClean="0">
                <a:latin typeface="Cambria Math" pitchFamily="18" charset="0"/>
                <a:ea typeface="Cambria Math" pitchFamily="18" charset="0"/>
              </a:rPr>
              <a:t>14,884</a:t>
            </a:r>
            <a:r>
              <a:rPr lang="en-US" dirty="0" smtClean="0">
                <a:ea typeface="Cambria Math" pitchFamily="18" charset="0"/>
              </a:rPr>
              <a:t> </a:t>
            </a:r>
            <a:r>
              <a:rPr lang="en-US"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Carmichael Numbers</a:t>
            </a:r>
            <a:br>
              <a:rPr lang="en-US" dirty="0" smtClean="0"/>
            </a:br>
            <a:r>
              <a:rPr lang="en-US" dirty="0" smtClean="0"/>
              <a:t>(</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ea typeface="Cambria Math" pitchFamily="18" charset="0"/>
              </a:rPr>
              <a:t>There are composite integers </a:t>
            </a:r>
            <a:r>
              <a:rPr lang="en-US" i="1" dirty="0" smtClean="0">
                <a:ea typeface="Cambria Math" pitchFamily="18" charset="0"/>
              </a:rPr>
              <a:t>n</a:t>
            </a:r>
            <a:r>
              <a:rPr lang="en-US" dirty="0" smtClean="0">
                <a:ea typeface="Cambria Math" pitchFamily="18" charset="0"/>
              </a:rPr>
              <a:t> that pass all tests with bases </a:t>
            </a:r>
            <a:r>
              <a:rPr lang="en-US" i="1" dirty="0" smtClean="0">
                <a:ea typeface="Cambria Math" pitchFamily="18" charset="0"/>
              </a:rPr>
              <a:t>b</a:t>
            </a:r>
            <a:r>
              <a:rPr lang="en-US" dirty="0" smtClean="0">
                <a:ea typeface="Cambria Math" pitchFamily="18" charset="0"/>
              </a:rPr>
              <a:t> such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b,n</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a:t>
            </a:r>
            <a:endParaRPr lang="en-US" dirty="0" smtClean="0"/>
          </a:p>
          <a:p>
            <a:pPr>
              <a:buNone/>
            </a:pPr>
            <a:r>
              <a:rPr lang="en-US" b="1" dirty="0" smtClean="0"/>
              <a:t>      Definition</a:t>
            </a:r>
            <a:r>
              <a:rPr lang="en-US" dirty="0" smtClean="0"/>
              <a:t>: A composite integer n that satisfies the congruence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for all positive integers </a:t>
            </a:r>
            <a:r>
              <a:rPr lang="en-US" i="1" dirty="0" smtClean="0">
                <a:ea typeface="Cambria Math" pitchFamily="18" charset="0"/>
              </a:rPr>
              <a:t>b</a:t>
            </a:r>
            <a:r>
              <a:rPr lang="en-US" dirty="0" smtClean="0">
                <a:ea typeface="Cambria Math" pitchFamily="18" charset="0"/>
              </a:rPr>
              <a:t> with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a:t>
            </a:r>
            <a:r>
              <a:rPr lang="en-US" dirty="0" err="1" smtClean="0">
                <a:ea typeface="Cambria Math" pitchFamily="18" charset="0"/>
              </a:rPr>
              <a:t>,</a:t>
            </a:r>
            <a:r>
              <a:rPr lang="en-US" i="1" dirty="0" err="1"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1 </a:t>
            </a:r>
            <a:r>
              <a:rPr lang="en-US" dirty="0" smtClean="0">
                <a:ea typeface="Cambria Math" pitchFamily="18" charset="0"/>
              </a:rPr>
              <a:t>is called a </a:t>
            </a:r>
            <a:r>
              <a:rPr lang="en-US" i="1" dirty="0" smtClean="0">
                <a:ea typeface="Cambria Math" pitchFamily="18" charset="0"/>
              </a:rPr>
              <a:t>Carmichael</a:t>
            </a:r>
            <a:r>
              <a:rPr lang="en-US" dirty="0" smtClean="0">
                <a:ea typeface="Cambria Math" pitchFamily="18" charset="0"/>
              </a:rPr>
              <a:t> number.</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561</a:t>
            </a:r>
            <a:r>
              <a:rPr lang="en-US" dirty="0" smtClean="0">
                <a:ea typeface="Cambria Math" pitchFamily="18" charset="0"/>
              </a:rPr>
              <a:t> is a Carmichael number. To see this:</a:t>
            </a:r>
          </a:p>
          <a:p>
            <a:pPr lvl="1"/>
            <a:r>
              <a:rPr lang="en-US" dirty="0" smtClean="0">
                <a:latin typeface="Cambria Math" pitchFamily="18" charset="0"/>
                <a:ea typeface="Cambria Math" pitchFamily="18" charset="0"/>
              </a:rPr>
              <a:t>561</a:t>
            </a:r>
            <a:r>
              <a:rPr lang="en-US" dirty="0" smtClean="0">
                <a:ea typeface="Cambria Math" pitchFamily="18" charset="0"/>
              </a:rPr>
              <a:t> is composite, since </a:t>
            </a:r>
            <a:r>
              <a:rPr lang="en-US" dirty="0" smtClean="0">
                <a:latin typeface="Cambria Math" pitchFamily="18" charset="0"/>
                <a:ea typeface="Cambria Math" pitchFamily="18" charset="0"/>
              </a:rPr>
              <a:t>561</a:t>
            </a:r>
            <a:r>
              <a:rPr lang="en-US" dirty="0" smtClean="0">
                <a:ea typeface="Cambria Math" pitchFamily="18" charset="0"/>
              </a:rPr>
              <a:t> = </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13.</a:t>
            </a:r>
          </a:p>
          <a:p>
            <a:pPr lvl="1"/>
            <a:r>
              <a:rPr lang="en-US" dirty="0" smtClean="0">
                <a:latin typeface="Cambria Math"/>
                <a:ea typeface="Cambria Math"/>
              </a:rPr>
              <a:t>If </a:t>
            </a:r>
            <a:r>
              <a:rPr lang="en-US" dirty="0" err="1" smtClean="0">
                <a:latin typeface="Cambria Math"/>
                <a:ea typeface="Cambria Math"/>
              </a:rPr>
              <a:t>gcd</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561)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3)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11) =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17) =1.</a:t>
            </a:r>
          </a:p>
          <a:p>
            <a:pPr lvl="1"/>
            <a:r>
              <a:rPr lang="en-US" dirty="0" smtClean="0">
                <a:latin typeface="Cambria Math"/>
                <a:ea typeface="Cambria Math"/>
              </a:rPr>
              <a:t>Using Fermat’s Little Theorem: </a:t>
            </a:r>
            <a:r>
              <a:rPr lang="en-US" i="1" dirty="0" smtClean="0">
                <a:ea typeface="Cambria Math" pitchFamily="18" charset="0"/>
              </a:rPr>
              <a:t>b</a:t>
            </a:r>
            <a:r>
              <a:rPr lang="en-US" baseline="30000" dirty="0" smtClean="0">
                <a:latin typeface="Cambria Math" pitchFamily="18" charset="0"/>
                <a:ea typeface="Cambria Math" pitchFamily="18" charset="0"/>
              </a:rPr>
              <a:t>2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r>
              <a:rPr lang="en-US" dirty="0" smtClean="0">
                <a:latin typeface="Cambria Math"/>
                <a:ea typeface="Cambria Math"/>
              </a:rPr>
              <a:t>.</a:t>
            </a:r>
          </a:p>
          <a:p>
            <a:pPr lvl="1"/>
            <a:r>
              <a:rPr lang="en-US" dirty="0" smtClean="0">
                <a:latin typeface="Cambria Math"/>
                <a:ea typeface="Cambria Math"/>
              </a:rPr>
              <a:t>Then</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2</a:t>
            </a:r>
            <a:r>
              <a:rPr lang="en-US" dirty="0" smtClean="0">
                <a:ea typeface="Cambria Math"/>
              </a:rPr>
              <a:t>)</a:t>
            </a:r>
            <a:r>
              <a:rPr lang="en-US" baseline="30000" dirty="0" smtClean="0">
                <a:latin typeface="Cambria Math" pitchFamily="18" charset="0"/>
                <a:ea typeface="Cambria Math" pitchFamily="18" charset="0"/>
              </a:rPr>
              <a:t> 280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10</a:t>
            </a:r>
            <a:r>
              <a:rPr lang="en-US" dirty="0" smtClean="0">
                <a:ea typeface="Cambria Math"/>
              </a:rPr>
              <a:t>)</a:t>
            </a:r>
            <a:r>
              <a:rPr lang="en-US" baseline="30000" dirty="0" smtClean="0">
                <a:latin typeface="Cambria Math" pitchFamily="18" charset="0"/>
                <a:ea typeface="Cambria Math" pitchFamily="18" charset="0"/>
              </a:rPr>
              <a:t> 56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16</a:t>
            </a:r>
            <a:r>
              <a:rPr lang="en-US" dirty="0" smtClean="0">
                <a:ea typeface="Cambria Math"/>
              </a:rPr>
              <a:t>)</a:t>
            </a:r>
            <a:r>
              <a:rPr lang="en-US" baseline="30000" dirty="0" smtClean="0">
                <a:latin typeface="Cambria Math" pitchFamily="18" charset="0"/>
                <a:ea typeface="Cambria Math" pitchFamily="18" charset="0"/>
              </a:rPr>
              <a:t> 35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p>
          <a:p>
            <a:pPr lvl="1"/>
            <a:r>
              <a:rPr lang="en-US" dirty="0" smtClean="0">
                <a:ea typeface="Cambria Math"/>
              </a:rPr>
              <a:t>It follows (</a:t>
            </a:r>
            <a:r>
              <a:rPr lang="en-US" i="1" dirty="0" smtClean="0">
                <a:ea typeface="Cambria Math"/>
              </a:rPr>
              <a:t>see Exercise </a:t>
            </a:r>
            <a:r>
              <a:rPr lang="en-US" dirty="0" smtClean="0">
                <a:latin typeface="Cambria Math" pitchFamily="18" charset="0"/>
                <a:ea typeface="Cambria Math" pitchFamily="18" charset="0"/>
              </a:rPr>
              <a:t>29</a:t>
            </a:r>
            <a:r>
              <a:rPr lang="en-US" dirty="0" smtClean="0">
                <a:ea typeface="Cambria Math"/>
              </a:rPr>
              <a:t>)</a:t>
            </a:r>
            <a:r>
              <a:rPr lang="en-US" i="1" dirty="0" smtClean="0">
                <a:ea typeface="Cambria Math" pitchFamily="18" charset="0"/>
              </a:rPr>
              <a:t> </a:t>
            </a:r>
            <a:r>
              <a:rPr lang="en-US" dirty="0" smtClean="0">
                <a:ea typeface="Cambria Math" pitchFamily="18" charset="0"/>
              </a:rPr>
              <a:t>that </a:t>
            </a: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561</a:t>
            </a:r>
            <a:r>
              <a:rPr lang="en-US" dirty="0" smtClean="0">
                <a:ea typeface="Cambria Math"/>
              </a:rPr>
              <a:t>) for all positive integers </a:t>
            </a:r>
            <a:r>
              <a:rPr lang="en-US" i="1" dirty="0" smtClean="0">
                <a:ea typeface="Cambria Math"/>
              </a:rPr>
              <a:t>b</a:t>
            </a:r>
            <a:r>
              <a:rPr lang="en-US" dirty="0" smtClean="0">
                <a:ea typeface="Cambria Math"/>
              </a:rPr>
              <a:t> with </a:t>
            </a:r>
            <a:r>
              <a:rPr lang="en-US" dirty="0" err="1" smtClean="0">
                <a:ea typeface="Cambria Math"/>
              </a:rPr>
              <a:t>gcd</a:t>
            </a:r>
            <a:r>
              <a:rPr lang="en-US" dirty="0" smtClean="0">
                <a:ea typeface="Cambria Math"/>
              </a:rPr>
              <a:t>(</a:t>
            </a:r>
            <a:r>
              <a:rPr lang="en-US" i="1" dirty="0" smtClean="0">
                <a:ea typeface="Cambria Math"/>
              </a:rPr>
              <a:t>b</a:t>
            </a:r>
            <a:r>
              <a:rPr lang="en-US" dirty="0" smtClean="0">
                <a:ea typeface="Cambria Math"/>
              </a:rPr>
              <a:t>,</a:t>
            </a:r>
            <a:r>
              <a:rPr lang="en-US" dirty="0" smtClean="0">
                <a:latin typeface="Cambria Math" pitchFamily="18" charset="0"/>
                <a:ea typeface="Cambria Math" pitchFamily="18" charset="0"/>
              </a:rPr>
              <a:t>561</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Hence, </a:t>
            </a:r>
            <a:r>
              <a:rPr lang="en-US" dirty="0" smtClean="0">
                <a:latin typeface="Cambria Math" pitchFamily="18" charset="0"/>
                <a:ea typeface="Cambria Math" pitchFamily="18" charset="0"/>
              </a:rPr>
              <a:t>561</a:t>
            </a:r>
            <a:r>
              <a:rPr lang="en-US" dirty="0" smtClean="0">
                <a:ea typeface="Cambria Math"/>
              </a:rPr>
              <a:t> is a Carmichael number.</a:t>
            </a:r>
          </a:p>
          <a:p>
            <a:r>
              <a:rPr lang="en-US" dirty="0" smtClean="0">
                <a:ea typeface="Cambria Math"/>
              </a:rPr>
              <a:t>Even though there are infinitely many Carmichael numbers, there are other tests (described in the exercises) that form the basis for efficient probabilistic </a:t>
            </a:r>
            <a:r>
              <a:rPr lang="en-US" dirty="0" err="1" smtClean="0">
                <a:ea typeface="Cambria Math"/>
              </a:rPr>
              <a:t>primality</a:t>
            </a:r>
            <a:r>
              <a:rPr lang="en-US" dirty="0" smtClean="0">
                <a:ea typeface="Cambria Math"/>
              </a:rPr>
              <a:t> testing. (</a:t>
            </a:r>
            <a:r>
              <a:rPr lang="en-US" i="1" dirty="0" smtClean="0">
                <a:ea typeface="Cambria Math"/>
              </a:rPr>
              <a:t>see Chapter </a:t>
            </a:r>
            <a:r>
              <a:rPr lang="en-US" dirty="0" smtClean="0">
                <a:ea typeface="Cambria Math"/>
              </a:rPr>
              <a:t>7) </a:t>
            </a:r>
          </a:p>
          <a:p>
            <a:pPr lvl="1"/>
            <a:endParaRPr lang="en-US"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6400800" y="228600"/>
            <a:ext cx="902208" cy="1277874"/>
          </a:xfrm>
          <a:prstGeom prst="rect">
            <a:avLst/>
          </a:prstGeom>
        </p:spPr>
      </p:pic>
      <p:sp>
        <p:nvSpPr>
          <p:cNvPr id="5" name="TextBox 4"/>
          <p:cNvSpPr txBox="1"/>
          <p:nvPr/>
        </p:nvSpPr>
        <p:spPr>
          <a:xfrm>
            <a:off x="6096000" y="1295400"/>
            <a:ext cx="2590800" cy="646331"/>
          </a:xfrm>
          <a:prstGeom prst="rect">
            <a:avLst/>
          </a:prstGeom>
          <a:noFill/>
        </p:spPr>
        <p:txBody>
          <a:bodyPr wrap="square" rtlCol="0">
            <a:spAutoFit/>
          </a:bodyPr>
          <a:lstStyle/>
          <a:p>
            <a:r>
              <a:rPr lang="en-US" dirty="0" smtClean="0"/>
              <a:t>Robert Carmichael </a:t>
            </a:r>
          </a:p>
          <a:p>
            <a:r>
              <a:rPr lang="en-US" dirty="0" smtClean="0"/>
              <a:t>(</a:t>
            </a:r>
            <a:r>
              <a:rPr lang="en-US" dirty="0" smtClean="0">
                <a:latin typeface="Cambria Math" pitchFamily="18" charset="0"/>
                <a:ea typeface="Cambria Math" pitchFamily="18" charset="0"/>
              </a:rPr>
              <a:t>1879-1967</a:t>
            </a: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Primitive Roots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primitive root modulo a prime </a:t>
            </a:r>
            <a:r>
              <a:rPr lang="en-US" i="1" dirty="0" smtClean="0"/>
              <a:t>p</a:t>
            </a:r>
            <a:r>
              <a:rPr lang="en-US" dirty="0" smtClean="0"/>
              <a:t> is an   integer </a:t>
            </a:r>
            <a:r>
              <a:rPr lang="en-US" i="1" dirty="0" smtClean="0"/>
              <a:t>r</a:t>
            </a:r>
            <a:r>
              <a:rPr lang="en-US" dirty="0" smtClean="0"/>
              <a:t> in </a:t>
            </a:r>
            <a:r>
              <a:rPr lang="en-US" b="1" dirty="0" err="1" smtClean="0"/>
              <a:t>Z</a:t>
            </a:r>
            <a:r>
              <a:rPr lang="en-US" i="1" baseline="-25000" dirty="0" err="1" smtClean="0"/>
              <a:t>p</a:t>
            </a:r>
            <a:r>
              <a:rPr lang="en-US" dirty="0" smtClean="0"/>
              <a:t> such that every nonzero element of </a:t>
            </a:r>
            <a:r>
              <a:rPr lang="en-US" b="1" dirty="0" err="1" smtClean="0"/>
              <a:t>Z</a:t>
            </a:r>
            <a:r>
              <a:rPr lang="en-US" i="1" baseline="-25000" dirty="0" err="1" smtClean="0"/>
              <a:t>p</a:t>
            </a:r>
            <a:r>
              <a:rPr lang="en-US" dirty="0" smtClean="0"/>
              <a:t> is a power of </a:t>
            </a:r>
            <a:r>
              <a:rPr lang="en-US" i="1" dirty="0" smtClean="0"/>
              <a:t>r</a:t>
            </a:r>
            <a:r>
              <a:rPr lang="en-US" dirty="0" smtClean="0"/>
              <a:t>.</a:t>
            </a:r>
          </a:p>
          <a:p>
            <a:pPr>
              <a:buNone/>
            </a:pPr>
            <a:r>
              <a:rPr lang="en-US" b="1" dirty="0" smtClean="0"/>
              <a:t>   Example</a:t>
            </a:r>
            <a:r>
              <a:rPr lang="en-US" dirty="0" smtClean="0"/>
              <a:t>:  Since every element of</a:t>
            </a:r>
            <a:r>
              <a:rPr lang="en-US" b="1" dirty="0" smtClean="0"/>
              <a:t> Z</a:t>
            </a:r>
            <a:r>
              <a:rPr lang="en-US" baseline="-25000" dirty="0" smtClean="0">
                <a:latin typeface="Cambria Math" pitchFamily="18" charset="0"/>
                <a:ea typeface="Cambria Math" pitchFamily="18" charset="0"/>
              </a:rPr>
              <a:t>11</a:t>
            </a:r>
            <a:r>
              <a:rPr lang="en-US" dirty="0" smtClean="0"/>
              <a:t>  is a power of </a:t>
            </a:r>
            <a:r>
              <a:rPr lang="en-US" dirty="0" smtClean="0">
                <a:latin typeface="Cambria Math" pitchFamily="18" charset="0"/>
                <a:ea typeface="Cambria Math" pitchFamily="18" charset="0"/>
              </a:rPr>
              <a:t>2, 2 is a primitive root of 11.</a:t>
            </a:r>
            <a:r>
              <a:rPr lang="en-US" dirty="0" smtClean="0"/>
              <a:t> </a:t>
            </a:r>
          </a:p>
          <a:p>
            <a:pPr lvl="1">
              <a:buNone/>
            </a:pPr>
            <a:r>
              <a:rPr lang="en-US" sz="1900" dirty="0" smtClean="0"/>
              <a:t>    Powers of </a:t>
            </a:r>
            <a:r>
              <a:rPr lang="en-US" sz="1900" dirty="0" smtClean="0">
                <a:latin typeface="Cambria Math" pitchFamily="18" charset="0"/>
                <a:ea typeface="Cambria Math" pitchFamily="18" charset="0"/>
              </a:rPr>
              <a:t>2 modulo 11: 2</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2, 2</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4, 2</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8, 2</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5, 2</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10, 2</a:t>
            </a:r>
            <a:r>
              <a:rPr lang="en-US" sz="1900" baseline="30000" dirty="0" smtClean="0">
                <a:latin typeface="Cambria Math" pitchFamily="18" charset="0"/>
                <a:ea typeface="Cambria Math" pitchFamily="18" charset="0"/>
              </a:rPr>
              <a:t>6</a:t>
            </a:r>
            <a:r>
              <a:rPr lang="en-US" sz="1900" dirty="0" smtClean="0">
                <a:latin typeface="Cambria Math" pitchFamily="18" charset="0"/>
                <a:ea typeface="Cambria Math" pitchFamily="18" charset="0"/>
              </a:rPr>
              <a:t> = 9, 2</a:t>
            </a:r>
            <a:r>
              <a:rPr lang="en-US" sz="1900" baseline="30000" dirty="0" smtClean="0">
                <a:latin typeface="Cambria Math" pitchFamily="18" charset="0"/>
                <a:ea typeface="Cambria Math" pitchFamily="18" charset="0"/>
              </a:rPr>
              <a:t>7</a:t>
            </a:r>
            <a:r>
              <a:rPr lang="en-US" sz="1900" dirty="0" smtClean="0">
                <a:latin typeface="Cambria Math" pitchFamily="18" charset="0"/>
                <a:ea typeface="Cambria Math" pitchFamily="18" charset="0"/>
              </a:rPr>
              <a:t> = 7, 2</a:t>
            </a:r>
            <a:r>
              <a:rPr lang="en-US" sz="1900" baseline="30000" dirty="0" smtClean="0">
                <a:latin typeface="Cambria Math" pitchFamily="18" charset="0"/>
                <a:ea typeface="Cambria Math" pitchFamily="18" charset="0"/>
              </a:rPr>
              <a:t>8</a:t>
            </a:r>
            <a:r>
              <a:rPr lang="en-US" sz="1900" dirty="0" smtClean="0">
                <a:latin typeface="Cambria Math" pitchFamily="18" charset="0"/>
                <a:ea typeface="Cambria Math" pitchFamily="18" charset="0"/>
              </a:rPr>
              <a:t> = 3, 2</a:t>
            </a:r>
            <a:r>
              <a:rPr lang="en-US" sz="1900" baseline="30000" dirty="0" smtClean="0">
                <a:latin typeface="Cambria Math" pitchFamily="18" charset="0"/>
                <a:ea typeface="Cambria Math" pitchFamily="18" charset="0"/>
              </a:rPr>
              <a:t>10</a:t>
            </a:r>
            <a:r>
              <a:rPr lang="en-US" sz="1900" dirty="0" smtClean="0">
                <a:latin typeface="Cambria Math" pitchFamily="18" charset="0"/>
                <a:ea typeface="Cambria Math" pitchFamily="18" charset="0"/>
              </a:rPr>
              <a:t> = 2.</a:t>
            </a:r>
          </a:p>
          <a:p>
            <a:pPr>
              <a:buNone/>
            </a:pPr>
            <a:r>
              <a:rPr lang="en-US" b="1" dirty="0" smtClean="0"/>
              <a:t>   Example</a:t>
            </a:r>
            <a:r>
              <a:rPr lang="en-US" dirty="0" smtClean="0"/>
              <a:t>:  Since not all elements of</a:t>
            </a:r>
            <a:r>
              <a:rPr lang="en-US" b="1" dirty="0" smtClean="0"/>
              <a:t> Z</a:t>
            </a:r>
            <a:r>
              <a:rPr lang="en-US" baseline="-25000" dirty="0" smtClean="0">
                <a:latin typeface="Cambria Math" pitchFamily="18" charset="0"/>
                <a:ea typeface="Cambria Math" pitchFamily="18" charset="0"/>
              </a:rPr>
              <a:t>11</a:t>
            </a:r>
            <a:r>
              <a:rPr lang="en-US" dirty="0" smtClean="0"/>
              <a:t>  are powers of </a:t>
            </a:r>
            <a:r>
              <a:rPr lang="en-US" dirty="0" smtClean="0">
                <a:latin typeface="Cambria Math" pitchFamily="18" charset="0"/>
                <a:ea typeface="Cambria Math" pitchFamily="18" charset="0"/>
              </a:rPr>
              <a:t>3, 3 is not a primitive root of 11.</a:t>
            </a:r>
            <a:r>
              <a:rPr lang="en-US" dirty="0" smtClean="0"/>
              <a:t> </a:t>
            </a:r>
          </a:p>
          <a:p>
            <a:pPr marL="548640" lvl="2" indent="-274320">
              <a:buSzPct val="95000"/>
              <a:buNone/>
            </a:pPr>
            <a:r>
              <a:rPr lang="en-US" dirty="0" smtClean="0">
                <a:latin typeface="Cambria Math" pitchFamily="18" charset="0"/>
                <a:ea typeface="Cambria Math" pitchFamily="18" charset="0"/>
              </a:rPr>
              <a:t>     </a:t>
            </a:r>
            <a:r>
              <a:rPr lang="en-US" sz="1900" dirty="0" smtClean="0"/>
              <a:t>Powers of </a:t>
            </a:r>
            <a:r>
              <a:rPr lang="en-US" sz="1900" dirty="0" smtClean="0">
                <a:ea typeface="Cambria Math" pitchFamily="18" charset="0"/>
              </a:rPr>
              <a:t> </a:t>
            </a:r>
            <a:r>
              <a:rPr lang="en-US" sz="1900" dirty="0" smtClean="0">
                <a:latin typeface="Cambria Math" pitchFamily="18" charset="0"/>
                <a:ea typeface="Cambria Math" pitchFamily="18" charset="0"/>
              </a:rPr>
              <a:t>3 </a:t>
            </a:r>
            <a:r>
              <a:rPr lang="en-US" sz="1900" dirty="0" smtClean="0">
                <a:ea typeface="Cambria Math" pitchFamily="18" charset="0"/>
              </a:rPr>
              <a:t>modulo</a:t>
            </a:r>
            <a:r>
              <a:rPr lang="en-US" sz="1900" dirty="0" smtClean="0">
                <a:latin typeface="Cambria Math" pitchFamily="18" charset="0"/>
                <a:ea typeface="Cambria Math" pitchFamily="18" charset="0"/>
              </a:rPr>
              <a:t> 11: 3</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3, 3</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9, 3</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5, 3</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4, 3</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 </a:t>
            </a:r>
            <a:r>
              <a:rPr lang="en-US" sz="1900" dirty="0" smtClean="0">
                <a:ea typeface="Cambria Math" pitchFamily="18" charset="0"/>
              </a:rPr>
              <a:t>and the pattern repeats for higher powers.</a:t>
            </a:r>
          </a:p>
          <a:p>
            <a:pPr>
              <a:buNone/>
            </a:pPr>
            <a:r>
              <a:rPr lang="en-US" b="1" dirty="0" smtClean="0"/>
              <a:t>    Important Fact</a:t>
            </a:r>
            <a:r>
              <a:rPr lang="en-US" dirty="0" smtClean="0"/>
              <a:t>: There is a primitive root modulo </a:t>
            </a:r>
            <a:r>
              <a:rPr lang="en-US" i="1" dirty="0" smtClean="0"/>
              <a:t>p</a:t>
            </a:r>
            <a:r>
              <a:rPr lang="en-US" dirty="0" smtClean="0"/>
              <a:t> for every prime number </a:t>
            </a:r>
            <a:r>
              <a:rPr lang="en-US" i="1" dirty="0" smtClean="0"/>
              <a:t>p</a:t>
            </a:r>
            <a:r>
              <a:rPr lang="en-US" dirty="0" smtClean="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Discrete Logarithms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Suppose </a:t>
            </a:r>
            <a:r>
              <a:rPr lang="en-US" i="1" dirty="0" smtClean="0"/>
              <a:t>p</a:t>
            </a:r>
            <a:r>
              <a:rPr lang="en-US" dirty="0" smtClean="0"/>
              <a:t> is prime and </a:t>
            </a:r>
            <a:r>
              <a:rPr lang="en-US" i="1" dirty="0" smtClean="0"/>
              <a:t>r</a:t>
            </a:r>
            <a:r>
              <a:rPr lang="en-US" dirty="0" smtClean="0"/>
              <a:t>  is a primitive root modulo </a:t>
            </a:r>
            <a:r>
              <a:rPr lang="en-US" i="1" dirty="0" smtClean="0"/>
              <a:t>p</a:t>
            </a:r>
            <a:r>
              <a:rPr lang="en-US" dirty="0" smtClean="0"/>
              <a:t>. If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that is an element of </a:t>
            </a:r>
            <a:r>
              <a:rPr lang="en-US" b="1" dirty="0" err="1" smtClean="0"/>
              <a:t>Z</a:t>
            </a:r>
            <a:r>
              <a:rPr lang="en-US" i="1" baseline="-25000" dirty="0" err="1" smtClean="0"/>
              <a:t>p</a:t>
            </a:r>
            <a:r>
              <a:rPr lang="en-US" dirty="0" smtClean="0">
                <a:latin typeface="Cambria Math"/>
                <a:ea typeface="Cambria Math"/>
              </a:rPr>
              <a:t>, there is a unique exponent </a:t>
            </a:r>
            <a:r>
              <a:rPr lang="en-US" i="1" dirty="0" smtClean="0">
                <a:latin typeface="Cambria Math"/>
                <a:ea typeface="Cambria Math"/>
              </a:rPr>
              <a:t>e</a:t>
            </a:r>
            <a:r>
              <a:rPr lang="en-US" dirty="0" smtClean="0">
                <a:latin typeface="Cambria Math"/>
                <a:ea typeface="Cambria Math"/>
              </a:rPr>
              <a:t>  such that    </a:t>
            </a:r>
            <a:r>
              <a:rPr lang="en-US" i="1" dirty="0" smtClean="0">
                <a:ea typeface="Cambria Math"/>
              </a:rPr>
              <a:t>r</a:t>
            </a:r>
            <a:r>
              <a:rPr lang="en-US" i="1" baseline="30000" dirty="0" smtClean="0">
                <a:ea typeface="Cambria Math"/>
              </a:rPr>
              <a:t>e</a:t>
            </a:r>
            <a:r>
              <a:rPr lang="en-US" dirty="0" smtClean="0">
                <a:latin typeface="Cambria Math"/>
                <a:ea typeface="Cambria Math"/>
              </a:rPr>
              <a:t> = </a:t>
            </a:r>
            <a:r>
              <a:rPr lang="en-US" i="1" dirty="0" smtClean="0">
                <a:ea typeface="Cambria Math"/>
              </a:rPr>
              <a:t>a</a:t>
            </a:r>
            <a:r>
              <a:rPr lang="en-US" dirty="0" smtClean="0">
                <a:latin typeface="Cambria Math"/>
                <a:ea typeface="Cambria Math"/>
              </a:rPr>
              <a:t> in </a:t>
            </a:r>
            <a:r>
              <a:rPr lang="en-US" b="1" dirty="0" err="1" smtClean="0"/>
              <a:t>Z</a:t>
            </a:r>
            <a:r>
              <a:rPr lang="en-US" i="1" baseline="-25000" dirty="0" err="1" smtClean="0"/>
              <a:t>p</a:t>
            </a:r>
            <a:r>
              <a:rPr lang="en-US" dirty="0" smtClean="0">
                <a:latin typeface="Cambria Math"/>
                <a:ea typeface="Cambria Math"/>
              </a:rPr>
              <a:t>, that is,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a:t>
            </a:r>
            <a:r>
              <a:rPr lang="en-US" dirty="0" smtClean="0">
                <a:latin typeface="Cambria Math"/>
                <a:ea typeface="Cambria Math"/>
              </a:rPr>
              <a:t>.</a:t>
            </a:r>
            <a:endParaRPr lang="en-US" dirty="0" smtClean="0"/>
          </a:p>
          <a:p>
            <a:pPr>
              <a:buNone/>
            </a:pPr>
            <a:r>
              <a:rPr lang="en-US" b="1" dirty="0" smtClean="0"/>
              <a:t>   Definition</a:t>
            </a:r>
            <a:r>
              <a:rPr lang="en-US" dirty="0" smtClean="0"/>
              <a:t>: Suppose that </a:t>
            </a:r>
            <a:r>
              <a:rPr lang="en-US" i="1" dirty="0" smtClean="0"/>
              <a:t>p</a:t>
            </a:r>
            <a:r>
              <a:rPr lang="en-US" dirty="0" smtClean="0"/>
              <a:t> is prime, </a:t>
            </a:r>
            <a:r>
              <a:rPr lang="en-US" i="1" dirty="0" smtClean="0"/>
              <a:t>r</a:t>
            </a:r>
            <a:r>
              <a:rPr lang="en-US" dirty="0" smtClean="0"/>
              <a:t> is a primitive root modulo </a:t>
            </a:r>
            <a:r>
              <a:rPr lang="en-US" i="1" dirty="0" smtClean="0"/>
              <a:t>p</a:t>
            </a:r>
            <a:r>
              <a:rPr lang="en-US" dirty="0" smtClean="0"/>
              <a:t>, and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inclusive. If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 </a:t>
            </a:r>
            <a:r>
              <a:rPr lang="en-US" dirty="0" smtClean="0">
                <a:ea typeface="Cambria Math"/>
              </a:rPr>
              <a:t>and             </a:t>
            </a:r>
            <a:r>
              <a:rPr lang="en-US" dirty="0" smtClean="0">
                <a:latin typeface="Cambria Math" pitchFamily="18" charset="0"/>
                <a:ea typeface="Cambria Math" pitchFamily="18" charset="0"/>
              </a:rPr>
              <a:t>1</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e</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p</a:t>
            </a:r>
            <a:r>
              <a:rPr lang="en-US" dirty="0" smtClean="0">
                <a:ea typeface="Cambria Math"/>
              </a:rPr>
              <a:t> </a:t>
            </a:r>
            <a:r>
              <a:rPr lang="en-US" dirty="0" smtClean="0">
                <a:latin typeface="Cambria Math"/>
                <a:ea typeface="Cambria Math"/>
              </a:rPr>
              <a:t>−</a:t>
            </a:r>
            <a:r>
              <a:rPr lang="en-US" dirty="0" smtClean="0">
                <a:ea typeface="Cambria Math"/>
              </a:rPr>
              <a:t> </a:t>
            </a:r>
            <a:r>
              <a:rPr lang="en-US" dirty="0" smtClean="0">
                <a:latin typeface="Cambria Math" pitchFamily="18" charset="0"/>
                <a:ea typeface="Cambria Math" pitchFamily="18" charset="0"/>
              </a:rPr>
              <a:t>1</a:t>
            </a:r>
            <a:r>
              <a:rPr lang="en-US" dirty="0" smtClean="0">
                <a:ea typeface="Cambria Math" pitchFamily="18" charset="0"/>
              </a:rPr>
              <a:t>, we say that </a:t>
            </a:r>
            <a:r>
              <a:rPr lang="en-US" i="1" dirty="0" smtClean="0">
                <a:ea typeface="Cambria Math" pitchFamily="18" charset="0"/>
              </a:rPr>
              <a:t>e</a:t>
            </a:r>
            <a:r>
              <a:rPr lang="en-US" dirty="0" smtClean="0">
                <a:ea typeface="Cambria Math" pitchFamily="18" charset="0"/>
              </a:rPr>
              <a:t> is the </a:t>
            </a:r>
            <a:r>
              <a:rPr lang="en-US" i="1" dirty="0" smtClean="0">
                <a:ea typeface="Cambria Math" pitchFamily="18" charset="0"/>
              </a:rPr>
              <a:t>discrete logarithm </a:t>
            </a:r>
            <a:r>
              <a:rPr lang="en-US" dirty="0" smtClean="0">
                <a:ea typeface="Cambria Math" pitchFamily="18" charset="0"/>
              </a:rPr>
              <a:t>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p</a:t>
            </a:r>
            <a:r>
              <a:rPr lang="en-US" dirty="0" smtClean="0">
                <a:ea typeface="Cambria Math" pitchFamily="18" charset="0"/>
              </a:rPr>
              <a:t> to the base </a:t>
            </a:r>
            <a:r>
              <a:rPr lang="en-US" i="1" dirty="0" smtClean="0">
                <a:ea typeface="Cambria Math" pitchFamily="18" charset="0"/>
              </a:rPr>
              <a:t>r </a:t>
            </a:r>
            <a:r>
              <a:rPr lang="en-US" dirty="0" smtClean="0">
                <a:ea typeface="Cambria Math" pitchFamily="18" charset="0"/>
              </a:rPr>
              <a:t>and we write </a:t>
            </a:r>
            <a:r>
              <a:rPr lang="en-US" dirty="0" err="1" smtClean="0">
                <a:ea typeface="Cambria Math" pitchFamily="18" charset="0"/>
              </a:rPr>
              <a:t>log</a:t>
            </a:r>
            <a:r>
              <a:rPr lang="en-US" i="1" baseline="-25000" dirty="0" err="1" smtClean="0">
                <a:ea typeface="Cambria Math" pitchFamily="18" charset="0"/>
              </a:rPr>
              <a:t>r</a:t>
            </a:r>
            <a:r>
              <a:rPr lang="en-US" dirty="0" smtClean="0">
                <a:ea typeface="Cambria Math" pitchFamily="18" charset="0"/>
              </a:rPr>
              <a:t> </a:t>
            </a:r>
            <a:r>
              <a:rPr lang="en-US" i="1" dirty="0" smtClean="0">
                <a:ea typeface="Cambria Math" pitchFamily="18" charset="0"/>
              </a:rPr>
              <a:t>a</a:t>
            </a:r>
            <a:r>
              <a:rPr lang="en-US" dirty="0" smtClean="0">
                <a:ea typeface="Cambria Math" pitchFamily="18" charset="0"/>
              </a:rPr>
              <a:t> = e (where the prime </a:t>
            </a:r>
            <a:r>
              <a:rPr lang="en-US" i="1" dirty="0" smtClean="0">
                <a:ea typeface="Cambria Math" pitchFamily="18" charset="0"/>
              </a:rPr>
              <a:t>p</a:t>
            </a:r>
            <a:r>
              <a:rPr lang="en-US" dirty="0" smtClean="0">
                <a:ea typeface="Cambria Math" pitchFamily="18" charset="0"/>
              </a:rPr>
              <a:t> is understood).</a:t>
            </a:r>
          </a:p>
          <a:p>
            <a:pPr>
              <a:buNone/>
            </a:pPr>
            <a:r>
              <a:rPr lang="en-US" b="1" dirty="0" smtClean="0">
                <a:latin typeface="Cambria Math" pitchFamily="18" charset="0"/>
                <a:ea typeface="Cambria Math" pitchFamily="18" charset="0"/>
              </a:rPr>
              <a:t>    Example 1</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 = 8  since the discrete logarithm of 3 modulo 11 to the base 2 is 8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8</a:t>
            </a:r>
            <a:r>
              <a:rPr lang="en-US" sz="2800" dirty="0" smtClean="0">
                <a:latin typeface="Cambria Math" pitchFamily="18" charset="0"/>
                <a:ea typeface="Cambria Math" pitchFamily="18" charset="0"/>
              </a:rPr>
              <a:t> = 3 modulo 11.</a:t>
            </a:r>
            <a:r>
              <a:rPr lang="en-US" b="1" dirty="0" smtClean="0">
                <a:latin typeface="Cambria Math" pitchFamily="18" charset="0"/>
                <a:ea typeface="Cambria Math" pitchFamily="18" charset="0"/>
              </a:rPr>
              <a:t> </a:t>
            </a:r>
          </a:p>
          <a:p>
            <a:pPr>
              <a:buNone/>
            </a:pPr>
            <a:r>
              <a:rPr lang="en-US" b="1" dirty="0" smtClean="0">
                <a:latin typeface="Cambria Math" pitchFamily="18" charset="0"/>
                <a:ea typeface="Cambria Math" pitchFamily="18" charset="0"/>
              </a:rPr>
              <a:t>    Example 2</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5 = 4  since the discrete logarithm of 5 modulo 11 to the base 2 is 4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4</a:t>
            </a:r>
            <a:r>
              <a:rPr lang="en-US" sz="2800" dirty="0" smtClean="0">
                <a:latin typeface="Cambria Math" pitchFamily="18" charset="0"/>
                <a:ea typeface="Cambria Math" pitchFamily="18" charset="0"/>
              </a:rPr>
              <a:t> = 5 modulo 11.</a:t>
            </a:r>
          </a:p>
          <a:p>
            <a:pPr>
              <a:buNone/>
            </a:pPr>
            <a:r>
              <a:rPr lang="en-US" sz="2800" dirty="0" smtClean="0">
                <a:ea typeface="Cambria Math" pitchFamily="18" charset="0"/>
              </a:rPr>
              <a:t>    There is no known polynomial time algorithm for computing the discrete logarithm of </a:t>
            </a:r>
            <a:r>
              <a:rPr lang="en-US" sz="2800" i="1" dirty="0" smtClean="0">
                <a:ea typeface="Cambria Math" pitchFamily="18" charset="0"/>
              </a:rPr>
              <a:t>a</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to the base </a:t>
            </a:r>
            <a:r>
              <a:rPr lang="en-US" sz="2800" i="1" dirty="0" smtClean="0">
                <a:ea typeface="Cambria Math" pitchFamily="18" charset="0"/>
              </a:rPr>
              <a:t>r</a:t>
            </a:r>
            <a:r>
              <a:rPr lang="en-US" sz="2800" dirty="0" smtClean="0">
                <a:ea typeface="Cambria Math" pitchFamily="18" charset="0"/>
              </a:rPr>
              <a:t> (when given the prime </a:t>
            </a:r>
            <a:r>
              <a:rPr lang="en-US" sz="2800" i="1" dirty="0" smtClean="0">
                <a:ea typeface="Cambria Math" pitchFamily="18" charset="0"/>
              </a:rPr>
              <a:t>p</a:t>
            </a:r>
            <a:r>
              <a:rPr lang="en-US" sz="2800" dirty="0" smtClean="0">
                <a:ea typeface="Cambria Math" pitchFamily="18" charset="0"/>
              </a:rPr>
              <a:t>, a root </a:t>
            </a:r>
            <a:r>
              <a:rPr lang="en-US" sz="2800" i="1" dirty="0" smtClean="0">
                <a:ea typeface="Cambria Math" pitchFamily="18" charset="0"/>
              </a:rPr>
              <a:t>r</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and a positive integer </a:t>
            </a:r>
            <a:r>
              <a:rPr lang="en-US" sz="2800" i="1" dirty="0" smtClean="0">
                <a:ea typeface="Cambria Math" pitchFamily="18" charset="0"/>
              </a:rPr>
              <a:t>a</a:t>
            </a:r>
            <a:r>
              <a:rPr lang="en-US" sz="2800" dirty="0" smtClean="0">
                <a:ea typeface="Cambria Math" pitchFamily="18" charset="0"/>
              </a:rPr>
              <a:t> </a:t>
            </a:r>
            <a:r>
              <a:rPr lang="en-US" sz="2800" dirty="0" smtClean="0">
                <a:ea typeface="Cambria Math"/>
              </a:rPr>
              <a:t>∊</a:t>
            </a:r>
            <a:r>
              <a:rPr lang="en-US" b="1" dirty="0" err="1" smtClean="0"/>
              <a:t>Z</a:t>
            </a:r>
            <a:r>
              <a:rPr lang="en-US" i="1" baseline="-25000" dirty="0" err="1" smtClean="0"/>
              <a:t>p</a:t>
            </a:r>
            <a:r>
              <a:rPr lang="en-US" dirty="0" smtClean="0"/>
              <a:t>)</a:t>
            </a:r>
            <a:r>
              <a:rPr lang="en-US" i="1" dirty="0" smtClean="0"/>
              <a:t>. </a:t>
            </a:r>
            <a:r>
              <a:rPr lang="en-US" dirty="0" smtClean="0"/>
              <a:t>The problem plays a role in cryptography as will be discussed in Section </a:t>
            </a:r>
            <a:r>
              <a:rPr lang="en-US" dirty="0" smtClean="0">
                <a:latin typeface="Cambria Math" pitchFamily="18" charset="0"/>
                <a:ea typeface="Cambria Math" pitchFamily="18" charset="0"/>
              </a:rPr>
              <a:t>4.6</a:t>
            </a:r>
            <a:r>
              <a:rPr lang="en-US" dirty="0" smtClean="0"/>
              <a: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4.5</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Hashing Functions</a:t>
            </a:r>
          </a:p>
          <a:p>
            <a:r>
              <a:rPr lang="en-US" dirty="0" smtClean="0"/>
              <a:t>Pseudorandom Numbers</a:t>
            </a:r>
          </a:p>
          <a:p>
            <a:r>
              <a:rPr lang="en-US" dirty="0" smtClean="0"/>
              <a:t>Check Digits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integer is divided by a positive integer, there is a quotient and a remainder. This is traditionally called the “Division Algorithm,” but is really a theorem.</a:t>
            </a:r>
          </a:p>
          <a:p>
            <a:pPr>
              <a:buNone/>
            </a:pPr>
            <a:r>
              <a:rPr lang="en-US" b="1" dirty="0" smtClean="0"/>
              <a:t>   Division Algorithm</a:t>
            </a:r>
            <a:r>
              <a:rPr lang="en-US" dirty="0" smtClean="0"/>
              <a:t>: If </a:t>
            </a:r>
            <a:r>
              <a:rPr lang="en-US" i="1" dirty="0" smtClean="0"/>
              <a:t>a</a:t>
            </a:r>
            <a:r>
              <a:rPr lang="en-US" dirty="0" smtClean="0"/>
              <a:t> is an integer and </a:t>
            </a:r>
            <a:r>
              <a:rPr lang="en-US" i="1" dirty="0" smtClean="0"/>
              <a:t>d</a:t>
            </a:r>
            <a:r>
              <a:rPr lang="en-US" dirty="0" smtClean="0"/>
              <a:t>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a:t>
            </a:r>
            <a:r>
              <a:rPr lang="en-US" dirty="0" smtClean="0"/>
              <a:t>r</a:t>
            </a:r>
            <a:r>
              <a:rPr lang="en-US" i="1" dirty="0" smtClean="0"/>
              <a:t> &lt; </a:t>
            </a:r>
            <a:r>
              <a:rPr lang="en-US" i="1" dirty="0" smtClean="0">
                <a:latin typeface="Cambria Math" pitchFamily="18" charset="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 (</a:t>
            </a:r>
            <a:r>
              <a:rPr lang="en-US" i="1" dirty="0" smtClean="0"/>
              <a:t>proved in Section</a:t>
            </a:r>
            <a:r>
              <a:rPr lang="en-US" dirty="0" smtClean="0"/>
              <a:t> </a:t>
            </a:r>
            <a:r>
              <a:rPr lang="en-US" dirty="0" smtClean="0">
                <a:latin typeface="Cambria Math" pitchFamily="18" charset="0"/>
                <a:ea typeface="Cambria Math" pitchFamily="18" charset="0"/>
              </a:rPr>
              <a:t>5.2</a:t>
            </a:r>
            <a:r>
              <a:rPr lang="en-US" dirty="0" smtClean="0"/>
              <a:t>).</a:t>
            </a:r>
          </a:p>
          <a:p>
            <a:pPr lvl="2"/>
            <a:r>
              <a:rPr lang="en-US" i="1" dirty="0" smtClean="0"/>
              <a:t>d</a:t>
            </a:r>
            <a:r>
              <a:rPr lang="en-US" dirty="0" smtClean="0"/>
              <a:t> is called the </a:t>
            </a:r>
            <a:r>
              <a:rPr lang="en-US" i="1" dirty="0" smtClean="0"/>
              <a:t>divisor</a:t>
            </a:r>
            <a:r>
              <a:rPr lang="en-US" dirty="0" smtClean="0"/>
              <a:t>.</a:t>
            </a:r>
          </a:p>
          <a:p>
            <a:pPr lvl="2"/>
            <a:r>
              <a:rPr lang="en-US" i="1" dirty="0" smtClean="0"/>
              <a:t>a</a:t>
            </a:r>
            <a:r>
              <a:rPr lang="en-US" dirty="0" smtClean="0"/>
              <a:t> is called the </a:t>
            </a:r>
            <a:r>
              <a:rPr lang="en-US" i="1" dirty="0" smtClean="0"/>
              <a:t>dividend</a:t>
            </a:r>
            <a:r>
              <a:rPr lang="en-US" dirty="0" smtClean="0"/>
              <a:t>.</a:t>
            </a:r>
          </a:p>
          <a:p>
            <a:pPr lvl="2"/>
            <a:r>
              <a:rPr lang="en-US" i="1" dirty="0" smtClean="0"/>
              <a:t>q</a:t>
            </a:r>
            <a:r>
              <a:rPr lang="en-US" dirty="0" smtClean="0"/>
              <a:t> is called the </a:t>
            </a:r>
            <a:r>
              <a:rPr lang="en-US" i="1" dirty="0" smtClean="0"/>
              <a:t>quotient</a:t>
            </a:r>
            <a:r>
              <a:rPr lang="en-US" dirty="0" smtClean="0"/>
              <a:t>.      </a:t>
            </a:r>
          </a:p>
          <a:p>
            <a:pPr lvl="2"/>
            <a:r>
              <a:rPr lang="en-US" i="1" dirty="0" smtClean="0"/>
              <a:t>r</a:t>
            </a:r>
            <a:r>
              <a:rPr lang="en-US" dirty="0" smtClean="0"/>
              <a:t> is called the </a:t>
            </a:r>
            <a:r>
              <a:rPr lang="en-US" i="1" dirty="0" smtClean="0"/>
              <a:t>remainder</a:t>
            </a:r>
            <a:r>
              <a:rPr lang="en-US" dirty="0" smtClean="0"/>
              <a:t>.</a:t>
            </a:r>
          </a:p>
          <a:p>
            <a:pPr>
              <a:buNone/>
            </a:pPr>
            <a:r>
              <a:rPr lang="en-US" b="1" dirty="0" smtClean="0"/>
              <a:t>   Examples</a:t>
            </a:r>
            <a:r>
              <a:rPr lang="en-US" dirty="0" smtClean="0"/>
              <a:t>:  </a:t>
            </a:r>
          </a:p>
          <a:p>
            <a:pPr lvl="2"/>
            <a:r>
              <a:rPr lang="en-US" dirty="0" smtClean="0"/>
              <a:t>What are the quotient and remainder when </a:t>
            </a:r>
            <a:r>
              <a:rPr lang="en-US" dirty="0" smtClean="0">
                <a:latin typeface="Cambria Math" pitchFamily="18" charset="0"/>
                <a:ea typeface="Cambria Math" pitchFamily="18" charset="0"/>
              </a:rPr>
              <a:t>101 </a:t>
            </a:r>
            <a:r>
              <a:rPr lang="en-US" dirty="0" smtClean="0"/>
              <a:t>is divided by </a:t>
            </a:r>
            <a:r>
              <a:rPr lang="en-US" dirty="0" smtClean="0">
                <a:latin typeface="Cambria Math" pitchFamily="18" charset="0"/>
                <a:ea typeface="Cambria Math" pitchFamily="18" charset="0"/>
              </a:rPr>
              <a:t>11</a:t>
            </a:r>
            <a:r>
              <a:rPr lang="en-US" dirty="0" smtClean="0"/>
              <a:t>?</a:t>
            </a:r>
          </a:p>
          <a:p>
            <a:pPr lvl="2">
              <a:buNone/>
            </a:pPr>
            <a:r>
              <a:rPr lang="en-US" dirty="0" smtClean="0"/>
              <a:t>     </a:t>
            </a:r>
            <a:r>
              <a:rPr lang="en-US" b="1" dirty="0" smtClean="0"/>
              <a:t>Solution</a:t>
            </a:r>
            <a:r>
              <a:rPr lang="en-US" dirty="0" smtClean="0"/>
              <a:t>: The quotient when </a:t>
            </a:r>
            <a:r>
              <a:rPr lang="en-US" dirty="0" smtClean="0">
                <a:latin typeface="Cambria Math" pitchFamily="18" charset="0"/>
                <a:ea typeface="Cambria Math" pitchFamily="18" charset="0"/>
              </a:rPr>
              <a:t>101</a:t>
            </a:r>
            <a:r>
              <a:rPr lang="en-US" dirty="0" smtClean="0"/>
              <a:t> is divided by </a:t>
            </a:r>
            <a:r>
              <a:rPr lang="en-US" dirty="0" smtClean="0">
                <a:latin typeface="Cambria Math" pitchFamily="18" charset="0"/>
                <a:ea typeface="Cambria Math" pitchFamily="18" charset="0"/>
              </a:rPr>
              <a:t>11</a:t>
            </a:r>
            <a:r>
              <a:rPr lang="en-US" dirty="0" smtClean="0"/>
              <a:t> is </a:t>
            </a:r>
            <a:r>
              <a:rPr lang="en-US" dirty="0" smtClean="0">
                <a:latin typeface="Cambria Math" pitchFamily="18" charset="0"/>
                <a:ea typeface="Cambria Math" pitchFamily="18" charset="0"/>
              </a:rPr>
              <a:t>9</a:t>
            </a:r>
            <a:r>
              <a:rPr lang="en-US" dirty="0" smtClean="0"/>
              <a:t> = </a:t>
            </a:r>
            <a:r>
              <a:rPr lang="en-US" dirty="0" smtClean="0">
                <a:latin typeface="Cambria Math" pitchFamily="18" charset="0"/>
                <a:ea typeface="Cambria Math" pitchFamily="18" charset="0"/>
              </a:rPr>
              <a:t>101 </a:t>
            </a:r>
            <a:r>
              <a:rPr lang="en-US" b="1" dirty="0" smtClean="0"/>
              <a:t>div</a:t>
            </a:r>
            <a:r>
              <a:rPr lang="en-US" dirty="0" smtClean="0"/>
              <a:t> </a:t>
            </a:r>
            <a:r>
              <a:rPr lang="en-US" dirty="0" smtClean="0">
                <a:latin typeface="Cambria Math" pitchFamily="18" charset="0"/>
                <a:ea typeface="Cambria Math" pitchFamily="18" charset="0"/>
              </a:rPr>
              <a:t>11</a:t>
            </a:r>
            <a:r>
              <a:rPr lang="en-US" dirty="0" smtClean="0"/>
              <a:t>,   and the remainder is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101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a:t>
            </a:r>
            <a:r>
              <a:rPr lang="en-US" dirty="0" smtClean="0"/>
              <a:t>. </a:t>
            </a:r>
          </a:p>
          <a:p>
            <a:pPr lvl="2"/>
            <a:r>
              <a:rPr lang="en-US" dirty="0" smtClean="0"/>
              <a:t>What are the quotient and remainder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a:t>
            </a:r>
          </a:p>
          <a:p>
            <a:pPr lvl="2">
              <a:buNone/>
            </a:pPr>
            <a:r>
              <a:rPr lang="en-US" b="1" dirty="0" smtClean="0"/>
              <a:t>     Solution</a:t>
            </a:r>
            <a:r>
              <a:rPr lang="en-US" dirty="0" smtClean="0"/>
              <a:t>: The quotient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 is </a:t>
            </a:r>
            <a:r>
              <a:rPr lang="en-US" dirty="0" smtClean="0">
                <a:latin typeface="Cambria Math"/>
                <a:ea typeface="Cambria Math"/>
              </a:rPr>
              <a:t>−</a:t>
            </a:r>
            <a:r>
              <a:rPr lang="en-US" dirty="0" smtClean="0">
                <a:latin typeface="Cambria Math" pitchFamily="18" charset="0"/>
                <a:ea typeface="Cambria Math" pitchFamily="18" charset="0"/>
              </a:rPr>
              <a:t>4</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 </a:t>
            </a:r>
            <a:r>
              <a:rPr lang="en-US" b="1" dirty="0" smtClean="0"/>
              <a:t>div</a:t>
            </a:r>
            <a:r>
              <a:rPr lang="en-US" dirty="0" smtClean="0"/>
              <a:t> </a:t>
            </a:r>
            <a:r>
              <a:rPr lang="en-US" dirty="0" smtClean="0">
                <a:latin typeface="Cambria Math" pitchFamily="18" charset="0"/>
                <a:ea typeface="Cambria Math" pitchFamily="18" charset="0"/>
              </a:rPr>
              <a:t>3</a:t>
            </a:r>
            <a:r>
              <a:rPr lang="en-US" dirty="0" smtClean="0"/>
              <a:t>,    and the remainder is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3</a:t>
            </a:r>
            <a:r>
              <a:rPr lang="en-US" dirty="0" smtClean="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smtClean="0"/>
              <a:t>Definitions of Functions  </a:t>
            </a:r>
            <a:r>
              <a:rPr lang="en-US" b="1" dirty="0" smtClean="0"/>
              <a:t>div</a:t>
            </a:r>
            <a:r>
              <a:rPr lang="en-US" dirty="0" smtClean="0"/>
              <a:t> and </a:t>
            </a:r>
            <a:r>
              <a:rPr lang="en-US" b="1" dirty="0" smtClean="0"/>
              <a:t>mod</a:t>
            </a:r>
          </a:p>
          <a:p>
            <a:pPr algn="ctr"/>
            <a:endParaRPr lang="en-US" b="1" dirty="0" smtClean="0"/>
          </a:p>
          <a:p>
            <a:pPr lvl="1"/>
            <a:r>
              <a:rPr lang="en-US" i="1" dirty="0" smtClean="0"/>
              <a:t>     q = a </a:t>
            </a:r>
            <a:r>
              <a:rPr lang="en-US" b="1" dirty="0" smtClean="0"/>
              <a:t>div</a:t>
            </a:r>
            <a:r>
              <a:rPr lang="en-US" i="1" dirty="0" smtClean="0"/>
              <a:t> d</a:t>
            </a:r>
          </a:p>
          <a:p>
            <a:pPr lvl="1"/>
            <a:r>
              <a:rPr lang="en-US" i="1" dirty="0" smtClean="0"/>
              <a:t>     r = a </a:t>
            </a:r>
            <a:r>
              <a:rPr lang="en-US" b="1" dirty="0" smtClean="0"/>
              <a:t>mod</a:t>
            </a:r>
            <a:r>
              <a:rPr lang="en-US" i="1" dirty="0" smtClean="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hashing function h </a:t>
            </a:r>
            <a:r>
              <a:rPr lang="en-US" dirty="0" smtClean="0"/>
              <a:t>assigns memory location </a:t>
            </a:r>
            <a:r>
              <a:rPr lang="en-US" i="1" dirty="0" smtClean="0"/>
              <a:t>h</a:t>
            </a:r>
            <a:r>
              <a:rPr lang="en-US" dirty="0" smtClean="0"/>
              <a:t>(</a:t>
            </a:r>
            <a:r>
              <a:rPr lang="en-US" i="1" dirty="0" smtClean="0"/>
              <a:t>k</a:t>
            </a:r>
            <a:r>
              <a:rPr lang="en-US" dirty="0" smtClean="0"/>
              <a:t>) to the record that has </a:t>
            </a:r>
            <a:r>
              <a:rPr lang="en-US" i="1" dirty="0" smtClean="0"/>
              <a:t>k</a:t>
            </a:r>
            <a:r>
              <a:rPr lang="en-US" dirty="0" smtClean="0"/>
              <a:t> as its key.</a:t>
            </a:r>
          </a:p>
          <a:p>
            <a:pPr lvl="1"/>
            <a:r>
              <a:rPr lang="en-US" dirty="0" smtClean="0"/>
              <a:t>A common hashing function is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i="1" dirty="0" smtClean="0"/>
              <a:t>m</a:t>
            </a:r>
            <a:r>
              <a:rPr lang="en-US" dirty="0" smtClean="0"/>
              <a:t>, where </a:t>
            </a:r>
            <a:r>
              <a:rPr lang="en-US" i="1" dirty="0" smtClean="0"/>
              <a:t>m </a:t>
            </a:r>
            <a:r>
              <a:rPr lang="en-US" dirty="0" smtClean="0"/>
              <a:t>is the number of memory locations. </a:t>
            </a:r>
          </a:p>
          <a:p>
            <a:pPr lvl="1"/>
            <a:r>
              <a:rPr lang="en-US" dirty="0" smtClean="0"/>
              <a:t>Because this hashing function is onto, all memory locations are possible.</a:t>
            </a:r>
          </a:p>
          <a:p>
            <a:pPr>
              <a:buNone/>
            </a:pPr>
            <a:r>
              <a:rPr lang="en-US" b="1" dirty="0" smtClean="0"/>
              <a:t>     Example</a:t>
            </a:r>
            <a:r>
              <a:rPr lang="en-US" dirty="0" smtClean="0"/>
              <a:t>: Let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111. This hashing function</a:t>
            </a:r>
            <a:r>
              <a:rPr lang="en-US" dirty="0" smtClean="0"/>
              <a:t>  assigns the records of customers with social security numbers as keys to memory locations in the following manner:</a:t>
            </a:r>
          </a:p>
          <a:p>
            <a:pPr lvl="2">
              <a:buNone/>
            </a:pPr>
            <a:r>
              <a:rPr lang="en-US" dirty="0" smtClean="0"/>
              <a:t>h(</a:t>
            </a:r>
            <a:r>
              <a:rPr lang="en-US" dirty="0" smtClean="0">
                <a:latin typeface="Cambria Math" pitchFamily="18" charset="0"/>
                <a:ea typeface="Cambria Math" pitchFamily="18" charset="0"/>
              </a:rPr>
              <a:t>064212848</a:t>
            </a:r>
            <a:r>
              <a:rPr lang="en-US" dirty="0" smtClean="0"/>
              <a:t>) = </a:t>
            </a:r>
            <a:r>
              <a:rPr lang="en-US" dirty="0" smtClean="0">
                <a:latin typeface="Cambria Math" pitchFamily="18" charset="0"/>
                <a:ea typeface="Cambria Math" pitchFamily="18" charset="0"/>
              </a:rPr>
              <a:t>064212848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a:t>
            </a:r>
          </a:p>
          <a:p>
            <a:pPr lvl="2">
              <a:buNone/>
            </a:pPr>
            <a:r>
              <a:rPr lang="en-US" dirty="0" smtClean="0"/>
              <a:t>h(</a:t>
            </a:r>
            <a:r>
              <a:rPr lang="en-US" dirty="0" smtClean="0">
                <a:latin typeface="Cambria Math" pitchFamily="18" charset="0"/>
                <a:ea typeface="Cambria Math" pitchFamily="18" charset="0"/>
              </a:rPr>
              <a:t>037149212</a:t>
            </a:r>
            <a:r>
              <a:rPr lang="en-US" dirty="0" smtClean="0"/>
              <a:t>) = </a:t>
            </a:r>
            <a:r>
              <a:rPr lang="en-US" dirty="0" smtClean="0">
                <a:latin typeface="Cambria Math" pitchFamily="18" charset="0"/>
                <a:ea typeface="Cambria Math" pitchFamily="18" charset="0"/>
              </a:rPr>
              <a:t>037149212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65</a:t>
            </a:r>
          </a:p>
          <a:p>
            <a:pPr lvl="2">
              <a:buNone/>
            </a:pPr>
            <a:r>
              <a:rPr lang="en-US" dirty="0" smtClean="0"/>
              <a:t>h(</a:t>
            </a:r>
            <a:r>
              <a:rPr lang="en-US" dirty="0" smtClean="0">
                <a:latin typeface="Cambria Math" pitchFamily="18" charset="0"/>
                <a:ea typeface="Cambria Math" pitchFamily="18" charset="0"/>
              </a:rPr>
              <a:t>107405723</a:t>
            </a:r>
            <a:r>
              <a:rPr lang="en-US" dirty="0" smtClean="0"/>
              <a:t>) = </a:t>
            </a:r>
            <a:r>
              <a:rPr lang="en-US" dirty="0" smtClean="0">
                <a:latin typeface="Cambria Math" pitchFamily="18" charset="0"/>
                <a:ea typeface="Cambria Math" pitchFamily="18" charset="0"/>
              </a:rPr>
              <a:t>107405723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 but since location 14 is already occupied, the record is assigned to  the next available position, which is 15.</a:t>
            </a:r>
          </a:p>
          <a:p>
            <a:r>
              <a:rPr lang="en-US" dirty="0" smtClean="0">
                <a:ea typeface="Cambria Math" pitchFamily="18" charset="0"/>
              </a:rPr>
              <a:t>The hashing function is not one-to-one as there are many more possible keys than memory locations.  When more than one record is assigned to the same location, we say a </a:t>
            </a:r>
            <a:r>
              <a:rPr lang="en-US" i="1" dirty="0" smtClean="0">
                <a:ea typeface="Cambria Math" pitchFamily="18" charset="0"/>
              </a:rPr>
              <a:t>collision</a:t>
            </a:r>
            <a:r>
              <a:rPr lang="en-US" dirty="0" smtClean="0">
                <a:ea typeface="Cambria Math" pitchFamily="18" charset="0"/>
              </a:rPr>
              <a:t> occurs.  Here a collision has been resolved by assigning the record to the first free location.</a:t>
            </a:r>
          </a:p>
          <a:p>
            <a:r>
              <a:rPr lang="en-US" dirty="0" smtClean="0">
                <a:ea typeface="Cambria Math" pitchFamily="18" charset="0"/>
              </a:rPr>
              <a:t>For collision resolution, we can use a  </a:t>
            </a:r>
            <a:r>
              <a:rPr lang="en-US" i="1" dirty="0" smtClean="0">
                <a:ea typeface="Cambria Math" pitchFamily="18" charset="0"/>
              </a:rPr>
              <a:t>linear probing function</a:t>
            </a:r>
            <a:r>
              <a:rPr lang="en-US" dirty="0" smtClean="0">
                <a:ea typeface="Cambria Math" pitchFamily="18" charset="0"/>
              </a:rPr>
              <a:t>:                                         </a:t>
            </a:r>
          </a:p>
          <a:p>
            <a:pPr>
              <a:buNone/>
            </a:pPr>
            <a:r>
              <a:rPr lang="en-US" i="1" dirty="0" smtClean="0">
                <a:ea typeface="Cambria Math" pitchFamily="18" charset="0"/>
              </a:rPr>
              <a:t>                         h</a:t>
            </a:r>
            <a:r>
              <a:rPr lang="en-US" dirty="0" smtClean="0">
                <a:ea typeface="Cambria Math" pitchFamily="18" charset="0"/>
              </a:rPr>
              <a:t>(</a:t>
            </a:r>
            <a:r>
              <a:rPr lang="en-US" i="1" dirty="0" err="1" smtClean="0">
                <a:ea typeface="Cambria Math" pitchFamily="18" charset="0"/>
              </a:rPr>
              <a:t>k,i</a:t>
            </a:r>
            <a:r>
              <a:rPr lang="en-US" dirty="0" smtClean="0">
                <a:ea typeface="Cambria Math" pitchFamily="18" charset="0"/>
              </a:rPr>
              <a:t>) = (</a:t>
            </a:r>
            <a:r>
              <a:rPr lang="en-US" i="1" dirty="0" smtClean="0">
                <a:ea typeface="Cambria Math" pitchFamily="18" charset="0"/>
              </a:rPr>
              <a:t>h</a:t>
            </a:r>
            <a:r>
              <a:rPr lang="en-US" dirty="0" smtClean="0">
                <a:ea typeface="Cambria Math" pitchFamily="18" charset="0"/>
              </a:rPr>
              <a:t>(</a:t>
            </a:r>
            <a:r>
              <a:rPr lang="en-US" i="1" dirty="0" smtClean="0">
                <a:ea typeface="Cambria Math" pitchFamily="18" charset="0"/>
              </a:rPr>
              <a:t>k</a:t>
            </a:r>
            <a:r>
              <a:rPr lang="en-US" dirty="0" smtClean="0">
                <a:ea typeface="Cambria Math" pitchFamily="18" charset="0"/>
              </a:rPr>
              <a:t>) + </a:t>
            </a:r>
            <a:r>
              <a:rPr lang="en-US" i="1" dirty="0" err="1" smtClean="0">
                <a:ea typeface="Cambria Math" pitchFamily="18" charset="0"/>
              </a:rPr>
              <a:t>i</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where </a:t>
            </a:r>
            <a:r>
              <a:rPr lang="en-US" i="1" dirty="0" err="1" smtClean="0">
                <a:ea typeface="Cambria Math" pitchFamily="18" charset="0"/>
              </a:rPr>
              <a:t>i</a:t>
            </a:r>
            <a:r>
              <a:rPr lang="en-US" dirty="0" smtClean="0">
                <a:ea typeface="Cambria Math" pitchFamily="18" charset="0"/>
              </a:rPr>
              <a:t> runs from </a:t>
            </a:r>
            <a:r>
              <a:rPr lang="en-US" dirty="0" smtClean="0">
                <a:latin typeface="Cambria Math" pitchFamily="18" charset="0"/>
                <a:ea typeface="Cambria Math" pitchFamily="18" charset="0"/>
              </a:rPr>
              <a:t>0</a:t>
            </a:r>
            <a:r>
              <a:rPr lang="en-US" dirty="0" smtClean="0">
                <a:ea typeface="Cambria Math" pitchFamily="18" charset="0"/>
              </a:rPr>
              <a:t> to </a:t>
            </a:r>
            <a:r>
              <a:rPr lang="en-US" i="1" dirty="0" smtClean="0">
                <a:ea typeface="Cambria Math" pitchFamily="18" charset="0"/>
              </a:rPr>
              <a:t>m</a:t>
            </a:r>
            <a:r>
              <a:rPr lang="en-US" dirty="0" smtClean="0">
                <a:ea typeface="Cambria Math" pitchFamily="18" charset="0"/>
              </a:rPr>
              <a:t> </a:t>
            </a:r>
            <a:r>
              <a:rPr lang="en-US" dirty="0" smtClean="0">
                <a:latin typeface="Cambria Math"/>
                <a:ea typeface="Cambria Math"/>
              </a:rPr>
              <a:t>− 1.</a:t>
            </a:r>
          </a:p>
          <a:p>
            <a:r>
              <a:rPr lang="en-US" dirty="0" smtClean="0">
                <a:latin typeface="Cambria Math"/>
                <a:ea typeface="Cambria Math"/>
              </a:rPr>
              <a:t> There are many other methods of handling with collisions. You may cover these in a  </a:t>
            </a:r>
          </a:p>
          <a:p>
            <a:pPr>
              <a:buNone/>
            </a:pPr>
            <a:r>
              <a:rPr lang="en-US" dirty="0" smtClean="0">
                <a:latin typeface="Cambria Math"/>
                <a:ea typeface="Cambria Math"/>
              </a:rPr>
              <a:t>        later CS course.</a:t>
            </a:r>
            <a:endParaRPr lang="en-US" dirty="0" smtClean="0">
              <a:ea typeface="Cambria Math" pitchFamily="18" charset="0"/>
            </a:endParaRP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Randomly chosen numbers are needed for many purposes, including computer simulations. </a:t>
            </a:r>
          </a:p>
          <a:p>
            <a:r>
              <a:rPr lang="en-US" i="1" dirty="0" smtClean="0"/>
              <a:t>Pseudorandom numbers</a:t>
            </a:r>
            <a:r>
              <a:rPr lang="en-US" dirty="0" smtClean="0"/>
              <a:t> are not truly random since they are generated by systematic methods. </a:t>
            </a:r>
          </a:p>
          <a:p>
            <a:r>
              <a:rPr lang="en-US" dirty="0" smtClean="0"/>
              <a:t>The </a:t>
            </a:r>
            <a:r>
              <a:rPr lang="en-US" i="1" dirty="0" smtClean="0"/>
              <a:t>linear </a:t>
            </a:r>
            <a:r>
              <a:rPr lang="en-US" i="1" dirty="0" err="1" smtClean="0"/>
              <a:t>congruential</a:t>
            </a:r>
            <a:r>
              <a:rPr lang="en-US" i="1" dirty="0" smtClean="0"/>
              <a:t> method </a:t>
            </a:r>
            <a:r>
              <a:rPr lang="en-US" dirty="0" smtClean="0"/>
              <a:t>is one commonly used procedure for generating pseudorandom numbers. </a:t>
            </a:r>
          </a:p>
          <a:p>
            <a:r>
              <a:rPr lang="en-US" dirty="0" smtClean="0"/>
              <a:t>Four integers are needed: the </a:t>
            </a:r>
            <a:r>
              <a:rPr lang="en-US" i="1" dirty="0" smtClean="0"/>
              <a:t>modulus</a:t>
            </a:r>
            <a:r>
              <a:rPr lang="en-US" dirty="0" smtClean="0"/>
              <a:t> </a:t>
            </a:r>
            <a:r>
              <a:rPr lang="en-US" i="1" dirty="0" smtClean="0"/>
              <a:t>m</a:t>
            </a:r>
            <a:r>
              <a:rPr lang="en-US" dirty="0" smtClean="0"/>
              <a:t>, the </a:t>
            </a:r>
            <a:r>
              <a:rPr lang="en-US" i="1" dirty="0" smtClean="0"/>
              <a:t>multiplier</a:t>
            </a:r>
            <a:r>
              <a:rPr lang="en-US" dirty="0" smtClean="0"/>
              <a:t> </a:t>
            </a:r>
            <a:r>
              <a:rPr lang="en-US" i="1" dirty="0" smtClean="0"/>
              <a:t>a</a:t>
            </a:r>
            <a:r>
              <a:rPr lang="en-US" dirty="0" smtClean="0"/>
              <a:t>, the </a:t>
            </a:r>
            <a:r>
              <a:rPr lang="en-US" i="1" dirty="0" smtClean="0"/>
              <a:t>increment</a:t>
            </a:r>
            <a:r>
              <a:rPr lang="en-US" dirty="0" smtClean="0"/>
              <a:t> </a:t>
            </a:r>
            <a:r>
              <a:rPr lang="en-US" i="1" dirty="0" smtClean="0"/>
              <a:t>c</a:t>
            </a:r>
            <a:r>
              <a:rPr lang="en-US" dirty="0" smtClean="0"/>
              <a:t>, and </a:t>
            </a:r>
            <a:r>
              <a:rPr lang="en-US" i="1" dirty="0" smtClean="0"/>
              <a:t>seed</a:t>
            </a:r>
            <a:r>
              <a:rPr lang="en-US" dirty="0" smtClean="0"/>
              <a:t> </a:t>
            </a:r>
            <a:r>
              <a:rPr lang="en-US" i="1" dirty="0" smtClean="0"/>
              <a:t>x</a:t>
            </a:r>
            <a:r>
              <a:rPr lang="en-US" baseline="-25000" dirty="0" smtClean="0">
                <a:latin typeface="Cambria Math" pitchFamily="18" charset="0"/>
                <a:ea typeface="Cambria Math" pitchFamily="18" charset="0"/>
              </a:rPr>
              <a:t>0</a:t>
            </a:r>
            <a:r>
              <a:rPr lang="en-US" dirty="0" smtClean="0"/>
              <a:t>, with     </a:t>
            </a:r>
            <a:r>
              <a:rPr lang="en-US" dirty="0" smtClean="0">
                <a:latin typeface="Cambria Math" pitchFamily="18" charset="0"/>
                <a:ea typeface="Cambria Math" pitchFamily="18" charset="0"/>
              </a:rPr>
              <a:t>2 </a:t>
            </a:r>
            <a:r>
              <a:rPr lang="en-US" dirty="0" smtClean="0">
                <a:latin typeface="Cambria Math"/>
                <a:ea typeface="Cambria Math"/>
              </a:rPr>
              <a:t>≤ </a:t>
            </a:r>
            <a:r>
              <a:rPr lang="en-US" i="1" dirty="0" smtClean="0">
                <a:ea typeface="Cambria Math"/>
              </a:rPr>
              <a:t>a</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ea typeface="Cambria Math"/>
              </a:rPr>
              <a:t>c</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x</a:t>
            </a:r>
            <a:r>
              <a:rPr lang="en-US" baseline="-25000" dirty="0" smtClean="0">
                <a:latin typeface="Cambria Math" pitchFamily="18" charset="0"/>
                <a:ea typeface="Cambria Math" pitchFamily="18" charset="0"/>
              </a:rPr>
              <a:t>0</a:t>
            </a:r>
            <a:r>
              <a:rPr lang="en-US" dirty="0" smtClean="0">
                <a:latin typeface="Cambria Math"/>
                <a:ea typeface="Cambria Math"/>
              </a:rPr>
              <a:t> &lt; </a:t>
            </a:r>
            <a:r>
              <a:rPr lang="en-US" i="1" dirty="0" smtClean="0">
                <a:ea typeface="Cambria Math"/>
              </a:rPr>
              <a:t>m. </a:t>
            </a:r>
          </a:p>
          <a:p>
            <a:r>
              <a:rPr lang="en-US" dirty="0" smtClean="0">
                <a:ea typeface="Cambria Math"/>
              </a:rPr>
              <a:t>We generate a sequence of pseudorandom numbers {</a:t>
            </a:r>
            <a:r>
              <a:rPr lang="en-US" i="1" dirty="0" err="1" smtClean="0"/>
              <a:t>x</a:t>
            </a:r>
            <a:r>
              <a:rPr lang="en-US" i="1" baseline="-25000" dirty="0" err="1" smtClean="0">
                <a:latin typeface="Cambria Math" pitchFamily="18" charset="0"/>
                <a:ea typeface="Cambria Math" pitchFamily="18" charset="0"/>
              </a:rPr>
              <a:t>n</a:t>
            </a:r>
            <a:r>
              <a:rPr lang="en-US" dirty="0" smtClean="0">
                <a:ea typeface="Cambria Math" pitchFamily="18" charset="0"/>
              </a:rPr>
              <a:t>},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a:t>
            </a:r>
            <a:r>
              <a:rPr lang="en-US" i="1" dirty="0" err="1" smtClean="0"/>
              <a:t>x</a:t>
            </a:r>
            <a:r>
              <a:rPr lang="en-US" baseline="-25000" dirty="0" err="1" smtClean="0">
                <a:latin typeface="Cambria Math" pitchFamily="18" charset="0"/>
                <a:ea typeface="Cambria Math" pitchFamily="18" charset="0"/>
              </a:rPr>
              <a:t>n</a:t>
            </a:r>
            <a:r>
              <a:rPr lang="en-US" dirty="0" smtClean="0">
                <a:latin typeface="Cambria Math"/>
                <a:ea typeface="Cambria Math"/>
              </a:rPr>
              <a:t> &lt; </a:t>
            </a:r>
            <a:r>
              <a:rPr lang="en-US" i="1" dirty="0" smtClean="0">
                <a:ea typeface="Cambria Math"/>
              </a:rPr>
              <a:t>m </a:t>
            </a:r>
            <a:r>
              <a:rPr lang="en-US" dirty="0" smtClean="0">
                <a:ea typeface="Cambria Math"/>
              </a:rPr>
              <a:t>for all n, by successively using the recursively defined function</a:t>
            </a:r>
          </a:p>
          <a:p>
            <a:pPr>
              <a:buNone/>
            </a:pPr>
            <a:r>
              <a:rPr lang="en-US" dirty="0" smtClean="0">
                <a:ea typeface="Cambria Math"/>
              </a:rPr>
              <a:t>                               </a:t>
            </a:r>
          </a:p>
          <a:p>
            <a:pPr>
              <a:buNone/>
            </a:pPr>
            <a:r>
              <a:rPr lang="en-US" dirty="0" smtClean="0">
                <a:ea typeface="Cambria Math"/>
              </a:rPr>
              <a:t>   (</a:t>
            </a:r>
            <a:r>
              <a:rPr lang="en-US" i="1" dirty="0" smtClean="0">
                <a:ea typeface="Cambria Math"/>
              </a:rPr>
              <a:t>an example of a recursive definition, discussed in Section </a:t>
            </a:r>
            <a:r>
              <a:rPr lang="en-US" dirty="0" smtClean="0">
                <a:latin typeface="Cambria Math" pitchFamily="18" charset="0"/>
                <a:ea typeface="Cambria Math" pitchFamily="18" charset="0"/>
              </a:rPr>
              <a:t>5.3</a:t>
            </a:r>
            <a:r>
              <a:rPr lang="en-US" i="1" dirty="0" smtClean="0">
                <a:ea typeface="Cambria Math"/>
              </a:rPr>
              <a:t>)</a:t>
            </a:r>
          </a:p>
          <a:p>
            <a:r>
              <a:rPr lang="en-US" dirty="0" smtClean="0">
                <a:ea typeface="Cambria Math"/>
              </a:rPr>
              <a:t>If </a:t>
            </a:r>
            <a:r>
              <a:rPr lang="en-US" dirty="0" err="1" smtClean="0">
                <a:ea typeface="Cambria Math"/>
              </a:rPr>
              <a:t>psudorandom</a:t>
            </a:r>
            <a:r>
              <a:rPr lang="en-US" dirty="0" smtClean="0">
                <a:ea typeface="Cambria Math"/>
              </a:rPr>
              <a:t> numbers between </a:t>
            </a:r>
            <a:r>
              <a:rPr lang="en-US" dirty="0" smtClean="0">
                <a:latin typeface="Cambria Math" pitchFamily="18" charset="0"/>
                <a:ea typeface="Cambria Math" pitchFamily="18" charset="0"/>
              </a:rPr>
              <a:t>0</a:t>
            </a:r>
            <a:r>
              <a:rPr lang="en-US" dirty="0" smtClean="0">
                <a:ea typeface="Cambria Math"/>
              </a:rPr>
              <a:t> and </a:t>
            </a:r>
            <a:r>
              <a:rPr lang="en-US" dirty="0" smtClean="0">
                <a:latin typeface="Cambria Math" pitchFamily="18" charset="0"/>
                <a:ea typeface="Cambria Math" pitchFamily="18" charset="0"/>
              </a:rPr>
              <a:t>1</a:t>
            </a:r>
            <a:r>
              <a:rPr lang="en-US" dirty="0" smtClean="0">
                <a:ea typeface="Cambria Math"/>
              </a:rPr>
              <a:t> are needed, then the generated numbers are divided by the modulus, </a:t>
            </a:r>
            <a:r>
              <a:rPr lang="en-US" i="1" dirty="0" err="1" smtClean="0">
                <a:ea typeface="Cambria Math" pitchFamily="18" charset="0"/>
              </a:rPr>
              <a:t>x</a:t>
            </a:r>
            <a:r>
              <a:rPr lang="en-US" i="1" baseline="-25000" dirty="0" err="1" smtClean="0">
                <a:ea typeface="Cambria Math" pitchFamily="18" charset="0"/>
              </a:rPr>
              <a:t>n</a:t>
            </a:r>
            <a:r>
              <a:rPr lang="en-US" i="1" baseline="-25000" dirty="0" smtClean="0">
                <a:ea typeface="Cambria Math" pitchFamily="18" charset="0"/>
              </a:rPr>
              <a:t> </a:t>
            </a:r>
            <a:r>
              <a:rPr lang="en-US" dirty="0" smtClean="0">
                <a:ea typeface="Cambria Math" pitchFamily="18" charset="0"/>
              </a:rPr>
              <a:t>/</a:t>
            </a:r>
            <a:r>
              <a:rPr lang="en-US" i="1" dirty="0" smtClean="0">
                <a:ea typeface="Cambria Math" pitchFamily="18" charset="0"/>
              </a:rPr>
              <a:t>m</a:t>
            </a:r>
            <a:r>
              <a:rPr lang="en-US" dirty="0" smtClean="0">
                <a:ea typeface="Cambria Math" pitchFamily="18" charset="0"/>
              </a:rPr>
              <a:t>.</a:t>
            </a:r>
            <a:endParaRPr lang="en-US" dirty="0" smtClean="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i="1" dirty="0" err="1" smtClean="0">
                <a:ea typeface="Cambria Math" pitchFamily="18" charset="0"/>
              </a:rPr>
              <a:t>ax</a:t>
            </a:r>
            <a:r>
              <a:rPr lang="en-US" i="1" baseline="-25000" dirty="0" err="1" smtClean="0">
                <a:ea typeface="Cambria Math" pitchFamily="18" charset="0"/>
              </a:rPr>
              <a:t>n</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Example</a:t>
            </a:r>
            <a:r>
              <a:rPr lang="en-US" dirty="0" smtClean="0"/>
              <a:t>: Find the sequence of pseudorandom numbers generated by the linear </a:t>
            </a:r>
            <a:r>
              <a:rPr lang="en-US" dirty="0" err="1" smtClean="0"/>
              <a:t>congruential</a:t>
            </a:r>
            <a:r>
              <a:rPr lang="en-US" dirty="0" smtClean="0"/>
              <a:t> method with modulus </a:t>
            </a:r>
            <a:r>
              <a:rPr lang="en-US" i="1" dirty="0" smtClean="0"/>
              <a:t>m</a:t>
            </a:r>
            <a:r>
              <a:rPr lang="en-US" dirty="0" smtClean="0"/>
              <a:t> = </a:t>
            </a:r>
            <a:r>
              <a:rPr lang="en-US" dirty="0" smtClean="0">
                <a:latin typeface="Cambria Math" pitchFamily="18" charset="0"/>
                <a:ea typeface="Cambria Math" pitchFamily="18" charset="0"/>
              </a:rPr>
              <a:t>9</a:t>
            </a:r>
            <a:r>
              <a:rPr lang="en-US" dirty="0" smtClean="0"/>
              <a:t>, multiplier </a:t>
            </a:r>
            <a:r>
              <a:rPr lang="en-US" i="1" dirty="0" smtClean="0"/>
              <a:t>a</a:t>
            </a:r>
            <a:r>
              <a:rPr lang="en-US" dirty="0" smtClean="0"/>
              <a:t> = </a:t>
            </a:r>
            <a:r>
              <a:rPr lang="en-US" dirty="0" smtClean="0">
                <a:latin typeface="Cambria Math" pitchFamily="18" charset="0"/>
                <a:ea typeface="Cambria Math" pitchFamily="18" charset="0"/>
              </a:rPr>
              <a:t>7</a:t>
            </a:r>
            <a:r>
              <a:rPr lang="en-US" dirty="0" smtClean="0"/>
              <a:t>, increment </a:t>
            </a:r>
            <a:r>
              <a:rPr lang="en-US" i="1" dirty="0" smtClean="0"/>
              <a:t>c</a:t>
            </a:r>
            <a:r>
              <a:rPr lang="en-US" dirty="0" smtClean="0"/>
              <a:t> = </a:t>
            </a:r>
            <a:r>
              <a:rPr lang="en-US" dirty="0" smtClean="0">
                <a:latin typeface="Cambria Math" pitchFamily="18" charset="0"/>
                <a:ea typeface="Cambria Math" pitchFamily="18" charset="0"/>
              </a:rPr>
              <a:t>4</a:t>
            </a:r>
            <a:r>
              <a:rPr lang="en-US" dirty="0" smtClean="0"/>
              <a:t>, and          seed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r>
              <a:rPr lang="en-US" b="1" dirty="0" smtClean="0"/>
              <a:t>Solution</a:t>
            </a:r>
            <a:r>
              <a:rPr lang="en-US" dirty="0" smtClean="0"/>
              <a:t>: Compute the terms of the sequence by successively using the congruence </a:t>
            </a:r>
            <a:r>
              <a:rPr lang="en-US" dirty="0" smtClean="0">
                <a:ea typeface="Cambria Math"/>
              </a:rPr>
              <a:t>     </a:t>
            </a:r>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dirty="0" smtClean="0">
                <a:latin typeface="Cambria Math" pitchFamily="18" charset="0"/>
                <a:ea typeface="Cambria Math" pitchFamily="18" charset="0"/>
              </a:rPr>
              <a:t>7</a:t>
            </a:r>
            <a:r>
              <a:rPr lang="en-US" i="1" dirty="0" smtClean="0">
                <a:ea typeface="Cambria Math" pitchFamily="18" charset="0"/>
              </a:rPr>
              <a:t>x</a:t>
            </a:r>
            <a:r>
              <a:rPr lang="en-US" i="1" baseline="-25000" dirty="0"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with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pPr lvl="2">
              <a:buNone/>
            </a:pP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∙3 + 4</a:t>
            </a:r>
            <a:r>
              <a:rPr lang="en-US" b="1" dirty="0" smtClean="0">
                <a:ea typeface="Cambria Math" pitchFamily="18" charset="0"/>
              </a:rPr>
              <a:t> mod </a:t>
            </a:r>
            <a:r>
              <a:rPr lang="en-US" dirty="0" smtClean="0">
                <a:latin typeface="Cambria Math" pitchFamily="18" charset="0"/>
                <a:ea typeface="Cambria Math" pitchFamily="18" charset="0"/>
              </a:rPr>
              <a:t>9 = 25 </a:t>
            </a:r>
            <a:r>
              <a:rPr lang="en-US" b="1" dirty="0" smtClean="0">
                <a:ea typeface="Cambria Math" pitchFamily="18" charset="0"/>
              </a:rPr>
              <a:t>mod </a:t>
            </a:r>
            <a:r>
              <a:rPr lang="en-US" dirty="0" smtClean="0">
                <a:latin typeface="Cambria Math" pitchFamily="18" charset="0"/>
                <a:ea typeface="Cambria Math" pitchFamily="18" charset="0"/>
              </a:rPr>
              <a:t>9 = 7</a:t>
            </a:r>
            <a:r>
              <a:rPr lang="en-US" dirty="0" smtClean="0"/>
              <a:t>,</a:t>
            </a:r>
          </a:p>
          <a:p>
            <a:pPr lvl="2">
              <a:buNone/>
            </a:pP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∙7 + 4</a:t>
            </a:r>
            <a:r>
              <a:rPr lang="en-US" b="1" dirty="0" smtClean="0">
                <a:ea typeface="Cambria Math" pitchFamily="18" charset="0"/>
              </a:rPr>
              <a:t> mod </a:t>
            </a:r>
            <a:r>
              <a:rPr lang="en-US" dirty="0" smtClean="0">
                <a:latin typeface="Cambria Math" pitchFamily="18" charset="0"/>
                <a:ea typeface="Cambria Math" pitchFamily="18" charset="0"/>
              </a:rPr>
              <a:t>9 = 53 </a:t>
            </a:r>
            <a:r>
              <a:rPr lang="en-US" b="1" dirty="0" smtClean="0">
                <a:ea typeface="Cambria Math" pitchFamily="18" charset="0"/>
              </a:rPr>
              <a:t>mod </a:t>
            </a:r>
            <a:r>
              <a:rPr lang="en-US" dirty="0" smtClean="0">
                <a:latin typeface="Cambria Math" pitchFamily="18" charset="0"/>
                <a:ea typeface="Cambria Math" pitchFamily="18" charset="0"/>
              </a:rPr>
              <a:t>9 = 8</a:t>
            </a:r>
            <a:r>
              <a:rPr lang="en-US" dirty="0" smtClean="0"/>
              <a:t>,</a:t>
            </a:r>
          </a:p>
          <a:p>
            <a:pPr lvl="2">
              <a:buNone/>
            </a:pP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2</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 + 4</a:t>
            </a:r>
            <a:r>
              <a:rPr lang="en-US" b="1" dirty="0" smtClean="0">
                <a:ea typeface="Cambria Math" pitchFamily="18" charset="0"/>
              </a:rPr>
              <a:t> mod </a:t>
            </a:r>
            <a:r>
              <a:rPr lang="en-US" dirty="0" smtClean="0">
                <a:latin typeface="Cambria Math" pitchFamily="18" charset="0"/>
                <a:ea typeface="Cambria Math" pitchFamily="18" charset="0"/>
              </a:rPr>
              <a:t>9 = 60 </a:t>
            </a:r>
            <a:r>
              <a:rPr lang="en-US" b="1" dirty="0" smtClean="0">
                <a:ea typeface="Cambria Math" pitchFamily="18" charset="0"/>
              </a:rPr>
              <a:t>mod </a:t>
            </a:r>
            <a:r>
              <a:rPr lang="en-US" dirty="0" smtClean="0">
                <a:latin typeface="Cambria Math" pitchFamily="18" charset="0"/>
                <a:ea typeface="Cambria Math" pitchFamily="18" charset="0"/>
              </a:rPr>
              <a:t>9 = 6</a:t>
            </a:r>
            <a:r>
              <a:rPr lang="en-US" dirty="0" smtClean="0"/>
              <a:t>,</a:t>
            </a:r>
          </a:p>
          <a:p>
            <a:pPr lvl="2">
              <a:buNone/>
            </a:pP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3</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∙6 + 4</a:t>
            </a:r>
            <a:r>
              <a:rPr lang="en-US" b="1" dirty="0" smtClean="0">
                <a:ea typeface="Cambria Math" pitchFamily="18" charset="0"/>
              </a:rPr>
              <a:t> mod </a:t>
            </a:r>
            <a:r>
              <a:rPr lang="en-US" dirty="0" smtClean="0">
                <a:latin typeface="Cambria Math" pitchFamily="18" charset="0"/>
                <a:ea typeface="Cambria Math" pitchFamily="18" charset="0"/>
              </a:rPr>
              <a:t>9 = 46 </a:t>
            </a:r>
            <a:r>
              <a:rPr lang="en-US" b="1" dirty="0" smtClean="0">
                <a:ea typeface="Cambria Math" pitchFamily="18" charset="0"/>
              </a:rPr>
              <a:t>mod </a:t>
            </a:r>
            <a:r>
              <a:rPr lang="en-US" dirty="0" smtClean="0">
                <a:latin typeface="Cambria Math" pitchFamily="18" charset="0"/>
                <a:ea typeface="Cambria Math" pitchFamily="18" charset="0"/>
              </a:rPr>
              <a:t>9 = 1</a:t>
            </a:r>
            <a:r>
              <a:rPr lang="en-US" dirty="0" smtClean="0"/>
              <a:t>,</a:t>
            </a:r>
          </a:p>
          <a:p>
            <a:pPr lvl="2">
              <a:buNone/>
            </a:pP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4</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∙1 + 4</a:t>
            </a:r>
            <a:r>
              <a:rPr lang="en-US" b="1" dirty="0" smtClean="0">
                <a:ea typeface="Cambria Math" pitchFamily="18" charset="0"/>
              </a:rPr>
              <a:t> mod </a:t>
            </a:r>
            <a:r>
              <a:rPr lang="en-US" dirty="0" smtClean="0">
                <a:latin typeface="Cambria Math" pitchFamily="18" charset="0"/>
                <a:ea typeface="Cambria Math" pitchFamily="18" charset="0"/>
              </a:rPr>
              <a:t>9 = 11 </a:t>
            </a:r>
            <a:r>
              <a:rPr lang="en-US" b="1" dirty="0" smtClean="0">
                <a:ea typeface="Cambria Math" pitchFamily="18" charset="0"/>
              </a:rPr>
              <a:t>mod </a:t>
            </a:r>
            <a:r>
              <a:rPr lang="en-US" dirty="0" smtClean="0">
                <a:latin typeface="Cambria Math" pitchFamily="18" charset="0"/>
                <a:ea typeface="Cambria Math" pitchFamily="18" charset="0"/>
              </a:rPr>
              <a:t>9 = 2</a:t>
            </a:r>
            <a:r>
              <a:rPr lang="en-US" dirty="0" smtClean="0"/>
              <a:t>,</a:t>
            </a:r>
          </a:p>
          <a:p>
            <a:pPr lvl="2">
              <a:buNone/>
            </a:pP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5</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∙2 + 4</a:t>
            </a:r>
            <a:r>
              <a:rPr lang="en-US" b="1" dirty="0" smtClean="0">
                <a:ea typeface="Cambria Math" pitchFamily="18" charset="0"/>
              </a:rPr>
              <a:t> mod </a:t>
            </a:r>
            <a:r>
              <a:rPr lang="en-US" dirty="0" smtClean="0">
                <a:latin typeface="Cambria Math" pitchFamily="18" charset="0"/>
                <a:ea typeface="Cambria Math" pitchFamily="18" charset="0"/>
              </a:rPr>
              <a:t>9 = 18 </a:t>
            </a:r>
            <a:r>
              <a:rPr lang="en-US" b="1" dirty="0" smtClean="0">
                <a:ea typeface="Cambria Math" pitchFamily="18" charset="0"/>
              </a:rPr>
              <a:t>mod </a:t>
            </a:r>
            <a:r>
              <a:rPr lang="en-US" dirty="0" smtClean="0">
                <a:latin typeface="Cambria Math" pitchFamily="18" charset="0"/>
                <a:ea typeface="Cambria Math" pitchFamily="18" charset="0"/>
              </a:rPr>
              <a:t>9 = 0</a:t>
            </a:r>
            <a:r>
              <a:rPr lang="en-US" dirty="0" smtClean="0"/>
              <a:t>,</a:t>
            </a:r>
          </a:p>
          <a:p>
            <a:pPr lvl="2">
              <a:buNone/>
            </a:pP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6</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∙0 + 4</a:t>
            </a:r>
            <a:r>
              <a:rPr lang="en-US" b="1" dirty="0" smtClean="0">
                <a:ea typeface="Cambria Math" pitchFamily="18" charset="0"/>
              </a:rPr>
              <a:t> mod </a:t>
            </a:r>
            <a:r>
              <a:rPr lang="en-US" dirty="0" smtClean="0">
                <a:latin typeface="Cambria Math" pitchFamily="18" charset="0"/>
                <a:ea typeface="Cambria Math" pitchFamily="18" charset="0"/>
              </a:rPr>
              <a:t>9 = 4 </a:t>
            </a:r>
            <a:r>
              <a:rPr lang="en-US" b="1" dirty="0" smtClean="0">
                <a:ea typeface="Cambria Math" pitchFamily="18" charset="0"/>
              </a:rPr>
              <a:t>mod </a:t>
            </a:r>
            <a:r>
              <a:rPr lang="en-US" dirty="0" smtClean="0">
                <a:latin typeface="Cambria Math" pitchFamily="18" charset="0"/>
                <a:ea typeface="Cambria Math" pitchFamily="18" charset="0"/>
              </a:rPr>
              <a:t>9 = 4</a:t>
            </a:r>
            <a:r>
              <a:rPr lang="en-US" dirty="0" smtClean="0"/>
              <a:t>,</a:t>
            </a:r>
          </a:p>
          <a:p>
            <a:pPr lvl="2">
              <a:buNone/>
            </a:pP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7</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∙4 + 4</a:t>
            </a:r>
            <a:r>
              <a:rPr lang="en-US" b="1" dirty="0" smtClean="0">
                <a:ea typeface="Cambria Math" pitchFamily="18" charset="0"/>
              </a:rPr>
              <a:t> mod </a:t>
            </a:r>
            <a:r>
              <a:rPr lang="en-US" dirty="0" smtClean="0">
                <a:latin typeface="Cambria Math" pitchFamily="18" charset="0"/>
                <a:ea typeface="Cambria Math" pitchFamily="18" charset="0"/>
              </a:rPr>
              <a:t>9 = 32 </a:t>
            </a:r>
            <a:r>
              <a:rPr lang="en-US" b="1" dirty="0" smtClean="0">
                <a:ea typeface="Cambria Math" pitchFamily="18" charset="0"/>
              </a:rPr>
              <a:t>mod </a:t>
            </a:r>
            <a:r>
              <a:rPr lang="en-US" dirty="0" smtClean="0">
                <a:latin typeface="Cambria Math" pitchFamily="18" charset="0"/>
                <a:ea typeface="Cambria Math" pitchFamily="18" charset="0"/>
              </a:rPr>
              <a:t>9 = 5</a:t>
            </a:r>
            <a:r>
              <a:rPr lang="en-US" dirty="0" smtClean="0"/>
              <a:t>,</a:t>
            </a:r>
          </a:p>
          <a:p>
            <a:pPr lvl="2">
              <a:buNone/>
            </a:pPr>
            <a:r>
              <a:rPr lang="en-US" i="1" dirty="0" smtClean="0"/>
              <a:t>x</a:t>
            </a:r>
            <a:r>
              <a:rPr lang="en-US" baseline="-25000" dirty="0" smtClean="0">
                <a:latin typeface="Cambria Math" pitchFamily="18" charset="0"/>
                <a:ea typeface="Cambria Math" pitchFamily="18" charset="0"/>
              </a:rPr>
              <a:t>9</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8</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∙5 + 4</a:t>
            </a:r>
            <a:r>
              <a:rPr lang="en-US" b="1" dirty="0" smtClean="0">
                <a:ea typeface="Cambria Math" pitchFamily="18" charset="0"/>
              </a:rPr>
              <a:t> mod </a:t>
            </a:r>
            <a:r>
              <a:rPr lang="en-US" dirty="0" smtClean="0">
                <a:latin typeface="Cambria Math" pitchFamily="18" charset="0"/>
                <a:ea typeface="Cambria Math" pitchFamily="18" charset="0"/>
              </a:rPr>
              <a:t>9 = 39 </a:t>
            </a:r>
            <a:r>
              <a:rPr lang="en-US" b="1" dirty="0" smtClean="0">
                <a:ea typeface="Cambria Math" pitchFamily="18" charset="0"/>
              </a:rPr>
              <a:t>mod </a:t>
            </a:r>
            <a:r>
              <a:rPr lang="en-US" dirty="0" smtClean="0">
                <a:latin typeface="Cambria Math" pitchFamily="18" charset="0"/>
                <a:ea typeface="Cambria Math" pitchFamily="18" charset="0"/>
              </a:rPr>
              <a:t>9 = 3</a:t>
            </a:r>
            <a:r>
              <a:rPr lang="en-US" dirty="0" smtClean="0"/>
              <a:t>.</a:t>
            </a:r>
          </a:p>
          <a:p>
            <a:pPr lvl="1">
              <a:buNone/>
            </a:pPr>
            <a:r>
              <a:rPr lang="en-US" dirty="0" smtClean="0"/>
              <a:t>The sequence generated is </a:t>
            </a:r>
            <a:r>
              <a:rPr lang="en-US" dirty="0" smtClean="0">
                <a:latin typeface="Cambria Math" pitchFamily="18" charset="0"/>
                <a:ea typeface="Cambria Math" pitchFamily="18" charset="0"/>
              </a:rPr>
              <a:t>3,7,8,6,1,2,0,4,5,3,7,8,6,1,2,0,4,5,3,…   </a:t>
            </a:r>
          </a:p>
          <a:p>
            <a:pPr lvl="1">
              <a:buNone/>
            </a:pPr>
            <a:r>
              <a:rPr lang="en-US" dirty="0" smtClean="0"/>
              <a:t>It repeats after generating </a:t>
            </a:r>
            <a:r>
              <a:rPr lang="en-US" dirty="0" smtClean="0">
                <a:latin typeface="Cambria Math" pitchFamily="18" charset="0"/>
                <a:ea typeface="Cambria Math" pitchFamily="18" charset="0"/>
              </a:rPr>
              <a:t>9</a:t>
            </a:r>
            <a:r>
              <a:rPr lang="en-US" dirty="0" smtClean="0"/>
              <a:t> terms.</a:t>
            </a:r>
          </a:p>
          <a:p>
            <a:r>
              <a:rPr lang="en-US" dirty="0" smtClean="0"/>
              <a:t>Commonly, computers use a linear </a:t>
            </a:r>
            <a:r>
              <a:rPr lang="en-US" dirty="0" err="1" smtClean="0"/>
              <a:t>congruential</a:t>
            </a:r>
            <a:r>
              <a:rPr lang="en-US" dirty="0" smtClean="0"/>
              <a:t> generator with increment </a:t>
            </a:r>
            <a:r>
              <a:rPr lang="en-US" i="1" dirty="0" smtClean="0"/>
              <a:t>c</a:t>
            </a:r>
            <a:r>
              <a:rPr lang="en-US" dirty="0" smtClean="0"/>
              <a:t> = </a:t>
            </a:r>
            <a:r>
              <a:rPr lang="en-US" dirty="0" smtClean="0">
                <a:latin typeface="Cambria Math" pitchFamily="18" charset="0"/>
                <a:ea typeface="Cambria Math" pitchFamily="18" charset="0"/>
              </a:rPr>
              <a:t>0</a:t>
            </a:r>
            <a:r>
              <a:rPr lang="en-US" dirty="0" smtClean="0"/>
              <a:t>. This is called a </a:t>
            </a:r>
            <a:r>
              <a:rPr lang="en-US" i="1" dirty="0" smtClean="0"/>
              <a:t>pure multiplicative generator</a:t>
            </a:r>
            <a:r>
              <a:rPr lang="en-US" dirty="0" smtClean="0"/>
              <a:t>. Such a generator with modulus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31</a:t>
            </a:r>
            <a:r>
              <a:rPr lang="en-US" dirty="0" smtClean="0"/>
              <a:t> </a:t>
            </a:r>
            <a:r>
              <a:rPr lang="en-US" dirty="0" smtClean="0">
                <a:latin typeface="Cambria Math"/>
                <a:ea typeface="Cambria Math"/>
              </a:rPr>
              <a:t>− 1 </a:t>
            </a:r>
            <a:r>
              <a:rPr lang="en-US" dirty="0" smtClean="0"/>
              <a:t>and multiplier  </a:t>
            </a:r>
            <a:r>
              <a:rPr lang="en-US" dirty="0" smtClean="0">
                <a:latin typeface="Cambria Math" pitchFamily="18" charset="0"/>
                <a:ea typeface="Cambria Math" pitchFamily="18" charset="0"/>
              </a:rPr>
              <a:t>7</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 16,807 generates 2</a:t>
            </a:r>
            <a:r>
              <a:rPr lang="en-US" baseline="30000" dirty="0" smtClean="0">
                <a:latin typeface="Cambria Math" pitchFamily="18" charset="0"/>
                <a:ea typeface="Cambria Math" pitchFamily="18" charset="0"/>
              </a:rPr>
              <a:t>31 </a:t>
            </a:r>
            <a:r>
              <a:rPr lang="en-US" dirty="0" smtClean="0">
                <a:latin typeface="Cambria Math"/>
                <a:ea typeface="Cambria Math"/>
              </a:rPr>
              <a:t>− 2 </a:t>
            </a:r>
            <a:r>
              <a:rPr lang="en-US" dirty="0" smtClean="0"/>
              <a:t>numbers before  repeating. </a:t>
            </a:r>
            <a:endParaRPr lang="en-US" baseline="30000" dirty="0" smtClean="0">
              <a:latin typeface="Cambria Math" pitchFamily="18" charset="0"/>
              <a:ea typeface="Cambria Math" pitchFamily="18" charset="0"/>
            </a:endParaRPr>
          </a:p>
          <a:p>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Digits:  UPCs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common method of detecting errors in strings of digits is to add an extra digit at the end, which is evaluated using a function. If the final digit is  not correct, then the string is assumed not to be correct.</a:t>
            </a:r>
          </a:p>
          <a:p>
            <a:pPr>
              <a:buNone/>
            </a:pPr>
            <a:r>
              <a:rPr lang="en-US" b="1" dirty="0" smtClean="0"/>
              <a:t>   Example</a:t>
            </a:r>
            <a:r>
              <a:rPr lang="en-US" dirty="0" smtClean="0"/>
              <a:t>: Retail products are identified by their </a:t>
            </a:r>
            <a:r>
              <a:rPr lang="en-US" i="1" dirty="0" smtClean="0"/>
              <a:t>Universal Product Codes </a:t>
            </a:r>
            <a:r>
              <a:rPr lang="en-US" dirty="0" smtClean="0"/>
              <a:t>(</a:t>
            </a:r>
            <a:r>
              <a:rPr lang="en-US" i="1" dirty="0" smtClean="0"/>
              <a:t>UPC</a:t>
            </a:r>
            <a:r>
              <a:rPr lang="en-US" dirty="0" smtClean="0"/>
              <a:t>s). Usually these have </a:t>
            </a:r>
            <a:r>
              <a:rPr lang="en-US" dirty="0" smtClean="0">
                <a:latin typeface="Cambria Math" pitchFamily="18" charset="0"/>
                <a:ea typeface="Cambria Math" pitchFamily="18" charset="0"/>
              </a:rPr>
              <a:t>12</a:t>
            </a:r>
            <a:r>
              <a:rPr lang="en-US" dirty="0" smtClean="0"/>
              <a:t> decimal digits, the last one being the check digit. The check digit is determined by the congruence:</a:t>
            </a:r>
          </a:p>
          <a:p>
            <a:pPr marL="822960" lvl="4" indent="-274320">
              <a:buSzPct val="95000"/>
              <a:buNone/>
            </a:pPr>
            <a:r>
              <a:rPr lang="en-US" dirty="0" smtClean="0">
                <a:latin typeface="Cambria Math" pitchFamily="18" charset="0"/>
                <a:ea typeface="Cambria Math" pitchFamily="18" charset="0"/>
              </a:rPr>
              <a:t>   3</a:t>
            </a: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9</a:t>
            </a:r>
            <a:r>
              <a:rPr lang="en-US" dirty="0" smtClean="0">
                <a:ea typeface="Cambria Math" pitchFamily="18" charset="0"/>
              </a:rPr>
              <a:t> + </a:t>
            </a:r>
            <a:r>
              <a:rPr lang="en-US" i="1" dirty="0" smtClean="0"/>
              <a:t>x</a:t>
            </a:r>
            <a:r>
              <a:rPr lang="en-US" baseline="-25000" dirty="0" smtClean="0">
                <a:latin typeface="Cambria Math" pitchFamily="18" charset="0"/>
                <a:ea typeface="Cambria Math" pitchFamily="18" charset="0"/>
              </a:rPr>
              <a:t>10</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11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12</a:t>
            </a:r>
            <a:r>
              <a:rPr lang="en-US" i="1" baseline="-25000" dirty="0" smtClean="0">
                <a:latin typeface="Cambria Math" pitchFamily="18" charset="0"/>
                <a:ea typeface="Cambria Math" pitchFamily="18" charset="0"/>
              </a:rPr>
              <a:t> </a:t>
            </a:r>
            <a:r>
              <a:rPr lang="en-US" dirty="0" smtClean="0">
                <a:latin typeface="Cambria Math"/>
                <a:ea typeface="Cambria Math"/>
              </a:rPr>
              <a:t>≡ 0</a:t>
            </a:r>
            <a:r>
              <a:rPr lang="en-US" dirty="0" smtClean="0">
                <a:latin typeface="Cambria Math" pitchFamily="18" charset="0"/>
                <a:ea typeface="Cambria Math" pitchFamily="18" charset="0"/>
              </a:rPr>
              <a:t> (</a:t>
            </a:r>
            <a:r>
              <a:rPr lang="en-US" dirty="0" smtClean="0">
                <a:ea typeface="Cambria Math" pitchFamily="18" charset="0"/>
              </a:rPr>
              <a:t>mod</a:t>
            </a:r>
            <a:r>
              <a:rPr lang="en-US" b="1" dirty="0" smtClean="0">
                <a:ea typeface="Cambria Math" pitchFamily="18" charset="0"/>
              </a:rPr>
              <a:t> </a:t>
            </a:r>
            <a:r>
              <a:rPr lang="en-US" dirty="0" smtClean="0">
                <a:latin typeface="Cambria Math" pitchFamily="18" charset="0"/>
                <a:ea typeface="Cambria Math" pitchFamily="18" charset="0"/>
              </a:rPr>
              <a:t>10).</a:t>
            </a:r>
          </a:p>
          <a:p>
            <a:pPr marL="731520" lvl="3" indent="-457200">
              <a:buSzPct val="95000"/>
              <a:buFont typeface="+mj-lt"/>
              <a:buAutoNum type="alphaLcPeriod"/>
            </a:pPr>
            <a:r>
              <a:rPr lang="en-US" dirty="0" smtClean="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smtClean="0">
                <a:latin typeface="Cambria Math" pitchFamily="18" charset="0"/>
                <a:ea typeface="Cambria Math" pitchFamily="18" charset="0"/>
              </a:rPr>
              <a:t>Is 041331021641 a valid UPC?</a:t>
            </a:r>
          </a:p>
          <a:p>
            <a:pPr marL="457200" lvl="2" indent="-457200">
              <a:buSzPct val="95000"/>
              <a:buNone/>
            </a:pPr>
            <a:r>
              <a:rPr lang="en-US" b="1" dirty="0" smtClean="0">
                <a:latin typeface="Cambria Math" pitchFamily="18" charset="0"/>
                <a:ea typeface="Cambria Math" pitchFamily="18" charset="0"/>
              </a:rPr>
              <a:t>       </a:t>
            </a:r>
            <a:r>
              <a:rPr lang="en-US" sz="2800" b="1" dirty="0" smtClean="0">
                <a:latin typeface="Cambria Math" pitchFamily="18" charset="0"/>
                <a:ea typeface="Cambria Math" pitchFamily="18" charset="0"/>
              </a:rPr>
              <a:t>Solution</a:t>
            </a:r>
            <a:r>
              <a:rPr lang="en-US" sz="2800" dirty="0" smtClean="0">
                <a:latin typeface="Cambria Math" pitchFamily="18" charset="0"/>
                <a:ea typeface="Cambria Math" pitchFamily="18" charset="0"/>
              </a:rPr>
              <a:t>: </a:t>
            </a:r>
          </a:p>
          <a:p>
            <a:pPr marL="731520" lvl="3" indent="-457200">
              <a:buSzPct val="95000"/>
              <a:buFont typeface="+mj-lt"/>
              <a:buAutoNum type="alphaLcPeriod"/>
            </a:pPr>
            <a:r>
              <a:rPr lang="en-US" sz="2300" dirty="0" smtClean="0">
                <a:latin typeface="Cambria Math" pitchFamily="18" charset="0"/>
                <a:ea typeface="Cambria Math" pitchFamily="18" charset="0"/>
              </a:rPr>
              <a:t>3</a:t>
            </a:r>
            <a:r>
              <a:rPr lang="en-US" sz="2300" dirty="0" smtClean="0">
                <a:latin typeface="Cambria Math"/>
                <a:ea typeface="Cambria Math"/>
              </a:rPr>
              <a:t>∙7 + 9 + </a:t>
            </a:r>
            <a:r>
              <a:rPr lang="en-US" sz="2300" dirty="0" smtClean="0">
                <a:latin typeface="Cambria Math" pitchFamily="18" charset="0"/>
                <a:ea typeface="Cambria Math" pitchFamily="18" charset="0"/>
              </a:rPr>
              <a:t>3</a:t>
            </a:r>
            <a:r>
              <a:rPr lang="en-US" sz="2300" dirty="0" smtClean="0">
                <a:latin typeface="Cambria Math"/>
                <a:ea typeface="Cambria Math"/>
              </a:rPr>
              <a:t>∙3 + 5 + </a:t>
            </a:r>
            <a:r>
              <a:rPr lang="en-US" sz="2300" dirty="0" smtClean="0">
                <a:latin typeface="Cambria Math" pitchFamily="18" charset="0"/>
                <a:ea typeface="Cambria Math" pitchFamily="18" charset="0"/>
              </a:rPr>
              <a:t>3</a:t>
            </a:r>
            <a:r>
              <a:rPr lang="en-US" sz="2300" dirty="0" smtClean="0">
                <a:latin typeface="Cambria Math"/>
                <a:ea typeface="Cambria Math"/>
              </a:rPr>
              <a:t>∙7 + 3 +</a:t>
            </a:r>
            <a:r>
              <a:rPr lang="en-US" sz="2300" dirty="0" smtClean="0">
                <a:latin typeface="Cambria Math" pitchFamily="18" charset="0"/>
                <a:ea typeface="Cambria Math" pitchFamily="18" charset="0"/>
              </a:rPr>
              <a:t> 3</a:t>
            </a:r>
            <a:r>
              <a:rPr lang="en-US" sz="2300" dirty="0" smtClean="0">
                <a:latin typeface="Cambria Math"/>
                <a:ea typeface="Cambria Math"/>
              </a:rPr>
              <a:t>∙4 + 3 +</a:t>
            </a:r>
            <a:r>
              <a:rPr lang="en-US" sz="2300" dirty="0" smtClean="0">
                <a:latin typeface="Cambria Math" pitchFamily="18" charset="0"/>
                <a:ea typeface="Cambria Math" pitchFamily="18" charset="0"/>
              </a:rPr>
              <a:t> 3</a:t>
            </a:r>
            <a:r>
              <a:rPr lang="en-US" sz="2300" dirty="0" smtClean="0">
                <a:latin typeface="Cambria Math"/>
                <a:ea typeface="Cambria Math"/>
              </a:rPr>
              <a:t>∙1 + 0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21 + 9 + 9 + 5 + 21 + 3 + 12+ 3 + 3 + 0 + 12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98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i="1" dirty="0" smtClean="0">
                <a:latin typeface="Cambria Math" pitchFamily="18" charset="0"/>
                <a:ea typeface="Cambria Math" pitchFamily="18" charset="0"/>
              </a:rPr>
              <a:t>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smtClean="0">
                <a:latin typeface="Cambria Math" pitchFamily="18" charset="0"/>
                <a:ea typeface="Cambria Math" pitchFamily="18" charset="0"/>
              </a:rPr>
              <a:t>3</a:t>
            </a:r>
            <a:r>
              <a:rPr lang="en-US" sz="2300" dirty="0" smtClean="0">
                <a:latin typeface="Cambria Math"/>
                <a:ea typeface="Cambria Math"/>
              </a:rPr>
              <a:t>∙0 + 4 + </a:t>
            </a:r>
            <a:r>
              <a:rPr lang="en-US" sz="2300" dirty="0" smtClean="0">
                <a:latin typeface="Cambria Math" pitchFamily="18" charset="0"/>
                <a:ea typeface="Cambria Math" pitchFamily="18" charset="0"/>
              </a:rPr>
              <a:t>3</a:t>
            </a:r>
            <a:r>
              <a:rPr lang="en-US" sz="2300" dirty="0" smtClean="0">
                <a:latin typeface="Cambria Math"/>
                <a:ea typeface="Cambria Math"/>
              </a:rPr>
              <a:t>∙1 + 3 + </a:t>
            </a:r>
            <a:r>
              <a:rPr lang="en-US" sz="2300" dirty="0" smtClean="0">
                <a:latin typeface="Cambria Math" pitchFamily="18" charset="0"/>
                <a:ea typeface="Cambria Math" pitchFamily="18" charset="0"/>
              </a:rPr>
              <a:t>3</a:t>
            </a:r>
            <a:r>
              <a:rPr lang="en-US" sz="2300" dirty="0" smtClean="0">
                <a:latin typeface="Cambria Math"/>
                <a:ea typeface="Cambria Math"/>
              </a:rPr>
              <a:t>∙3 + 1 +</a:t>
            </a:r>
            <a:r>
              <a:rPr lang="en-US" sz="2300" dirty="0" smtClean="0">
                <a:latin typeface="Cambria Math" pitchFamily="18" charset="0"/>
                <a:ea typeface="Cambria Math" pitchFamily="18" charset="0"/>
              </a:rPr>
              <a:t> 3</a:t>
            </a:r>
            <a:r>
              <a:rPr lang="en-US" sz="2300" dirty="0" smtClean="0">
                <a:latin typeface="Cambria Math"/>
                <a:ea typeface="Cambria Math"/>
              </a:rPr>
              <a:t>∙0 + 2 +</a:t>
            </a:r>
            <a:r>
              <a:rPr lang="en-US" sz="2300" dirty="0" smtClean="0">
                <a:latin typeface="Cambria Math" pitchFamily="18" charset="0"/>
                <a:ea typeface="Cambria Math" pitchFamily="18" charset="0"/>
              </a:rPr>
              <a:t> 3</a:t>
            </a:r>
            <a:r>
              <a:rPr lang="en-US" sz="2300" dirty="0" smtClean="0">
                <a:latin typeface="Cambria Math"/>
                <a:ea typeface="Cambria Math"/>
              </a:rPr>
              <a:t>∙1 + 6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dirty="0" smtClean="0">
                <a:latin typeface="Cambria Math" pitchFamily="18" charset="0"/>
                <a:ea typeface="Cambria Math" pitchFamily="18" charset="0"/>
              </a:rPr>
              <a:t>1</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0 + 4 + 3 + 3 + 9 + 1 + 0+ 2 + 3 + 6 + 12 + 1 = 44 </a:t>
            </a:r>
            <a:r>
              <a:rPr lang="en-US" sz="2300" i="1" baseline="-25000" dirty="0" smtClean="0">
                <a:latin typeface="Cambria Math" pitchFamily="18" charset="0"/>
                <a:ea typeface="Cambria Math" pitchFamily="18" charset="0"/>
              </a:rPr>
              <a:t> </a:t>
            </a:r>
            <a:r>
              <a:rPr lang="en-US" sz="2300" dirty="0" smtClean="0">
                <a:latin typeface="Cambria Math"/>
                <a:ea typeface="Cambria Math"/>
              </a:rPr>
              <a:t>≡ 4 ≢</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Hence, 041331021641  is not a valid UPC.</a:t>
            </a: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Font typeface="+mj-lt"/>
              <a:buAutoNum type="alphaLcParenR"/>
            </a:pPr>
            <a:endParaRPr lang="en-US" sz="2300" dirty="0" smtClean="0"/>
          </a:p>
          <a:p>
            <a:endParaRPr lang="en-US" i="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dirty="0" err="1" smtClean="0"/>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smtClean="0"/>
              <a:t>         </a:t>
            </a:r>
            <a:r>
              <a:rPr lang="en-US" sz="3400" b="1" dirty="0" smtClean="0"/>
              <a:t>B</a:t>
            </a:r>
            <a:r>
              <a:rPr lang="en-US" sz="3400" dirty="0" smtClean="0"/>
              <a:t>ooks are identified  by an </a:t>
            </a:r>
            <a:r>
              <a:rPr lang="en-US" sz="3400" i="1" dirty="0" smtClean="0"/>
              <a:t>International Standard Book Number </a:t>
            </a:r>
            <a:r>
              <a:rPr lang="en-US" sz="3400" dirty="0" smtClean="0"/>
              <a:t>(ISBN-</a:t>
            </a:r>
            <a:r>
              <a:rPr lang="en-US" sz="3400" dirty="0" smtClean="0">
                <a:latin typeface="Cambria Math" pitchFamily="18" charset="0"/>
                <a:ea typeface="Cambria Math" pitchFamily="18" charset="0"/>
              </a:rPr>
              <a:t>10</a:t>
            </a:r>
            <a:r>
              <a:rPr lang="en-US" sz="3400" dirty="0" smtClean="0"/>
              <a:t>), a </a:t>
            </a:r>
            <a:r>
              <a:rPr lang="en-US" sz="3400" dirty="0" smtClean="0">
                <a:latin typeface="Cambria Math" pitchFamily="18" charset="0"/>
                <a:ea typeface="Cambria Math" pitchFamily="18" charset="0"/>
              </a:rPr>
              <a:t>10</a:t>
            </a:r>
            <a:r>
              <a:rPr lang="en-US" sz="3400" dirty="0" smtClean="0"/>
              <a:t> digit code. The first 9 digits identify the language, the publisher, and the book. The tenth digit is a check digit, which is determined by the following congruence </a:t>
            </a:r>
          </a:p>
          <a:p>
            <a:pPr>
              <a:buNone/>
            </a:pPr>
            <a:endParaRPr lang="en-US" sz="3400" dirty="0" smtClean="0"/>
          </a:p>
          <a:p>
            <a:pPr>
              <a:buNone/>
            </a:pPr>
            <a:r>
              <a:rPr lang="en-US" sz="3400" dirty="0" smtClean="0"/>
              <a:t>                                                    </a:t>
            </a:r>
            <a:r>
              <a:rPr lang="en-US" sz="3500" dirty="0" smtClean="0"/>
              <a:t> </a:t>
            </a:r>
          </a:p>
          <a:p>
            <a:pPr>
              <a:buNone/>
            </a:pPr>
            <a:endParaRPr lang="en-US" sz="3500" dirty="0" smtClean="0"/>
          </a:p>
          <a:p>
            <a:pPr>
              <a:buNone/>
            </a:pPr>
            <a:r>
              <a:rPr lang="en-US" sz="3500" dirty="0" smtClean="0"/>
              <a:t>       The validity of an ISBN-10 number can be evaluated with the equivalent </a:t>
            </a:r>
          </a:p>
          <a:p>
            <a:pPr>
              <a:buNone/>
            </a:pPr>
            <a:endParaRPr lang="en-US" sz="3500" dirty="0" smtClean="0"/>
          </a:p>
          <a:p>
            <a:pPr marL="1108710" lvl="1" indent="-742950">
              <a:buFont typeface="+mj-lt"/>
              <a:buAutoNum type="alphaLcPeriod"/>
            </a:pPr>
            <a:r>
              <a:rPr lang="en-US" sz="3700" dirty="0" smtClean="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smtClean="0">
                <a:latin typeface="Cambria Math" pitchFamily="18" charset="0"/>
                <a:ea typeface="Cambria Math" pitchFamily="18" charset="0"/>
              </a:rPr>
              <a:t>Is 084930149X  a valid ISBN10?</a:t>
            </a:r>
          </a:p>
          <a:p>
            <a:pPr marL="731520" lvl="3" indent="-457200">
              <a:buSzPct val="95000"/>
              <a:buNone/>
            </a:pPr>
            <a:endParaRPr lang="en-US" dirty="0" smtClean="0">
              <a:latin typeface="Cambria Math" pitchFamily="18" charset="0"/>
              <a:ea typeface="Cambria Math" pitchFamily="18" charset="0"/>
            </a:endParaRPr>
          </a:p>
          <a:p>
            <a:pPr marL="457200" lvl="2" indent="-457200">
              <a:buSzPct val="95000"/>
              <a:buNone/>
            </a:pPr>
            <a:r>
              <a:rPr lang="en-US" b="1" dirty="0" smtClean="0">
                <a:latin typeface="Cambria Math" pitchFamily="18" charset="0"/>
                <a:ea typeface="Cambria Math" pitchFamily="18" charset="0"/>
              </a:rPr>
              <a:t>       </a:t>
            </a:r>
            <a:r>
              <a:rPr lang="en-US" sz="3400" b="1" dirty="0" smtClean="0">
                <a:ea typeface="Cambria Math" pitchFamily="18" charset="0"/>
              </a:rPr>
              <a:t>Solution</a:t>
            </a:r>
            <a:r>
              <a:rPr lang="en-US" sz="3400" dirty="0" smtClean="0">
                <a:ea typeface="Cambria Math" pitchFamily="18" charset="0"/>
              </a:rPr>
              <a:t>: </a:t>
            </a:r>
          </a:p>
          <a:p>
            <a:pPr marL="788670" lvl="3" indent="-514350">
              <a:buClr>
                <a:schemeClr val="accent1"/>
              </a:buClr>
              <a:buSzPct val="95000"/>
              <a:buNone/>
            </a:pPr>
            <a:r>
              <a:rPr lang="en-US" sz="2900" i="1" dirty="0" smtClean="0"/>
              <a:t>   </a:t>
            </a:r>
            <a:r>
              <a:rPr lang="en-US" sz="2900" dirty="0" smtClean="0">
                <a:solidFill>
                  <a:schemeClr val="tx2"/>
                </a:solidFill>
              </a:rPr>
              <a:t>a</a:t>
            </a: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a:t>
            </a:r>
            <a:r>
              <a:rPr lang="en-US" sz="2900" dirty="0" smtClean="0">
                <a:latin typeface="Cambria Math" pitchFamily="18" charset="0"/>
                <a:ea typeface="Cambria Math" pitchFamily="18" charset="0"/>
              </a:rPr>
              <a:t>1</a:t>
            </a:r>
            <a:r>
              <a:rPr lang="en-US" sz="2900" dirty="0" smtClean="0">
                <a:latin typeface="Cambria Math"/>
                <a:ea typeface="Cambria Math"/>
              </a:rPr>
              <a:t>∙0 +</a:t>
            </a:r>
            <a:r>
              <a:rPr lang="en-US" sz="2900" dirty="0" smtClean="0">
                <a:latin typeface="Cambria Math" pitchFamily="18" charset="0"/>
                <a:ea typeface="Cambria Math" pitchFamily="18" charset="0"/>
              </a:rPr>
              <a:t> 2</a:t>
            </a:r>
            <a:r>
              <a:rPr lang="en-US" sz="2900" dirty="0" smtClean="0">
                <a:latin typeface="Cambria Math"/>
                <a:ea typeface="Cambria Math"/>
              </a:rPr>
              <a:t>∙0 + </a:t>
            </a:r>
            <a:r>
              <a:rPr lang="en-US" sz="2900" dirty="0" smtClean="0">
                <a:latin typeface="Cambria Math" pitchFamily="18" charset="0"/>
                <a:ea typeface="Cambria Math" pitchFamily="18" charset="0"/>
              </a:rPr>
              <a:t>3</a:t>
            </a:r>
            <a:r>
              <a:rPr lang="en-US" sz="2900" dirty="0" smtClean="0">
                <a:latin typeface="Cambria Math"/>
                <a:ea typeface="Cambria Math"/>
              </a:rPr>
              <a:t>∙7 +  </a:t>
            </a:r>
            <a:r>
              <a:rPr lang="en-US" sz="2900" dirty="0" smtClean="0">
                <a:latin typeface="Cambria Math" pitchFamily="18" charset="0"/>
                <a:ea typeface="Cambria Math" pitchFamily="18" charset="0"/>
              </a:rPr>
              <a:t>4</a:t>
            </a:r>
            <a:r>
              <a:rPr lang="en-US" sz="2900" dirty="0" smtClean="0">
                <a:latin typeface="Cambria Math"/>
                <a:ea typeface="Cambria Math"/>
              </a:rPr>
              <a:t>∙2 + </a:t>
            </a:r>
            <a:r>
              <a:rPr lang="en-US" sz="2900" dirty="0" smtClean="0">
                <a:latin typeface="Cambria Math" pitchFamily="18" charset="0"/>
                <a:ea typeface="Cambria Math" pitchFamily="18" charset="0"/>
              </a:rPr>
              <a:t> 5</a:t>
            </a:r>
            <a:r>
              <a:rPr lang="en-US" sz="2900" dirty="0" smtClean="0">
                <a:latin typeface="Cambria Math"/>
                <a:ea typeface="Cambria Math"/>
              </a:rPr>
              <a:t>∙8 + </a:t>
            </a:r>
            <a:r>
              <a:rPr lang="en-US" sz="2900" dirty="0" smtClean="0">
                <a:latin typeface="Cambria Math" pitchFamily="18" charset="0"/>
                <a:ea typeface="Cambria Math" pitchFamily="18" charset="0"/>
              </a:rPr>
              <a:t> 6</a:t>
            </a:r>
            <a:r>
              <a:rPr lang="en-US" sz="2900" dirty="0" smtClean="0">
                <a:latin typeface="Cambria Math"/>
                <a:ea typeface="Cambria Math"/>
              </a:rPr>
              <a:t>∙8 + </a:t>
            </a:r>
            <a:r>
              <a:rPr lang="en-US" sz="2900" dirty="0" smtClean="0">
                <a:latin typeface="Cambria Math" pitchFamily="18" charset="0"/>
                <a:ea typeface="Cambria Math" pitchFamily="18" charset="0"/>
              </a:rPr>
              <a:t>7</a:t>
            </a:r>
            <a:r>
              <a:rPr lang="en-US" sz="2900" dirty="0" smtClean="0">
                <a:latin typeface="Cambria Math"/>
                <a:ea typeface="Cambria Math"/>
              </a:rPr>
              <a:t>∙ 0 + </a:t>
            </a:r>
            <a:r>
              <a:rPr lang="en-US" sz="2900" dirty="0" smtClean="0">
                <a:latin typeface="Cambria Math" pitchFamily="18" charset="0"/>
                <a:ea typeface="Cambria Math" pitchFamily="18" charset="0"/>
              </a:rPr>
              <a:t>8</a:t>
            </a:r>
            <a:r>
              <a:rPr lang="en-US" sz="2900" dirty="0" smtClean="0">
                <a:latin typeface="Cambria Math"/>
                <a:ea typeface="Cambria Math"/>
              </a:rPr>
              <a:t>∙0 + </a:t>
            </a:r>
            <a:r>
              <a:rPr lang="en-US" sz="2900" dirty="0" smtClean="0">
                <a:latin typeface="Cambria Math" pitchFamily="18" charset="0"/>
                <a:ea typeface="Cambria Math" pitchFamily="18" charset="0"/>
              </a:rPr>
              <a:t>9</a:t>
            </a:r>
            <a:r>
              <a:rPr lang="en-US" sz="2900" dirty="0" smtClean="0">
                <a:latin typeface="Cambria Math"/>
                <a:ea typeface="Cambria Math"/>
              </a:rPr>
              <a:t>∙8</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a:t>
            </a:r>
          </a:p>
          <a:p>
            <a:pPr marL="731520" lvl="3" indent="-457200">
              <a:buSzPct val="95000"/>
              <a:buNone/>
            </a:pPr>
            <a:r>
              <a:rPr lang="en-US" sz="2900" dirty="0" smtClean="0">
                <a:latin typeface="Cambria Math" pitchFamily="18" charset="0"/>
                <a:ea typeface="Cambria Math" pitchFamily="18" charset="0"/>
              </a:rPr>
              <a:t>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0 +</a:t>
            </a:r>
            <a:r>
              <a:rPr lang="en-US" sz="2900" dirty="0" smtClean="0">
                <a:latin typeface="Cambria Math" pitchFamily="18" charset="0"/>
                <a:ea typeface="Cambria Math" pitchFamily="18" charset="0"/>
              </a:rPr>
              <a:t> 0</a:t>
            </a:r>
            <a:r>
              <a:rPr lang="en-US" sz="2900" dirty="0" smtClean="0">
                <a:latin typeface="Cambria Math"/>
                <a:ea typeface="Cambria Math"/>
              </a:rPr>
              <a:t> + </a:t>
            </a:r>
            <a:r>
              <a:rPr lang="en-US" sz="2900" dirty="0" smtClean="0">
                <a:latin typeface="Cambria Math" pitchFamily="18" charset="0"/>
                <a:ea typeface="Cambria Math" pitchFamily="18" charset="0"/>
              </a:rPr>
              <a:t>21</a:t>
            </a:r>
            <a:r>
              <a:rPr lang="en-US" sz="2900" dirty="0" smtClean="0">
                <a:latin typeface="Cambria Math"/>
                <a:ea typeface="Cambria Math"/>
              </a:rPr>
              <a:t> +  </a:t>
            </a:r>
            <a:r>
              <a:rPr lang="en-US" sz="2900" dirty="0" smtClean="0">
                <a:latin typeface="Cambria Math" pitchFamily="18" charset="0"/>
                <a:ea typeface="Cambria Math" pitchFamily="18" charset="0"/>
              </a:rPr>
              <a:t>8</a:t>
            </a:r>
            <a:r>
              <a:rPr lang="en-US" sz="2900" dirty="0" smtClean="0">
                <a:latin typeface="Cambria Math"/>
                <a:ea typeface="Cambria Math"/>
              </a:rPr>
              <a:t> + </a:t>
            </a:r>
            <a:r>
              <a:rPr lang="en-US" sz="2900" dirty="0" smtClean="0">
                <a:latin typeface="Cambria Math" pitchFamily="18" charset="0"/>
                <a:ea typeface="Cambria Math" pitchFamily="18" charset="0"/>
              </a:rPr>
              <a:t> 40</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48 +  0 + 0 + </a:t>
            </a:r>
            <a:r>
              <a:rPr lang="en-US" sz="2900" dirty="0" smtClean="0">
                <a:latin typeface="Cambria Math" pitchFamily="18" charset="0"/>
                <a:ea typeface="Cambria Math" pitchFamily="18" charset="0"/>
              </a:rPr>
              <a:t>72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189 ≡  2</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Hence,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2.</a:t>
            </a:r>
            <a:endParaRPr lang="en-US" sz="2900" dirty="0" smtClean="0">
              <a:latin typeface="Cambria Math" pitchFamily="18" charset="0"/>
              <a:ea typeface="Cambria Math" pitchFamily="18" charset="0"/>
            </a:endParaRPr>
          </a:p>
          <a:p>
            <a:pPr marL="788670" lvl="3" indent="-514350">
              <a:buClr>
                <a:schemeClr val="tx2"/>
              </a:buClr>
              <a:buSzPct val="95000"/>
              <a:buNone/>
            </a:pPr>
            <a:r>
              <a:rPr lang="en-US" sz="2900" dirty="0" smtClean="0">
                <a:solidFill>
                  <a:schemeClr val="accent1"/>
                </a:solidFill>
                <a:latin typeface="Cambria Math"/>
                <a:ea typeface="Cambria Math"/>
              </a:rPr>
              <a:t>   b.          </a:t>
            </a:r>
            <a:r>
              <a:rPr lang="en-US" sz="2900" dirty="0" smtClean="0">
                <a:latin typeface="Cambria Math"/>
                <a:ea typeface="Cambria Math"/>
              </a:rPr>
              <a:t>1∙0 +</a:t>
            </a:r>
            <a:r>
              <a:rPr lang="en-US" sz="2900" dirty="0" smtClean="0">
                <a:latin typeface="Cambria Math" pitchFamily="18" charset="0"/>
                <a:ea typeface="Cambria Math" pitchFamily="18" charset="0"/>
              </a:rPr>
              <a:t> 2</a:t>
            </a:r>
            <a:r>
              <a:rPr lang="en-US" sz="2900" dirty="0" smtClean="0">
                <a:latin typeface="Cambria Math"/>
                <a:ea typeface="Cambria Math"/>
              </a:rPr>
              <a:t>∙8 + </a:t>
            </a:r>
            <a:r>
              <a:rPr lang="en-US" sz="2900" dirty="0" smtClean="0">
                <a:latin typeface="Cambria Math" pitchFamily="18" charset="0"/>
                <a:ea typeface="Cambria Math" pitchFamily="18" charset="0"/>
              </a:rPr>
              <a:t>3</a:t>
            </a:r>
            <a:r>
              <a:rPr lang="en-US" sz="2900" dirty="0" smtClean="0">
                <a:latin typeface="Cambria Math"/>
                <a:ea typeface="Cambria Math"/>
              </a:rPr>
              <a:t>∙4 +  </a:t>
            </a:r>
            <a:r>
              <a:rPr lang="en-US" sz="2900" dirty="0" smtClean="0">
                <a:latin typeface="Cambria Math" pitchFamily="18" charset="0"/>
                <a:ea typeface="Cambria Math" pitchFamily="18" charset="0"/>
              </a:rPr>
              <a:t>4</a:t>
            </a:r>
            <a:r>
              <a:rPr lang="en-US" sz="2900" dirty="0" smtClean="0">
                <a:latin typeface="Cambria Math"/>
                <a:ea typeface="Cambria Math"/>
              </a:rPr>
              <a:t>∙9 + </a:t>
            </a:r>
            <a:r>
              <a:rPr lang="en-US" sz="2900" dirty="0" smtClean="0">
                <a:latin typeface="Cambria Math" pitchFamily="18" charset="0"/>
                <a:ea typeface="Cambria Math" pitchFamily="18" charset="0"/>
              </a:rPr>
              <a:t> 5</a:t>
            </a:r>
            <a:r>
              <a:rPr lang="en-US" sz="2900" dirty="0" smtClean="0">
                <a:latin typeface="Cambria Math"/>
                <a:ea typeface="Cambria Math"/>
              </a:rPr>
              <a:t>∙3 + </a:t>
            </a:r>
            <a:r>
              <a:rPr lang="en-US" sz="2900" dirty="0" smtClean="0">
                <a:latin typeface="Cambria Math" pitchFamily="18" charset="0"/>
                <a:ea typeface="Cambria Math" pitchFamily="18" charset="0"/>
              </a:rPr>
              <a:t> 6</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1 + </a:t>
            </a:r>
            <a:r>
              <a:rPr lang="en-US" sz="2900" dirty="0" smtClean="0">
                <a:latin typeface="Cambria Math" pitchFamily="18" charset="0"/>
                <a:ea typeface="Cambria Math" pitchFamily="18" charset="0"/>
              </a:rPr>
              <a:t>8</a:t>
            </a:r>
            <a:r>
              <a:rPr lang="en-US" sz="2900" dirty="0" smtClean="0">
                <a:latin typeface="Cambria Math"/>
                <a:ea typeface="Cambria Math"/>
              </a:rPr>
              <a:t>∙4 + </a:t>
            </a:r>
            <a:r>
              <a:rPr lang="en-US" sz="2900" dirty="0" smtClean="0">
                <a:latin typeface="Cambria Math" pitchFamily="18" charset="0"/>
                <a:ea typeface="Cambria Math" pitchFamily="18" charset="0"/>
              </a:rPr>
              <a:t>9</a:t>
            </a:r>
            <a:r>
              <a:rPr lang="en-US" sz="2900" dirty="0" smtClean="0">
                <a:latin typeface="Cambria Math"/>
                <a:ea typeface="Cambria Math"/>
              </a:rPr>
              <a:t>∙9 +</a:t>
            </a:r>
            <a:r>
              <a:rPr lang="en-US" sz="2900" dirty="0" smtClean="0">
                <a:latin typeface="Cambria Math" pitchFamily="18" charset="0"/>
                <a:ea typeface="Cambria Math" pitchFamily="18" charset="0"/>
              </a:rPr>
              <a:t> 10</a:t>
            </a:r>
            <a:r>
              <a:rPr lang="en-US" sz="2900" dirty="0" smtClean="0">
                <a:latin typeface="Cambria Math"/>
                <a:ea typeface="Cambria Math"/>
              </a:rPr>
              <a:t>∙10 </a:t>
            </a:r>
            <a:r>
              <a:rPr lang="en-US" sz="2900" dirty="0" smtClean="0">
                <a:latin typeface="Cambria Math" pitchFamily="18" charset="0"/>
                <a:ea typeface="Cambria Math" pitchFamily="18" charset="0"/>
              </a:rPr>
              <a:t> =</a:t>
            </a:r>
          </a:p>
          <a:p>
            <a:pPr marL="731520" lvl="3" indent="-457200">
              <a:buSzPct val="95000"/>
              <a:buNone/>
            </a:pPr>
            <a:r>
              <a:rPr lang="en-US" sz="2900" dirty="0" smtClean="0">
                <a:latin typeface="Cambria Math" pitchFamily="18" charset="0"/>
                <a:ea typeface="Cambria Math" pitchFamily="18" charset="0"/>
              </a:rPr>
              <a:t>                          </a:t>
            </a:r>
            <a:r>
              <a:rPr lang="en-US" sz="2900" dirty="0" smtClean="0">
                <a:latin typeface="Cambria Math"/>
                <a:ea typeface="Cambria Math"/>
              </a:rPr>
              <a:t>0 +</a:t>
            </a:r>
            <a:r>
              <a:rPr lang="en-US" sz="2900" dirty="0" smtClean="0">
                <a:latin typeface="Cambria Math" pitchFamily="18" charset="0"/>
                <a:ea typeface="Cambria Math" pitchFamily="18" charset="0"/>
              </a:rPr>
              <a:t> 16</a:t>
            </a:r>
            <a:r>
              <a:rPr lang="en-US" sz="2900" dirty="0" smtClean="0">
                <a:latin typeface="Cambria Math"/>
                <a:ea typeface="Cambria Math"/>
              </a:rPr>
              <a:t> + </a:t>
            </a:r>
            <a:r>
              <a:rPr lang="en-US" sz="2900" dirty="0" smtClean="0">
                <a:latin typeface="Cambria Math" pitchFamily="18" charset="0"/>
                <a:ea typeface="Cambria Math" pitchFamily="18" charset="0"/>
              </a:rPr>
              <a:t>12</a:t>
            </a:r>
            <a:r>
              <a:rPr lang="en-US" sz="2900" dirty="0" smtClean="0">
                <a:latin typeface="Cambria Math"/>
                <a:ea typeface="Cambria Math"/>
              </a:rPr>
              <a:t> +  </a:t>
            </a:r>
            <a:r>
              <a:rPr lang="en-US" sz="2900" dirty="0" smtClean="0">
                <a:latin typeface="Cambria Math" pitchFamily="18" charset="0"/>
                <a:ea typeface="Cambria Math" pitchFamily="18" charset="0"/>
              </a:rPr>
              <a:t>36</a:t>
            </a:r>
            <a:r>
              <a:rPr lang="en-US" sz="2900" dirty="0" smtClean="0">
                <a:latin typeface="Cambria Math"/>
                <a:ea typeface="Cambria Math"/>
              </a:rPr>
              <a:t> + </a:t>
            </a:r>
            <a:r>
              <a:rPr lang="en-US" sz="2900" dirty="0" smtClean="0">
                <a:latin typeface="Cambria Math" pitchFamily="18" charset="0"/>
                <a:ea typeface="Cambria Math" pitchFamily="18" charset="0"/>
              </a:rPr>
              <a:t> 15</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 </a:t>
            </a:r>
            <a:r>
              <a:rPr lang="en-US" sz="2900" dirty="0" smtClean="0">
                <a:latin typeface="Cambria Math" pitchFamily="18" charset="0"/>
                <a:ea typeface="Cambria Math" pitchFamily="18" charset="0"/>
              </a:rPr>
              <a:t>32</a:t>
            </a:r>
            <a:r>
              <a:rPr lang="en-US" sz="2900" dirty="0" smtClean="0">
                <a:latin typeface="Cambria Math"/>
                <a:ea typeface="Cambria Math"/>
              </a:rPr>
              <a:t> + </a:t>
            </a:r>
            <a:r>
              <a:rPr lang="en-US" sz="2900" dirty="0" smtClean="0">
                <a:latin typeface="Cambria Math" pitchFamily="18" charset="0"/>
                <a:ea typeface="Cambria Math" pitchFamily="18" charset="0"/>
              </a:rPr>
              <a:t>81</a:t>
            </a:r>
            <a:r>
              <a:rPr lang="en-US" sz="2900" dirty="0" smtClean="0">
                <a:latin typeface="Cambria Math"/>
                <a:ea typeface="Cambria Math"/>
              </a:rPr>
              <a:t> +</a:t>
            </a:r>
            <a:r>
              <a:rPr lang="en-US" sz="2900" dirty="0" smtClean="0">
                <a:latin typeface="Cambria Math" pitchFamily="18" charset="0"/>
                <a:ea typeface="Cambria Math" pitchFamily="18" charset="0"/>
              </a:rPr>
              <a:t> 100</a:t>
            </a:r>
            <a:r>
              <a:rPr lang="en-US" sz="2900" dirty="0" smtClean="0">
                <a:latin typeface="Cambria Math"/>
                <a:ea typeface="Cambria Math"/>
              </a:rPr>
              <a:t> </a:t>
            </a:r>
            <a:r>
              <a:rPr lang="en-US" sz="2900" dirty="0" smtClean="0">
                <a:latin typeface="Cambria Math" pitchFamily="18" charset="0"/>
                <a:ea typeface="Cambria Math" pitchFamily="18" charset="0"/>
              </a:rPr>
              <a:t> = 299 </a:t>
            </a:r>
            <a:r>
              <a:rPr lang="en-US" sz="2900" dirty="0" smtClean="0">
                <a:latin typeface="Cambria Math"/>
                <a:ea typeface="Cambria Math"/>
              </a:rPr>
              <a:t>≡ 2 ≢</a:t>
            </a:r>
            <a:r>
              <a:rPr lang="en-US" sz="2900" dirty="0" smtClean="0">
                <a:latin typeface="Cambria Math" pitchFamily="18" charset="0"/>
                <a:ea typeface="Cambria Math" pitchFamily="18" charset="0"/>
              </a:rPr>
              <a:t>  0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dirty="0" smtClean="0">
                <a:latin typeface="Cambria Math" pitchFamily="18" charset="0"/>
                <a:ea typeface="Cambria Math" pitchFamily="18" charset="0"/>
              </a:rPr>
              <a:t>                 Hence, 084930149X  is not a valid ISBN-10.</a:t>
            </a:r>
          </a:p>
          <a:p>
            <a:pPr marL="731520" lvl="3" indent="-457200">
              <a:buSzPct val="95000"/>
              <a:buNone/>
            </a:pPr>
            <a:endParaRPr lang="en-US" sz="2900" dirty="0" smtClean="0">
              <a:latin typeface="Cambria Math" pitchFamily="18" charset="0"/>
              <a:ea typeface="Cambria Math" pitchFamily="18" charset="0"/>
            </a:endParaRPr>
          </a:p>
          <a:p>
            <a:pPr marL="457200" lvl="2" indent="-457200">
              <a:buSzPct val="95000"/>
            </a:pPr>
            <a:r>
              <a:rPr lang="en-US" sz="3500" dirty="0" smtClean="0"/>
              <a:t>A </a:t>
            </a:r>
            <a:r>
              <a:rPr lang="en-US" sz="3500" i="1" dirty="0" smtClean="0"/>
              <a:t>single error</a:t>
            </a:r>
            <a:r>
              <a:rPr lang="en-US" sz="3500" dirty="0" smtClean="0"/>
              <a:t> is an error in one digit of an identification number and  a </a:t>
            </a:r>
            <a:r>
              <a:rPr lang="en-US" sz="3500" i="1" dirty="0" smtClean="0"/>
              <a:t>transposition error</a:t>
            </a:r>
            <a:r>
              <a:rPr lang="en-US" sz="3500" dirty="0" smtClean="0"/>
              <a:t> is the  accidental interchanging of two digits.  Both of these kinds of errors can be detected by the check digit for  ISBN-</a:t>
            </a:r>
            <a:r>
              <a:rPr lang="en-US" sz="3500" dirty="0" smtClean="0">
                <a:latin typeface="Cambria Math" pitchFamily="18" charset="0"/>
                <a:ea typeface="Cambria Math" pitchFamily="18" charset="0"/>
              </a:rPr>
              <a:t>10</a:t>
            </a:r>
            <a:r>
              <a:rPr lang="en-US" sz="3500" dirty="0" smtClean="0"/>
              <a:t>. (</a:t>
            </a:r>
            <a:r>
              <a:rPr lang="en-US" sz="3500" i="1" dirty="0" smtClean="0"/>
              <a:t>see text for more details</a:t>
            </a:r>
            <a:r>
              <a:rPr lang="en-US" sz="3500" dirty="0" smtClean="0"/>
              <a:t>)</a:t>
            </a:r>
            <a:endParaRPr lang="en-US" sz="3500" dirty="0" smtClean="0">
              <a:latin typeface="Cambria Math" pitchFamily="18" charset="0"/>
              <a:ea typeface="Cambria Math" pitchFamily="18" charset="0"/>
            </a:endParaRPr>
          </a:p>
          <a:p>
            <a:pPr marL="731520" lvl="3" indent="-457200">
              <a:buSzPct val="95000"/>
              <a:buFont typeface="+mj-lt"/>
              <a:buAutoNum type="alphaLcParenR"/>
            </a:pPr>
            <a:endParaRPr lang="en-US" sz="3500" dirty="0" smtClean="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smtClean="0"/>
              <a:t>X is used for the digit </a:t>
            </a:r>
            <a:r>
              <a:rPr lang="en-US" sz="1400" dirty="0" smtClean="0">
                <a:latin typeface="Cambria Math" pitchFamily="18" charset="0"/>
                <a:ea typeface="Cambria Math" pitchFamily="18" charset="0"/>
              </a:rPr>
              <a:t>10</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r>
              <a:rPr lang="en-US" dirty="0" smtClean="0"/>
              <a:t>Section 4.6</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Classical Cryptography</a:t>
            </a:r>
          </a:p>
          <a:p>
            <a:r>
              <a:rPr lang="en-US" dirty="0" smtClean="0"/>
              <a:t>Cryptosystems</a:t>
            </a:r>
          </a:p>
          <a:p>
            <a:r>
              <a:rPr lang="en-US" dirty="0" smtClean="0"/>
              <a:t>Public Key Cryptography</a:t>
            </a:r>
          </a:p>
          <a:p>
            <a:r>
              <a:rPr lang="en-US" dirty="0" smtClean="0"/>
              <a:t>RSA Cryptosystem</a:t>
            </a:r>
          </a:p>
          <a:p>
            <a:r>
              <a:rPr lang="en-US" dirty="0" err="1" smtClean="0"/>
              <a:t>Crytographic</a:t>
            </a:r>
            <a:r>
              <a:rPr lang="en-US" dirty="0" smtClean="0"/>
              <a:t> Protocols</a:t>
            </a:r>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dirty="0" smtClean="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smtClean="0"/>
              <a:t>encryption</a:t>
            </a:r>
            <a:r>
              <a:rPr lang="en-US" dirty="0" smtClean="0"/>
              <a:t>.</a:t>
            </a:r>
          </a:p>
          <a:p>
            <a:pPr>
              <a:buNone/>
            </a:pPr>
            <a:r>
              <a:rPr lang="en-US" dirty="0" smtClean="0"/>
              <a:t>     Here is how the encryption process works:</a:t>
            </a:r>
          </a:p>
          <a:p>
            <a:pPr lvl="1"/>
            <a:r>
              <a:rPr lang="en-US" dirty="0" smtClean="0"/>
              <a:t>Replace each letter by an integer from </a:t>
            </a:r>
            <a:r>
              <a:rPr lang="en-US" b="1" dirty="0" smtClean="0"/>
              <a:t>Z</a:t>
            </a:r>
            <a:r>
              <a:rPr lang="en-US" baseline="-25000" dirty="0" smtClean="0">
                <a:latin typeface="Cambria Math" pitchFamily="18" charset="0"/>
                <a:ea typeface="Cambria Math" pitchFamily="18" charset="0"/>
              </a:rPr>
              <a:t>26</a:t>
            </a:r>
            <a:r>
              <a:rPr lang="en-US" dirty="0" smtClean="0"/>
              <a:t>, that is an integer from </a:t>
            </a:r>
            <a:r>
              <a:rPr lang="en-US" dirty="0" smtClean="0">
                <a:latin typeface="Cambria Math" pitchFamily="18" charset="0"/>
                <a:ea typeface="Cambria Math" pitchFamily="18" charset="0"/>
              </a:rPr>
              <a:t>0 </a:t>
            </a:r>
            <a:r>
              <a:rPr lang="en-US" dirty="0" smtClean="0"/>
              <a:t>to </a:t>
            </a:r>
            <a:r>
              <a:rPr lang="en-US" dirty="0" smtClean="0">
                <a:latin typeface="Cambria Math" pitchFamily="18" charset="0"/>
                <a:ea typeface="Cambria Math" pitchFamily="18" charset="0"/>
              </a:rPr>
              <a:t>25 </a:t>
            </a:r>
            <a:r>
              <a:rPr lang="en-US" dirty="0" smtClean="0"/>
              <a:t>representing one less than its position in the alphabet.</a:t>
            </a:r>
          </a:p>
          <a:p>
            <a:pPr lvl="1"/>
            <a:r>
              <a:rPr lang="en-US" dirty="0" smtClean="0"/>
              <a:t>The encryption function is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It replaces each integer </a:t>
            </a:r>
            <a:r>
              <a:rPr lang="en-US" i="1" dirty="0" smtClean="0"/>
              <a:t>p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r>
              <a:rPr lang="en-US" dirty="0" smtClean="0"/>
              <a:t> by </a:t>
            </a:r>
            <a:r>
              <a:rPr lang="en-US" i="1" dirty="0" smtClean="0"/>
              <a:t>f</a:t>
            </a:r>
            <a:r>
              <a:rPr lang="en-US" dirty="0" smtClean="0"/>
              <a:t>(</a:t>
            </a:r>
            <a:r>
              <a:rPr lang="en-US" i="1" dirty="0" smtClean="0"/>
              <a:t>p</a:t>
            </a:r>
            <a:r>
              <a:rPr lang="en-US" dirty="0" smtClean="0"/>
              <a:t>)</a:t>
            </a:r>
            <a:r>
              <a:rPr lang="en-US" i="1" dirty="0" smtClean="0"/>
              <a:t>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p>
          <a:p>
            <a:pPr lvl="1"/>
            <a:r>
              <a:rPr lang="en-US" dirty="0" smtClean="0"/>
              <a:t>Replace each integer </a:t>
            </a:r>
            <a:r>
              <a:rPr lang="en-US" i="1" dirty="0" smtClean="0"/>
              <a:t>p</a:t>
            </a:r>
            <a:r>
              <a:rPr lang="en-US" dirty="0" smtClean="0"/>
              <a:t> by the letter with the position </a:t>
            </a:r>
            <a:r>
              <a:rPr lang="en-US" i="1" dirty="0" smtClean="0"/>
              <a:t>p</a:t>
            </a:r>
            <a:r>
              <a:rPr lang="en-US" dirty="0" smtClean="0"/>
              <a:t> +</a:t>
            </a:r>
            <a:r>
              <a:rPr lang="en-US" dirty="0" smtClean="0">
                <a:latin typeface="Cambria Math" pitchFamily="18" charset="0"/>
                <a:ea typeface="Cambria Math" pitchFamily="18" charset="0"/>
              </a:rPr>
              <a:t> 1 </a:t>
            </a:r>
            <a:r>
              <a:rPr lang="en-US" dirty="0" smtClean="0"/>
              <a:t>in the alphabet.</a:t>
            </a:r>
          </a:p>
          <a:p>
            <a:pPr>
              <a:buNone/>
            </a:pPr>
            <a:r>
              <a:rPr lang="en-US" b="1" dirty="0" smtClean="0"/>
              <a:t>    Example</a:t>
            </a:r>
            <a:r>
              <a:rPr lang="en-US" dirty="0" smtClean="0"/>
              <a:t>: Encrypt the message “MEET YOU IN THE PARK” using the Caesar cipher.</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12 4 4 19    24 14 20    8 13    19 7 4    15 0 17 10</a:t>
            </a:r>
            <a:r>
              <a:rPr lang="en-US" dirty="0" smtClean="0"/>
              <a:t>.</a:t>
            </a:r>
          </a:p>
          <a:p>
            <a:pPr>
              <a:buNone/>
            </a:pPr>
            <a:r>
              <a:rPr lang="en-US" dirty="0" smtClean="0"/>
              <a:t>    Now replace each of these numbers </a:t>
            </a:r>
            <a:r>
              <a:rPr lang="en-US" i="1" dirty="0" smtClean="0"/>
              <a:t>p</a:t>
            </a:r>
            <a:r>
              <a:rPr lang="en-US" dirty="0" smtClean="0"/>
              <a:t> by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a:t>
            </a:r>
          </a:p>
          <a:p>
            <a:pPr>
              <a:buNone/>
            </a:pPr>
            <a:r>
              <a:rPr lang="en-US" dirty="0" smtClean="0"/>
              <a:t>                      </a:t>
            </a:r>
            <a:r>
              <a:rPr lang="en-US" dirty="0" smtClean="0">
                <a:latin typeface="Cambria Math" pitchFamily="18" charset="0"/>
                <a:ea typeface="Cambria Math" pitchFamily="18" charset="0"/>
              </a:rPr>
              <a:t>15 7 7 22    1 17 23    11 16    22 10 7    18 3 20 13</a:t>
            </a:r>
            <a:r>
              <a:rPr lang="en-US" dirty="0" smtClean="0"/>
              <a:t>.</a:t>
            </a:r>
          </a:p>
          <a:p>
            <a:pPr>
              <a:buNone/>
            </a:pPr>
            <a:r>
              <a:rPr lang="en-US" dirty="0" smtClean="0"/>
              <a:t>     Translating the numbers back to letters produces the encrypted message</a:t>
            </a:r>
          </a:p>
          <a:p>
            <a:pPr>
              <a:buNone/>
            </a:pPr>
            <a:r>
              <a:rPr lang="en-US" dirty="0" smtClean="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recover the original message, use </a:t>
            </a:r>
            <a:r>
              <a:rPr lang="en-US" i="1" dirty="0" smtClean="0"/>
              <a:t>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−3) </a:t>
            </a:r>
            <a:r>
              <a:rPr lang="en-US" b="1" dirty="0" smtClean="0">
                <a:latin typeface="Cambria Math"/>
                <a:ea typeface="Cambria Math"/>
              </a:rPr>
              <a:t>mod</a:t>
            </a:r>
            <a:r>
              <a:rPr lang="en-US" dirty="0" smtClean="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smtClean="0">
                <a:latin typeface="Cambria Math"/>
                <a:ea typeface="Cambria Math"/>
              </a:rPr>
              <a:t>decryption</a:t>
            </a:r>
            <a:r>
              <a:rPr lang="en-US" dirty="0" smtClean="0">
                <a:latin typeface="Cambria Math"/>
                <a:ea typeface="Cambria Math"/>
              </a:rPr>
              <a:t>.</a:t>
            </a:r>
            <a:endParaRPr lang="en-US" baseline="30000" dirty="0" smtClean="0"/>
          </a:p>
          <a:p>
            <a:r>
              <a:rPr lang="en-US" dirty="0" smtClean="0"/>
              <a:t>The Caesar cipher is one of a family of ciphers called </a:t>
            </a:r>
            <a:r>
              <a:rPr lang="en-US" i="1" dirty="0" smtClean="0"/>
              <a:t>shift ciphers. </a:t>
            </a:r>
            <a:r>
              <a:rPr lang="en-US" dirty="0" smtClean="0"/>
              <a:t>Letters can be shifted by an integer </a:t>
            </a:r>
            <a:r>
              <a:rPr lang="en-US" i="1" dirty="0" smtClean="0"/>
              <a:t>k, </a:t>
            </a:r>
            <a:r>
              <a:rPr lang="en-US" dirty="0" smtClean="0"/>
              <a:t>with </a:t>
            </a:r>
            <a:r>
              <a:rPr lang="en-US" dirty="0" smtClean="0">
                <a:latin typeface="Cambria Math" pitchFamily="18" charset="0"/>
                <a:ea typeface="Cambria Math" pitchFamily="18" charset="0"/>
              </a:rPr>
              <a:t>3 being just one possibility</a:t>
            </a:r>
            <a:r>
              <a:rPr lang="en-US" dirty="0" smtClean="0"/>
              <a:t>. The encryption function is</a:t>
            </a:r>
          </a:p>
          <a:p>
            <a:pPr lvl="1">
              <a:buNone/>
            </a:pPr>
            <a:r>
              <a:rPr lang="en-US" i="1" dirty="0" smtClean="0"/>
              <a:t>       f</a:t>
            </a:r>
            <a:r>
              <a:rPr lang="en-US" dirty="0" smtClean="0"/>
              <a:t>(</a:t>
            </a:r>
            <a:r>
              <a:rPr lang="en-US" i="1" dirty="0" smtClean="0"/>
              <a:t>p) = </a:t>
            </a:r>
            <a:r>
              <a:rPr lang="en-US" dirty="0" smtClean="0"/>
              <a:t>(</a:t>
            </a:r>
            <a:r>
              <a:rPr lang="en-US" i="1" dirty="0" smtClean="0"/>
              <a:t>p + k</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lvl="1">
              <a:buNone/>
            </a:pPr>
            <a:r>
              <a:rPr lang="en-US" dirty="0" smtClean="0">
                <a:latin typeface="Cambria Math" pitchFamily="18" charset="0"/>
                <a:ea typeface="Cambria Math" pitchFamily="18" charset="0"/>
              </a:rPr>
              <a:t>a</a:t>
            </a:r>
            <a:r>
              <a:rPr lang="en-US" dirty="0" smtClean="0"/>
              <a:t>nd the decryption function is</a:t>
            </a:r>
          </a:p>
          <a:p>
            <a:pPr lvl="1">
              <a:buNone/>
            </a:pPr>
            <a:r>
              <a:rPr lang="en-US" i="1" dirty="0" smtClean="0"/>
              <a:t>       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a:t>
            </a:r>
            <a:r>
              <a:rPr lang="en-US" i="1" dirty="0" smtClean="0">
                <a:ea typeface="Cambria Math"/>
              </a:rPr>
              <a:t>k</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26</a:t>
            </a:r>
          </a:p>
          <a:p>
            <a:pPr>
              <a:buNone/>
            </a:pPr>
            <a:r>
              <a:rPr lang="en-US" dirty="0" smtClean="0">
                <a:latin typeface="Cambria Math"/>
                <a:ea typeface="Cambria Math"/>
              </a:rPr>
              <a:t>      The integer </a:t>
            </a:r>
            <a:r>
              <a:rPr lang="en-US" i="1" dirty="0" smtClean="0">
                <a:latin typeface="Cambria Math"/>
                <a:ea typeface="Cambria Math"/>
              </a:rPr>
              <a:t>k</a:t>
            </a:r>
            <a:r>
              <a:rPr lang="en-US" dirty="0" smtClean="0">
                <a:latin typeface="Cambria Math"/>
                <a:ea typeface="Cambria Math"/>
              </a:rPr>
              <a:t> is called a </a:t>
            </a:r>
            <a:r>
              <a:rPr lang="en-US" i="1" dirty="0" smtClean="0">
                <a:latin typeface="Cambria Math"/>
                <a:ea typeface="Cambria Math"/>
              </a:rPr>
              <a:t>key</a:t>
            </a:r>
            <a:r>
              <a:rPr lang="en-US" dirty="0" smtClean="0">
                <a:latin typeface="Cambria Math"/>
                <a:ea typeface="Cambria Math"/>
              </a:rPr>
              <a:t>.</a:t>
            </a:r>
            <a:endParaRPr lang="en-US" dirty="0" smtClean="0"/>
          </a:p>
          <a:p>
            <a:endParaRPr lang="en-US" dirty="0" smtClean="0"/>
          </a:p>
          <a:p>
            <a:endParaRPr 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 </a:t>
            </a:r>
            <a:r>
              <a:rPr lang="en-US" b="1" dirty="0" smtClean="0">
                <a:latin typeface="Cambria Math" pitchFamily="18" charset="0"/>
                <a:ea typeface="Cambria Math" pitchFamily="18" charset="0"/>
              </a:rPr>
              <a:t>1</a:t>
            </a:r>
            <a:r>
              <a:rPr lang="en-US" dirty="0" smtClean="0"/>
              <a:t>: Encrypt the message “STOP GLOBAL WARMING” using the shift cipher with </a:t>
            </a:r>
            <a:r>
              <a:rPr lang="en-US" i="1" dirty="0" smtClean="0"/>
              <a:t>k</a:t>
            </a:r>
            <a:r>
              <a:rPr lang="en-US" dirty="0" smtClean="0"/>
              <a:t> = </a:t>
            </a:r>
            <a:r>
              <a:rPr lang="en-US" dirty="0" smtClean="0">
                <a:latin typeface="Cambria Math" pitchFamily="18" charset="0"/>
                <a:ea typeface="Cambria Math" pitchFamily="18" charset="0"/>
              </a:rPr>
              <a:t>11</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18 19 14 15    6 11 14 1 0 11     22 0 17 12  8  13  6</a:t>
            </a:r>
            <a:r>
              <a:rPr lang="en-US" dirty="0" smtClean="0"/>
              <a:t>.</a:t>
            </a:r>
          </a:p>
          <a:p>
            <a:pPr>
              <a:buNone/>
            </a:pPr>
            <a:r>
              <a:rPr lang="en-US" dirty="0" smtClean="0"/>
              <a:t>    Apply the shift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11</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yielding</a:t>
            </a:r>
          </a:p>
          <a:p>
            <a:pPr>
              <a:buNone/>
            </a:pPr>
            <a:r>
              <a:rPr lang="en-US" dirty="0" smtClean="0"/>
              <a:t>       </a:t>
            </a:r>
            <a:r>
              <a:rPr lang="en-US" dirty="0" smtClean="0">
                <a:latin typeface="Cambria Math" pitchFamily="18" charset="0"/>
                <a:ea typeface="Cambria Math" pitchFamily="18" charset="0"/>
              </a:rPr>
              <a:t>3 4 25 0    17 22 25 12 11 22     7 11 2 23  19  24  17</a:t>
            </a:r>
            <a:r>
              <a:rPr lang="en-US" dirty="0" smtClean="0"/>
              <a:t>.            </a:t>
            </a:r>
          </a:p>
          <a:p>
            <a:pPr>
              <a:buNone/>
            </a:pPr>
            <a:r>
              <a:rPr lang="en-US" dirty="0" smtClean="0"/>
              <a:t>    Translating the numbers back to letters produces the </a:t>
            </a:r>
            <a:r>
              <a:rPr lang="en-US" dirty="0" err="1" smtClean="0"/>
              <a:t>ciphertext</a:t>
            </a:r>
            <a:endParaRPr lang="en-US" dirty="0" smtClean="0"/>
          </a:p>
          <a:p>
            <a:pPr>
              <a:buNone/>
            </a:pPr>
            <a:r>
              <a:rPr lang="en-US" dirty="0" smtClean="0"/>
              <a:t>           “DEZA RWZMLW HLCXTYR.”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Relation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and </a:t>
            </a:r>
            <a:r>
              <a:rPr lang="en-US" i="1" dirty="0" smtClean="0"/>
              <a:t>m</a:t>
            </a:r>
            <a:r>
              <a:rPr lang="en-US" dirty="0" smtClean="0"/>
              <a:t> is a positive integer, then </a:t>
            </a:r>
            <a:r>
              <a:rPr lang="en-US" i="1" dirty="0" smtClean="0"/>
              <a:t>a</a:t>
            </a:r>
            <a:r>
              <a:rPr lang="en-US" dirty="0" smtClean="0"/>
              <a:t> is </a:t>
            </a:r>
            <a:r>
              <a:rPr lang="en-US" i="1" dirty="0" smtClean="0"/>
              <a:t>congruent </a:t>
            </a:r>
            <a:r>
              <a:rPr lang="en-US" dirty="0" smtClean="0"/>
              <a:t>to </a:t>
            </a:r>
            <a:r>
              <a:rPr lang="en-US" i="1" dirty="0" smtClean="0"/>
              <a:t>b</a:t>
            </a:r>
            <a:r>
              <a:rPr lang="en-US" dirty="0" smtClean="0"/>
              <a:t> </a:t>
            </a:r>
            <a:r>
              <a:rPr lang="en-US" i="1" dirty="0" smtClean="0"/>
              <a:t>modulo m</a:t>
            </a:r>
            <a:r>
              <a:rPr lang="en-US" dirty="0" smtClean="0"/>
              <a:t> if </a:t>
            </a:r>
            <a:r>
              <a:rPr lang="en-US" i="1" dirty="0" smtClean="0"/>
              <a:t>m</a:t>
            </a:r>
            <a:r>
              <a:rPr lang="en-US" dirty="0" smtClean="0"/>
              <a:t> divides    </a:t>
            </a:r>
            <a:r>
              <a:rPr lang="en-US" i="1" dirty="0" smtClean="0"/>
              <a:t>a – b</a:t>
            </a:r>
            <a:r>
              <a:rPr lang="en-US" dirty="0" smtClean="0"/>
              <a:t>.</a:t>
            </a:r>
          </a:p>
          <a:p>
            <a:pPr lvl="1"/>
            <a:r>
              <a:rPr lang="en-US" dirty="0" smtClean="0"/>
              <a:t>The notation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 says  that </a:t>
            </a:r>
            <a:r>
              <a:rPr lang="en-US" i="1" dirty="0" smtClean="0"/>
              <a:t>a</a:t>
            </a:r>
            <a:r>
              <a:rPr lang="en-US" dirty="0" smtClean="0"/>
              <a:t> is congruent to </a:t>
            </a:r>
            <a:r>
              <a:rPr lang="en-US" i="1" dirty="0" smtClean="0"/>
              <a:t>b</a:t>
            </a:r>
            <a:r>
              <a:rPr lang="en-US" dirty="0" smtClean="0"/>
              <a:t> modulo </a:t>
            </a:r>
            <a:r>
              <a:rPr lang="en-US" i="1" dirty="0" smtClean="0"/>
              <a:t>m</a:t>
            </a:r>
            <a:r>
              <a:rPr lang="en-US" dirty="0" smtClean="0"/>
              <a:t>.  </a:t>
            </a:r>
          </a:p>
          <a:p>
            <a:pPr lvl="1"/>
            <a:r>
              <a:rPr lang="en-US" dirty="0" smtClean="0"/>
              <a:t>We say that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is a</a:t>
            </a:r>
            <a:r>
              <a:rPr lang="en-US" i="1" dirty="0" smtClean="0"/>
              <a:t> congruence </a:t>
            </a:r>
            <a:r>
              <a:rPr lang="en-US" dirty="0" smtClean="0"/>
              <a:t>and that </a:t>
            </a:r>
            <a:r>
              <a:rPr lang="en-US" i="1" dirty="0" smtClean="0"/>
              <a:t>m </a:t>
            </a:r>
            <a:r>
              <a:rPr lang="en-US" dirty="0" smtClean="0"/>
              <a:t>is its </a:t>
            </a:r>
            <a:r>
              <a:rPr lang="en-US" i="1" dirty="0" smtClean="0"/>
              <a:t>modulus.</a:t>
            </a:r>
          </a:p>
          <a:p>
            <a:pPr lvl="1"/>
            <a:r>
              <a:rPr lang="en-US" dirty="0" smtClean="0"/>
              <a:t>Two integers are congruent mod </a:t>
            </a:r>
            <a:r>
              <a:rPr lang="en-US" i="1" dirty="0" smtClean="0"/>
              <a:t>m</a:t>
            </a:r>
            <a:r>
              <a:rPr lang="en-US" dirty="0" smtClean="0"/>
              <a:t>  if and only if they have the same remainder when divided by </a:t>
            </a:r>
            <a:r>
              <a:rPr lang="en-US" i="1" dirty="0" smtClean="0"/>
              <a:t>m</a:t>
            </a:r>
            <a:r>
              <a:rPr lang="en-US" dirty="0" smtClean="0"/>
              <a:t>.</a:t>
            </a:r>
          </a:p>
          <a:p>
            <a:pPr lvl="1"/>
            <a:r>
              <a:rPr lang="en-US" dirty="0" smtClean="0"/>
              <a:t>If </a:t>
            </a:r>
            <a:r>
              <a:rPr lang="en-US" i="1" dirty="0" smtClean="0"/>
              <a:t>a</a:t>
            </a:r>
            <a:r>
              <a:rPr lang="en-US" dirty="0" smtClean="0"/>
              <a:t> is not congruent to </a:t>
            </a:r>
            <a:r>
              <a:rPr lang="en-US" i="1" dirty="0" smtClean="0"/>
              <a:t>b</a:t>
            </a:r>
            <a:r>
              <a:rPr lang="en-US" dirty="0" smtClean="0"/>
              <a:t> modulo </a:t>
            </a:r>
            <a:r>
              <a:rPr lang="en-US" i="1" dirty="0" smtClean="0"/>
              <a:t>m</a:t>
            </a:r>
            <a:r>
              <a:rPr lang="en-US" dirty="0" smtClean="0"/>
              <a:t>, we write </a:t>
            </a:r>
          </a:p>
          <a:p>
            <a:pPr lvl="1">
              <a:buNone/>
            </a:pP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b="1" dirty="0" smtClean="0"/>
              <a:t>    Example</a:t>
            </a:r>
            <a:r>
              <a:rPr lang="en-US" dirty="0" smtClean="0"/>
              <a:t>: Determine whether </a:t>
            </a:r>
            <a:r>
              <a:rPr lang="en-US" dirty="0" smtClean="0">
                <a:latin typeface="Cambria Math" pitchFamily="18" charset="0"/>
                <a:ea typeface="Cambria Math" pitchFamily="18" charset="0"/>
              </a:rPr>
              <a:t>17</a:t>
            </a:r>
            <a:r>
              <a:rPr lang="en-US" dirty="0" smtClean="0"/>
              <a:t> is congruent to </a:t>
            </a:r>
            <a:r>
              <a:rPr lang="en-US" dirty="0" smtClean="0">
                <a:latin typeface="Cambria Math" pitchFamily="18" charset="0"/>
                <a:ea typeface="Cambria Math" pitchFamily="18" charset="0"/>
              </a:rPr>
              <a:t>5</a:t>
            </a:r>
            <a:r>
              <a:rPr lang="en-US" dirty="0" smtClean="0"/>
              <a:t> modulo </a:t>
            </a:r>
            <a:r>
              <a:rPr lang="en-US" dirty="0" smtClean="0">
                <a:latin typeface="Cambria Math" pitchFamily="18" charset="0"/>
                <a:ea typeface="Cambria Math" pitchFamily="18" charset="0"/>
              </a:rPr>
              <a:t>6</a:t>
            </a:r>
            <a:r>
              <a:rPr lang="en-US" dirty="0" smtClean="0"/>
              <a:t> and whether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14</a:t>
            </a:r>
            <a:r>
              <a:rPr lang="en-US" dirty="0" smtClean="0"/>
              <a:t> are congruent modulo 6.</a:t>
            </a:r>
          </a:p>
          <a:p>
            <a:pPr>
              <a:buNone/>
            </a:pPr>
            <a:r>
              <a:rPr lang="en-US" dirty="0" smtClean="0"/>
              <a:t> </a:t>
            </a:r>
          </a:p>
          <a:p>
            <a:pPr>
              <a:buNone/>
            </a:pPr>
            <a:r>
              <a:rPr lang="en-US" dirty="0" smtClean="0"/>
              <a:t>    </a:t>
            </a:r>
            <a:r>
              <a:rPr lang="en-US" b="1" dirty="0" smtClean="0"/>
              <a:t>Solution</a:t>
            </a:r>
            <a:r>
              <a:rPr lang="en-US" dirty="0" smtClean="0"/>
              <a:t>: </a:t>
            </a:r>
          </a:p>
          <a:p>
            <a:pPr lvl="2"/>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(mod </a:t>
            </a:r>
            <a:r>
              <a:rPr lang="en-US" dirty="0" smtClean="0">
                <a:latin typeface="Cambria Math" pitchFamily="18" charset="0"/>
                <a:ea typeface="Cambria Math" pitchFamily="18" charset="0"/>
              </a:rPr>
              <a:t>6)</a:t>
            </a:r>
            <a:r>
              <a:rPr lang="en-US" dirty="0" smtClean="0"/>
              <a:t> because </a:t>
            </a:r>
            <a:r>
              <a:rPr lang="en-US" dirty="0" smtClean="0">
                <a:latin typeface="Cambria Math" pitchFamily="18" charset="0"/>
                <a:ea typeface="Cambria Math" pitchFamily="18" charset="0"/>
              </a:rPr>
              <a:t>6</a:t>
            </a:r>
            <a:r>
              <a:rPr lang="en-US" dirty="0" smtClean="0"/>
              <a:t> divides </a:t>
            </a:r>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12. </a:t>
            </a:r>
          </a:p>
          <a:p>
            <a:pPr lvl="2"/>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14</a:t>
            </a:r>
            <a:r>
              <a:rPr lang="en-US" dirty="0" smtClean="0"/>
              <a:t> (mod </a:t>
            </a:r>
            <a:r>
              <a:rPr lang="en-US" dirty="0" smtClean="0">
                <a:latin typeface="Cambria Math" pitchFamily="18" charset="0"/>
                <a:ea typeface="Cambria Math" pitchFamily="18" charset="0"/>
              </a:rPr>
              <a:t>6)</a:t>
            </a:r>
            <a:r>
              <a:rPr lang="en-US" dirty="0" smtClean="0"/>
              <a:t> since </a:t>
            </a:r>
            <a:r>
              <a:rPr lang="en-US" dirty="0" smtClean="0">
                <a:latin typeface="Cambria Math" pitchFamily="18" charset="0"/>
                <a:ea typeface="Cambria Math" pitchFamily="18" charset="0"/>
              </a:rPr>
              <a:t>6</a:t>
            </a:r>
            <a:r>
              <a:rPr lang="en-US" dirty="0" smtClean="0"/>
              <a:t> divides </a:t>
            </a:r>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14</a:t>
            </a:r>
            <a:r>
              <a:rPr lang="en-US" dirty="0" smtClean="0"/>
              <a:t> = </a:t>
            </a:r>
            <a:r>
              <a:rPr lang="en-US" dirty="0" smtClean="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dirty="0" smtClean="0">
                <a:latin typeface="Cambria Math" pitchFamily="18" charset="0"/>
                <a:ea typeface="Cambria Math" pitchFamily="18" charset="0"/>
              </a:rPr>
              <a:t>2</a:t>
            </a:r>
            <a:r>
              <a:rPr lang="en-US" dirty="0" smtClean="0"/>
              <a:t>: Decrypt the message “LEWLYPLUJL PZ H NYLHA  ALHJOLY” that was encrypted using the shift cipher with </a:t>
            </a:r>
            <a:r>
              <a:rPr lang="en-US" i="1" dirty="0" smtClean="0"/>
              <a:t>k</a:t>
            </a:r>
            <a:r>
              <a:rPr lang="en-US" dirty="0" smtClean="0"/>
              <a:t> = </a:t>
            </a:r>
            <a:r>
              <a:rPr lang="en-US" dirty="0" smtClean="0">
                <a:latin typeface="Cambria Math" pitchFamily="18" charset="0"/>
                <a:ea typeface="Cambria Math" pitchFamily="18" charset="0"/>
              </a:rPr>
              <a:t>7</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a:t>
            </a:r>
            <a:r>
              <a:rPr lang="en-US" sz="1900" dirty="0" smtClean="0">
                <a:latin typeface="Cambria Math" pitchFamily="18" charset="0"/>
                <a:ea typeface="Cambria Math" pitchFamily="18" charset="0"/>
              </a:rPr>
              <a:t>11 4 22 11 24 15 11 20 9 11   15 25   7   13 24 11 7  0    0 11 7  9  14  11  24</a:t>
            </a:r>
            <a:r>
              <a:rPr lang="en-US" sz="1900" dirty="0" smtClean="0"/>
              <a:t>.</a:t>
            </a:r>
          </a:p>
          <a:p>
            <a:pPr>
              <a:buNone/>
            </a:pPr>
            <a:r>
              <a:rPr lang="en-US" dirty="0" smtClean="0"/>
              <a:t>    Shift each of the numbers by </a:t>
            </a:r>
            <a:r>
              <a:rPr lang="en-US" dirty="0" smtClean="0">
                <a:latin typeface="Cambria Math"/>
                <a:ea typeface="Cambria Math"/>
              </a:rPr>
              <a:t>−</a:t>
            </a:r>
            <a:r>
              <a:rPr lang="en-US" i="1" dirty="0" smtClean="0">
                <a:ea typeface="Cambria Math"/>
              </a:rPr>
              <a:t>k</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−7 modulo 26</a:t>
            </a:r>
            <a:r>
              <a:rPr lang="en-US" dirty="0" smtClean="0"/>
              <a:t>, yielding</a:t>
            </a:r>
          </a:p>
          <a:p>
            <a:pPr>
              <a:buNone/>
            </a:pPr>
            <a:r>
              <a:rPr lang="en-US" dirty="0" smtClean="0"/>
              <a:t>    </a:t>
            </a:r>
            <a:r>
              <a:rPr lang="en-US" sz="1900" dirty="0" smtClean="0">
                <a:latin typeface="Cambria Math" pitchFamily="18" charset="0"/>
                <a:ea typeface="Cambria Math" pitchFamily="18" charset="0"/>
              </a:rPr>
              <a:t>4 23 15 4 17 8 4 13 2 4   8 18    0    6 17 4  0  19     19  4  0  2  7  4  17</a:t>
            </a:r>
            <a:r>
              <a:rPr lang="en-US" sz="1900" dirty="0" smtClean="0"/>
              <a:t>.</a:t>
            </a:r>
          </a:p>
          <a:p>
            <a:pPr>
              <a:buNone/>
            </a:pPr>
            <a:r>
              <a:rPr lang="en-US" dirty="0" smtClean="0"/>
              <a:t>    Translating the numbers back to letters produces the decrypted message</a:t>
            </a:r>
          </a:p>
          <a:p>
            <a:pPr>
              <a:buNone/>
            </a:pPr>
            <a:r>
              <a:rPr lang="en-US" dirty="0" smtClean="0"/>
              <a:t>           “EXPERIENCE IS A GREAT TEACHER.”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Ciphers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Shift ciphers are a special case of </a:t>
            </a:r>
            <a:r>
              <a:rPr lang="en-US" i="1" dirty="0" smtClean="0"/>
              <a:t>affine ciphers </a:t>
            </a:r>
            <a:r>
              <a:rPr lang="en-US" dirty="0" smtClean="0"/>
              <a:t>which use functions of the form</a:t>
            </a:r>
          </a:p>
          <a:p>
            <a:pPr lvl="1">
              <a:buNone/>
            </a:pP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err="1" smtClean="0"/>
              <a:t>ap</a:t>
            </a:r>
            <a:r>
              <a:rPr lang="en-US" i="1" dirty="0" smtClean="0"/>
              <a:t> + </a:t>
            </a:r>
            <a:r>
              <a:rPr lang="en-US" i="1" dirty="0" smtClean="0">
                <a:latin typeface="Cambria Math" pitchFamily="18" charset="0"/>
                <a:ea typeface="Cambria Math" pitchFamily="18" charset="0"/>
              </a:rPr>
              <a:t>b</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a:buNone/>
            </a:pPr>
            <a:r>
              <a:rPr lang="en-US" dirty="0" smtClean="0">
                <a:ea typeface="Cambria Math" pitchFamily="18" charset="0"/>
              </a:rPr>
              <a:t>     where </a:t>
            </a:r>
            <a:r>
              <a:rPr lang="en-US" i="1" dirty="0" smtClean="0">
                <a:ea typeface="Cambria Math" pitchFamily="18" charset="0"/>
              </a:rPr>
              <a:t>a</a:t>
            </a:r>
            <a:r>
              <a:rPr lang="en-US" dirty="0" smtClean="0">
                <a:ea typeface="Cambria Math" pitchFamily="18" charset="0"/>
              </a:rPr>
              <a:t> and </a:t>
            </a:r>
            <a:r>
              <a:rPr lang="en-US" i="1" dirty="0" smtClean="0">
                <a:ea typeface="Cambria Math" pitchFamily="18" charset="0"/>
              </a:rPr>
              <a:t>b</a:t>
            </a:r>
            <a:r>
              <a:rPr lang="en-US" dirty="0" smtClean="0">
                <a:ea typeface="Cambria Math" pitchFamily="18" charset="0"/>
              </a:rPr>
              <a:t> are integers, chosen so that </a:t>
            </a:r>
            <a:r>
              <a:rPr lang="en-US" i="1" dirty="0" smtClean="0">
                <a:ea typeface="Cambria Math" pitchFamily="18" charset="0"/>
              </a:rPr>
              <a:t>f  </a:t>
            </a:r>
            <a:r>
              <a:rPr lang="en-US" dirty="0" smtClean="0">
                <a:ea typeface="Cambria Math" pitchFamily="18" charset="0"/>
              </a:rPr>
              <a:t>is a </a:t>
            </a:r>
            <a:r>
              <a:rPr lang="en-US" dirty="0" err="1" smtClean="0">
                <a:ea typeface="Cambria Math" pitchFamily="18" charset="0"/>
              </a:rPr>
              <a:t>bijection</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dirty="0" smtClean="0">
                <a:ea typeface="Cambria Math" pitchFamily="18" charset="0"/>
              </a:rPr>
              <a:t>The function is a </a:t>
            </a:r>
            <a:r>
              <a:rPr lang="en-US" dirty="0" err="1" smtClean="0">
                <a:ea typeface="Cambria Math" pitchFamily="18" charset="0"/>
              </a:rPr>
              <a:t>bijection</a:t>
            </a:r>
            <a:r>
              <a:rPr lang="en-US" dirty="0" smtClean="0">
                <a:ea typeface="Cambria Math" pitchFamily="18" charset="0"/>
              </a:rPr>
              <a:t> if and only if </a:t>
            </a:r>
            <a:r>
              <a:rPr lang="en-US" dirty="0" err="1" smtClean="0">
                <a:ea typeface="Cambria Math" pitchFamily="18" charset="0"/>
              </a:rPr>
              <a:t>gcd</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,26) = 1. </a:t>
            </a:r>
          </a:p>
          <a:p>
            <a:r>
              <a:rPr lang="en-US" b="1" dirty="0" smtClean="0">
                <a:ea typeface="Cambria Math" pitchFamily="18" charset="0"/>
              </a:rPr>
              <a:t>Example</a:t>
            </a:r>
            <a:r>
              <a:rPr lang="en-US" dirty="0" smtClean="0">
                <a:ea typeface="Cambria Math" pitchFamily="18" charset="0"/>
              </a:rPr>
              <a:t>: What letter replaces the letter K when the  function </a:t>
            </a: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a:t>
            </a:r>
            <a:r>
              <a:rPr lang="en-US" dirty="0" smtClean="0">
                <a:ea typeface="Cambria Math" pitchFamily="18" charset="0"/>
              </a:rPr>
              <a:t>is used for encryption.</a:t>
            </a:r>
          </a:p>
          <a:p>
            <a:pPr>
              <a:buNone/>
            </a:pPr>
            <a:r>
              <a:rPr lang="en-US" b="1" dirty="0" smtClean="0">
                <a:ea typeface="Cambria Math" pitchFamily="18" charset="0"/>
              </a:rPr>
              <a:t>     Solution</a:t>
            </a:r>
            <a:r>
              <a:rPr lang="en-US" dirty="0" smtClean="0">
                <a:ea typeface="Cambria Math" pitchFamily="18" charset="0"/>
              </a:rPr>
              <a:t>: Since </a:t>
            </a:r>
            <a:r>
              <a:rPr lang="en-US" dirty="0" smtClean="0">
                <a:latin typeface="Cambria Math" pitchFamily="18" charset="0"/>
                <a:ea typeface="Cambria Math" pitchFamily="18" charset="0"/>
              </a:rPr>
              <a:t>10</a:t>
            </a:r>
            <a:r>
              <a:rPr lang="en-US" dirty="0" smtClean="0">
                <a:ea typeface="Cambria Math" pitchFamily="18" charset="0"/>
              </a:rPr>
              <a:t> represents K, </a:t>
            </a:r>
            <a:r>
              <a:rPr lang="en-US" i="1" dirty="0" smtClean="0"/>
              <a:t>f</a:t>
            </a:r>
            <a:r>
              <a:rPr lang="en-US" dirty="0" smtClean="0"/>
              <a:t>(</a:t>
            </a:r>
            <a:r>
              <a:rPr lang="en-US" dirty="0" smtClean="0">
                <a:latin typeface="Cambria Math" pitchFamily="18" charset="0"/>
                <a:ea typeface="Cambria Math" pitchFamily="18" charset="0"/>
              </a:rPr>
              <a:t>10</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dirty="0" smtClean="0">
                <a:latin typeface="Cambria Math"/>
                <a:ea typeface="Cambria Math"/>
              </a:rPr>
              <a:t>∙</a:t>
            </a:r>
            <a:r>
              <a:rPr lang="en-US" dirty="0" smtClean="0">
                <a:latin typeface="Cambria Math" pitchFamily="18" charset="0"/>
                <a:ea typeface="Cambria Math" pitchFamily="18" charset="0"/>
              </a:rPr>
              <a:t>10</a:t>
            </a:r>
            <a:r>
              <a:rPr lang="en-US" i="1" dirty="0" smtClean="0"/>
              <a:t>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=21, </a:t>
            </a:r>
            <a:r>
              <a:rPr lang="en-US" dirty="0" smtClean="0">
                <a:ea typeface="Cambria Math" pitchFamily="18" charset="0"/>
              </a:rPr>
              <a:t>which is then replaced by V.</a:t>
            </a:r>
          </a:p>
          <a:p>
            <a:r>
              <a:rPr lang="en-US" dirty="0" smtClean="0">
                <a:ea typeface="Cambria Math" pitchFamily="18" charset="0"/>
              </a:rPr>
              <a:t>To decrypt a message encrypted by a shift cipher, the congruence  </a:t>
            </a:r>
            <a:r>
              <a:rPr lang="en-US" i="1" dirty="0" smtClean="0">
                <a:ea typeface="Cambria Math" pitchFamily="18" charset="0"/>
              </a:rPr>
              <a:t>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 </a:t>
            </a:r>
            <a:r>
              <a:rPr lang="en-US" i="1" dirty="0" smtClean="0">
                <a:ea typeface="Cambria Math" pitchFamily="18" charset="0"/>
              </a:rPr>
              <a:t>b</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needs to be solved for </a:t>
            </a:r>
            <a:r>
              <a:rPr lang="en-US" i="1" dirty="0" smtClean="0">
                <a:ea typeface="Cambria Math" pitchFamily="18" charset="0"/>
              </a:rPr>
              <a:t>p</a:t>
            </a:r>
            <a:r>
              <a:rPr lang="en-US" dirty="0" smtClean="0">
                <a:ea typeface="Cambria Math" pitchFamily="18" charset="0"/>
              </a:rPr>
              <a:t>.</a:t>
            </a:r>
          </a:p>
          <a:p>
            <a:pPr lvl="1"/>
            <a:r>
              <a:rPr lang="en-US" dirty="0" smtClean="0">
                <a:ea typeface="Cambria Math" pitchFamily="18" charset="0"/>
              </a:rPr>
              <a:t>Subtract </a:t>
            </a:r>
            <a:r>
              <a:rPr lang="en-US" i="1" dirty="0" smtClean="0">
                <a:ea typeface="Cambria Math" pitchFamily="18" charset="0"/>
              </a:rPr>
              <a:t>b</a:t>
            </a:r>
            <a:r>
              <a:rPr lang="en-US" dirty="0" smtClean="0">
                <a:ea typeface="Cambria Math" pitchFamily="18" charset="0"/>
              </a:rPr>
              <a:t> from both sides to obtain </a:t>
            </a:r>
            <a:r>
              <a:rPr lang="en-US" i="1" dirty="0" smtClean="0">
                <a:ea typeface="Cambria Math" pitchFamily="18" charset="0"/>
              </a:rPr>
              <a:t>c</a:t>
            </a:r>
            <a:r>
              <a:rPr lang="en-US" i="1" dirty="0" smtClean="0">
                <a:latin typeface="Cambria Math"/>
                <a:ea typeface="Cambria Math"/>
              </a:rPr>
              <a:t>− b</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dirty="0" smtClean="0">
                <a:ea typeface="Cambria Math" pitchFamily="18" charset="0"/>
              </a:rPr>
              <a:t>Multiply both sides by  the inverse of a modulo </a:t>
            </a:r>
            <a:r>
              <a:rPr lang="en-US" dirty="0" smtClean="0">
                <a:latin typeface="Cambria Math" pitchFamily="18" charset="0"/>
                <a:ea typeface="Cambria Math" pitchFamily="18" charset="0"/>
              </a:rPr>
              <a:t>26</a:t>
            </a:r>
            <a:r>
              <a:rPr lang="en-US" dirty="0" smtClean="0">
                <a:ea typeface="Cambria Math" pitchFamily="18" charset="0"/>
              </a:rPr>
              <a:t>, which exists since </a:t>
            </a:r>
            <a:r>
              <a:rPr lang="en-US" dirty="0" err="1" smtClean="0">
                <a:ea typeface="Cambria Math" pitchFamily="18" charset="0"/>
              </a:rPr>
              <a:t>gcd</a:t>
            </a:r>
            <a:r>
              <a:rPr lang="en-US" dirty="0" smtClean="0">
                <a:ea typeface="Cambria Math" pitchFamily="18" charset="0"/>
              </a:rPr>
              <a:t>(</a:t>
            </a:r>
            <a:r>
              <a:rPr lang="en-US" i="1" dirty="0" smtClean="0">
                <a:ea typeface="Cambria Math" pitchFamily="18" charset="0"/>
              </a:rPr>
              <a:t>a</a:t>
            </a:r>
            <a:r>
              <a:rPr lang="en-US" dirty="0" smtClean="0">
                <a:ea typeface="Cambria Math" pitchFamily="18" charset="0"/>
              </a:rPr>
              <a:t>,</a:t>
            </a:r>
            <a:r>
              <a:rPr lang="en-US" dirty="0" smtClean="0">
                <a:latin typeface="Cambria Math" pitchFamily="18" charset="0"/>
                <a:ea typeface="Cambria Math" pitchFamily="18" charset="0"/>
              </a:rPr>
              <a:t>26</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a:t>
            </a:r>
          </a:p>
          <a:p>
            <a:pPr lvl="1"/>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a:rPr>
              <a:t>ā</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which simplifies to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i="1" dirty="0" smtClean="0">
                <a:ea typeface="Cambria Math" pitchFamily="18" charset="0"/>
              </a:rPr>
              <a:t>p </a:t>
            </a:r>
            <a:r>
              <a:rPr lang="en-US" dirty="0" smtClean="0">
                <a:latin typeface="Cambria Math"/>
                <a:ea typeface="Cambria Math"/>
              </a:rPr>
              <a:t>≡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is used to determine </a:t>
            </a:r>
            <a:r>
              <a:rPr lang="en-US" i="1" dirty="0" smtClean="0">
                <a:ea typeface="Cambria Math" pitchFamily="18" charset="0"/>
              </a:rPr>
              <a:t>p </a:t>
            </a:r>
            <a:r>
              <a:rPr lang="en-US" dirty="0" smtClean="0">
                <a:ea typeface="Cambria Math" pitchFamily="18" charset="0"/>
              </a:rPr>
              <a:t>in</a:t>
            </a:r>
            <a:r>
              <a:rPr lang="en-US" i="1" dirty="0" smtClean="0">
                <a:ea typeface="Cambria Math" pitchFamily="18" charset="0"/>
              </a:rPr>
              <a:t> </a:t>
            </a:r>
            <a:r>
              <a:rPr lang="en-US" b="1" dirty="0" smtClean="0">
                <a:ea typeface="Cambria Math" pitchFamily="18" charset="0"/>
              </a:rPr>
              <a:t>Z</a:t>
            </a:r>
            <a:r>
              <a:rPr lang="en-US" baseline="-25000" dirty="0" smtClean="0">
                <a:latin typeface="Cambria Math" pitchFamily="18" charset="0"/>
                <a:ea typeface="Cambria Math" pitchFamily="18" charset="0"/>
              </a:rPr>
              <a:t>26</a:t>
            </a:r>
            <a:r>
              <a:rPr lang="en-US" dirty="0" smtClean="0">
                <a:ea typeface="Cambria Math" pitchFamily="18" charset="0"/>
              </a:rPr>
              <a:t>.</a:t>
            </a:r>
            <a:endParaRPr lang="en-US" baseline="-250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of Affine Ciphers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process of recovering plaintext from </a:t>
            </a:r>
            <a:r>
              <a:rPr lang="en-US" dirty="0" err="1" smtClean="0"/>
              <a:t>ciphertext</a:t>
            </a:r>
            <a:r>
              <a:rPr lang="en-US" dirty="0" smtClean="0"/>
              <a:t> without knowledge both  of the encryption method and the key is known as </a:t>
            </a:r>
            <a:r>
              <a:rPr lang="en-US" i="1" dirty="0" smtClean="0"/>
              <a:t>cryptanalysis</a:t>
            </a:r>
            <a:r>
              <a:rPr lang="en-US" dirty="0" smtClean="0"/>
              <a:t> or </a:t>
            </a:r>
            <a:r>
              <a:rPr lang="en-US" i="1" dirty="0" smtClean="0"/>
              <a:t>breaking codes</a:t>
            </a:r>
            <a:r>
              <a:rPr lang="en-US" dirty="0" smtClean="0"/>
              <a:t>.</a:t>
            </a:r>
          </a:p>
          <a:p>
            <a:r>
              <a:rPr lang="en-US" dirty="0" smtClean="0"/>
              <a:t>An important tool for </a:t>
            </a:r>
            <a:r>
              <a:rPr lang="en-US" dirty="0" err="1" smtClean="0"/>
              <a:t>cryptanalyzing</a:t>
            </a:r>
            <a:r>
              <a:rPr lang="en-US" dirty="0" smtClean="0"/>
              <a:t> </a:t>
            </a:r>
            <a:r>
              <a:rPr lang="en-US" dirty="0" err="1" smtClean="0"/>
              <a:t>ciphertext</a:t>
            </a:r>
            <a:r>
              <a:rPr lang="en-US" dirty="0" smtClean="0"/>
              <a:t> produced with a affine ciphers is the relative frequencies of letters. The nine most common letters in the English texts are E </a:t>
            </a:r>
            <a:r>
              <a:rPr lang="en-US" dirty="0" smtClean="0">
                <a:latin typeface="Cambria Math" pitchFamily="18" charset="0"/>
                <a:ea typeface="Cambria Math" pitchFamily="18" charset="0"/>
              </a:rPr>
              <a:t>13</a:t>
            </a:r>
            <a:r>
              <a:rPr lang="en-US" dirty="0" smtClean="0"/>
              <a:t>%, T </a:t>
            </a:r>
            <a:r>
              <a:rPr lang="en-US" dirty="0" smtClean="0">
                <a:latin typeface="Cambria Math" pitchFamily="18" charset="0"/>
                <a:ea typeface="Cambria Math" pitchFamily="18" charset="0"/>
              </a:rPr>
              <a:t>9</a:t>
            </a:r>
            <a:r>
              <a:rPr lang="en-US" dirty="0" smtClean="0"/>
              <a:t>%, A </a:t>
            </a:r>
            <a:r>
              <a:rPr lang="en-US" dirty="0" smtClean="0">
                <a:latin typeface="Cambria Math" pitchFamily="18" charset="0"/>
                <a:ea typeface="Cambria Math" pitchFamily="18" charset="0"/>
              </a:rPr>
              <a:t>8</a:t>
            </a:r>
            <a:r>
              <a:rPr lang="en-US" dirty="0" smtClean="0"/>
              <a:t>%, O </a:t>
            </a:r>
            <a:r>
              <a:rPr lang="en-US" dirty="0" smtClean="0">
                <a:latin typeface="Cambria Math" pitchFamily="18" charset="0"/>
                <a:ea typeface="Cambria Math" pitchFamily="18" charset="0"/>
              </a:rPr>
              <a:t>8</a:t>
            </a:r>
            <a:r>
              <a:rPr lang="en-US" dirty="0" smtClean="0"/>
              <a:t>%, I </a:t>
            </a:r>
            <a:r>
              <a:rPr lang="en-US" dirty="0" smtClean="0">
                <a:latin typeface="Cambria Math" pitchFamily="18" charset="0"/>
                <a:ea typeface="Cambria Math" pitchFamily="18" charset="0"/>
              </a:rPr>
              <a:t>7</a:t>
            </a:r>
            <a:r>
              <a:rPr lang="en-US" dirty="0" smtClean="0"/>
              <a:t>%, N </a:t>
            </a:r>
            <a:r>
              <a:rPr lang="en-US" dirty="0" smtClean="0">
                <a:latin typeface="Cambria Math" pitchFamily="18" charset="0"/>
                <a:ea typeface="Cambria Math" pitchFamily="18" charset="0"/>
              </a:rPr>
              <a:t>7</a:t>
            </a:r>
            <a:r>
              <a:rPr lang="en-US" dirty="0" smtClean="0"/>
              <a:t>%, S </a:t>
            </a:r>
            <a:r>
              <a:rPr lang="en-US" dirty="0" smtClean="0">
                <a:latin typeface="Cambria Math" pitchFamily="18" charset="0"/>
                <a:ea typeface="Cambria Math" pitchFamily="18" charset="0"/>
              </a:rPr>
              <a:t>7</a:t>
            </a:r>
            <a:r>
              <a:rPr lang="en-US" dirty="0" smtClean="0"/>
              <a:t>%, H </a:t>
            </a:r>
            <a:r>
              <a:rPr lang="en-US" dirty="0" smtClean="0">
                <a:latin typeface="Cambria Math" pitchFamily="18" charset="0"/>
                <a:ea typeface="Cambria Math" pitchFamily="18" charset="0"/>
              </a:rPr>
              <a:t>6</a:t>
            </a:r>
            <a:r>
              <a:rPr lang="en-US" dirty="0" smtClean="0"/>
              <a:t>%, and R </a:t>
            </a:r>
            <a:r>
              <a:rPr lang="en-US" dirty="0" smtClean="0">
                <a:latin typeface="Cambria Math" pitchFamily="18" charset="0"/>
                <a:ea typeface="Cambria Math" pitchFamily="18" charset="0"/>
              </a:rPr>
              <a:t>6</a:t>
            </a:r>
            <a:r>
              <a:rPr lang="en-US" dirty="0" smtClean="0"/>
              <a:t>%.</a:t>
            </a:r>
          </a:p>
          <a:p>
            <a:r>
              <a:rPr lang="en-US" dirty="0" smtClean="0"/>
              <a:t>To analyze </a:t>
            </a:r>
            <a:r>
              <a:rPr lang="en-US" dirty="0" err="1" smtClean="0"/>
              <a:t>ciphertext</a:t>
            </a:r>
            <a:r>
              <a:rPr lang="en-US" dirty="0" smtClean="0"/>
              <a:t>:</a:t>
            </a:r>
          </a:p>
          <a:p>
            <a:pPr lvl="1"/>
            <a:r>
              <a:rPr lang="en-US" dirty="0" smtClean="0"/>
              <a:t>Find the frequency of the letters in the </a:t>
            </a:r>
            <a:r>
              <a:rPr lang="en-US" dirty="0" err="1" smtClean="0"/>
              <a:t>ciphertext</a:t>
            </a:r>
            <a:r>
              <a:rPr lang="en-US" dirty="0" smtClean="0"/>
              <a:t>.</a:t>
            </a:r>
          </a:p>
          <a:p>
            <a:pPr lvl="1"/>
            <a:r>
              <a:rPr lang="en-US" dirty="0" smtClean="0"/>
              <a:t>Hypothesize that the most frequent letter is produced by encrypting E. </a:t>
            </a:r>
          </a:p>
          <a:p>
            <a:pPr lvl="1"/>
            <a:r>
              <a:rPr lang="en-US" dirty="0" smtClean="0"/>
              <a:t>If the value of the shift from E to the most frequent letter is </a:t>
            </a:r>
            <a:r>
              <a:rPr lang="en-US" i="1" dirty="0" smtClean="0"/>
              <a:t>k</a:t>
            </a:r>
            <a:r>
              <a:rPr lang="en-US" dirty="0" smtClean="0"/>
              <a:t>, shift the </a:t>
            </a:r>
            <a:r>
              <a:rPr lang="en-US" dirty="0" err="1" smtClean="0"/>
              <a:t>ciphertext</a:t>
            </a:r>
            <a:r>
              <a:rPr lang="en-US" dirty="0" smtClean="0"/>
              <a:t> by </a:t>
            </a:r>
            <a:r>
              <a:rPr lang="en-US" dirty="0" smtClean="0">
                <a:latin typeface="Cambria Math"/>
                <a:ea typeface="Cambria Math"/>
              </a:rPr>
              <a:t>−</a:t>
            </a:r>
            <a:r>
              <a:rPr lang="en-US" i="1" dirty="0" smtClean="0"/>
              <a:t>k</a:t>
            </a:r>
            <a:r>
              <a:rPr lang="en-US" dirty="0" smtClean="0"/>
              <a:t> and see if it makes sense.</a:t>
            </a:r>
          </a:p>
          <a:p>
            <a:pPr lvl="1"/>
            <a:r>
              <a:rPr lang="en-US" dirty="0" smtClean="0"/>
              <a:t>If not, try T as a hypothesis and continue. </a:t>
            </a:r>
          </a:p>
          <a:p>
            <a:r>
              <a:rPr lang="en-US" b="1" dirty="0" smtClean="0"/>
              <a:t>Example</a:t>
            </a:r>
            <a:r>
              <a:rPr lang="en-US" dirty="0" smtClean="0"/>
              <a:t>: We intercepted the message “ZNK KGXRE HOXJ MKZY ZNK CUXS” that we know was produced by a shift cipher.  Let’s try to </a:t>
            </a:r>
            <a:r>
              <a:rPr lang="en-US" dirty="0" err="1" smtClean="0"/>
              <a:t>cryptanalyze</a:t>
            </a:r>
            <a:r>
              <a:rPr lang="en-US" dirty="0" smtClean="0"/>
              <a:t>.</a:t>
            </a:r>
          </a:p>
          <a:p>
            <a:r>
              <a:rPr lang="en-US" b="1" dirty="0" smtClean="0"/>
              <a:t>Solution</a:t>
            </a:r>
            <a:r>
              <a:rPr lang="en-US" dirty="0" smtClean="0"/>
              <a:t>: The most common letter in the </a:t>
            </a:r>
            <a:r>
              <a:rPr lang="en-US" dirty="0" err="1" smtClean="0"/>
              <a:t>ciphertext</a:t>
            </a:r>
            <a:r>
              <a:rPr lang="en-US" dirty="0" smtClean="0"/>
              <a:t> is K. So perhaps the letters were shifted by 6 since this would then map E to K. Shifting the entire message by </a:t>
            </a:r>
            <a:r>
              <a:rPr lang="en-US" dirty="0" smtClean="0">
                <a:latin typeface="Cambria Math"/>
                <a:ea typeface="Cambria Math"/>
              </a:rPr>
              <a:t>−6 gives us “THE EARLY BIRD GETS THE WORM.”</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Ciphers that replace each letter of the alphabet by another letter are called </a:t>
            </a:r>
            <a:r>
              <a:rPr lang="en-US" i="1" dirty="0" smtClean="0"/>
              <a:t>character</a:t>
            </a:r>
            <a:r>
              <a:rPr lang="en-US" dirty="0" smtClean="0"/>
              <a:t> or </a:t>
            </a:r>
            <a:r>
              <a:rPr lang="en-US" i="1" dirty="0" err="1" smtClean="0"/>
              <a:t>monoalphabetic</a:t>
            </a:r>
            <a:r>
              <a:rPr lang="en-US" dirty="0" smtClean="0"/>
              <a:t> ciphers. </a:t>
            </a:r>
          </a:p>
          <a:p>
            <a:r>
              <a:rPr lang="en-US" dirty="0" smtClean="0"/>
              <a:t>They are vulnerable to cryptanalysis based on letter frequency. </a:t>
            </a:r>
            <a:r>
              <a:rPr lang="en-US" i="1" dirty="0" smtClean="0"/>
              <a:t>Block ciphers</a:t>
            </a:r>
            <a:r>
              <a:rPr lang="en-US" dirty="0" smtClean="0"/>
              <a:t> avoid this problem, by replacing blocks of letters with other blocks of letters.</a:t>
            </a:r>
          </a:p>
          <a:p>
            <a:r>
              <a:rPr lang="en-US" dirty="0" smtClean="0"/>
              <a:t>A simple type of block cipher is called the </a:t>
            </a:r>
            <a:r>
              <a:rPr lang="en-US" i="1" dirty="0" smtClean="0"/>
              <a:t>transposition cipher</a:t>
            </a:r>
            <a:r>
              <a:rPr lang="en-US" dirty="0" smtClean="0"/>
              <a:t>. The key is a permutation </a:t>
            </a:r>
            <a:r>
              <a:rPr lang="el-GR" dirty="0" smtClean="0">
                <a:latin typeface="Cambria Math"/>
                <a:ea typeface="Cambria Math"/>
              </a:rPr>
              <a:t>σ</a:t>
            </a:r>
            <a:r>
              <a:rPr lang="en-US" dirty="0" smtClean="0">
                <a:latin typeface="Cambria Math"/>
                <a:ea typeface="Cambria Math"/>
              </a:rPr>
              <a:t> of the set {1,2,…,</a:t>
            </a:r>
            <a:r>
              <a:rPr lang="en-US" i="1" dirty="0" smtClean="0">
                <a:ea typeface="Cambria Math"/>
              </a:rPr>
              <a:t>m</a:t>
            </a:r>
            <a:r>
              <a:rPr lang="en-US" dirty="0" smtClean="0">
                <a:latin typeface="Cambria Math"/>
                <a:ea typeface="Cambria Math"/>
              </a:rPr>
              <a:t>}, where </a:t>
            </a:r>
            <a:r>
              <a:rPr lang="en-US" i="1" dirty="0" smtClean="0">
                <a:ea typeface="Cambria Math"/>
              </a:rPr>
              <a:t>m</a:t>
            </a:r>
            <a:r>
              <a:rPr lang="en-US" dirty="0" smtClean="0">
                <a:latin typeface="Cambria Math"/>
                <a:ea typeface="Cambria Math"/>
              </a:rPr>
              <a:t> is an integer, that is a one-to-one function from {1,2,…,</a:t>
            </a:r>
            <a:r>
              <a:rPr lang="en-US" i="1" dirty="0" smtClean="0">
                <a:ea typeface="Cambria Math"/>
              </a:rPr>
              <a:t>m</a:t>
            </a:r>
            <a:r>
              <a:rPr lang="en-US" dirty="0" smtClean="0">
                <a:latin typeface="Cambria Math"/>
                <a:ea typeface="Cambria Math"/>
              </a:rPr>
              <a:t>} to itself. </a:t>
            </a:r>
          </a:p>
          <a:p>
            <a:r>
              <a:rPr lang="en-US" dirty="0" smtClean="0">
                <a:latin typeface="Cambria Math"/>
                <a:ea typeface="Cambria Math"/>
              </a:rPr>
              <a:t>To encrypt a message, split the letters into blocks of size </a:t>
            </a:r>
            <a:r>
              <a:rPr lang="en-US" i="1" dirty="0" smtClean="0">
                <a:ea typeface="Cambria Math"/>
              </a:rPr>
              <a:t>m, </a:t>
            </a:r>
            <a:r>
              <a:rPr lang="en-US" dirty="0" smtClean="0">
                <a:ea typeface="Cambria Math"/>
              </a:rPr>
              <a:t>adding additional letters to fill out the final block. We encrypt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n-US" i="1" baseline="-25000" dirty="0" smtClean="0">
                <a:latin typeface="Cambria Math" pitchFamily="18" charset="0"/>
                <a:ea typeface="Cambria Math" pitchFamily="18" charset="0"/>
              </a:rPr>
              <a:t>m</a:t>
            </a:r>
            <a:r>
              <a:rPr lang="en-US" dirty="0" smtClean="0">
                <a:ea typeface="Cambria Math"/>
              </a:rPr>
              <a:t> as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a:t>
            </a:r>
            <a:r>
              <a:rPr lang="en-US" i="1" dirty="0" smtClean="0">
                <a:ea typeface="Cambria Math"/>
              </a:rPr>
              <a:t> </a:t>
            </a:r>
            <a:r>
              <a:rPr lang="en-US" dirty="0" smtClean="0">
                <a:ea typeface="Cambria Math"/>
              </a:rPr>
              <a:t> </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(1)</a:t>
            </a:r>
            <a:r>
              <a:rPr lang="en-US" dirty="0" smtClean="0">
                <a:ea typeface="Cambria Math"/>
              </a:rPr>
              <a:t>,</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l-GR" i="1" baseline="-25000" dirty="0" smtClean="0">
                <a:latin typeface="Cambria Math"/>
                <a:ea typeface="Cambria Math"/>
              </a:rPr>
              <a:t>σ</a:t>
            </a:r>
            <a:r>
              <a:rPr lang="en-US" baseline="-25000" dirty="0" smtClean="0">
                <a:latin typeface="Cambria Math"/>
                <a:ea typeface="Cambria Math"/>
              </a:rPr>
              <a:t>(</a:t>
            </a:r>
            <a:r>
              <a:rPr lang="en-US" i="1" baseline="-25000" dirty="0" smtClean="0">
                <a:latin typeface="Cambria Math"/>
                <a:ea typeface="Cambria Math"/>
              </a:rPr>
              <a:t>m</a:t>
            </a:r>
            <a:r>
              <a:rPr lang="en-US" baseline="-25000" dirty="0" smtClean="0">
                <a:latin typeface="Cambria Math"/>
                <a:ea typeface="Cambria Math"/>
              </a:rPr>
              <a:t>)</a:t>
            </a:r>
            <a:r>
              <a:rPr lang="en-US" dirty="0" smtClean="0">
                <a:ea typeface="Cambria Math"/>
              </a:rPr>
              <a:t>.</a:t>
            </a:r>
          </a:p>
          <a:p>
            <a:r>
              <a:rPr lang="en-US" dirty="0" smtClean="0">
                <a:ea typeface="Cambria Math"/>
              </a:rPr>
              <a:t>To decrypt the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transpose the letters using the inverse permutation  </a:t>
            </a:r>
            <a:r>
              <a:rPr lang="el-GR" dirty="0" smtClean="0">
                <a:latin typeface="Cambria Math"/>
                <a:ea typeface="Cambria Math"/>
              </a:rPr>
              <a:t>σ</a:t>
            </a:r>
            <a:r>
              <a:rPr lang="en-US" baseline="30000" dirty="0" smtClean="0">
                <a:latin typeface="Cambria Math"/>
                <a:ea typeface="Cambria Math"/>
              </a:rPr>
              <a:t>−1</a:t>
            </a:r>
            <a:r>
              <a:rPr lang="en-US" dirty="0" smtClean="0">
                <a:ea typeface="Cambria Math"/>
              </a:rPr>
              <a:t>.</a:t>
            </a: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Example</a:t>
            </a:r>
            <a:r>
              <a:rPr lang="en-US" dirty="0" smtClean="0"/>
              <a:t>:  Using the transposition cipher based on the permutation </a:t>
            </a:r>
            <a:r>
              <a:rPr lang="el-GR" dirty="0" smtClean="0">
                <a:latin typeface="Cambria Math"/>
                <a:ea typeface="Cambria Math"/>
              </a:rPr>
              <a:t>σ</a:t>
            </a:r>
            <a:r>
              <a:rPr lang="en-US" dirty="0" smtClean="0">
                <a:latin typeface="Cambria Math"/>
                <a:ea typeface="Cambria Math"/>
              </a:rPr>
              <a:t> of the set {1,2,3,4} with </a:t>
            </a:r>
            <a:r>
              <a:rPr lang="el-GR" dirty="0" smtClean="0">
                <a:latin typeface="Cambria Math"/>
                <a:ea typeface="Cambria Math"/>
              </a:rPr>
              <a:t>σ</a:t>
            </a:r>
            <a:r>
              <a:rPr lang="en-US" dirty="0" smtClean="0">
                <a:latin typeface="Cambria Math"/>
                <a:ea typeface="Cambria Math"/>
              </a:rPr>
              <a:t>(1) = 3,</a:t>
            </a:r>
            <a:r>
              <a:rPr lang="el-GR" dirty="0" smtClean="0">
                <a:latin typeface="Cambria Math"/>
                <a:ea typeface="Cambria Math"/>
              </a:rPr>
              <a:t> σ</a:t>
            </a:r>
            <a:r>
              <a:rPr lang="en-US" dirty="0" smtClean="0">
                <a:latin typeface="Cambria Math"/>
                <a:ea typeface="Cambria Math"/>
              </a:rPr>
              <a:t>(2) = 1,</a:t>
            </a:r>
            <a:r>
              <a:rPr lang="el-GR" dirty="0" smtClean="0">
                <a:latin typeface="Cambria Math"/>
                <a:ea typeface="Cambria Math"/>
              </a:rPr>
              <a:t> σ</a:t>
            </a:r>
            <a:r>
              <a:rPr lang="en-US" dirty="0" smtClean="0">
                <a:latin typeface="Cambria Math"/>
                <a:ea typeface="Cambria Math"/>
              </a:rPr>
              <a:t>(3) = 4,</a:t>
            </a:r>
            <a:r>
              <a:rPr lang="el-GR" dirty="0" smtClean="0">
                <a:latin typeface="Cambria Math"/>
                <a:ea typeface="Cambria Math"/>
              </a:rPr>
              <a:t> σ</a:t>
            </a:r>
            <a:r>
              <a:rPr lang="en-US" dirty="0" smtClean="0">
                <a:latin typeface="Cambria Math"/>
                <a:ea typeface="Cambria Math"/>
              </a:rPr>
              <a:t>(4) = 2,</a:t>
            </a:r>
          </a:p>
          <a:p>
            <a:pPr marL="880110" lvl="1" indent="-514350">
              <a:buFont typeface="+mj-lt"/>
              <a:buAutoNum type="alphaLcPeriod"/>
            </a:pPr>
            <a:r>
              <a:rPr lang="en-US" dirty="0" smtClean="0">
                <a:latin typeface="Cambria Math"/>
                <a:ea typeface="Cambria Math"/>
              </a:rPr>
              <a:t>Encrypt the plaintext PIRATE ATTACK</a:t>
            </a:r>
          </a:p>
          <a:p>
            <a:pPr marL="880110" lvl="1" indent="-514350">
              <a:buFont typeface="+mj-lt"/>
              <a:buAutoNum type="alphaLcPeriod"/>
            </a:pPr>
            <a:r>
              <a:rPr lang="en-US" dirty="0" smtClean="0">
                <a:latin typeface="Cambria Math"/>
                <a:ea typeface="Cambria Math"/>
              </a:rPr>
              <a:t>Decrypt the </a:t>
            </a:r>
            <a:r>
              <a:rPr lang="en-US" dirty="0" err="1" smtClean="0">
                <a:latin typeface="Cambria Math"/>
                <a:ea typeface="Cambria Math"/>
              </a:rPr>
              <a:t>ciphertext</a:t>
            </a:r>
            <a:r>
              <a:rPr lang="en-US" dirty="0" smtClean="0">
                <a:latin typeface="Cambria Math"/>
                <a:ea typeface="Cambria Math"/>
              </a:rPr>
              <a:t> message SWUE TRAEOEHS, which was </a:t>
            </a:r>
            <a:r>
              <a:rPr lang="en-US" dirty="0" err="1" smtClean="0">
                <a:latin typeface="Cambria Math"/>
                <a:ea typeface="Cambria Math"/>
              </a:rPr>
              <a:t>encryted</a:t>
            </a:r>
            <a:r>
              <a:rPr lang="en-US" dirty="0" smtClean="0">
                <a:latin typeface="Cambria Math"/>
                <a:ea typeface="Cambria Math"/>
              </a:rPr>
              <a:t> using the same cipher. </a:t>
            </a:r>
          </a:p>
          <a:p>
            <a:pPr>
              <a:buNone/>
            </a:pPr>
            <a:r>
              <a:rPr lang="en-US" b="1" dirty="0" smtClean="0">
                <a:latin typeface="Cambria Math"/>
                <a:ea typeface="Cambria Math"/>
              </a:rPr>
              <a:t>    Solution</a:t>
            </a:r>
            <a:r>
              <a:rPr lang="en-US" dirty="0" smtClean="0">
                <a:latin typeface="Cambria Math"/>
                <a:ea typeface="Cambria Math"/>
                <a:sym typeface="Wingdings" pitchFamily="2" charset="2"/>
              </a:rPr>
              <a:t>:</a:t>
            </a:r>
          </a:p>
          <a:p>
            <a:pPr marL="850392" lvl="1" indent="-457200">
              <a:buFont typeface="+mj-lt"/>
              <a:buAutoNum type="alphaLcPeriod"/>
            </a:pPr>
            <a:r>
              <a:rPr lang="en-US" dirty="0" smtClean="0">
                <a:latin typeface="Cambria Math"/>
                <a:ea typeface="Cambria Math"/>
                <a:sym typeface="Wingdings" pitchFamily="2" charset="2"/>
              </a:rPr>
              <a:t> Split into four blocks  PIRA TEAT TACK.</a:t>
            </a:r>
          </a:p>
          <a:p>
            <a:pPr>
              <a:buNone/>
            </a:pPr>
            <a:r>
              <a:rPr lang="en-US" dirty="0" smtClean="0">
                <a:latin typeface="Cambria Math"/>
                <a:ea typeface="Cambria Math"/>
                <a:sym typeface="Wingdings" pitchFamily="2" charset="2"/>
              </a:rPr>
              <a:t>              Apply the permutation</a:t>
            </a:r>
            <a:r>
              <a:rPr lang="el-GR" dirty="0" smtClean="0">
                <a:latin typeface="Cambria Math"/>
                <a:ea typeface="Cambria Math"/>
              </a:rPr>
              <a:t> σ</a:t>
            </a:r>
            <a:r>
              <a:rPr lang="en-US" dirty="0" smtClean="0">
                <a:latin typeface="Cambria Math"/>
                <a:ea typeface="Cambria Math"/>
                <a:sym typeface="Wingdings" pitchFamily="2" charset="2"/>
              </a:rPr>
              <a:t> giving IAPR ETTA AKTC.</a:t>
            </a:r>
            <a:endParaRPr lang="en-US" dirty="0" smtClean="0">
              <a:ea typeface="Cambria Math"/>
            </a:endParaRPr>
          </a:p>
          <a:p>
            <a:pPr marL="850392" lvl="1" indent="-457200">
              <a:buFont typeface="+mj-lt"/>
              <a:buAutoNum type="alphaLcPeriod" startAt="2"/>
            </a:pPr>
            <a:r>
              <a:rPr lang="en-US" dirty="0" smtClean="0">
                <a:ea typeface="Cambria Math"/>
              </a:rPr>
              <a:t>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(1) = 2,</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(2) = 4,</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(3) = 1,</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(4) = 3.</a:t>
            </a:r>
          </a:p>
          <a:p>
            <a:pPr marL="850392" lvl="1" indent="-457200">
              <a:buNone/>
            </a:pPr>
            <a:r>
              <a:rPr lang="en-US" dirty="0" smtClean="0">
                <a:latin typeface="Cambria Math"/>
                <a:ea typeface="Cambria Math"/>
              </a:rPr>
              <a:t>        Apply the permutation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sym typeface="Wingdings" pitchFamily="2" charset="2"/>
              </a:rPr>
              <a:t>giving   USEW ATER HOSE.</a:t>
            </a:r>
          </a:p>
          <a:p>
            <a:pPr marL="850392" lvl="1" indent="-457200">
              <a:buNone/>
            </a:pPr>
            <a:r>
              <a:rPr lang="en-US" dirty="0" smtClean="0">
                <a:latin typeface="Cambria Math"/>
                <a:ea typeface="Cambria Math"/>
                <a:sym typeface="Wingdings" pitchFamily="2" charset="2"/>
              </a:rPr>
              <a:t>        Split into words  to obtain USE WATER HOSE.</a:t>
            </a:r>
            <a:endParaRPr lang="en-US" dirty="0" smtClean="0">
              <a:ea typeface="Cambria Math"/>
            </a:endParaRP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cryptosystem </a:t>
            </a:r>
            <a:r>
              <a:rPr lang="en-US" dirty="0" smtClean="0"/>
              <a:t>is a five-</a:t>
            </a:r>
            <a:r>
              <a:rPr lang="en-US" dirty="0" err="1" smtClean="0"/>
              <a:t>tuple</a:t>
            </a:r>
            <a:r>
              <a:rPr lang="en-US" dirty="0" smtClean="0"/>
              <a:t> (</a:t>
            </a:r>
            <a:r>
              <a:rPr lang="en-US" dirty="0" smtClean="0">
                <a:latin typeface="Lucida Calligraphy" pitchFamily="66" charset="0"/>
              </a:rPr>
              <a:t>P</a:t>
            </a:r>
            <a:r>
              <a:rPr lang="en-US" dirty="0" smtClean="0"/>
              <a:t>,</a:t>
            </a:r>
            <a:r>
              <a:rPr lang="en-US" dirty="0" smtClean="0">
                <a:latin typeface="Lucida Calligraphy" pitchFamily="66" charset="0"/>
              </a:rPr>
              <a:t>C</a:t>
            </a:r>
            <a:r>
              <a:rPr lang="en-US" dirty="0" smtClean="0"/>
              <a:t>,</a:t>
            </a:r>
            <a:r>
              <a:rPr lang="en-US" dirty="0" smtClean="0">
                <a:latin typeface="Lucida Calligraphy" pitchFamily="66" charset="0"/>
              </a:rPr>
              <a:t>K</a:t>
            </a:r>
            <a:r>
              <a:rPr lang="en-US" dirty="0" smtClean="0"/>
              <a:t>,</a:t>
            </a:r>
            <a:r>
              <a:rPr lang="en-US" dirty="0" smtClean="0">
                <a:latin typeface="Lucida Calligraphy" pitchFamily="66" charset="0"/>
              </a:rPr>
              <a:t>E</a:t>
            </a:r>
            <a:r>
              <a:rPr lang="en-US" dirty="0" smtClean="0"/>
              <a:t>,</a:t>
            </a:r>
            <a:r>
              <a:rPr lang="en-US" dirty="0" smtClean="0">
                <a:latin typeface="Lucida Calligraphy" pitchFamily="66" charset="0"/>
              </a:rPr>
              <a:t>D</a:t>
            </a:r>
            <a:r>
              <a:rPr lang="en-US" dirty="0" smtClean="0"/>
              <a:t>), where</a:t>
            </a:r>
          </a:p>
          <a:p>
            <a:pPr lvl="1"/>
            <a:r>
              <a:rPr lang="en-US" dirty="0" smtClean="0">
                <a:latin typeface="Lucida Calligraphy" pitchFamily="66" charset="0"/>
              </a:rPr>
              <a:t>P</a:t>
            </a:r>
            <a:r>
              <a:rPr lang="en-US" dirty="0" smtClean="0"/>
              <a:t> </a:t>
            </a:r>
            <a:r>
              <a:rPr lang="en-US" i="1" dirty="0" smtClean="0"/>
              <a:t> </a:t>
            </a:r>
            <a:r>
              <a:rPr lang="en-US" dirty="0" smtClean="0"/>
              <a:t>is the set of </a:t>
            </a:r>
            <a:r>
              <a:rPr lang="en-US" dirty="0" err="1" smtClean="0"/>
              <a:t>plainntext</a:t>
            </a:r>
            <a:r>
              <a:rPr lang="en-US" dirty="0" smtClean="0"/>
              <a:t> strings</a:t>
            </a:r>
            <a:r>
              <a:rPr lang="en-US" i="1" dirty="0" smtClean="0"/>
              <a:t>,</a:t>
            </a:r>
          </a:p>
          <a:p>
            <a:pPr lvl="1"/>
            <a:r>
              <a:rPr lang="en-US" dirty="0" smtClean="0">
                <a:latin typeface="Lucida Calligraphy" pitchFamily="66" charset="0"/>
              </a:rPr>
              <a:t>C</a:t>
            </a:r>
            <a:r>
              <a:rPr lang="en-US" i="1" dirty="0" smtClean="0"/>
              <a:t> </a:t>
            </a:r>
            <a:r>
              <a:rPr lang="en-US" dirty="0" smtClean="0"/>
              <a:t>is the set of </a:t>
            </a:r>
            <a:r>
              <a:rPr lang="en-US" dirty="0" err="1" smtClean="0"/>
              <a:t>ciphertext</a:t>
            </a:r>
            <a:r>
              <a:rPr lang="en-US" dirty="0" smtClean="0"/>
              <a:t> strings</a:t>
            </a:r>
            <a:r>
              <a:rPr lang="en-US" i="1" dirty="0" smtClean="0"/>
              <a:t>,</a:t>
            </a:r>
          </a:p>
          <a:p>
            <a:pPr lvl="1"/>
            <a:r>
              <a:rPr lang="en-US" dirty="0" smtClean="0">
                <a:latin typeface="Lucida Calligraphy" pitchFamily="66" charset="0"/>
              </a:rPr>
              <a:t>K</a:t>
            </a:r>
            <a:r>
              <a:rPr lang="en-US" dirty="0" smtClean="0"/>
              <a:t> is the </a:t>
            </a:r>
            <a:r>
              <a:rPr lang="en-US" i="1" dirty="0" err="1" smtClean="0"/>
              <a:t>keyspace</a:t>
            </a:r>
            <a:r>
              <a:rPr lang="en-US" dirty="0" smtClean="0"/>
              <a:t> (set of all possible keys),</a:t>
            </a:r>
          </a:p>
          <a:p>
            <a:pPr lvl="1"/>
            <a:r>
              <a:rPr lang="en-US" dirty="0" smtClean="0">
                <a:latin typeface="Lucida Calligraphy" pitchFamily="66" charset="0"/>
              </a:rPr>
              <a:t>E</a:t>
            </a:r>
            <a:r>
              <a:rPr lang="en-US" dirty="0" smtClean="0"/>
              <a:t> is the set of </a:t>
            </a:r>
            <a:r>
              <a:rPr lang="en-US" dirty="0" err="1" smtClean="0"/>
              <a:t>encription</a:t>
            </a:r>
            <a:r>
              <a:rPr lang="en-US" dirty="0" smtClean="0"/>
              <a:t> functions, and</a:t>
            </a:r>
          </a:p>
          <a:p>
            <a:pPr lvl="1"/>
            <a:r>
              <a:rPr lang="en-US" dirty="0" smtClean="0">
                <a:latin typeface="Lucida Calligraphy" pitchFamily="66" charset="0"/>
              </a:rPr>
              <a:t>D</a:t>
            </a:r>
            <a:r>
              <a:rPr lang="en-US" dirty="0" smtClean="0"/>
              <a:t> is the set of decryption functions.</a:t>
            </a:r>
            <a:endParaRPr lang="en-US" dirty="0"/>
          </a:p>
          <a:p>
            <a:r>
              <a:rPr lang="en-US" dirty="0" smtClean="0"/>
              <a:t>The encryption function in </a:t>
            </a:r>
            <a:r>
              <a:rPr lang="en-US" dirty="0" smtClean="0">
                <a:latin typeface="Lucida Calligraphy" pitchFamily="66" charset="0"/>
              </a:rPr>
              <a:t>E</a:t>
            </a:r>
            <a:r>
              <a:rPr lang="en-US" dirty="0" smtClean="0"/>
              <a:t> corresponding to the key </a:t>
            </a:r>
            <a:r>
              <a:rPr lang="en-US" i="1" dirty="0" smtClean="0"/>
              <a:t>k</a:t>
            </a:r>
            <a:r>
              <a:rPr lang="en-US" dirty="0" smtClean="0"/>
              <a:t> is denoted by </a:t>
            </a:r>
            <a:r>
              <a:rPr lang="en-US" i="1" dirty="0" err="1" smtClean="0"/>
              <a:t>E</a:t>
            </a:r>
            <a:r>
              <a:rPr lang="en-US" i="1" baseline="-25000" dirty="0" err="1" smtClean="0"/>
              <a:t>k</a:t>
            </a:r>
            <a:r>
              <a:rPr lang="en-US" dirty="0" smtClean="0"/>
              <a:t> and the </a:t>
            </a:r>
            <a:r>
              <a:rPr lang="en-US" dirty="0" err="1" smtClean="0"/>
              <a:t>decription</a:t>
            </a:r>
            <a:r>
              <a:rPr lang="en-US" dirty="0" smtClean="0"/>
              <a:t> function in </a:t>
            </a:r>
            <a:r>
              <a:rPr lang="en-US" dirty="0" smtClean="0">
                <a:latin typeface="Lucida Calligraphy" pitchFamily="66" charset="0"/>
              </a:rPr>
              <a:t>D</a:t>
            </a:r>
            <a:r>
              <a:rPr lang="en-US" dirty="0" smtClean="0"/>
              <a:t> that decrypts cipher text </a:t>
            </a:r>
            <a:r>
              <a:rPr lang="en-US" dirty="0" err="1" smtClean="0"/>
              <a:t>enrypted</a:t>
            </a:r>
            <a:r>
              <a:rPr lang="en-US" dirty="0" smtClean="0"/>
              <a:t> using </a:t>
            </a:r>
            <a:r>
              <a:rPr lang="en-US" i="1" dirty="0" err="1" smtClean="0"/>
              <a:t>E</a:t>
            </a:r>
            <a:r>
              <a:rPr lang="en-US" i="1" baseline="-25000" dirty="0" err="1" smtClean="0"/>
              <a:t>k</a:t>
            </a:r>
            <a:r>
              <a:rPr lang="en-US" dirty="0" smtClean="0"/>
              <a:t> is denoted by </a:t>
            </a:r>
            <a:r>
              <a:rPr lang="en-US" i="1" dirty="0" smtClean="0"/>
              <a:t>D</a:t>
            </a:r>
            <a:r>
              <a:rPr lang="en-US" i="1" baseline="-25000" dirty="0" smtClean="0"/>
              <a:t>k</a:t>
            </a:r>
            <a:r>
              <a:rPr lang="en-US" dirty="0" smtClean="0"/>
              <a:t>. Therefore:</a:t>
            </a:r>
          </a:p>
          <a:p>
            <a:pPr>
              <a:buNone/>
            </a:pPr>
            <a:r>
              <a:rPr lang="en-US" dirty="0" smtClean="0"/>
              <a:t>                                </a:t>
            </a:r>
            <a:r>
              <a:rPr lang="en-US" i="1" dirty="0" err="1" smtClean="0"/>
              <a:t>D</a:t>
            </a:r>
            <a:r>
              <a:rPr lang="en-US" i="1" baseline="-25000" dirty="0" err="1" smtClean="0"/>
              <a:t>k</a:t>
            </a:r>
            <a:r>
              <a:rPr lang="en-US" dirty="0" smtClean="0"/>
              <a:t>(</a:t>
            </a:r>
            <a:r>
              <a:rPr lang="en-US" i="1" dirty="0" err="1" smtClean="0"/>
              <a:t>E</a:t>
            </a:r>
            <a:r>
              <a:rPr lang="en-US" i="1" baseline="-25000" dirty="0" err="1" smtClean="0"/>
              <a:t>k</a:t>
            </a:r>
            <a:r>
              <a:rPr lang="en-US" dirty="0" smtClean="0"/>
              <a:t>(</a:t>
            </a:r>
            <a:r>
              <a:rPr lang="en-US" i="1" dirty="0" smtClean="0"/>
              <a:t>p</a:t>
            </a:r>
            <a:r>
              <a:rPr lang="en-US" dirty="0" smtClean="0"/>
              <a:t>)) = </a:t>
            </a:r>
            <a:r>
              <a:rPr lang="en-US" i="1" dirty="0" smtClean="0"/>
              <a:t>p</a:t>
            </a:r>
            <a:r>
              <a:rPr lang="en-US" dirty="0" smtClean="0"/>
              <a:t>, for all plaintext strings </a:t>
            </a:r>
            <a:r>
              <a:rPr lang="en-US" i="1" dirty="0" smtClean="0"/>
              <a:t>p</a:t>
            </a:r>
            <a:r>
              <a:rPr lang="en-US" dirty="0" smtClean="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Describe the family of shift ciphers as a cryptosystem.</a:t>
            </a:r>
          </a:p>
          <a:p>
            <a:pPr>
              <a:buNone/>
            </a:pPr>
            <a:r>
              <a:rPr lang="en-US" dirty="0" smtClean="0"/>
              <a:t>    </a:t>
            </a:r>
            <a:r>
              <a:rPr lang="en-US" b="1" dirty="0" smtClean="0"/>
              <a:t>Solution</a:t>
            </a:r>
            <a:r>
              <a:rPr lang="en-US" dirty="0" smtClean="0"/>
              <a:t>: Assume the messages are strings consisting of  elements in </a:t>
            </a:r>
            <a:r>
              <a:rPr lang="en-US" b="1" dirty="0" smtClean="0"/>
              <a:t>Z</a:t>
            </a:r>
            <a:r>
              <a:rPr lang="en-US" baseline="-25000" dirty="0" smtClean="0">
                <a:latin typeface="Cambria Math" pitchFamily="18" charset="0"/>
                <a:ea typeface="Cambria Math" pitchFamily="18" charset="0"/>
              </a:rPr>
              <a:t>26</a:t>
            </a:r>
            <a:r>
              <a:rPr lang="en-US" dirty="0" smtClean="0"/>
              <a:t>. </a:t>
            </a:r>
          </a:p>
          <a:p>
            <a:pPr lvl="1"/>
            <a:r>
              <a:rPr lang="en-US" dirty="0" smtClean="0">
                <a:latin typeface="Lucida Calligraphy" pitchFamily="66" charset="0"/>
              </a:rPr>
              <a:t>P</a:t>
            </a:r>
            <a:r>
              <a:rPr lang="en-US" dirty="0" smtClean="0"/>
              <a:t> </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C</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K</a:t>
            </a:r>
            <a:r>
              <a:rPr lang="en-US" dirty="0" smtClean="0"/>
              <a:t> = </a:t>
            </a:r>
            <a:r>
              <a:rPr lang="en-US" b="1" dirty="0" smtClean="0"/>
              <a:t>Z</a:t>
            </a:r>
            <a:r>
              <a:rPr lang="en-US" baseline="-25000" dirty="0" smtClean="0">
                <a:latin typeface="Cambria Math" pitchFamily="18" charset="0"/>
                <a:ea typeface="Cambria Math" pitchFamily="18" charset="0"/>
              </a:rPr>
              <a:t>26</a:t>
            </a:r>
            <a:r>
              <a:rPr lang="en-US" dirty="0" smtClean="0"/>
              <a:t>,</a:t>
            </a:r>
          </a:p>
          <a:p>
            <a:pPr lvl="1"/>
            <a:r>
              <a:rPr lang="en-US" dirty="0" smtClean="0">
                <a:latin typeface="Lucida Calligraphy" pitchFamily="66" charset="0"/>
              </a:rPr>
              <a:t>E</a:t>
            </a:r>
            <a:r>
              <a:rPr lang="en-US" dirty="0" smtClean="0"/>
              <a:t> consists of functions of the form                                          </a:t>
            </a:r>
            <a:r>
              <a:rPr lang="en-US" i="1" dirty="0" smtClean="0"/>
              <a:t> </a:t>
            </a:r>
            <a:r>
              <a:rPr lang="en-US" i="1" dirty="0" err="1" smtClean="0"/>
              <a:t>E</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 and</a:t>
            </a:r>
          </a:p>
          <a:p>
            <a:pPr lvl="1"/>
            <a:r>
              <a:rPr lang="en-US" dirty="0" smtClean="0">
                <a:latin typeface="Lucida Calligraphy" pitchFamily="66" charset="0"/>
              </a:rPr>
              <a:t>D</a:t>
            </a:r>
            <a:r>
              <a:rPr lang="en-US" dirty="0" smtClean="0"/>
              <a:t> is the same as </a:t>
            </a:r>
            <a:r>
              <a:rPr lang="en-US" dirty="0" smtClean="0">
                <a:latin typeface="Lucida Calligraphy" pitchFamily="66" charset="0"/>
              </a:rPr>
              <a:t>E</a:t>
            </a:r>
            <a:r>
              <a:rPr lang="en-US" dirty="0" smtClean="0"/>
              <a:t>  where </a:t>
            </a:r>
            <a:r>
              <a:rPr lang="en-US" i="1" dirty="0" err="1" smtClean="0"/>
              <a:t>D</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Cryptography</a:t>
            </a:r>
            <a:endParaRPr lang="en-US" dirty="0"/>
          </a:p>
        </p:txBody>
      </p:sp>
      <p:sp>
        <p:nvSpPr>
          <p:cNvPr id="3" name="Content Placeholder 2"/>
          <p:cNvSpPr>
            <a:spLocks noGrp="1"/>
          </p:cNvSpPr>
          <p:nvPr>
            <p:ph idx="1"/>
          </p:nvPr>
        </p:nvSpPr>
        <p:spPr/>
        <p:txBody>
          <a:bodyPr>
            <a:normAutofit fontScale="92500"/>
          </a:bodyPr>
          <a:lstStyle/>
          <a:p>
            <a:r>
              <a:rPr lang="en-US" dirty="0" smtClean="0"/>
              <a:t>All classical ciphers, including shift and affine ciphers, are </a:t>
            </a:r>
            <a:r>
              <a:rPr lang="en-US" i="1" dirty="0" smtClean="0"/>
              <a:t>private key cryptosystems</a:t>
            </a:r>
            <a:r>
              <a:rPr lang="en-US" dirty="0" smtClean="0"/>
              <a:t>. Knowing the encryption key allows one to quickly determine the decryption key. </a:t>
            </a:r>
          </a:p>
          <a:p>
            <a:r>
              <a:rPr lang="en-US" dirty="0" smtClean="0"/>
              <a:t>All parties who wish to communicate using a private key cryptosystem must share the key and keep it a secret. </a:t>
            </a:r>
          </a:p>
          <a:p>
            <a:r>
              <a:rPr lang="en-US" dirty="0" smtClean="0"/>
              <a:t>In public key cryptosystems, first invented in the </a:t>
            </a:r>
            <a:r>
              <a:rPr lang="en-US" dirty="0" smtClean="0">
                <a:latin typeface="Cambria Math" pitchFamily="18" charset="0"/>
                <a:ea typeface="Cambria Math" pitchFamily="18" charset="0"/>
              </a:rPr>
              <a:t>1970</a:t>
            </a:r>
            <a:r>
              <a:rPr lang="en-US" dirty="0" smtClean="0"/>
              <a:t>s, knowing how to encrypt a message does not help one to decrypt the message. Therefore, everyone can have a publicly known encryption key. The only key that needs to be kept secret is the decryption key.</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RSA Cryptosystem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public key cryptosystem, now known  as the RSA system was introduced in </a:t>
            </a:r>
            <a:r>
              <a:rPr lang="en-US" dirty="0" smtClean="0">
                <a:latin typeface="Cambria Math" pitchFamily="18" charset="0"/>
                <a:ea typeface="Cambria Math" pitchFamily="18" charset="0"/>
              </a:rPr>
              <a:t>1976</a:t>
            </a:r>
            <a:r>
              <a:rPr lang="en-US" dirty="0" smtClean="0"/>
              <a:t> by three researchers at MIT.</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It is now known that the method was discovered earlier by Clifford Cocks, working secretly for the UK government. </a:t>
            </a:r>
          </a:p>
          <a:p>
            <a:r>
              <a:rPr lang="en-US" dirty="0" smtClean="0"/>
              <a:t>The public encryption key  is (</a:t>
            </a:r>
            <a:r>
              <a:rPr lang="en-US" i="1" dirty="0" err="1" smtClean="0"/>
              <a:t>n,e</a:t>
            </a:r>
            <a:r>
              <a:rPr lang="en-US" dirty="0" smtClean="0"/>
              <a:t>), where  </a:t>
            </a:r>
            <a:r>
              <a:rPr lang="en-US" i="1" dirty="0" smtClean="0"/>
              <a:t>n</a:t>
            </a:r>
            <a:r>
              <a:rPr lang="en-US" dirty="0" smtClean="0"/>
              <a:t> = </a:t>
            </a:r>
            <a:r>
              <a:rPr lang="en-US" i="1" dirty="0" err="1" smtClean="0"/>
              <a:t>pq</a:t>
            </a:r>
            <a:r>
              <a:rPr lang="en-US" dirty="0" smtClean="0"/>
              <a:t> (the modulus) is the product of two large (</a:t>
            </a:r>
            <a:r>
              <a:rPr lang="en-US" dirty="0" smtClean="0">
                <a:latin typeface="Cambria Math" pitchFamily="18" charset="0"/>
                <a:ea typeface="Cambria Math" pitchFamily="18" charset="0"/>
              </a:rPr>
              <a:t>200</a:t>
            </a:r>
            <a:r>
              <a:rPr lang="en-US" dirty="0" smtClean="0"/>
              <a:t> digits) primes </a:t>
            </a:r>
            <a:r>
              <a:rPr lang="en-US" i="1" dirty="0" smtClean="0"/>
              <a:t>p  </a:t>
            </a:r>
            <a:r>
              <a:rPr lang="en-US" dirty="0" smtClean="0"/>
              <a:t>and</a:t>
            </a:r>
            <a:r>
              <a:rPr lang="en-US" i="1" dirty="0" smtClean="0"/>
              <a:t> q</a:t>
            </a:r>
            <a:r>
              <a:rPr lang="en-US" dirty="0" smtClean="0"/>
              <a:t>, and an exponent </a:t>
            </a:r>
            <a:r>
              <a:rPr lang="en-US" i="1" dirty="0" smtClean="0"/>
              <a:t>e</a:t>
            </a:r>
            <a:r>
              <a:rPr lang="en-US" dirty="0" smtClean="0"/>
              <a:t> that is relatively prime to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The two large primes can be quickly found using probabilistic </a:t>
            </a:r>
            <a:r>
              <a:rPr lang="en-US" dirty="0" err="1" smtClean="0">
                <a:latin typeface="Cambria Math"/>
                <a:ea typeface="Cambria Math"/>
              </a:rPr>
              <a:t>primality</a:t>
            </a:r>
            <a:r>
              <a:rPr lang="en-US" dirty="0" smtClean="0">
                <a:latin typeface="Cambria Math"/>
                <a:ea typeface="Cambria Math"/>
              </a:rPr>
              <a:t> tests, discussed earlier. But </a:t>
            </a:r>
            <a:r>
              <a:rPr lang="en-US" i="1" dirty="0" smtClean="0">
                <a:ea typeface="Cambria Math"/>
              </a:rPr>
              <a:t>n</a:t>
            </a:r>
            <a:r>
              <a:rPr lang="en-US" dirty="0" smtClean="0">
                <a:ea typeface="Cambria Math"/>
              </a:rPr>
              <a:t> = </a:t>
            </a:r>
            <a:r>
              <a:rPr lang="en-US" i="1" dirty="0" err="1" smtClean="0">
                <a:ea typeface="Cambria Math"/>
              </a:rPr>
              <a:t>pq</a:t>
            </a:r>
            <a:r>
              <a:rPr lang="en-US" dirty="0" smtClean="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smtClean="0"/>
              <a:t>Ronald </a:t>
            </a:r>
            <a:r>
              <a:rPr lang="en-US" sz="1600" dirty="0" err="1" smtClean="0"/>
              <a:t>Rivest</a:t>
            </a:r>
            <a:endParaRPr lang="en-US" sz="1600" dirty="0" smtClean="0"/>
          </a:p>
          <a:p>
            <a:r>
              <a:rPr lang="en-US" sz="1600" dirty="0" smtClean="0"/>
              <a:t>(Born </a:t>
            </a:r>
            <a:r>
              <a:rPr lang="en-US" sz="1600" dirty="0" smtClean="0">
                <a:latin typeface="Cambria Math" pitchFamily="18" charset="0"/>
                <a:ea typeface="Cambria Math" pitchFamily="18" charset="0"/>
              </a:rPr>
              <a:t>1948</a:t>
            </a:r>
            <a:r>
              <a:rPr lang="en-US" sz="1600" dirty="0" smtClean="0"/>
              <a:t>)</a:t>
            </a:r>
            <a:endParaRPr lang="en-US" sz="1600" dirty="0"/>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smtClean="0"/>
              <a:t>Adi</a:t>
            </a:r>
            <a:r>
              <a:rPr lang="en-US" sz="1600" dirty="0" smtClean="0"/>
              <a:t> Shamir</a:t>
            </a:r>
          </a:p>
          <a:p>
            <a:r>
              <a:rPr lang="en-US" sz="1600" dirty="0" smtClean="0"/>
              <a:t>(Born </a:t>
            </a:r>
            <a:r>
              <a:rPr lang="en-US" sz="1600" dirty="0" smtClean="0">
                <a:latin typeface="Cambria Math" pitchFamily="18" charset="0"/>
                <a:ea typeface="Cambria Math" pitchFamily="18" charset="0"/>
              </a:rPr>
              <a:t>1952</a:t>
            </a:r>
            <a:r>
              <a:rPr lang="en-US" sz="1600" dirty="0" smtClean="0"/>
              <a:t>)</a:t>
            </a:r>
            <a:endParaRPr lang="en-US" sz="1600" dirty="0"/>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smtClean="0"/>
              <a:t>Leonard </a:t>
            </a:r>
          </a:p>
          <a:p>
            <a:r>
              <a:rPr lang="en-US" sz="1600" dirty="0" smtClean="0"/>
              <a:t>Adelman</a:t>
            </a:r>
          </a:p>
          <a:p>
            <a:r>
              <a:rPr lang="en-US" sz="1600" dirty="0" smtClean="0"/>
              <a:t>(Born </a:t>
            </a:r>
            <a:r>
              <a:rPr lang="en-US" sz="1600" dirty="0" smtClean="0">
                <a:latin typeface="Cambria Math" pitchFamily="18" charset="0"/>
                <a:ea typeface="Cambria Math" pitchFamily="18" charset="0"/>
              </a:rPr>
              <a:t>1945</a:t>
            </a:r>
            <a:r>
              <a:rPr lang="en-US" sz="1600" dirty="0" smtClean="0"/>
              <a:t>)</a:t>
            </a:r>
            <a:endParaRPr lang="en-US" sz="1600" dirty="0"/>
          </a:p>
        </p:txBody>
      </p:sp>
      <p:pic>
        <p:nvPicPr>
          <p:cNvPr id="10" name="Picture 9" descr="clifford_cocks.jpg"/>
          <p:cNvPicPr>
            <a:picLocks noChangeAspect="1"/>
          </p:cNvPicPr>
          <p:nvPr/>
        </p:nvPicPr>
        <p:blipFill>
          <a:blip r:embed="rId5"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smtClean="0"/>
              <a:t>Clifford Cocks</a:t>
            </a:r>
          </a:p>
          <a:p>
            <a:r>
              <a:rPr lang="en-US" dirty="0" smtClean="0"/>
              <a:t>(Born </a:t>
            </a:r>
            <a:r>
              <a:rPr lang="en-US" dirty="0" smtClean="0">
                <a:latin typeface="Cambria Math" pitchFamily="18" charset="0"/>
                <a:ea typeface="Cambria Math" pitchFamily="18" charset="0"/>
              </a:rPr>
              <a:t>1950</a:t>
            </a:r>
            <a:r>
              <a:rPr lang="en-US" dirty="0" smtClean="0"/>
              <a: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Encryption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encrypt a message using RSA using a key (</a:t>
            </a:r>
            <a:r>
              <a:rPr lang="en-US" i="1" dirty="0" err="1" smtClean="0"/>
              <a:t>n</a:t>
            </a:r>
            <a:r>
              <a:rPr lang="en-US" dirty="0" err="1" smtClean="0"/>
              <a:t>,</a:t>
            </a:r>
            <a:r>
              <a:rPr lang="en-US" i="1" dirty="0" err="1" smtClean="0"/>
              <a:t>e</a:t>
            </a:r>
            <a:r>
              <a:rPr lang="en-US" dirty="0" smtClean="0"/>
              <a:t>) :</a:t>
            </a:r>
          </a:p>
          <a:p>
            <a:pPr marL="880110" lvl="1" indent="-514350">
              <a:buFont typeface="+mj-lt"/>
              <a:buAutoNum type="romanLcPeriod"/>
            </a:pPr>
            <a:r>
              <a:rPr lang="en-US" dirty="0" smtClean="0"/>
              <a:t>Translate the plaintext message </a:t>
            </a:r>
            <a:r>
              <a:rPr lang="en-US" i="1" dirty="0" smtClean="0"/>
              <a:t>M</a:t>
            </a:r>
            <a:r>
              <a:rPr lang="en-US" dirty="0" smtClean="0"/>
              <a:t> into sequences of two digit integers representing the letters.  Use </a:t>
            </a:r>
            <a:r>
              <a:rPr lang="en-US" dirty="0" smtClean="0">
                <a:latin typeface="Cambria Math" pitchFamily="18" charset="0"/>
                <a:ea typeface="Cambria Math" pitchFamily="18" charset="0"/>
              </a:rPr>
              <a:t>00</a:t>
            </a:r>
            <a:r>
              <a:rPr lang="en-US" dirty="0" smtClean="0"/>
              <a:t> for A, </a:t>
            </a:r>
            <a:r>
              <a:rPr lang="en-US" dirty="0" smtClean="0">
                <a:latin typeface="Cambria Math" pitchFamily="18" charset="0"/>
                <a:ea typeface="Cambria Math" pitchFamily="18" charset="0"/>
              </a:rPr>
              <a:t>01</a:t>
            </a:r>
            <a:r>
              <a:rPr lang="en-US" dirty="0" smtClean="0"/>
              <a:t> for B, etc.</a:t>
            </a:r>
          </a:p>
          <a:p>
            <a:pPr marL="880110" lvl="1" indent="-514350">
              <a:buFont typeface="+mj-lt"/>
              <a:buAutoNum type="romanLcPeriod"/>
            </a:pPr>
            <a:r>
              <a:rPr lang="en-US" dirty="0" smtClean="0"/>
              <a:t>Concatenate the two digit integers into strings of digits. </a:t>
            </a:r>
          </a:p>
          <a:p>
            <a:pPr marL="880110" lvl="1" indent="-514350">
              <a:buFont typeface="+mj-lt"/>
              <a:buAutoNum type="romanLcPeriod"/>
            </a:pPr>
            <a:r>
              <a:rPr lang="en-US" dirty="0" smtClean="0"/>
              <a:t>Divide this string into equally sized blocks of </a:t>
            </a:r>
            <a:r>
              <a:rPr lang="en-US" dirty="0" smtClean="0">
                <a:latin typeface="Cambria Math" pitchFamily="18" charset="0"/>
                <a:ea typeface="Cambria Math" pitchFamily="18" charset="0"/>
              </a:rPr>
              <a:t>2</a:t>
            </a:r>
            <a:r>
              <a:rPr lang="en-US" i="1" dirty="0" smtClean="0"/>
              <a:t>N</a:t>
            </a:r>
            <a:r>
              <a:rPr lang="en-US" dirty="0" smtClean="0"/>
              <a:t> digits where </a:t>
            </a:r>
            <a:r>
              <a:rPr lang="en-US" dirty="0" smtClean="0">
                <a:latin typeface="Cambria Math" pitchFamily="18" charset="0"/>
                <a:ea typeface="Cambria Math" pitchFamily="18" charset="0"/>
              </a:rPr>
              <a:t>2</a:t>
            </a:r>
            <a:r>
              <a:rPr lang="en-US" i="1" dirty="0" smtClean="0"/>
              <a:t>N</a:t>
            </a:r>
            <a:r>
              <a:rPr lang="en-US" dirty="0" smtClean="0"/>
              <a:t> is the largest even number </a:t>
            </a:r>
            <a:r>
              <a:rPr lang="en-US" dirty="0" smtClean="0">
                <a:latin typeface="Cambria Math" pitchFamily="18" charset="0"/>
                <a:ea typeface="Cambria Math" pitchFamily="18" charset="0"/>
              </a:rPr>
              <a:t>2525…25</a:t>
            </a:r>
            <a:r>
              <a:rPr lang="en-US" dirty="0" smtClean="0"/>
              <a:t> with </a:t>
            </a:r>
            <a:r>
              <a:rPr lang="en-US" dirty="0" smtClean="0">
                <a:latin typeface="Cambria Math" pitchFamily="18" charset="0"/>
                <a:ea typeface="Cambria Math" pitchFamily="18" charset="0"/>
              </a:rPr>
              <a:t>2</a:t>
            </a:r>
            <a:r>
              <a:rPr lang="en-US" i="1" dirty="0" smtClean="0"/>
              <a:t>N</a:t>
            </a:r>
            <a:r>
              <a:rPr lang="en-US" dirty="0" smtClean="0"/>
              <a:t> digits that does not exceed </a:t>
            </a:r>
            <a:r>
              <a:rPr lang="en-US" i="1" dirty="0" smtClean="0"/>
              <a:t>n</a:t>
            </a:r>
            <a:r>
              <a:rPr lang="en-US" dirty="0" smtClean="0"/>
              <a:t>. </a:t>
            </a:r>
          </a:p>
          <a:p>
            <a:pPr marL="880110" lvl="1" indent="-514350">
              <a:buFont typeface="+mj-lt"/>
              <a:buAutoNum type="romanLcPeriod"/>
            </a:pPr>
            <a:r>
              <a:rPr lang="en-US" dirty="0" smtClean="0"/>
              <a:t>The plaintext message M is now a sequence of  integers </a:t>
            </a:r>
            <a:r>
              <a:rPr lang="en-US" i="1" dirty="0" smtClean="0"/>
              <a:t>m</a:t>
            </a:r>
            <a:r>
              <a:rPr lang="en-US" baseline="-25000" dirty="0" smtClean="0"/>
              <a:t>1</a:t>
            </a:r>
            <a:r>
              <a:rPr lang="en-US" dirty="0" smtClean="0"/>
              <a:t>,</a:t>
            </a:r>
            <a:r>
              <a:rPr lang="en-US" i="1" dirty="0" smtClean="0"/>
              <a:t>m</a:t>
            </a:r>
            <a:r>
              <a:rPr lang="en-US" baseline="-25000" dirty="0" smtClean="0"/>
              <a:t>2</a:t>
            </a:r>
            <a:r>
              <a:rPr lang="en-US" dirty="0" smtClean="0"/>
              <a:t>,…,</a:t>
            </a:r>
            <a:r>
              <a:rPr lang="en-US" i="1" dirty="0" smtClean="0"/>
              <a:t>m</a:t>
            </a:r>
            <a:r>
              <a:rPr lang="en-US" i="1" baseline="-25000" dirty="0" smtClean="0"/>
              <a:t>k</a:t>
            </a:r>
            <a:r>
              <a:rPr lang="en-US" dirty="0" smtClean="0"/>
              <a:t>.</a:t>
            </a:r>
          </a:p>
          <a:p>
            <a:pPr marL="880110" lvl="1" indent="-514350">
              <a:buFont typeface="+mj-lt"/>
              <a:buAutoNum type="romanLcPeriod"/>
            </a:pPr>
            <a:r>
              <a:rPr lang="en-US" dirty="0" smtClean="0"/>
              <a:t>Each block  (an integer) is encrypted using the function </a:t>
            </a:r>
            <a:r>
              <a:rPr lang="en-US" i="1" dirty="0" smtClean="0">
                <a:ea typeface="Cambria Math"/>
              </a:rPr>
              <a:t>C</a:t>
            </a:r>
            <a:r>
              <a:rPr lang="en-US" dirty="0" smtClean="0">
                <a:latin typeface="Cambria Math"/>
                <a:ea typeface="Cambria Math"/>
              </a:rPr>
              <a:t> = </a:t>
            </a:r>
            <a:r>
              <a:rPr lang="en-US" i="1" dirty="0" smtClean="0">
                <a:ea typeface="Cambria Math"/>
              </a:rPr>
              <a:t>M</a:t>
            </a:r>
            <a:r>
              <a:rPr lang="en-US" i="1" baseline="30000" dirty="0" smtClean="0">
                <a:ea typeface="Cambria Math"/>
              </a:rPr>
              <a:t>e</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smtClean="0">
                <a:ea typeface="Cambria Math"/>
              </a:rPr>
              <a:t>n.</a:t>
            </a:r>
            <a:endParaRPr lang="en-US" i="1" dirty="0" smtClean="0"/>
          </a:p>
          <a:p>
            <a:pPr>
              <a:buNone/>
            </a:pPr>
            <a:endParaRPr lang="en-US" dirty="0" smtClean="0"/>
          </a:p>
          <a:p>
            <a:pPr>
              <a:buNone/>
            </a:pPr>
            <a:r>
              <a:rPr lang="en-US" b="1" dirty="0" smtClean="0"/>
              <a:t>     Example</a:t>
            </a:r>
            <a:r>
              <a:rPr lang="en-US" dirty="0" smtClean="0"/>
              <a:t>: Encrypt the message STOP using the RSA cryptosystem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p>
          <a:p>
            <a:pPr lvl="1"/>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a:t>
            </a:r>
          </a:p>
          <a:p>
            <a:pPr lvl="1"/>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b="1" dirty="0" smtClean="0">
                <a:latin typeface="Cambria Math"/>
                <a:ea typeface="Cambria Math"/>
              </a:rPr>
              <a:t>      Solution</a:t>
            </a:r>
            <a:r>
              <a:rPr lang="en-US" dirty="0" smtClean="0">
                <a:latin typeface="Cambria Math"/>
                <a:ea typeface="Cambria Math"/>
              </a:rPr>
              <a:t>: Translate the letters in STOP to their numerical equivalents 18 19  14 15.</a:t>
            </a:r>
          </a:p>
          <a:p>
            <a:pPr lvl="1"/>
            <a:r>
              <a:rPr lang="en-US" dirty="0" smtClean="0">
                <a:latin typeface="Cambria Math"/>
                <a:ea typeface="Cambria Math"/>
              </a:rPr>
              <a:t>Divide into blocks of four digits (because 2525 &lt; 2537 &lt; 252525) to obtain 1819 1415.</a:t>
            </a:r>
          </a:p>
          <a:p>
            <a:pPr lvl="1"/>
            <a:r>
              <a:rPr lang="en-US" dirty="0" smtClean="0">
                <a:latin typeface="Cambria Math"/>
                <a:ea typeface="Cambria Math"/>
              </a:rPr>
              <a:t>Encrypt each block using the mapping </a:t>
            </a:r>
            <a:r>
              <a:rPr lang="en-US" i="1" dirty="0" smtClean="0">
                <a:ea typeface="Cambria Math"/>
              </a:rPr>
              <a:t>C</a:t>
            </a:r>
            <a:r>
              <a:rPr lang="en-US" dirty="0" smtClean="0">
                <a:latin typeface="Cambria Math"/>
                <a:ea typeface="Cambria Math"/>
              </a:rPr>
              <a:t> = </a:t>
            </a:r>
            <a:r>
              <a:rPr lang="en-US" i="1" dirty="0" smtClean="0">
                <a:ea typeface="Cambria Math"/>
              </a:rPr>
              <a:t>M</a:t>
            </a:r>
            <a:r>
              <a:rPr lang="en-US" baseline="30000" dirty="0" smtClean="0">
                <a:latin typeface="Cambria Math"/>
                <a:ea typeface="Cambria Math"/>
              </a:rPr>
              <a:t>13</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1819</a:t>
            </a:r>
            <a:r>
              <a:rPr lang="en-US" baseline="30000" dirty="0" smtClean="0">
                <a:latin typeface="Cambria Math"/>
                <a:ea typeface="Cambria Math"/>
              </a:rPr>
              <a:t>13</a:t>
            </a:r>
            <a:r>
              <a:rPr lang="en-US" dirty="0" smtClean="0">
                <a:latin typeface="Cambria Math"/>
                <a:ea typeface="Cambria Math"/>
              </a:rPr>
              <a:t> mod 2537 = 2081 and 1415</a:t>
            </a:r>
            <a:r>
              <a:rPr lang="en-US" baseline="30000" dirty="0" smtClean="0">
                <a:latin typeface="Cambria Math"/>
                <a:ea typeface="Cambria Math"/>
              </a:rPr>
              <a:t>13</a:t>
            </a:r>
            <a:r>
              <a:rPr lang="en-US" dirty="0" smtClean="0">
                <a:latin typeface="Cambria Math"/>
                <a:ea typeface="Cambria Math"/>
              </a:rPr>
              <a:t> mod 2537 = 2182, the encrypted message is 2081 2182.</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24098</TotalTime>
  <Words>14394</Words>
  <Application>Microsoft Office PowerPoint</Application>
  <PresentationFormat>On-screen Show (4:3)</PresentationFormat>
  <Paragraphs>1034</Paragraphs>
  <Slides>103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Calibri</vt:lpstr>
      <vt:lpstr>Constantia</vt:lpstr>
      <vt:lpstr>Wingdings 2</vt:lpstr>
      <vt:lpstr>Cambria Math</vt:lpstr>
      <vt:lpstr>Cambria</vt:lpstr>
      <vt:lpstr>Wingdings</vt:lpstr>
      <vt:lpstr>Lucida Calligraphy</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Mersenne Primes</vt:lpstr>
      <vt:lpstr>Distribution of Primes</vt:lpstr>
      <vt:lpstr>Primes and Arithmetic Progressions (optional)</vt:lpstr>
      <vt:lpstr>Generating Primes</vt:lpstr>
      <vt:lpstr>Conjectures about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Carmichael Numbers (optional)</vt:lpstr>
      <vt:lpstr>Primitive Roots</vt:lpstr>
      <vt:lpstr>Discrete Logarithms</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lorraine_buczek</cp:lastModifiedBy>
  <cp:revision>991</cp:revision>
  <dcterms:created xsi:type="dcterms:W3CDTF">2011-03-27T19:20:00Z</dcterms:created>
  <dcterms:modified xsi:type="dcterms:W3CDTF">2011-09-08T16:25:54Z</dcterms:modified>
</cp:coreProperties>
</file>