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313" r:id="rId18"/>
    <p:sldId id="312" r:id="rId19"/>
    <p:sldId id="314" r:id="rId20"/>
    <p:sldId id="315" r:id="rId21"/>
    <p:sldId id="297" r:id="rId22"/>
    <p:sldId id="259" r:id="rId23"/>
    <p:sldId id="318" r:id="rId24"/>
    <p:sldId id="261" r:id="rId25"/>
    <p:sldId id="319" r:id="rId26"/>
    <p:sldId id="324" r:id="rId27"/>
    <p:sldId id="358" r:id="rId28"/>
    <p:sldId id="320" r:id="rId29"/>
    <p:sldId id="266" r:id="rId30"/>
    <p:sldId id="321" r:id="rId31"/>
    <p:sldId id="269" r:id="rId32"/>
    <p:sldId id="322" r:id="rId33"/>
    <p:sldId id="273" r:id="rId34"/>
    <p:sldId id="323" r:id="rId35"/>
    <p:sldId id="274" r:id="rId36"/>
    <p:sldId id="275" r:id="rId37"/>
    <p:sldId id="326" r:id="rId38"/>
    <p:sldId id="277" r:id="rId39"/>
    <p:sldId id="329" r:id="rId40"/>
    <p:sldId id="328" r:id="rId41"/>
    <p:sldId id="333" r:id="rId42"/>
    <p:sldId id="334" r:id="rId43"/>
    <p:sldId id="337" r:id="rId44"/>
    <p:sldId id="336" r:id="rId45"/>
    <p:sldId id="339" r:id="rId46"/>
    <p:sldId id="340" r:id="rId47"/>
    <p:sldId id="281" r:id="rId48"/>
    <p:sldId id="338" r:id="rId49"/>
    <p:sldId id="342" r:id="rId50"/>
    <p:sldId id="343" r:id="rId51"/>
    <p:sldId id="282" r:id="rId52"/>
    <p:sldId id="344" r:id="rId53"/>
    <p:sldId id="345" r:id="rId54"/>
    <p:sldId id="283" r:id="rId55"/>
    <p:sldId id="284" r:id="rId56"/>
    <p:sldId id="286" r:id="rId57"/>
    <p:sldId id="346" r:id="rId58"/>
    <p:sldId id="359" r:id="rId59"/>
    <p:sldId id="347" r:id="rId60"/>
    <p:sldId id="348" r:id="rId61"/>
    <p:sldId id="349" r:id="rId62"/>
    <p:sldId id="350" r:id="rId63"/>
    <p:sldId id="352" r:id="rId64"/>
    <p:sldId id="353" r:id="rId65"/>
    <p:sldId id="354" r:id="rId66"/>
    <p:sldId id="355" r:id="rId67"/>
    <p:sldId id="356" r:id="rId68"/>
    <p:sldId id="360" r:id="rId69"/>
    <p:sldId id="361" r:id="rId70"/>
    <p:sldId id="363" r:id="rId71"/>
    <p:sldId id="362" r:id="rId72"/>
    <p:sldId id="364" r:id="rId73"/>
    <p:sldId id="365" r:id="rId74"/>
    <p:sldId id="366" r:id="rId75"/>
  </p:sldIdLst>
  <p:sldSz cx="9144000" cy="6858000" type="screen4x3"/>
  <p:notesSz cx="6858000" cy="9144000"/>
  <p:embeddedFontLst>
    <p:embeddedFont>
      <p:font typeface="Calibri" pitchFamily="34" charset="0"/>
      <p:regular r:id="rId77"/>
      <p:bold r:id="rId78"/>
      <p:italic r:id="rId79"/>
      <p:boldItalic r:id="rId80"/>
    </p:embeddedFont>
    <p:embeddedFont>
      <p:font typeface="Constantia" pitchFamily="18" charset="0"/>
      <p:regular r:id="rId81"/>
      <p:bold r:id="rId82"/>
      <p:italic r:id="rId83"/>
      <p:boldItalic r:id="rId84"/>
    </p:embeddedFont>
    <p:embeddedFont>
      <p:font typeface="Wingdings 2" pitchFamily="18" charset="2"/>
      <p:regular r:id="rId85"/>
    </p:embeddedFont>
    <p:embeddedFont>
      <p:font typeface="Cambria Math" pitchFamily="18" charset="0"/>
      <p:regular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127" d="100"/>
          <a:sy n="127" d="100"/>
        </p:scale>
        <p:origin x="-12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9/14/2011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9/14/2011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9/14/2011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9/14/2011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9/14/2011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9/14/2011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7"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n</a:t>
            </a:r>
            <a:r>
              <a:rPr lang="en-US" sz="1400" dirty="0" smtClean="0">
                <a:latin typeface="Cambria Math" pitchFamily="18" charset="0"/>
                <a:ea typeface="Cambria Math" pitchFamily="18" charset="0"/>
              </a:rPr>
              <a:t> + 1)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a:t>
            </a:r>
            <a:r>
              <a:rPr lang="en-US" sz="2000" i="1" dirty="0" smtClean="0"/>
              <a:t>methods to </a:t>
            </a:r>
            <a:r>
              <a:rPr lang="en-US" sz="2000" i="1" dirty="0" smtClean="0"/>
              <a:t>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T</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a:t>
            </a:r>
            <a:r>
              <a:rPr lang="en-US" dirty="0" smtClean="0"/>
              <a:t>L-shaped </a:t>
            </a:r>
            <a:r>
              <a:rPr lang="en-US" dirty="0" smtClean="0"/>
              <a:t>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p>
          <a:p>
            <a:r>
              <a:rPr lang="en-US" dirty="0" smtClean="0"/>
              <a:t>Strong Induction</a:t>
            </a:r>
          </a:p>
          <a:p>
            <a:r>
              <a:rPr lang="en-US" dirty="0" smtClean="0"/>
              <a:t>Well-Ordering</a:t>
            </a:r>
          </a:p>
          <a:p>
            <a:r>
              <a:rPr lang="en-US" dirty="0" smtClean="0"/>
              <a:t>Recursive Definitions</a:t>
            </a:r>
          </a:p>
          <a:p>
            <a:r>
              <a:rPr lang="en-US" dirty="0" smtClean="0"/>
              <a:t>Structural Induction</a:t>
            </a:r>
          </a:p>
          <a:p>
            <a:r>
              <a:rPr lang="en-US" dirty="0" smtClean="0"/>
              <a:t>Recursive Algorithms</a:t>
            </a:r>
          </a:p>
          <a:p>
            <a:r>
              <a:rPr lang="en-US" dirty="0" smtClean="0"/>
              <a:t>Program Correctness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70000" lnSpcReduction="20000"/>
          </a:bodyPr>
          <a:lstStyle/>
          <a:p>
            <a:pPr lvl="1"/>
            <a:endParaRPr lang="en-US" dirty="0" smtClean="0">
              <a:ea typeface="Cambria Math"/>
            </a:endParaRPr>
          </a:p>
          <a:p>
            <a:pPr lvl="1">
              <a:buNone/>
            </a:pPr>
            <a:endParaRPr lang="en-US" dirty="0" smtClean="0">
              <a:ea typeface="Cambria Math"/>
            </a:endParaRPr>
          </a:p>
          <a:p>
            <a:pPr lvl="1">
              <a:buNone/>
            </a:pPr>
            <a:endParaRPr lang="en-US" dirty="0" smtClean="0">
              <a:ea typeface="Cambria Math"/>
            </a:endParaRPr>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dirty="0" smtClean="0">
                <a:ea typeface="Cambria Math"/>
              </a:rPr>
              <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p>
          <a:p>
            <a:pPr lvl="1"/>
            <a:r>
              <a:rPr lang="en-US" dirty="0" smtClean="0">
                <a:latin typeface="Cambria Math"/>
                <a:ea typeface="Cambria Math"/>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Proofs using Strong Induction</a:t>
            </a:r>
          </a:p>
          <a:p>
            <a:r>
              <a:rPr lang="en-US" dirty="0" smtClean="0"/>
              <a:t>Using Strong Induction in Computational Geometry (</a:t>
            </a:r>
            <a:r>
              <a:rPr lang="en-US" i="1" dirty="0" smtClean="0"/>
              <a:t>not yet included in overheads</a:t>
            </a:r>
            <a:r>
              <a:rPr lang="en-US" dirty="0" smtClean="0"/>
              <a:t>)</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p>
          <a:p>
            <a:pPr>
              <a:buFont typeface="Arial" pitchFamily="34" charset="0"/>
              <a:buChar char="•"/>
            </a:pPr>
            <a:r>
              <a:rPr lang="en-US" dirty="0" smtClean="0"/>
              <a:t> 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holds</a:t>
            </a:r>
          </a:p>
          <a:p>
            <a:pPr>
              <a:buFont typeface="Arial" pitchFamily="34" charset="0"/>
              <a:buChar char="•"/>
            </a:pPr>
            <a:r>
              <a:rPr lang="en-US" dirty="0" smtClean="0"/>
              <a:t> INDUCTIVE STEP:  Assume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a:t>
            </a:r>
            <a:r>
              <a:rPr lang="en-US" dirty="0" smtClean="0">
                <a:latin typeface="Cambria Math"/>
                <a:ea typeface="Cambria Math"/>
              </a:rPr>
              <a:t>∧</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t>)</a:t>
            </a:r>
            <a:r>
              <a:rPr lang="en-US" i="1"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i="1" dirty="0" smtClean="0"/>
              <a:t> P</a:t>
            </a:r>
            <a:r>
              <a:rPr lang="en-US" dirty="0" smtClean="0"/>
              <a:t>(</a:t>
            </a:r>
            <a:r>
              <a:rPr lang="en-US" i="1" dirty="0" smtClean="0"/>
              <a:t>k</a:t>
            </a:r>
            <a:r>
              <a:rPr lang="en-US" dirty="0" smtClean="0"/>
              <a:t>)</a:t>
            </a:r>
          </a:p>
          <a:p>
            <a:r>
              <a:rPr lang="en-US" dirty="0" smtClean="0"/>
              <a:t>   </a:t>
            </a:r>
            <a:r>
              <a:rPr lang="en-US" dirty="0" smtClean="0">
                <a:latin typeface="Cambria Math"/>
                <a:ea typeface="Cambria Math"/>
              </a:rPr>
              <a:t>holds for an arbitrary integer </a:t>
            </a:r>
            <a:r>
              <a:rPr lang="en-US" i="1" dirty="0" smtClean="0">
                <a:latin typeface="Cambria Math"/>
                <a:ea typeface="Cambria Math"/>
              </a:rPr>
              <a:t>k</a:t>
            </a:r>
            <a:r>
              <a:rPr lang="en-US" dirty="0" smtClean="0">
                <a:latin typeface="Cambria Math"/>
                <a:ea typeface="Cambria Math"/>
              </a:rPr>
              <a:t>, and show that  </a:t>
            </a:r>
          </a:p>
          <a:p>
            <a:r>
              <a:rPr lang="en-US" i="1" dirty="0" smtClean="0">
                <a:latin typeface="Cambria Math"/>
                <a:ea typeface="Cambria Math"/>
              </a:rPr>
              <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must also hold</a:t>
            </a:r>
            <a:r>
              <a:rPr lang="en-US" i="1" dirty="0" smtClean="0"/>
              <a:t>.</a:t>
            </a:r>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p>
          <a:p>
            <a:r>
              <a:rPr lang="en-US" dirty="0" smtClean="0"/>
              <a:t>reach the </a:t>
            </a:r>
            <a:r>
              <a:rPr lang="en-US" i="1" dirty="0" smtClean="0"/>
              <a:t>n</a:t>
            </a:r>
            <a:r>
              <a:rPr lang="en-US" dirty="0" smtClean="0"/>
              <a:t>th rung of the ladder.</a:t>
            </a:r>
          </a:p>
          <a:p>
            <a:pPr>
              <a:buFont typeface="Arial" pitchFamily="34" charset="0"/>
              <a:buChar char="•"/>
            </a:pPr>
            <a:endParaRPr lang="en-US" i="1" dirty="0" smtClean="0"/>
          </a:p>
          <a:p>
            <a:pPr>
              <a:buFont typeface="Arial"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p>
          <a:p>
            <a:pPr>
              <a:buNone/>
            </a:pPr>
            <a:r>
              <a:rPr lang="en-US" dirty="0" smtClean="0"/>
              <a:t>   (Try this with mathematical induction.)</a:t>
            </a:r>
          </a:p>
          <a:p>
            <a:pPr>
              <a:buNone/>
            </a:pPr>
            <a:r>
              <a:rPr lang="en-US" b="1" dirty="0" smtClean="0"/>
              <a:t>    Solution</a:t>
            </a:r>
            <a:r>
              <a:rPr lang="en-US" dirty="0" smtClean="0"/>
              <a:t>: Prove the result using strong induction.</a:t>
            </a:r>
          </a:p>
          <a:p>
            <a:pPr lvl="1"/>
            <a:r>
              <a:rPr lang="en-US" dirty="0" smtClean="0"/>
              <a:t>BASIS STEP: We can reach the first step.</a:t>
            </a:r>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since we can reach the (</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rung by the inductive hypothesis.</a:t>
            </a:r>
          </a:p>
          <a:p>
            <a:pPr lvl="1"/>
            <a:r>
              <a:rPr lang="en-US" dirty="0" smtClean="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a:t>
            </a:r>
            <a:r>
              <a:rPr lang="en-US" dirty="0" smtClean="0"/>
              <a:t>induction </a:t>
            </a:r>
            <a:r>
              <a:rPr lang="en-US" dirty="0" smtClean="0"/>
              <a:t>instead of </a:t>
            </a:r>
            <a:r>
              <a:rPr lang="en-US" dirty="0" smtClean="0"/>
              <a:t> </a:t>
            </a:r>
            <a:r>
              <a:rPr lang="en-US" dirty="0" smtClean="0"/>
              <a:t>mathematical induction. But </a:t>
            </a:r>
            <a:r>
              <a:rPr lang="en-US" dirty="0" smtClean="0"/>
              <a:t>there is no reason to use it if it is simpler to </a:t>
            </a:r>
            <a:r>
              <a:rPr lang="en-US" dirty="0" smtClean="0"/>
              <a:t>use </a:t>
            </a:r>
            <a:r>
              <a:rPr lang="en-US" dirty="0" smtClean="0"/>
              <a:t>mathematical </a:t>
            </a:r>
            <a:r>
              <a:rPr lang="en-US" dirty="0" smtClean="0"/>
              <a:t>induction. </a:t>
            </a:r>
            <a:r>
              <a:rPr lang="en-US" dirty="0" smtClean="0"/>
              <a:t>(</a:t>
            </a:r>
            <a:r>
              <a:rPr lang="en-US" i="1" dirty="0" smtClean="0"/>
              <a:t>See page </a:t>
            </a:r>
            <a:r>
              <a:rPr lang="en-US" dirty="0" smtClean="0">
                <a:latin typeface="Cambria Math" pitchFamily="18" charset="0"/>
                <a:ea typeface="Cambria Math" pitchFamily="18" charset="0"/>
              </a:rPr>
              <a:t>335</a:t>
            </a:r>
            <a:r>
              <a:rPr lang="en-US" dirty="0" smtClean="0"/>
              <a:t> </a:t>
            </a:r>
            <a:r>
              <a:rPr lang="en-US" i="1" dirty="0" smtClean="0"/>
              <a:t>of text</a:t>
            </a:r>
            <a:r>
              <a:rPr lang="en-US" dirty="0" smtClean="0"/>
              <a:t>.)</a:t>
            </a:r>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itchFamily="18" charset="0"/>
                <a:ea typeface="Cambria Math" pitchFamily="18" charset="0"/>
              </a:rPr>
              <a:t>41</a:t>
            </a:r>
            <a:r>
              <a:rPr lang="en-US" dirty="0" smtClean="0"/>
              <a:t>-</a:t>
            </a:r>
            <a:r>
              <a:rPr lang="en-US" dirty="0" smtClean="0">
                <a:latin typeface="Cambria Math" pitchFamily="18" charset="0"/>
                <a:ea typeface="Cambria Math" pitchFamily="18" charset="0"/>
              </a:rPr>
              <a:t>43</a:t>
            </a:r>
            <a:r>
              <a:rPr lang="en-US" dirty="0" smtClean="0"/>
              <a:t>)</a:t>
            </a:r>
          </a:p>
          <a:p>
            <a:r>
              <a:rPr lang="en-US" dirty="0" smtClean="0"/>
              <a:t>Sometimes it is clear how to proceed using one of the three methods, but not the other two.</a:t>
            </a:r>
            <a:r>
              <a:rPr lang="en-US"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Completion of the proof of the 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r>
              <a:rPr lang="en-US" i="1" dirty="0" smtClean="0"/>
              <a:t>uniqueness proved in Section </a:t>
            </a:r>
            <a:r>
              <a:rPr lang="en-US" dirty="0" smtClean="0">
                <a:latin typeface="Cambria Math" pitchFamily="18" charset="0"/>
                <a:ea typeface="Cambria Math" pitchFamily="18" charset="0"/>
              </a:rPr>
              <a:t>4.3</a:t>
            </a: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Well-ordering property</a:t>
            </a:r>
            <a:r>
              <a:rPr lang="en-US" dirty="0" smtClean="0"/>
              <a:t>: Every </a:t>
            </a:r>
            <a:r>
              <a:rPr lang="en-US" dirty="0" smtClean="0"/>
              <a:t>nonempty set of nonnegative integers has a least element.</a:t>
            </a:r>
          </a:p>
          <a:p>
            <a:r>
              <a:rPr lang="en-US" dirty="0" smtClean="0"/>
              <a:t>The well-ordering property is one of the axioms of the positive integers listed in Appendix </a:t>
            </a:r>
            <a:r>
              <a:rPr lang="en-US" dirty="0" smtClean="0">
                <a:latin typeface="Cambria Math" pitchFamily="18" charset="0"/>
                <a:ea typeface="Cambria Math" pitchFamily="18" charset="0"/>
              </a:rPr>
              <a:t>1</a:t>
            </a:r>
            <a:r>
              <a:rPr lang="en-US" dirty="0" smtClean="0"/>
              <a:t>. </a:t>
            </a:r>
          </a:p>
          <a:p>
            <a:r>
              <a:rPr lang="en-US" dirty="0" smtClean="0"/>
              <a:t>The well-ordering property can be used directly in proofs, as the next example illustrates.</a:t>
            </a:r>
          </a:p>
          <a:p>
            <a:r>
              <a:rPr lang="en-US" dirty="0" smtClean="0"/>
              <a:t>The well-ordering property can be generalized. </a:t>
            </a:r>
          </a:p>
          <a:p>
            <a:pPr lvl="1"/>
            <a:r>
              <a:rPr lang="en-US" b="1" dirty="0" smtClean="0"/>
              <a:t>Definition: </a:t>
            </a:r>
            <a:r>
              <a:rPr lang="en-US" dirty="0" smtClean="0"/>
              <a:t>A set is </a:t>
            </a:r>
            <a:r>
              <a:rPr lang="en-US" i="1" dirty="0" smtClean="0"/>
              <a:t>well ordered if every subset has a least element.</a:t>
            </a:r>
          </a:p>
          <a:p>
            <a:pPr lvl="2"/>
            <a:r>
              <a:rPr lang="en-US" b="1" dirty="0" smtClean="0"/>
              <a:t>N</a:t>
            </a:r>
            <a:r>
              <a:rPr lang="en-US" dirty="0" smtClean="0"/>
              <a:t> is well ordered under ≤.</a:t>
            </a:r>
          </a:p>
          <a:p>
            <a:pPr lvl="2"/>
            <a:r>
              <a:rPr lang="en-US" dirty="0" smtClean="0"/>
              <a:t>The set of finite strings over an alphabet using lexicographic ordering is well ordered.</a:t>
            </a:r>
          </a:p>
          <a:p>
            <a:pPr lvl="1"/>
            <a:r>
              <a:rPr lang="en-US" dirty="0" smtClean="0"/>
              <a:t>We will see a generalization of induction to sets other than the integers in the next section. </a:t>
            </a:r>
          </a:p>
          <a:p>
            <a:endParaRPr lang="en-US" dirty="0" smtClean="0"/>
          </a:p>
          <a:p>
            <a:endParaRPr lang="en-US"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Use the well-ordering property to prove the division algorithm,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p>
          <a:p>
            <a:pPr>
              <a:buNone/>
            </a:pPr>
            <a:r>
              <a:rPr lang="en-US" b="1" dirty="0" smtClean="0"/>
              <a:t>    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a:ea typeface="Cambria Math"/>
              </a:rPr>
              <a:t>− </a:t>
            </a:r>
            <a:r>
              <a:rPr lang="en-US" i="1" dirty="0" err="1" smtClean="0">
                <a:latin typeface="Cambria Math"/>
                <a:ea typeface="Cambria Math"/>
              </a:rPr>
              <a:t>dq</a:t>
            </a:r>
            <a:r>
              <a:rPr lang="en-US" dirty="0" smtClean="0">
                <a:latin typeface="Cambria Math"/>
                <a:ea typeface="Cambria Math"/>
              </a:rPr>
              <a:t>, where </a:t>
            </a:r>
            <a:r>
              <a:rPr lang="en-US" i="1" dirty="0" smtClean="0">
                <a:latin typeface="Cambria Math"/>
                <a:ea typeface="Cambria Math"/>
              </a:rPr>
              <a:t>q</a:t>
            </a:r>
            <a:r>
              <a:rPr lang="en-US" dirty="0" smtClean="0">
                <a:latin typeface="Cambria Math"/>
                <a:ea typeface="Cambria Math"/>
              </a:rPr>
              <a:t>  is an integer. The set is nonempty since  −</a:t>
            </a:r>
            <a:r>
              <a:rPr lang="en-US" i="1" dirty="0" err="1" smtClean="0">
                <a:latin typeface="Cambria Math"/>
                <a:ea typeface="Cambria Math"/>
              </a:rPr>
              <a:t>dq</a:t>
            </a:r>
            <a:r>
              <a:rPr lang="en-US" i="1" dirty="0" smtClean="0">
                <a:latin typeface="Cambria Math"/>
                <a:ea typeface="Cambria Math"/>
              </a:rPr>
              <a:t> </a:t>
            </a:r>
            <a:r>
              <a:rPr lang="en-US" dirty="0" smtClean="0"/>
              <a:t>can be made as large as needed. </a:t>
            </a:r>
          </a:p>
          <a:p>
            <a:pPr lvl="1"/>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a:t>
            </a:r>
            <a:r>
              <a:rPr lang="en-US" i="1" dirty="0" smtClean="0">
                <a:ea typeface="Cambria Math"/>
              </a:rPr>
              <a:t>. </a:t>
            </a:r>
            <a:r>
              <a:rPr lang="en-US" dirty="0" smtClean="0">
                <a:ea typeface="Cambria Math"/>
              </a:rPr>
              <a:t>The integer </a:t>
            </a:r>
            <a:r>
              <a:rPr lang="en-US" i="1" dirty="0" smtClean="0">
                <a:ea typeface="Cambria Math"/>
              </a:rPr>
              <a:t>r</a:t>
            </a:r>
            <a:r>
              <a:rPr lang="en-US" dirty="0" smtClean="0">
                <a:ea typeface="Cambria Math"/>
              </a:rPr>
              <a:t> is nonnegative. It also must be the case that </a:t>
            </a:r>
            <a:r>
              <a:rPr lang="en-US" i="1" dirty="0" smtClean="0"/>
              <a:t>r &lt; </a:t>
            </a:r>
            <a:r>
              <a:rPr lang="en-US" i="1" dirty="0" smtClean="0">
                <a:ea typeface="Cambria Math" pitchFamily="18" charset="0"/>
              </a:rPr>
              <a:t>d. </a:t>
            </a:r>
            <a:r>
              <a:rPr lang="en-US" dirty="0" smtClean="0">
                <a:ea typeface="Cambria Math" pitchFamily="18" charset="0"/>
              </a:rPr>
              <a:t>If it were not, then there would be a smaller nonnegative element in S, namely,                                                     </a:t>
            </a:r>
            <a:r>
              <a:rPr lang="en-US" i="1" dirty="0" smtClean="0"/>
              <a:t>a</a:t>
            </a:r>
            <a:r>
              <a:rPr lang="en-US" dirty="0" smtClean="0"/>
              <a:t> </a:t>
            </a:r>
            <a:r>
              <a:rPr lang="en-US" dirty="0" smtClean="0">
                <a:latin typeface="Cambria Math"/>
                <a:ea typeface="Cambria Math"/>
              </a:rPr>
              <a:t>− </a:t>
            </a:r>
            <a:r>
              <a:rPr lang="en-US" i="1" dirty="0" smtClean="0">
                <a:ea typeface="Cambria Math"/>
              </a:rPr>
              <a:t>d</a:t>
            </a:r>
            <a:r>
              <a:rPr lang="en-US" dirty="0" smtClean="0">
                <a:ea typeface="Cambria Math"/>
              </a:rPr>
              <a:t>(</a:t>
            </a:r>
            <a:r>
              <a:rPr lang="en-US" i="1" dirty="0" smtClean="0">
                <a:ea typeface="Cambria Math"/>
              </a:rPr>
              <a:t>q</a:t>
            </a:r>
            <a:r>
              <a:rPr lang="en-US" baseline="-25000" dirty="0" smtClean="0">
                <a:latin typeface="Cambria Math"/>
                <a:ea typeface="Cambria Math"/>
              </a:rPr>
              <a:t>0 </a:t>
            </a:r>
            <a:r>
              <a:rPr lang="en-US" i="1" dirty="0" smtClean="0"/>
              <a:t>+</a:t>
            </a:r>
            <a:r>
              <a:rPr lang="en-US" dirty="0" smtClean="0">
                <a:latin typeface="Cambria Math" pitchFamily="18" charset="0"/>
                <a:ea typeface="Cambria Math" pitchFamily="18" charset="0"/>
              </a:rPr>
              <a:t> 1)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 </a:t>
            </a:r>
            <a:r>
              <a:rPr lang="en-US" dirty="0" smtClean="0">
                <a:latin typeface="Cambria Math"/>
                <a:ea typeface="Cambria Math"/>
              </a:rPr>
              <a:t>− </a:t>
            </a:r>
            <a:r>
              <a:rPr lang="en-US" i="1" dirty="0" smtClean="0">
                <a:ea typeface="Cambria Math"/>
              </a:rPr>
              <a:t>d</a:t>
            </a:r>
            <a:r>
              <a:rPr lang="en-US" dirty="0" smtClean="0">
                <a:latin typeface="Cambria Math" pitchFamily="18" charset="0"/>
                <a:ea typeface="Cambria Math" pitchFamily="18" charset="0"/>
              </a:rPr>
              <a:t> = </a:t>
            </a:r>
            <a:r>
              <a:rPr lang="en-US" i="1" dirty="0" smtClean="0"/>
              <a:t>r</a:t>
            </a:r>
            <a:r>
              <a:rPr lang="en-US" dirty="0" smtClean="0"/>
              <a:t> </a:t>
            </a:r>
            <a:r>
              <a:rPr lang="en-US" dirty="0" smtClean="0">
                <a:latin typeface="Cambria Math"/>
                <a:ea typeface="Cambria Math"/>
              </a:rPr>
              <a:t>− </a:t>
            </a:r>
            <a:r>
              <a:rPr lang="en-US" i="1" dirty="0" smtClean="0">
                <a:ea typeface="Cambria Math"/>
              </a:rPr>
              <a:t>d  &gt; </a:t>
            </a:r>
            <a:r>
              <a:rPr lang="en-US" dirty="0" smtClean="0">
                <a:latin typeface="Cambria Math" pitchFamily="18" charset="0"/>
                <a:ea typeface="Cambria Math" pitchFamily="18" charset="0"/>
              </a:rPr>
              <a:t>0.</a:t>
            </a:r>
          </a:p>
          <a:p>
            <a:pPr lvl="1"/>
            <a:r>
              <a:rPr lang="en-US" dirty="0" smtClean="0">
                <a:ea typeface="Cambria Math" pitchFamily="18" charset="0"/>
              </a:rPr>
              <a:t>Therefore, there are integers </a:t>
            </a:r>
            <a:r>
              <a:rPr lang="en-US" i="1" dirty="0" smtClean="0">
                <a:ea typeface="Cambria Math" pitchFamily="18" charset="0"/>
              </a:rPr>
              <a:t>q</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p>
          <a:p>
            <a:pPr>
              <a:buNone/>
            </a:pPr>
            <a:r>
              <a:rPr lang="en-US" i="1" dirty="0" smtClean="0">
                <a:ea typeface="Cambria Math" pitchFamily="18" charset="0"/>
              </a:rPr>
              <a:t>                </a:t>
            </a:r>
            <a:r>
              <a:rPr lang="en-US" dirty="0" smtClean="0">
                <a:ea typeface="Cambria Math" pitchFamily="18" charset="0"/>
              </a:rPr>
              <a:t>(</a:t>
            </a:r>
            <a:r>
              <a:rPr lang="en-US" i="1" dirty="0" smtClean="0">
                <a:ea typeface="Cambria Math" pitchFamily="18" charset="0"/>
              </a:rPr>
              <a:t>uniqueness of q and r is Exercise </a:t>
            </a:r>
            <a:r>
              <a:rPr lang="en-US" dirty="0" smtClean="0">
                <a:latin typeface="Cambria Math" pitchFamily="18" charset="0"/>
                <a:ea typeface="Cambria Math" pitchFamily="18" charset="0"/>
              </a:rPr>
              <a:t>37</a:t>
            </a:r>
            <a:r>
              <a:rPr lang="en-US" dirty="0" smtClean="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t>,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a:t>
            </a:r>
            <a:r>
              <a:rPr lang="en-US" dirty="0" smtClean="0"/>
              <a:t> </a:t>
            </a:r>
            <a:r>
              <a:rPr lang="en-US" dirty="0" smtClean="0"/>
              <a:t>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smtClean="0"/>
              <a:t>In Chapter 8, we will use the Fibonacci numbers to model population growth of rabbits. This was an application </a:t>
            </a:r>
            <a:r>
              <a:rPr lang="en-US" dirty="0" smtClean="0"/>
              <a:t>described</a:t>
            </a:r>
            <a:r>
              <a:rPr lang="en-US" dirty="0" smtClean="0"/>
              <a:t> </a:t>
            </a:r>
            <a:r>
              <a:rPr lang="en-US" dirty="0" smtClean="0"/>
              <a:t>by Fibonacci himself.</a:t>
            </a:r>
          </a:p>
          <a:p>
            <a:endParaRPr lang="en-US" dirty="0" smtClean="0"/>
          </a:p>
          <a:p>
            <a:r>
              <a:rPr lang="en-US" dirty="0" smtClean="0"/>
              <a:t>Next, we use strong induction to prove a result about the Fibonacci numbers.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whenever </a:t>
            </a:r>
            <a:r>
              <a:rPr lang="en-US" i="1" dirty="0" smtClean="0"/>
              <a:t>n</a:t>
            </a:r>
            <a:r>
              <a:rPr lang="en-US" dirty="0" smtClean="0"/>
              <a:t> </a:t>
            </a:r>
            <a:r>
              <a:rPr lang="en-US" dirty="0" smtClean="0">
                <a:latin typeface="Cambria Math"/>
                <a:ea typeface="Cambria Math"/>
              </a:rPr>
              <a:t>≥ 3,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− 2</a:t>
            </a:r>
            <a:r>
              <a:rPr lang="en-US" dirty="0" smtClean="0"/>
              <a:t>, where  </a:t>
            </a:r>
            <a:r>
              <a:rPr lang="el-GR" dirty="0" smtClean="0">
                <a:latin typeface="Cambria Math"/>
                <a:ea typeface="Cambria Math"/>
              </a:rPr>
              <a:t>α</a:t>
            </a:r>
            <a:r>
              <a:rPr lang="en-US" dirty="0" smtClean="0">
                <a:latin typeface="Cambria Math"/>
                <a:ea typeface="Cambria Math"/>
              </a:rPr>
              <a:t> = (1 + √5)/2.</a:t>
            </a:r>
          </a:p>
          <a:p>
            <a:pPr>
              <a:buNone/>
            </a:pPr>
            <a:r>
              <a:rPr lang="en-US" b="1" dirty="0" smtClean="0">
                <a:ea typeface="Cambria Math"/>
              </a:rPr>
              <a:t>     Solution</a:t>
            </a:r>
            <a:r>
              <a:rPr lang="en-US" dirty="0" smtClean="0">
                <a:ea typeface="Cambria Math"/>
              </a:rPr>
              <a:t>:  Let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be the statement </a:t>
            </a:r>
            <a:r>
              <a:rPr lang="en-US" dirty="0" smtClean="0">
                <a:latin typeface="Cambria Math"/>
                <a:ea typeface="Cambria Math"/>
              </a:rPr>
              <a:t>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−2 </a:t>
            </a:r>
            <a:r>
              <a:rPr lang="en-US" dirty="0" smtClean="0">
                <a:ea typeface="Cambria Math"/>
              </a:rPr>
              <a:t>. Use strong induction to show that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is true whenever  </a:t>
            </a:r>
            <a:r>
              <a:rPr lang="en-US" i="1" dirty="0" smtClean="0">
                <a:ea typeface="Cambria Math"/>
              </a:rPr>
              <a:t>n</a:t>
            </a:r>
            <a:r>
              <a:rPr lang="en-US" dirty="0" smtClean="0">
                <a:ea typeface="Cambria Math"/>
              </a:rPr>
              <a:t> </a:t>
            </a:r>
            <a:r>
              <a:rPr lang="en-US" dirty="0" smtClean="0">
                <a:latin typeface="Cambria Math"/>
                <a:ea typeface="Cambria Math"/>
              </a:rPr>
              <a:t>≥ 3.</a:t>
            </a:r>
          </a:p>
          <a:p>
            <a:pPr lvl="1"/>
            <a:r>
              <a:rPr lang="en-US" dirty="0" smtClean="0">
                <a:latin typeface="Cambria Math"/>
                <a:ea typeface="Cambria Math"/>
              </a:rPr>
              <a:t>BASIS STEP:</a:t>
            </a:r>
            <a:r>
              <a:rPr lang="en-US" i="1" dirty="0" smtClean="0">
                <a:ea typeface="Cambria Math"/>
              </a:rPr>
              <a:t> 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holds since </a:t>
            </a:r>
            <a:r>
              <a:rPr lang="el-GR" dirty="0" smtClean="0">
                <a:latin typeface="Cambria Math"/>
                <a:ea typeface="Cambria Math"/>
              </a:rPr>
              <a:t>α</a:t>
            </a:r>
            <a:r>
              <a:rPr lang="en-US" dirty="0" smtClean="0">
                <a:latin typeface="Cambria Math"/>
                <a:ea typeface="Cambria Math"/>
              </a:rPr>
              <a:t> &lt; 2 = </a:t>
            </a:r>
            <a:r>
              <a:rPr lang="en-US" i="1" dirty="0" smtClean="0">
                <a:ea typeface="Cambria Math"/>
              </a:rPr>
              <a:t>f</a:t>
            </a:r>
            <a:r>
              <a:rPr lang="en-US" baseline="-25000" dirty="0" smtClean="0">
                <a:latin typeface="Cambria Math" pitchFamily="18" charset="0"/>
                <a:ea typeface="Cambria Math" pitchFamily="18" charset="0"/>
              </a:rPr>
              <a:t>3</a:t>
            </a:r>
          </a:p>
          <a:p>
            <a:pPr lvl="1">
              <a:buNone/>
            </a:pPr>
            <a:r>
              <a:rPr lang="en-US" baseline="-25000" dirty="0" smtClean="0">
                <a:latin typeface="Cambria Math" pitchFamily="18" charset="0"/>
                <a:ea typeface="Cambria Math" pitchFamily="18" charset="0"/>
              </a:rPr>
              <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4</a:t>
            </a:r>
            <a:r>
              <a:rPr lang="en-US" dirty="0" smtClean="0">
                <a:ea typeface="Cambria Math"/>
              </a:rPr>
              <a:t>) holds 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(3 + √5)/2 &lt; 3 = </a:t>
            </a:r>
            <a:r>
              <a:rPr lang="en-US" i="1" dirty="0" smtClean="0">
                <a:ea typeface="Cambria Math"/>
              </a:rPr>
              <a:t>f</a:t>
            </a:r>
            <a:r>
              <a:rPr lang="en-US" baseline="-25000" dirty="0" smtClean="0">
                <a:latin typeface="Cambria Math" pitchFamily="18" charset="0"/>
                <a:ea typeface="Cambria Math" pitchFamily="18" charset="0"/>
              </a:rPr>
              <a:t>4</a:t>
            </a:r>
            <a:r>
              <a:rPr lang="en-US" dirty="0" smtClean="0">
                <a:ea typeface="Cambria Math"/>
              </a:rPr>
              <a:t> .</a:t>
            </a:r>
            <a:endParaRPr lang="en-US" dirty="0" smtClean="0">
              <a:latin typeface="Cambria Math" pitchFamily="18" charset="0"/>
              <a:ea typeface="Cambria Math" pitchFamily="18" charset="0"/>
            </a:endParaRPr>
          </a:p>
          <a:p>
            <a:pPr lvl="1"/>
            <a:r>
              <a:rPr lang="en-US" dirty="0" smtClean="0">
                <a:latin typeface="Cambria Math"/>
                <a:ea typeface="Cambria Math"/>
              </a:rPr>
              <a:t>INDUCTIVE STEP: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a:t>
            </a:r>
          </a:p>
          <a:p>
            <a:pPr lvl="1">
              <a:buNone/>
            </a:pPr>
            <a:r>
              <a:rPr lang="en-US" dirty="0" smtClean="0">
                <a:ea typeface="Cambria Math"/>
              </a:rPr>
              <a:t>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 </a:t>
            </a:r>
          </a:p>
          <a:p>
            <a:pPr lvl="2"/>
            <a:r>
              <a:rPr lang="en-US" dirty="0" smtClean="0">
                <a:ea typeface="Cambria Math"/>
              </a:rPr>
              <a:t>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a:t>
            </a:r>
            <a:r>
              <a:rPr lang="el-GR" dirty="0" smtClean="0">
                <a:latin typeface="Cambria Math"/>
                <a:ea typeface="Cambria Math"/>
              </a:rPr>
              <a:t>α</a:t>
            </a:r>
            <a:r>
              <a:rPr lang="en-US" dirty="0" smtClean="0">
                <a:latin typeface="Cambria Math"/>
                <a:ea typeface="Cambria Math"/>
              </a:rPr>
              <a:t> + 1 </a:t>
            </a:r>
            <a:r>
              <a:rPr lang="en-US" dirty="0" smtClean="0">
                <a:ea typeface="Cambria Math"/>
              </a:rPr>
              <a:t>(because </a:t>
            </a:r>
            <a:r>
              <a:rPr lang="el-GR" dirty="0" smtClean="0">
                <a:latin typeface="Cambria Math"/>
                <a:ea typeface="Cambria Math"/>
              </a:rPr>
              <a:t>α </a:t>
            </a:r>
            <a:r>
              <a:rPr lang="en-US" dirty="0" smtClean="0">
                <a:ea typeface="Cambria Math"/>
              </a:rPr>
              <a:t>is a solution of </a:t>
            </a:r>
            <a:r>
              <a:rPr lang="en-US" i="1" dirty="0" smtClean="0">
                <a:ea typeface="Cambria Math"/>
              </a:rPr>
              <a:t>x</a:t>
            </a:r>
            <a:r>
              <a:rPr lang="en-US" baseline="30000" dirty="0" smtClean="0">
                <a:latin typeface="Cambria Math"/>
                <a:ea typeface="Cambria Math"/>
              </a:rPr>
              <a:t>2</a:t>
            </a:r>
            <a:r>
              <a:rPr lang="en-US" dirty="0" smtClean="0">
                <a:latin typeface="Cambria Math"/>
                <a:ea typeface="Cambria Math"/>
              </a:rPr>
              <a:t> −</a:t>
            </a:r>
            <a:r>
              <a:rPr lang="en-US" i="1" dirty="0" smtClean="0">
                <a:ea typeface="Cambria Math"/>
              </a:rPr>
              <a:t> x</a:t>
            </a:r>
            <a:r>
              <a:rPr lang="en-US" dirty="0" smtClean="0">
                <a:latin typeface="Cambria Math"/>
                <a:ea typeface="Cambria Math"/>
              </a:rPr>
              <a:t> −</a:t>
            </a:r>
            <a:r>
              <a:rPr lang="en-US" i="1" dirty="0" smtClean="0">
                <a:ea typeface="Cambria Math"/>
              </a:rPr>
              <a:t> </a:t>
            </a:r>
            <a:r>
              <a:rPr lang="en-US" dirty="0" smtClean="0">
                <a:latin typeface="Cambria Math"/>
                <a:ea typeface="Cambria Math"/>
              </a:rPr>
              <a:t>1 = 0</a:t>
            </a:r>
            <a:r>
              <a:rPr lang="en-US" dirty="0" smtClean="0">
                <a:ea typeface="Cambria Math"/>
              </a:rPr>
              <a:t>),</a:t>
            </a:r>
          </a:p>
          <a:p>
            <a:pPr lvl="2">
              <a:buNone/>
            </a:pPr>
            <a:endParaRPr lang="en-US" dirty="0" smtClean="0">
              <a:ea typeface="Cambria Math"/>
            </a:endParaRPr>
          </a:p>
          <a:p>
            <a:pPr lvl="2">
              <a:buNone/>
            </a:pPr>
            <a:endParaRPr lang="en-US" dirty="0" smtClean="0">
              <a:ea typeface="Cambria Math"/>
            </a:endParaRPr>
          </a:p>
          <a:p>
            <a:pPr lvl="2"/>
            <a:r>
              <a:rPr lang="en-US" dirty="0" smtClean="0">
                <a:ea typeface="Cambria Math"/>
              </a:rPr>
              <a:t>By the inductive hypothesis, because </a:t>
            </a:r>
            <a:r>
              <a:rPr lang="en-US" i="1" dirty="0" smtClean="0">
                <a:ea typeface="Cambria Math"/>
              </a:rPr>
              <a:t>k</a:t>
            </a:r>
            <a:r>
              <a:rPr lang="en-US" dirty="0" smtClean="0">
                <a:ea typeface="Cambria Math"/>
              </a:rPr>
              <a:t> </a:t>
            </a:r>
            <a:r>
              <a:rPr lang="en-US" dirty="0" smtClean="0">
                <a:latin typeface="Cambria Math"/>
                <a:ea typeface="Cambria Math"/>
              </a:rPr>
              <a:t>≥ 4</a:t>
            </a:r>
            <a:r>
              <a:rPr lang="en-US" dirty="0" smtClean="0">
                <a:ea typeface="Cambria Math"/>
              </a:rPr>
              <a:t>  we have</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Therefore, it follows that</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Hence,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is true.  </a:t>
            </a:r>
          </a:p>
          <a:p>
            <a:pPr lvl="1"/>
            <a:endParaRPr lang="en-US" dirty="0" smtClean="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 </a:t>
            </a:r>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a:t>
            </a:r>
            <a:r>
              <a:rPr lang="en-US" dirty="0" smtClean="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latin typeface="Cambria Math"/>
                <a:ea typeface="Cambria Math"/>
              </a:rPr>
              <a:t> = </a:t>
            </a:r>
            <a:r>
              <a:rPr lang="el-GR" dirty="0" smtClean="0">
                <a:latin typeface="Cambria Math"/>
                <a:ea typeface="Cambria Math"/>
              </a:rPr>
              <a:t>α</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 α</a:t>
            </a:r>
            <a:r>
              <a:rPr lang="en-US" dirty="0" smtClean="0">
                <a:latin typeface="Cambria Math"/>
                <a:ea typeface="Cambria Math"/>
              </a:rPr>
              <a:t> + 1)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l-GR" dirty="0" smtClean="0">
                <a:latin typeface="Cambria Math"/>
                <a:ea typeface="Cambria Math"/>
              </a:rPr>
              <a:t> α</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a:t>
            </a:r>
            <a:r>
              <a:rPr lang="el-GR" dirty="0" smtClean="0">
                <a:latin typeface="Cambria Math"/>
                <a:ea typeface="Cambria Math"/>
              </a:rPr>
              <a:t> </a:t>
            </a:r>
            <a:r>
              <a:rPr lang="en-US" dirty="0" smtClean="0">
                <a:latin typeface="Cambria Math"/>
                <a:ea typeface="Cambria Math"/>
              </a:rPr>
              <a:t>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ea typeface="Cambria Math"/>
              </a:rPr>
              <a:t>+</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ea typeface="Cambria Math"/>
              </a:rPr>
              <a:t> </a:t>
            </a:r>
            <a:endParaRPr lang="en-US" dirty="0" smtClean="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a:t>
            </a:r>
            <a:r>
              <a:rPr lang="en-US" dirty="0" smtClean="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smtClean="0"/>
              <a:t>Why does this equality hold?</a:t>
            </a:r>
            <a:endParaRPr lang="en-US" dirty="0"/>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err="1" smtClean="0"/>
              <a:t>Lam</a:t>
            </a:r>
            <a:r>
              <a:rPr lang="en-US" sz="1800" b="1" dirty="0" err="1" smtClean="0">
                <a:latin typeface="Cambria Math"/>
                <a:ea typeface="Cambria Math"/>
              </a:rPr>
              <a:t>é</a:t>
            </a:r>
            <a:r>
              <a:rPr lang="en-US" sz="1800" b="1" dirty="0" err="1" smtClean="0"/>
              <a:t>’s</a:t>
            </a:r>
            <a:r>
              <a:rPr lang="en-US" sz="1800" b="1" dirty="0" smtClean="0"/>
              <a:t> Theorem</a:t>
            </a:r>
            <a:r>
              <a:rPr lang="en-US" sz="1800" dirty="0" smtClean="0"/>
              <a:t>: Let </a:t>
            </a:r>
            <a:r>
              <a:rPr lang="en-US" sz="1800" i="1" dirty="0" smtClean="0"/>
              <a:t>a</a:t>
            </a:r>
            <a:r>
              <a:rPr lang="en-US" sz="1800" dirty="0" smtClean="0"/>
              <a:t> and </a:t>
            </a:r>
            <a:r>
              <a:rPr lang="en-US" sz="1800" i="1" dirty="0" smtClean="0"/>
              <a:t>b</a:t>
            </a:r>
            <a:r>
              <a:rPr lang="en-US" sz="1800" dirty="0" smtClean="0"/>
              <a:t> be positive integers 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r>
              <a:rPr lang="en-US" sz="1800" dirty="0" smtClean="0">
                <a:latin typeface="Cambria Math"/>
                <a:ea typeface="Cambria Math"/>
              </a:rPr>
              <a:t>.  </a:t>
            </a:r>
            <a:r>
              <a:rPr lang="en-US" sz="1800" dirty="0" smtClean="0">
                <a:ea typeface="Cambria Math"/>
              </a:rPr>
              <a:t>Then the number of divisions used by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is less than or equal to five times the number of decimal digits in </a:t>
            </a:r>
            <a:r>
              <a:rPr lang="en-US" sz="1800" i="1" dirty="0" smtClean="0">
                <a:ea typeface="Cambria Math"/>
              </a:rPr>
              <a:t>b</a:t>
            </a:r>
            <a:r>
              <a:rPr lang="en-US" sz="1800" dirty="0" smtClean="0">
                <a:ea typeface="Cambria Math"/>
              </a:rPr>
              <a:t>. </a:t>
            </a:r>
          </a:p>
          <a:p>
            <a:pPr>
              <a:buNone/>
            </a:pPr>
            <a:r>
              <a:rPr lang="en-US" sz="1800" b="1" dirty="0" smtClean="0">
                <a:ea typeface="Cambria Math"/>
              </a:rPr>
              <a:t>     Proof</a:t>
            </a:r>
            <a:r>
              <a:rPr lang="en-US" sz="1800" dirty="0" smtClean="0">
                <a:ea typeface="Cambria Math"/>
              </a:rPr>
              <a:t>: When we use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a:t>
            </a:r>
            <a:r>
              <a:rPr lang="en-US" sz="1800" dirty="0" smtClean="0"/>
              <a:t>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p>
          <a:p>
            <a:pPr>
              <a:buNone/>
            </a:pPr>
            <a:endParaRPr lang="en-US" i="1" dirty="0" smtClean="0">
              <a:latin typeface="Cambria Math"/>
              <a:ea typeface="Cambria Math"/>
            </a:endParaRPr>
          </a:p>
          <a:p>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endParaRPr lang="en-US" dirty="0" smtClean="0">
              <a:ea typeface="Cambria Math"/>
            </a:endParaRPr>
          </a:p>
          <a:p>
            <a:endParaRPr lang="en-US" dirty="0" smtClean="0">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smtClean="0"/>
              <a:t>Gabriel </a:t>
            </a:r>
            <a:r>
              <a:rPr lang="en-US" dirty="0" err="1" smtClean="0"/>
              <a:t>Lam</a:t>
            </a:r>
            <a:r>
              <a:rPr lang="en-US" dirty="0" err="1" smtClean="0">
                <a:latin typeface="Cambria Math"/>
                <a:ea typeface="Cambria Math"/>
              </a:rPr>
              <a:t>é</a:t>
            </a:r>
            <a:endParaRPr lang="en-US" dirty="0" smtClean="0">
              <a:latin typeface="Cambria Math"/>
              <a:ea typeface="Cambria Math"/>
            </a:endParaRPr>
          </a:p>
          <a:p>
            <a:r>
              <a:rPr lang="en-US" dirty="0" smtClean="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endParaRPr lang="en-US" dirty="0" smtClean="0">
              <a:latin typeface="Cambria Math"/>
              <a:ea typeface="Cambria Math"/>
            </a:endParaRP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err="1" smtClean="0">
                <a:ea typeface="Cambria Math"/>
              </a:rPr>
              <a:t>r</a:t>
            </a:r>
            <a:r>
              <a:rPr lang="en-US" i="1" baseline="-25000" dirty="0" err="1" smtClean="0">
                <a:latin typeface="Cambria Math" pitchFamily="18" charset="0"/>
                <a:ea typeface="Cambria Math" pitchFamily="18" charset="0"/>
              </a:rPr>
              <a:t>n</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smtClean="0">
                <a:ea typeface="Cambria Math"/>
              </a:rPr>
              <a:t>r</a:t>
            </a:r>
            <a:r>
              <a:rPr lang="en-US" sz="2000" i="1" baseline="-25000" dirty="0" err="1" smtClean="0">
                <a:ea typeface="Cambria Math" pitchFamily="18" charset="0"/>
              </a:rPr>
              <a:t>n</a:t>
            </a:r>
            <a:r>
              <a:rPr lang="en-US" sz="2000" dirty="0" smtClean="0">
                <a:latin typeface="Cambria Math" pitchFamily="18" charset="0"/>
                <a:ea typeface="Cambria Math" pitchFamily="18" charset="0"/>
              </a:rPr>
              <a:t> </a:t>
            </a:r>
            <a:r>
              <a:rPr lang="en-US" sz="2000" dirty="0" smtClean="0">
                <a:ea typeface="Cambria Math"/>
              </a:rPr>
              <a:t> </a:t>
            </a:r>
            <a:r>
              <a:rPr lang="en-US" sz="2000" dirty="0" smtClean="0">
                <a:latin typeface="Cambria Math"/>
                <a:ea typeface="Cambria Math"/>
              </a:rPr>
              <a:t>≥ </a:t>
            </a:r>
            <a:r>
              <a:rPr lang="en-US" sz="2000" dirty="0" smtClean="0">
                <a:latin typeface="Cambria Math" pitchFamily="18" charset="0"/>
                <a:ea typeface="Cambria Math" pitchFamily="18" charset="0"/>
              </a:rPr>
              <a:t>1</a:t>
            </a:r>
            <a:r>
              <a:rPr lang="en-US" sz="2000" i="1" dirty="0" smtClean="0"/>
              <a:t> =</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2</a:t>
            </a:r>
            <a:r>
              <a:rPr lang="en-US" sz="2000" dirty="0" smtClean="0">
                <a:ea typeface="Cambria Math"/>
              </a:rPr>
              <a:t>,</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dirty="0" smtClean="0">
                <a:latin typeface="Cambria Math" pitchFamily="18" charset="0"/>
                <a:ea typeface="Cambria Math" pitchFamily="18" charset="0"/>
              </a:rPr>
              <a:t>2</a:t>
            </a:r>
            <a:r>
              <a:rPr lang="en-US" sz="2000" i="1"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i="1"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 2</a:t>
            </a:r>
            <a:r>
              <a:rPr lang="en-US" sz="2000" dirty="0" smtClean="0">
                <a:latin typeface="Cambria Math"/>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a:t>
            </a:r>
            <a:r>
              <a:rPr lang="en-US" sz="2000" dirty="0" smtClean="0">
                <a:ea typeface="Cambria Math"/>
              </a:rPr>
              <a:t>, </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i="1" baseline="-25000" dirty="0" smtClean="0">
                <a:ea typeface="Cambria Math" pitchFamily="18" charset="0"/>
              </a:rPr>
              <a:t>n-</a:t>
            </a:r>
            <a:r>
              <a:rPr lang="en-US" sz="2000" baseline="-25000" dirty="0" smtClean="0">
                <a:ea typeface="Cambria Math" pitchFamily="18" charset="0"/>
              </a:rPr>
              <a:t>1</a:t>
            </a:r>
            <a:r>
              <a:rPr lang="en-US" sz="2000" i="1" dirty="0" smtClean="0"/>
              <a:t> </a:t>
            </a:r>
            <a:r>
              <a:rPr lang="en-US" sz="2000"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 </a:t>
            </a:r>
            <a:r>
              <a:rPr lang="en-US" sz="2000" dirty="0" smtClean="0">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4</a:t>
            </a:r>
            <a:r>
              <a:rPr lang="en-US" sz="2000" dirty="0" smtClean="0">
                <a:ea typeface="Cambria Math"/>
              </a:rPr>
              <a:t>,</a:t>
            </a:r>
          </a:p>
          <a:p>
            <a:pPr marL="0" lvl="1"/>
            <a:r>
              <a:rPr lang="en-US" sz="2000" dirty="0" smtClean="0">
                <a:latin typeface="Cambria Math"/>
                <a:ea typeface="Cambria Math"/>
              </a:rPr>
              <a:t>        ⋮</a:t>
            </a:r>
          </a:p>
          <a:p>
            <a:pPr marL="0" lvl="1"/>
            <a:r>
              <a:rPr lang="en-US" sz="2000" i="1" dirty="0" smtClean="0">
                <a:ea typeface="Cambria Math"/>
              </a:rPr>
              <a:t>r</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baseline="-25000" dirty="0" smtClean="0">
                <a:ea typeface="Cambria Math" pitchFamily="18" charset="0"/>
              </a:rPr>
              <a:t>3</a:t>
            </a:r>
            <a:r>
              <a:rPr lang="en-US" sz="2000" i="1" dirty="0" smtClean="0"/>
              <a:t> </a:t>
            </a:r>
            <a:r>
              <a:rPr lang="en-US" sz="2000" dirty="0" smtClean="0">
                <a:ea typeface="Cambria Math"/>
              </a:rPr>
              <a:t>+ </a:t>
            </a:r>
            <a:r>
              <a:rPr lang="en-US" sz="2000" i="1" dirty="0" smtClean="0">
                <a:ea typeface="Cambria Math"/>
              </a:rPr>
              <a:t>r</a:t>
            </a:r>
            <a:r>
              <a:rPr lang="en-US" sz="2000" baseline="-25000" dirty="0" smtClean="0">
                <a:latin typeface="Cambria Math" pitchFamily="18" charset="0"/>
                <a:ea typeface="Cambria Math" pitchFamily="18" charset="0"/>
              </a:rPr>
              <a:t>4</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dirty="0" smtClean="0">
                <a:ea typeface="Cambria Math"/>
              </a:rPr>
              <a:t>,</a:t>
            </a:r>
          </a:p>
          <a:p>
            <a:pPr marL="0" lvl="1"/>
            <a:r>
              <a:rPr lang="en-US" sz="2000" i="1" dirty="0" smtClean="0">
                <a:ea typeface="Cambria Math"/>
              </a:rPr>
              <a:t>b = r</a:t>
            </a:r>
            <a:r>
              <a:rPr lang="en-US" sz="2000" baseline="-25000" dirty="0" smtClean="0">
                <a:latin typeface="Cambria Math" pitchFamily="18" charset="0"/>
                <a:ea typeface="Cambria Math" pitchFamily="18" charset="0"/>
              </a:rPr>
              <a:t>1</a:t>
            </a:r>
            <a:r>
              <a:rPr lang="en-US" sz="2000" dirty="0" smtClean="0">
                <a:latin typeface="Cambria Math"/>
                <a:ea typeface="Cambria Math"/>
              </a:rPr>
              <a:t> ≥</a:t>
            </a:r>
            <a:r>
              <a:rPr lang="en-US" sz="2000" i="1" dirty="0" smtClean="0">
                <a:ea typeface="Cambria Math"/>
              </a:rPr>
              <a:t>  r</a:t>
            </a:r>
            <a:r>
              <a:rPr lang="en-US" sz="2000" baseline="-25000" dirty="0" smtClean="0">
                <a:latin typeface="Cambria Math" pitchFamily="18" charset="0"/>
                <a:ea typeface="Cambria Math" pitchFamily="18" charset="0"/>
              </a:rPr>
              <a:t>2</a:t>
            </a:r>
            <a:r>
              <a:rPr lang="en-US" sz="2000" dirty="0" smtClean="0">
                <a:ea typeface="Cambria Math"/>
              </a:rPr>
              <a:t> +</a:t>
            </a:r>
            <a:r>
              <a:rPr lang="en-US" sz="2000" i="1" dirty="0" smtClean="0">
                <a:ea typeface="Cambria Math"/>
              </a:rPr>
              <a:t> r</a:t>
            </a:r>
            <a:r>
              <a:rPr lang="en-US" sz="2000" baseline="-25000" dirty="0" smtClean="0">
                <a:ea typeface="Cambria Math" pitchFamily="18" charset="0"/>
              </a:rPr>
              <a:t>3</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smtClean="0">
                <a:ea typeface="Cambria Math"/>
              </a:rPr>
              <a:t>  n</a:t>
            </a:r>
            <a:r>
              <a:rPr lang="en-US" dirty="0" smtClean="0">
                <a:ea typeface="Cambria Math"/>
              </a:rPr>
              <a:t> divisions  are used to</a:t>
            </a:r>
            <a:r>
              <a:rPr lang="en-US" dirty="0" smtClean="0"/>
              <a:t> obtain (with </a:t>
            </a:r>
            <a:r>
              <a:rPr lang="en-US" i="1" dirty="0" smtClean="0"/>
              <a:t>a</a:t>
            </a:r>
            <a:r>
              <a:rPr lang="en-US" dirty="0" smtClean="0"/>
              <a:t> = </a:t>
            </a:r>
            <a:r>
              <a:rPr lang="en-US" i="1" dirty="0" smtClean="0">
                <a:ea typeface="Cambria Math"/>
              </a:rPr>
              <a:t>r</a:t>
            </a:r>
            <a:r>
              <a:rPr lang="en-US" baseline="-25000" dirty="0" smtClean="0">
                <a:latin typeface="Cambria Math" pitchFamily="18" charset="0"/>
                <a:ea typeface="Cambria Math" pitchFamily="18" charset="0"/>
              </a:rPr>
              <a:t>0</a:t>
            </a:r>
            <a:r>
              <a:rPr lang="en-US" dirty="0" smtClean="0">
                <a:ea typeface="Cambria Math"/>
              </a:rPr>
              <a:t>,</a:t>
            </a:r>
            <a:r>
              <a:rPr lang="en-US" i="1" dirty="0" smtClean="0">
                <a:ea typeface="Cambria Math"/>
              </a:rPr>
              <a:t>b</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smtClean="0">
                <a:ea typeface="Cambria Math"/>
              </a:rPr>
              <a:t> Since each quotient </a:t>
            </a:r>
            <a:r>
              <a:rPr lang="en-US" i="1" dirty="0" smtClean="0">
                <a:ea typeface="Cambria Math"/>
              </a:rPr>
              <a:t>q</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ea typeface="Cambria Math"/>
              </a:rPr>
              <a:t>q</a:t>
            </a:r>
            <a:r>
              <a:rPr lang="en-US" baseline="-25000" dirty="0" smtClean="0">
                <a:latin typeface="Cambria Math" pitchFamily="18" charset="0"/>
                <a:ea typeface="Cambria Math" pitchFamily="18" charset="0"/>
              </a:rPr>
              <a:t>2</a:t>
            </a:r>
            <a:r>
              <a:rPr lang="en-US" dirty="0" smtClean="0">
                <a:latin typeface="Cambria Math"/>
                <a:ea typeface="Cambria Math"/>
              </a:rPr>
              <a:t> , …,</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 </a:t>
            </a:r>
            <a:r>
              <a:rPr lang="en-US" dirty="0" smtClean="0">
                <a:latin typeface="Cambria Math"/>
                <a:ea typeface="Cambria Math"/>
              </a:rPr>
              <a:t>is at least 1 and </a:t>
            </a:r>
            <a:r>
              <a:rPr lang="en-US" i="1" dirty="0" err="1" smtClean="0">
                <a:ea typeface="Cambria Math"/>
              </a:rPr>
              <a:t>q</a:t>
            </a:r>
            <a:r>
              <a:rPr lang="en-US" i="1" baseline="-25000" dirty="0" err="1"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a typeface="Cambria Math"/>
              </a:rPr>
              <a:t>It follows that if </a:t>
            </a:r>
            <a:r>
              <a:rPr lang="en-US" i="1" dirty="0" smtClean="0">
                <a:ea typeface="Cambria Math"/>
              </a:rPr>
              <a:t>n</a:t>
            </a:r>
            <a:r>
              <a:rPr lang="en-US" dirty="0" smtClean="0">
                <a:ea typeface="Cambria Math"/>
              </a:rPr>
              <a:t> divisions are used by the Euclidian algorithm to find </a:t>
            </a:r>
            <a:r>
              <a:rPr lang="en-US" dirty="0" err="1" smtClean="0">
                <a:ea typeface="Cambria Math"/>
              </a:rPr>
              <a:t>gcd</a:t>
            </a:r>
            <a:r>
              <a:rPr lang="en-US" dirty="0" smtClean="0">
                <a:ea typeface="Cambria Math"/>
              </a:rPr>
              <a:t>(</a:t>
            </a:r>
            <a:r>
              <a:rPr lang="en-US" i="1" dirty="0" err="1" smtClean="0">
                <a:ea typeface="Cambria Math"/>
              </a:rPr>
              <a:t>a</a:t>
            </a:r>
            <a:r>
              <a:rPr lang="en-US" dirty="0" err="1" smtClean="0">
                <a:ea typeface="Cambria Math"/>
              </a:rPr>
              <a:t>,</a:t>
            </a:r>
            <a:r>
              <a:rPr lang="en-US" i="1" dirty="0" err="1" smtClean="0">
                <a:ea typeface="Cambria Math"/>
              </a:rPr>
              <a:t>b</a:t>
            </a:r>
            <a:r>
              <a:rPr lang="en-US" dirty="0" smtClean="0">
                <a:ea typeface="Cambria Math"/>
              </a:rPr>
              <a:t>) </a:t>
            </a:r>
            <a:r>
              <a:rPr lang="en-US" dirty="0" smtClean="0"/>
              <a:t>with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ea typeface="Cambria Math"/>
              </a:rPr>
              <a:t>then </a:t>
            </a:r>
            <a:r>
              <a:rPr lang="en-US" sz="2800" i="1" dirty="0" smtClean="0">
                <a:ea typeface="Cambria Math"/>
              </a:rPr>
              <a:t>b </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ea typeface="Cambria Math"/>
              </a:rPr>
              <a:t> </a:t>
            </a:r>
            <a:r>
              <a:rPr lang="en-US" sz="2800" dirty="0" smtClean="0">
                <a:latin typeface="Cambria Math" pitchFamily="18" charset="0"/>
                <a:ea typeface="Cambria Math" pitchFamily="18" charset="0"/>
              </a:rPr>
              <a:t> </a:t>
            </a:r>
            <a:r>
              <a:rPr lang="en-US" sz="2800" i="1" dirty="0" smtClean="0"/>
              <a:t>f</a:t>
            </a:r>
            <a:r>
              <a:rPr lang="en-US" sz="2800" i="1" baseline="-25000" dirty="0" smtClean="0">
                <a:ea typeface="Cambria Math" pitchFamily="18" charset="0"/>
              </a:rPr>
              <a:t>n+</a:t>
            </a:r>
            <a:r>
              <a:rPr lang="en-US" sz="2800" baseline="-25000" dirty="0" smtClean="0">
                <a:latin typeface="Cambria Math" pitchFamily="18" charset="0"/>
                <a:ea typeface="Cambria Math" pitchFamily="18" charset="0"/>
              </a:rPr>
              <a:t>1</a:t>
            </a:r>
            <a:r>
              <a:rPr lang="en-US" dirty="0" smtClean="0">
                <a:ea typeface="Cambria Math"/>
              </a:rPr>
              <a:t>. By Example </a:t>
            </a:r>
            <a:r>
              <a:rPr lang="en-US" dirty="0" smtClean="0">
                <a:latin typeface="Cambria Math" pitchFamily="18" charset="0"/>
                <a:ea typeface="Cambria Math" pitchFamily="18" charset="0"/>
              </a:rPr>
              <a:t>4</a:t>
            </a:r>
            <a:r>
              <a:rPr lang="en-US" dirty="0" smtClean="0">
                <a:ea typeface="Cambria Math"/>
              </a:rPr>
              <a:t>, </a:t>
            </a:r>
            <a:r>
              <a:rPr lang="en-US" i="1" dirty="0" smtClean="0">
                <a:ea typeface="Cambria Math"/>
              </a:rPr>
              <a:t>f</a:t>
            </a:r>
            <a:r>
              <a:rPr lang="en-US" i="1" baseline="-25000" dirty="0" smtClean="0">
                <a:ea typeface="Cambria Math"/>
              </a:rPr>
              <a:t>n+</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− 1</a:t>
            </a:r>
            <a:r>
              <a:rPr lang="en-US" dirty="0" smtClean="0"/>
              <a:t>, for </a:t>
            </a:r>
            <a:r>
              <a:rPr lang="en-US" i="1" dirty="0" smtClean="0"/>
              <a:t>n</a:t>
            </a:r>
            <a:r>
              <a:rPr lang="en-US" dirty="0" smtClean="0"/>
              <a:t> </a:t>
            </a:r>
            <a:r>
              <a:rPr lang="en-US" dirty="0" smtClean="0">
                <a:latin typeface="Cambria Math"/>
                <a:ea typeface="Cambria Math"/>
              </a:rPr>
              <a:t>&gt; 2, </a:t>
            </a:r>
            <a:r>
              <a:rPr lang="en-US" dirty="0" smtClean="0"/>
              <a:t>where               </a:t>
            </a:r>
            <a:r>
              <a:rPr lang="el-GR" dirty="0" smtClean="0">
                <a:latin typeface="Cambria Math"/>
                <a:ea typeface="Cambria Math"/>
              </a:rPr>
              <a:t>α</a:t>
            </a:r>
            <a:r>
              <a:rPr lang="en-US" dirty="0" smtClean="0">
                <a:latin typeface="Cambria Math"/>
                <a:ea typeface="Cambria Math"/>
              </a:rPr>
              <a:t> = (1 + √5)/2. Therefore, </a:t>
            </a:r>
            <a:r>
              <a:rPr lang="en-US" i="1" dirty="0" smtClean="0">
                <a:latin typeface="Cambria Math"/>
                <a:ea typeface="Cambria Math"/>
              </a:rPr>
              <a:t>b</a:t>
            </a:r>
            <a:r>
              <a:rPr lang="en-US" dirty="0" smtClean="0">
                <a:latin typeface="Cambria Math"/>
                <a:ea typeface="Cambria Math"/>
              </a:rPr>
              <a:t> &gt;</a:t>
            </a:r>
            <a:r>
              <a:rPr lang="el-GR" dirty="0" smtClean="0">
                <a:latin typeface="Cambria Math"/>
                <a:ea typeface="Cambria Math"/>
              </a:rPr>
              <a:t> α</a:t>
            </a:r>
            <a:r>
              <a:rPr lang="en-US" i="1" baseline="30000" dirty="0" smtClean="0">
                <a:ea typeface="Cambria Math"/>
              </a:rPr>
              <a:t>n</a:t>
            </a:r>
            <a:r>
              <a:rPr lang="en-US" baseline="30000" dirty="0" smtClean="0">
                <a:latin typeface="Cambria Math"/>
                <a:ea typeface="Cambria Math"/>
              </a:rPr>
              <a:t>−1</a:t>
            </a:r>
            <a:r>
              <a:rPr lang="en-US" dirty="0" smtClean="0">
                <a:ea typeface="Cambria Math"/>
              </a:rPr>
              <a:t>.</a:t>
            </a:r>
          </a:p>
          <a:p>
            <a:r>
              <a:rPr lang="en-US" dirty="0" smtClean="0">
                <a:ea typeface="Cambria Math"/>
              </a:rPr>
              <a:t>Because log</a:t>
            </a:r>
            <a:r>
              <a:rPr lang="en-US" baseline="-25000" dirty="0" smtClean="0">
                <a:latin typeface="Cambria Math" pitchFamily="18" charset="0"/>
                <a:ea typeface="Cambria Math" pitchFamily="18" charset="0"/>
              </a:rPr>
              <a:t>10</a:t>
            </a:r>
            <a:r>
              <a:rPr lang="en-US" dirty="0" smtClean="0">
                <a:ea typeface="Cambria Math"/>
              </a:rPr>
              <a:t> </a:t>
            </a:r>
            <a:r>
              <a:rPr lang="el-GR" dirty="0" smtClean="0">
                <a:latin typeface="Cambria Math"/>
                <a:ea typeface="Cambria Math"/>
              </a:rPr>
              <a:t>α</a:t>
            </a:r>
            <a:r>
              <a:rPr lang="en-US" dirty="0" smtClean="0">
                <a:latin typeface="Cambria Math"/>
                <a:ea typeface="Cambria Math"/>
              </a:rPr>
              <a:t> ≈ 0.208 &gt; 1/5,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t> </a:t>
            </a:r>
            <a:r>
              <a:rPr lang="en-US" dirty="0" smtClean="0">
                <a:latin typeface="Cambria Math"/>
                <a:ea typeface="Cambria Math"/>
              </a:rPr>
              <a:t>&gt; (</a:t>
            </a:r>
            <a:r>
              <a:rPr lang="en-US" i="1" dirty="0" smtClean="0">
                <a:ea typeface="Cambria Math"/>
              </a:rPr>
              <a:t>n</a:t>
            </a:r>
            <a:r>
              <a:rPr lang="en-US" dirty="0" smtClean="0">
                <a:latin typeface="Cambria Math"/>
                <a:ea typeface="Cambria Math"/>
              </a:rPr>
              <a:t>−1)</a:t>
            </a:r>
            <a:r>
              <a:rPr lang="en-US" dirty="0" smtClean="0">
                <a:ea typeface="Cambria Math"/>
              </a:rPr>
              <a:t> log</a:t>
            </a:r>
            <a:r>
              <a:rPr lang="en-US" baseline="-25000" dirty="0" smtClean="0">
                <a:latin typeface="Cambria Math" pitchFamily="18" charset="0"/>
                <a:ea typeface="Cambria Math" pitchFamily="18" charset="0"/>
              </a:rPr>
              <a:t>10</a:t>
            </a:r>
            <a:r>
              <a:rPr lang="el-GR" dirty="0" smtClean="0">
                <a:latin typeface="Cambria Math"/>
                <a:ea typeface="Cambria Math"/>
              </a:rPr>
              <a:t> α</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&gt;</a:t>
            </a:r>
            <a:r>
              <a:rPr lang="en-US" dirty="0" smtClean="0">
                <a:latin typeface="Cambria Math"/>
                <a:ea typeface="Cambria Math"/>
              </a:rPr>
              <a:t> (</a:t>
            </a:r>
            <a:r>
              <a:rPr lang="en-US" i="1" dirty="0" smtClean="0">
                <a:ea typeface="Cambria Math"/>
              </a:rPr>
              <a:t>n</a:t>
            </a:r>
            <a:r>
              <a:rPr lang="en-US" dirty="0" smtClean="0">
                <a:latin typeface="Cambria Math"/>
                <a:ea typeface="Cambria Math"/>
              </a:rPr>
              <a:t>−1)/5 . Hence,</a:t>
            </a:r>
          </a:p>
          <a:p>
            <a:pPr>
              <a:buNone/>
            </a:pPr>
            <a:endParaRPr lang="en-US" dirty="0" smtClean="0">
              <a:latin typeface="Cambria Math"/>
              <a:ea typeface="Cambria Math"/>
            </a:endParaRPr>
          </a:p>
          <a:p>
            <a:pPr>
              <a:buNone/>
            </a:pPr>
            <a:endParaRPr lang="en-US" dirty="0" smtClean="0">
              <a:latin typeface="Cambria Math" pitchFamily="18" charset="0"/>
              <a:ea typeface="Cambria Math" pitchFamily="18" charset="0"/>
            </a:endParaRPr>
          </a:p>
          <a:p>
            <a:r>
              <a:rPr lang="en-US" dirty="0" smtClean="0">
                <a:ea typeface="Cambria Math" pitchFamily="18" charset="0"/>
              </a:rPr>
              <a:t>Suppose that  </a:t>
            </a:r>
            <a:r>
              <a:rPr lang="en-US" i="1" dirty="0" smtClean="0">
                <a:ea typeface="Cambria Math" pitchFamily="18" charset="0"/>
              </a:rPr>
              <a:t>b </a:t>
            </a:r>
            <a:r>
              <a:rPr lang="en-US" dirty="0" smtClean="0">
                <a:ea typeface="Cambria Math" pitchFamily="18" charset="0"/>
              </a:rPr>
              <a:t>has </a:t>
            </a:r>
            <a:r>
              <a:rPr lang="en-US" i="1" dirty="0" smtClean="0">
                <a:ea typeface="Cambria Math" pitchFamily="18" charset="0"/>
              </a:rPr>
              <a:t>k </a:t>
            </a:r>
            <a:r>
              <a:rPr lang="en-US" dirty="0" smtClean="0">
                <a:ea typeface="Cambria Math" pitchFamily="18" charset="0"/>
              </a:rPr>
              <a:t>decimal digits. Then </a:t>
            </a:r>
            <a:r>
              <a:rPr lang="en-US" i="1" dirty="0" smtClean="0">
                <a:ea typeface="Cambria Math" pitchFamily="18" charset="0"/>
              </a:rPr>
              <a:t>b</a:t>
            </a:r>
            <a:r>
              <a:rPr lang="en-US" dirty="0" smtClean="0">
                <a:ea typeface="Cambria Math" pitchFamily="18" charset="0"/>
              </a:rPr>
              <a:t> &lt; </a:t>
            </a:r>
            <a:r>
              <a:rPr lang="en-US" dirty="0" smtClean="0">
                <a:latin typeface="Cambria Math" pitchFamily="18" charset="0"/>
                <a:ea typeface="Cambria Math" pitchFamily="18" charset="0"/>
              </a:rPr>
              <a:t>10</a:t>
            </a:r>
            <a:r>
              <a:rPr lang="en-US" i="1" baseline="30000" dirty="0" smtClean="0">
                <a:ea typeface="Cambria Math" pitchFamily="18" charset="0"/>
              </a:rPr>
              <a:t>k</a:t>
            </a:r>
            <a:r>
              <a:rPr lang="en-US" dirty="0" smtClean="0">
                <a:ea typeface="Cambria Math" pitchFamily="18" charset="0"/>
              </a:rPr>
              <a:t> and log</a:t>
            </a:r>
            <a:r>
              <a:rPr lang="en-US" baseline="-25000" dirty="0" smtClean="0">
                <a:latin typeface="Cambria Math" pitchFamily="18" charset="0"/>
                <a:ea typeface="Cambria Math" pitchFamily="18" charset="0"/>
              </a:rPr>
              <a:t>10</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&lt; </a:t>
            </a:r>
            <a:r>
              <a:rPr lang="en-US" i="1" dirty="0" smtClean="0">
                <a:ea typeface="Cambria Math" pitchFamily="18" charset="0"/>
              </a:rPr>
              <a:t>k</a:t>
            </a:r>
            <a:r>
              <a:rPr lang="en-US" dirty="0" smtClean="0">
                <a:ea typeface="Cambria Math" pitchFamily="18" charset="0"/>
              </a:rPr>
              <a:t>. It  follows that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&lt;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 and since </a:t>
            </a:r>
            <a:r>
              <a:rPr lang="en-US" i="1" dirty="0" smtClean="0">
                <a:ea typeface="Cambria Math" pitchFamily="18" charset="0"/>
              </a:rPr>
              <a:t>k</a:t>
            </a:r>
            <a:r>
              <a:rPr lang="en-US" dirty="0" smtClean="0">
                <a:ea typeface="Cambria Math" pitchFamily="18" charset="0"/>
              </a:rPr>
              <a:t> is an integer,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a:t>
            </a:r>
          </a:p>
          <a:p>
            <a:pPr>
              <a:buNone/>
            </a:pPr>
            <a:endParaRPr lang="en-US" dirty="0" smtClean="0">
              <a:ea typeface="Cambria Math" pitchFamily="18" charset="0"/>
            </a:endParaRPr>
          </a:p>
          <a:p>
            <a:r>
              <a:rPr lang="en-US" i="1" dirty="0" smtClean="0"/>
              <a:t> </a:t>
            </a:r>
            <a:r>
              <a:rPr lang="en-US" dirty="0" smtClean="0">
                <a:ea typeface="Cambria Math" pitchFamily="18" charset="0"/>
              </a:rPr>
              <a:t>As a consequence of </a:t>
            </a:r>
            <a:r>
              <a:rPr lang="en-US" dirty="0" err="1" smtClean="0"/>
              <a:t>Lam</a:t>
            </a:r>
            <a:r>
              <a:rPr lang="en-US" dirty="0" err="1" smtClean="0">
                <a:latin typeface="Cambria Math"/>
                <a:ea typeface="Cambria Math"/>
              </a:rPr>
              <a:t>é</a:t>
            </a:r>
            <a:r>
              <a:rPr lang="en-US" dirty="0" err="1" smtClean="0"/>
              <a:t>’s</a:t>
            </a:r>
            <a:r>
              <a:rPr lang="en-US" dirty="0" smtClean="0"/>
              <a:t> Theorem, </a:t>
            </a:r>
            <a:r>
              <a:rPr lang="en-US" i="1" dirty="0" smtClean="0"/>
              <a:t>O</a:t>
            </a:r>
            <a:r>
              <a:rPr lang="en-US" dirty="0" smtClean="0"/>
              <a:t>(log </a:t>
            </a:r>
            <a:r>
              <a:rPr lang="en-US" i="1" dirty="0" smtClean="0"/>
              <a:t>b</a:t>
            </a:r>
            <a:r>
              <a:rPr lang="en-US" dirty="0" smtClean="0"/>
              <a:t>) divisions are used by the Euclidian algorithm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whenever </a:t>
            </a:r>
            <a:r>
              <a:rPr lang="en-US" i="1" dirty="0" smtClean="0"/>
              <a:t>a</a:t>
            </a:r>
            <a:r>
              <a:rPr lang="en-US" dirty="0" smtClean="0"/>
              <a:t> &gt; </a:t>
            </a:r>
            <a:r>
              <a:rPr lang="en-US" i="1" dirty="0" smtClean="0"/>
              <a:t>b</a:t>
            </a:r>
            <a:r>
              <a:rPr lang="en-US" dirty="0" smtClean="0"/>
              <a:t>.</a:t>
            </a:r>
          </a:p>
          <a:p>
            <a:pPr lvl="1"/>
            <a:r>
              <a:rPr lang="en-US" dirty="0" smtClean="0"/>
              <a:t>By </a:t>
            </a:r>
            <a:r>
              <a:rPr lang="en-US" dirty="0" err="1" smtClean="0"/>
              <a:t>Lam</a:t>
            </a:r>
            <a:r>
              <a:rPr lang="en-US" dirty="0" err="1" smtClean="0">
                <a:latin typeface="Cambria Math"/>
                <a:ea typeface="Cambria Math"/>
              </a:rPr>
              <a:t>é</a:t>
            </a:r>
            <a:r>
              <a:rPr lang="en-US" dirty="0" err="1" smtClean="0"/>
              <a:t>’s</a:t>
            </a:r>
            <a:r>
              <a:rPr lang="en-US" dirty="0" smtClean="0"/>
              <a:t> Theorem, the number of divisions needed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with </a:t>
            </a:r>
            <a:r>
              <a:rPr lang="en-US" i="1" dirty="0" smtClean="0"/>
              <a:t>a</a:t>
            </a:r>
            <a:r>
              <a:rPr lang="en-US" dirty="0" smtClean="0"/>
              <a:t> &gt; </a:t>
            </a:r>
            <a:r>
              <a:rPr lang="en-US" i="1" dirty="0" smtClean="0"/>
              <a:t>b </a:t>
            </a:r>
            <a:r>
              <a:rPr lang="en-US" dirty="0" smtClean="0"/>
              <a:t>is less than or equal to </a:t>
            </a:r>
            <a:r>
              <a:rPr lang="en-US" dirty="0" smtClean="0">
                <a:latin typeface="Cambria Math"/>
                <a:ea typeface="Cambria Math"/>
              </a:rPr>
              <a:t>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a:t>
            </a:r>
            <a:r>
              <a:rPr lang="en-US" dirty="0" smtClean="0"/>
              <a:t>) since the number of decimal digits in b (which equals </a:t>
            </a:r>
            <a:r>
              <a:rPr lang="en-US" dirty="0" smtClean="0">
                <a:latin typeface="Cambria Math"/>
                <a:ea typeface="Cambria Math"/>
              </a:rPr>
              <a:t>⌊</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i="1" dirty="0" smtClean="0"/>
              <a:t> + </a:t>
            </a:r>
            <a:r>
              <a:rPr lang="en-US" dirty="0" smtClean="0">
                <a:latin typeface="Cambria Math" pitchFamily="18" charset="0"/>
                <a:ea typeface="Cambria Math" pitchFamily="18" charset="0"/>
              </a:rPr>
              <a:t>1</a:t>
            </a:r>
            <a:r>
              <a:rPr lang="en-US" dirty="0" smtClean="0"/>
              <a:t>) is less than or equal to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 </a:t>
            </a:r>
            <a:endParaRPr lang="en-US" dirty="0" smtClean="0"/>
          </a:p>
          <a:p>
            <a:endParaRPr lang="en-US" dirty="0" smtClean="0">
              <a:ea typeface="Cambria Math"/>
            </a:endParaRPr>
          </a:p>
          <a:p>
            <a:endParaRPr lang="en-US" i="1" dirty="0" smtClean="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smtClean="0">
                <a:ea typeface="Cambria Math"/>
              </a:rPr>
              <a:t>n</a:t>
            </a:r>
            <a:r>
              <a:rPr lang="en-US" dirty="0" smtClean="0">
                <a:latin typeface="Cambria Math"/>
                <a:ea typeface="Cambria Math"/>
              </a:rPr>
              <a:t>−1 &lt; 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a:t>
            </a:r>
            <a:r>
              <a:rPr lang="en-US" baseline="-25000" dirty="0" smtClean="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smtClean="0"/>
              <a:t>Lam</a:t>
            </a:r>
            <a:r>
              <a:rPr lang="en-US" dirty="0" err="1" smtClean="0">
                <a:latin typeface="Cambria Math"/>
                <a:ea typeface="Cambria Math"/>
              </a:rPr>
              <a:t>é</a:t>
            </a:r>
            <a:r>
              <a:rPr lang="en-US" dirty="0" err="1" smtClean="0"/>
              <a:t>’s</a:t>
            </a:r>
            <a:r>
              <a:rPr lang="en-US" dirty="0" smtClean="0"/>
              <a:t> Theorem was the first result in computational complexity</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a:t>
            </a:r>
            <a:r>
              <a:rPr lang="en-US" dirty="0" smtClean="0"/>
              <a:t> </a:t>
            </a:r>
            <a:r>
              <a:rPr lang="en-US" dirty="0" smtClean="0"/>
              <a:t>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a:t>
            </a:r>
            <a:r>
              <a:rPr lang="en-US" dirty="0" smtClean="0"/>
              <a:t>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r>
              <a:rPr lang="en-US" dirty="0" smtClean="0"/>
              <a:t>Recursion and Iteration (</a:t>
            </a:r>
            <a:r>
              <a:rPr lang="en-US" i="1" dirty="0" smtClean="0"/>
              <a:t>not yet included in overheads</a:t>
            </a:r>
            <a:r>
              <a:rPr lang="en-US" dirty="0" smtClean="0"/>
              <a:t>)</a:t>
            </a:r>
          </a:p>
          <a:p>
            <a:r>
              <a:rPr lang="en-US" dirty="0" smtClean="0"/>
              <a:t>Merge Sort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a:t>
            </a:r>
            <a:r>
              <a:rPr lang="en-US" dirty="0" smtClean="0"/>
              <a:t>the factorial function.</a:t>
            </a:r>
            <a:endParaRPr lang="en-US" dirty="0"/>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smtClean="0"/>
              <a:t>n</a:t>
            </a:r>
            <a:r>
              <a:rPr lang="en-US" sz="7200" i="1" dirty="0" smtClean="0">
                <a:latin typeface="Cambria Math"/>
                <a:ea typeface="Cambria Math"/>
              </a:rPr>
              <a:t>∙</a:t>
            </a:r>
            <a:r>
              <a:rPr lang="en-US" sz="7200" dirty="0" smtClean="0">
                <a:ea typeface="Cambria Math"/>
              </a:rPr>
              <a:t>(</a:t>
            </a:r>
            <a:r>
              <a:rPr lang="en-US" sz="7200" i="1" dirty="0" smtClean="0">
                <a:ea typeface="Cambria Math"/>
              </a:rPr>
              <a:t>n</a:t>
            </a:r>
            <a:r>
              <a:rPr lang="en-US" sz="7200" i="1" dirty="0" smtClean="0">
                <a:latin typeface="Cambria Math"/>
                <a:ea typeface="Cambria Math"/>
              </a:rPr>
              <a:t> −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 </a:t>
            </a:r>
            <a:r>
              <a:rPr lang="en-US" sz="8000" i="1" dirty="0" smtClean="0"/>
              <a:t>power </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i="1" dirty="0" smtClean="0"/>
              <a:t> </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Modular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Devise a  a recursive algorithm for computing</a:t>
            </a:r>
            <a:r>
              <a:rPr lang="en-US" i="1" dirty="0" smtClean="0"/>
              <a:t>   </a:t>
            </a:r>
            <a:r>
              <a:rPr lang="en-US" i="1" dirty="0" err="1" smtClean="0"/>
              <a:t>b</a:t>
            </a:r>
            <a:r>
              <a:rPr lang="en-US" i="1" baseline="30000" dirty="0" err="1" smtClean="0"/>
              <a:t>n</a:t>
            </a:r>
            <a:r>
              <a:rPr lang="en-US" dirty="0" smtClean="0"/>
              <a:t> </a:t>
            </a:r>
            <a:r>
              <a:rPr lang="en-US" sz="2800" b="1" dirty="0" smtClean="0">
                <a:ea typeface="Cambria Math"/>
              </a:rPr>
              <a:t>mod</a:t>
            </a:r>
            <a:r>
              <a:rPr lang="en-US" sz="2800" i="1" dirty="0" smtClean="0">
                <a:ea typeface="Cambria Math"/>
              </a:rPr>
              <a:t>  m, </a:t>
            </a:r>
            <a:r>
              <a:rPr lang="en-US" sz="2800" dirty="0" smtClean="0">
                <a:ea typeface="Cambria Math"/>
              </a:rPr>
              <a:t>where</a:t>
            </a:r>
            <a:r>
              <a:rPr lang="en-US" sz="2800" i="1" dirty="0" smtClean="0">
                <a:ea typeface="Cambria Math"/>
              </a:rPr>
              <a:t> b, n, and m </a:t>
            </a:r>
            <a:r>
              <a:rPr lang="en-US" sz="2800" dirty="0" smtClean="0">
                <a:ea typeface="Cambria Math"/>
              </a:rPr>
              <a:t>are</a:t>
            </a:r>
            <a:r>
              <a:rPr lang="en-US" sz="2800" i="1" dirty="0" smtClean="0">
                <a:ea typeface="Cambria Math"/>
              </a:rPr>
              <a:t> </a:t>
            </a:r>
            <a:r>
              <a:rPr lang="en-US" sz="2800" dirty="0" smtClean="0">
                <a:ea typeface="Cambria Math"/>
              </a:rPr>
              <a:t>integers with  </a:t>
            </a:r>
            <a:r>
              <a:rPr lang="en-US" sz="2800" i="1" dirty="0" smtClean="0">
                <a:ea typeface="Cambria Math"/>
              </a:rPr>
              <a:t>m</a:t>
            </a:r>
            <a:r>
              <a:rPr lang="en-US" sz="2800" dirty="0" smtClean="0">
                <a:ea typeface="Cambria Math"/>
              </a:rPr>
              <a:t> </a:t>
            </a:r>
            <a:r>
              <a:rPr lang="en-US" sz="2800" dirty="0" smtClean="0">
                <a:latin typeface="Cambria Math"/>
                <a:ea typeface="Cambria Math"/>
              </a:rPr>
              <a:t>≥ 2,  </a:t>
            </a:r>
            <a:r>
              <a:rPr lang="en-US" sz="2800" i="1" dirty="0" smtClean="0">
                <a:ea typeface="Cambria Math"/>
              </a:rPr>
              <a:t>n</a:t>
            </a:r>
            <a:r>
              <a:rPr lang="en-US" sz="2800" dirty="0" smtClean="0">
                <a:ea typeface="Cambria Math"/>
              </a:rPr>
              <a:t> </a:t>
            </a:r>
            <a:r>
              <a:rPr lang="en-US" sz="2800" dirty="0" smtClean="0">
                <a:latin typeface="Cambria Math"/>
                <a:ea typeface="Cambria Math"/>
              </a:rPr>
              <a:t>≥ 0, </a:t>
            </a:r>
            <a:r>
              <a:rPr lang="en-US" sz="2800" dirty="0" smtClean="0"/>
              <a:t>and</a:t>
            </a:r>
            <a:r>
              <a:rPr lang="en-US" sz="2800" i="1" dirty="0" smtClean="0"/>
              <a:t> </a:t>
            </a:r>
            <a:r>
              <a:rPr lang="en-US" sz="2800" dirty="0" smtClean="0">
                <a:latin typeface="Cambria Math" pitchFamily="18" charset="0"/>
                <a:ea typeface="Cambria Math" pitchFamily="18" charset="0"/>
              </a:rPr>
              <a:t>1</a:t>
            </a:r>
            <a:r>
              <a:rPr lang="en-US" sz="2800" dirty="0" smtClean="0">
                <a:latin typeface="Cambria Math"/>
                <a:ea typeface="Cambria Math"/>
              </a:rPr>
              <a:t>≤</a:t>
            </a:r>
            <a:r>
              <a:rPr lang="en-US" sz="2800" dirty="0" smtClean="0">
                <a:latin typeface="Cambria Math" pitchFamily="18" charset="0"/>
                <a:ea typeface="Cambria Math" pitchFamily="18" charset="0"/>
              </a:rPr>
              <a:t> </a:t>
            </a:r>
            <a:r>
              <a:rPr lang="en-US" sz="2800" i="1" dirty="0" smtClean="0"/>
              <a:t>b </a:t>
            </a:r>
            <a:r>
              <a:rPr lang="en-US" sz="2800" dirty="0" smtClean="0">
                <a:latin typeface="Cambria Math"/>
                <a:ea typeface="Cambria Math"/>
              </a:rPr>
              <a:t>≤</a:t>
            </a:r>
            <a:r>
              <a:rPr lang="en-US" sz="2800" i="1" dirty="0" smtClean="0"/>
              <a:t> m.</a:t>
            </a:r>
            <a:r>
              <a:rPr lang="en-US" sz="2800" dirty="0" smtClean="0"/>
              <a:t> </a:t>
            </a:r>
          </a:p>
          <a:p>
            <a:r>
              <a:rPr lang="en-US" b="1" dirty="0" smtClean="0"/>
              <a:t>Solution</a:t>
            </a:r>
            <a:r>
              <a:rPr lang="en-US" dirty="0" smtClean="0"/>
              <a:t>:</a:t>
            </a:r>
            <a:endParaRPr lang="en-US" dirty="0"/>
          </a:p>
        </p:txBody>
      </p:sp>
      <p:sp>
        <p:nvSpPr>
          <p:cNvPr id="5" name="Content Placeholder 2"/>
          <p:cNvSpPr txBox="1">
            <a:spLocks/>
          </p:cNvSpPr>
          <p:nvPr/>
        </p:nvSpPr>
        <p:spPr>
          <a:xfrm>
            <a:off x="9906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err="1" smtClean="0"/>
              <a:t>mpower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b</a:t>
            </a:r>
            <a:r>
              <a:rPr lang="en-US" sz="7200" i="1" noProof="0" dirty="0" smtClean="0"/>
              <a:t>,</a:t>
            </a:r>
            <a:r>
              <a:rPr lang="en-US" sz="7200" i="1" noProof="0" dirty="0" err="1" smtClean="0"/>
              <a:t>m,n</a:t>
            </a:r>
            <a:r>
              <a:rPr lang="en-US" sz="7200" dirty="0" smtClean="0"/>
              <a:t>:</a:t>
            </a:r>
            <a:r>
              <a:rPr lang="en-US" sz="7200" i="1" dirty="0" smtClean="0"/>
              <a:t> </a:t>
            </a:r>
            <a:r>
              <a:rPr lang="en-US" sz="7200" dirty="0" smtClean="0"/>
              <a:t>integers with </a:t>
            </a:r>
            <a:r>
              <a:rPr lang="en-US" sz="7200" i="1" dirty="0" smtClean="0"/>
              <a:t>b</a:t>
            </a:r>
            <a:r>
              <a:rPr lang="en-US" sz="7200" dirty="0" smtClean="0"/>
              <a:t> &gt; </a:t>
            </a:r>
            <a:r>
              <a:rPr lang="en-US" sz="7200" dirty="0" smtClean="0">
                <a:latin typeface="Cambria Math" pitchFamily="18" charset="0"/>
                <a:ea typeface="Cambria Math" pitchFamily="18" charset="0"/>
              </a:rPr>
              <a:t>0</a:t>
            </a:r>
            <a:r>
              <a:rPr lang="en-US" sz="7200" dirty="0" smtClean="0"/>
              <a:t> and    </a:t>
            </a:r>
            <a:r>
              <a:rPr lang="en-US" sz="7200" i="1" dirty="0" smtClean="0">
                <a:ea typeface="Cambria Math"/>
              </a:rPr>
              <a:t>m</a:t>
            </a:r>
            <a:r>
              <a:rPr lang="en-US" sz="7200" dirty="0" smtClean="0">
                <a:ea typeface="Cambria Math"/>
              </a:rPr>
              <a:t> </a:t>
            </a:r>
            <a:r>
              <a:rPr lang="en-US" sz="7200" dirty="0" smtClean="0">
                <a:latin typeface="Cambria Math"/>
                <a:ea typeface="Cambria Math"/>
              </a:rPr>
              <a:t>≥ 2,  </a:t>
            </a:r>
            <a:r>
              <a:rPr lang="en-US" sz="7200" i="1" dirty="0" smtClean="0">
                <a:ea typeface="Cambria Math"/>
              </a:rPr>
              <a:t>n</a:t>
            </a:r>
            <a:r>
              <a:rPr lang="en-US" sz="7200" dirty="0" smtClean="0">
                <a:ea typeface="Cambria Math"/>
              </a:rPr>
              <a:t> </a:t>
            </a:r>
            <a:r>
              <a:rPr lang="en-US" sz="7200" dirty="0" smtClean="0">
                <a:latin typeface="Cambria Math"/>
                <a:ea typeface="Cambria Math"/>
              </a:rPr>
              <a:t>≥ 0)</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noProof="0" dirty="0" smtClean="0">
                <a:latin typeface="Cambria Math" pitchFamily="18" charset="0"/>
                <a:ea typeface="Cambria Math" pitchFamily="18" charset="0"/>
              </a:rPr>
              <a:t>1</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i="1" dirty="0" smtClean="0"/>
              <a:t>n</a:t>
            </a:r>
            <a:r>
              <a:rPr lang="en-US" sz="7200" dirty="0" smtClean="0"/>
              <a:t> </a:t>
            </a:r>
            <a:r>
              <a:rPr lang="en-US" sz="7200" i="1" dirty="0" smtClean="0"/>
              <a:t>is even </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err="1" smtClean="0"/>
              <a:t>mpower</a:t>
            </a:r>
            <a:r>
              <a:rPr lang="en-US" sz="7200" dirty="0" smtClean="0"/>
              <a:t>(</a:t>
            </a:r>
            <a:r>
              <a:rPr lang="en-US" sz="7200" i="1" dirty="0" err="1" smtClean="0"/>
              <a:t>b,n</a:t>
            </a:r>
            <a:r>
              <a:rPr lang="en-US" sz="7200" i="1" dirty="0" smtClean="0"/>
              <a:t>/</a:t>
            </a:r>
            <a:r>
              <a:rPr lang="en-US" sz="7200" dirty="0" smtClean="0">
                <a:latin typeface="Cambria Math" pitchFamily="18" charset="0"/>
                <a:ea typeface="Cambria Math" pitchFamily="18" charset="0"/>
              </a:rPr>
              <a:t>2</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p>
          <a:p>
            <a:pPr marL="274320" indent="-274320">
              <a:spcBef>
                <a:spcPct val="20000"/>
              </a:spcBef>
              <a:buClr>
                <a:schemeClr val="accent3"/>
              </a:buClr>
              <a:buSzPct val="95000"/>
              <a:defRPr/>
            </a:pPr>
            <a:r>
              <a:rPr lang="en-US" sz="7200" b="1" dirty="0" smtClean="0"/>
              <a:t>else</a:t>
            </a:r>
            <a:endParaRPr lang="en-US" sz="7200" b="1"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dirty="0" smtClean="0">
                <a:ea typeface="Cambria Math" pitchFamily="18" charset="0"/>
              </a:rPr>
              <a:t>(</a:t>
            </a:r>
            <a:r>
              <a:rPr lang="en-US" sz="7200" i="1" dirty="0" err="1" smtClean="0"/>
              <a:t>mpower</a:t>
            </a:r>
            <a:r>
              <a:rPr lang="en-US" sz="7200" dirty="0" smtClean="0"/>
              <a:t>(</a:t>
            </a:r>
            <a:r>
              <a:rPr lang="en-US" sz="7200" i="1" dirty="0" err="1" smtClean="0"/>
              <a:t>b,</a:t>
            </a:r>
            <a:r>
              <a:rPr lang="en-US" sz="7200" dirty="0" err="1" smtClean="0">
                <a:latin typeface="Cambria Math"/>
                <a:ea typeface="Cambria Math"/>
              </a:rPr>
              <a:t>⌊</a:t>
            </a:r>
            <a:r>
              <a:rPr lang="en-US" sz="7200" i="1" dirty="0" err="1" smtClean="0"/>
              <a:t>n</a:t>
            </a:r>
            <a:r>
              <a:rPr lang="en-US" sz="7200" i="1" dirty="0" smtClean="0"/>
              <a:t>/</a:t>
            </a:r>
            <a:r>
              <a:rPr lang="en-US" sz="7200" dirty="0" smtClean="0">
                <a:latin typeface="Cambria Math" pitchFamily="18" charset="0"/>
                <a:ea typeface="Cambria Math" pitchFamily="18" charset="0"/>
              </a:rPr>
              <a:t>2</a:t>
            </a:r>
            <a:r>
              <a:rPr lang="en-US" sz="7200" dirty="0" smtClean="0">
                <a:latin typeface="Cambria Math"/>
                <a:ea typeface="Cambria Math"/>
              </a:rPr>
              <a:t>⌋</a:t>
            </a:r>
            <a:r>
              <a:rPr lang="en-US" sz="7200" i="1" dirty="0" smtClean="0"/>
              <a:t>,m</a:t>
            </a:r>
            <a:r>
              <a:rPr lang="en-US" sz="7200" dirty="0" smtClean="0">
                <a:latin typeface="Cambria Math"/>
                <a:ea typeface="Cambria Math"/>
              </a:rPr>
              <a:t>)</a:t>
            </a:r>
            <a:r>
              <a:rPr lang="en-US" sz="7200" baseline="30000" dirty="0" smtClean="0">
                <a:latin typeface="Cambria Math" pitchFamily="18" charset="0"/>
                <a:ea typeface="Cambria Math" pitchFamily="18" charset="0"/>
              </a:rPr>
              <a:t>2</a:t>
            </a:r>
            <a:r>
              <a:rPr lang="en-US" sz="7200" b="1" dirty="0" smtClean="0">
                <a:ea typeface="Cambria Math"/>
              </a:rPr>
              <a:t> mod</a:t>
            </a:r>
            <a:r>
              <a:rPr lang="en-US" sz="7200" i="1" dirty="0" smtClean="0">
                <a:ea typeface="Cambria Math"/>
              </a:rPr>
              <a:t>  m</a:t>
            </a:r>
            <a:r>
              <a:rPr lang="en-US" sz="7200" i="1" dirty="0" smtClean="0">
                <a:latin typeface="Cambria Math"/>
                <a:ea typeface="Cambria Math"/>
              </a:rPr>
              <a:t>∙ b</a:t>
            </a:r>
            <a:r>
              <a:rPr lang="en-US" sz="7200" b="1" dirty="0" smtClean="0">
                <a:ea typeface="Cambria Math"/>
              </a:rPr>
              <a:t> mod</a:t>
            </a:r>
            <a:r>
              <a:rPr lang="en-US" sz="7200" i="1" dirty="0" smtClean="0">
                <a:ea typeface="Cambria Math"/>
              </a:rPr>
              <a:t>  m</a:t>
            </a:r>
            <a:r>
              <a:rPr lang="en-US" sz="7200" dirty="0" smtClean="0">
                <a:ea typeface="Cambria Math"/>
              </a:rPr>
              <a:t>)</a:t>
            </a:r>
            <a:r>
              <a:rPr lang="en-US" sz="7200" b="1" dirty="0" smtClean="0">
                <a:ea typeface="Cambria Math"/>
              </a:rPr>
              <a:t> mod</a:t>
            </a:r>
            <a:r>
              <a:rPr lang="en-US" sz="7200" i="1" dirty="0" smtClean="0">
                <a:ea typeface="Cambria Math"/>
              </a:rPr>
              <a:t>  m</a:t>
            </a:r>
            <a:endParaRPr lang="en-US" sz="72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dirty="0" err="1" smtClean="0"/>
              <a:t>b</a:t>
            </a:r>
            <a:r>
              <a:rPr lang="en-US" sz="7200" i="1" baseline="30000" dirty="0" err="1" smtClean="0"/>
              <a:t>n</a:t>
            </a:r>
            <a:r>
              <a:rPr lang="en-US" sz="8000" dirty="0" smtClean="0"/>
              <a:t> </a:t>
            </a:r>
            <a:r>
              <a:rPr lang="en-US" sz="7200" b="1" dirty="0" smtClean="0">
                <a:ea typeface="Cambria Math"/>
              </a:rPr>
              <a:t>mod</a:t>
            </a:r>
            <a:r>
              <a:rPr lang="en-US" sz="7200" i="1" dirty="0" smtClean="0">
                <a:ea typeface="Cambria Math"/>
              </a:rPr>
              <a:t>  m</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667000" y="3429000"/>
            <a:ext cx="3352800" cy="369332"/>
          </a:xfrm>
          <a:prstGeom prst="rect">
            <a:avLst/>
          </a:prstGeom>
          <a:noFill/>
        </p:spPr>
        <p:txBody>
          <a:bodyPr wrap="square" rtlCol="0">
            <a:spAutoFit/>
          </a:bodyPr>
          <a:lstStyle/>
          <a:p>
            <a:r>
              <a:rPr lang="en-US" dirty="0" smtClean="0"/>
              <a:t>(</a:t>
            </a:r>
            <a:r>
              <a:rPr lang="en-US" i="1" dirty="0" smtClean="0"/>
              <a:t>see text for full explanation</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
            </a:r>
            <a:r>
              <a:rPr lang="en-US" dirty="0" smtClean="0"/>
              <a:t>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a:t>
            </a:r>
            <a:r>
              <a:rPr lang="en-US" b="1" dirty="0" smtClean="0"/>
              <a:t>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buNone/>
            </a:pPr>
            <a:r>
              <a:rPr lang="en-US" dirty="0" smtClean="0"/>
              <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 </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t>
            </a:r>
            <a:r>
              <a:rPr lang="en-US" dirty="0" smtClean="0"/>
              <a:t>a</a:t>
            </a:r>
            <a:r>
              <a:rPr lang="en-US" dirty="0" smtClean="0"/>
              <a:t> list (with an even number of elements) </a:t>
            </a:r>
            <a:r>
              <a:rPr lang="en-US" dirty="0" smtClean="0"/>
              <a:t>into two </a:t>
            </a:r>
            <a:r>
              <a:rPr lang="en-US" dirty="0" err="1" smtClean="0"/>
              <a:t>sublists</a:t>
            </a:r>
            <a:r>
              <a:rPr lang="en-US" dirty="0" smtClean="0"/>
              <a:t> of equal </a:t>
            </a:r>
            <a:r>
              <a:rPr lang="en-US" dirty="0" smtClean="0"/>
              <a:t>length </a:t>
            </a:r>
            <a:r>
              <a:rPr lang="en-US" dirty="0" smtClean="0"/>
              <a:t>until each </a:t>
            </a:r>
            <a:r>
              <a:rPr lang="en-US" dirty="0" err="1" smtClean="0"/>
              <a:t>sublist</a:t>
            </a:r>
            <a:r>
              <a:rPr lang="en-US" dirty="0" smtClean="0"/>
              <a:t> has one element.</a:t>
            </a:r>
          </a:p>
          <a:p>
            <a:r>
              <a:rPr lang="en-US" dirty="0" smtClean="0"/>
              <a:t>Each </a:t>
            </a:r>
            <a:r>
              <a:rPr lang="en-US" dirty="0" err="1" smtClean="0"/>
              <a:t>sublist</a:t>
            </a:r>
            <a:r>
              <a:rPr lang="en-US" dirty="0" smtClean="0"/>
              <a:t> is</a:t>
            </a:r>
            <a:r>
              <a:rPr lang="en-US" dirty="0" smtClean="0"/>
              <a:t> </a:t>
            </a:r>
            <a:r>
              <a:rPr lang="en-US" dirty="0" smtClean="0"/>
              <a:t>represented by a balanced binary tree.</a:t>
            </a:r>
          </a:p>
          <a:p>
            <a:r>
              <a:rPr lang="en-US" dirty="0" smtClean="0"/>
              <a:t>At each step a pair of </a:t>
            </a:r>
            <a:r>
              <a:rPr lang="en-US" dirty="0" err="1" smtClean="0"/>
              <a:t>sublists</a:t>
            </a:r>
            <a:r>
              <a:rPr lang="en-US" dirty="0" smtClean="0"/>
              <a:t> is</a:t>
            </a:r>
            <a:r>
              <a:rPr lang="en-US" dirty="0" smtClean="0"/>
              <a:t> </a:t>
            </a:r>
            <a:r>
              <a:rPr lang="en-US" dirty="0" smtClean="0"/>
              <a:t>successively merged into </a:t>
            </a:r>
            <a:r>
              <a:rPr lang="en-US" dirty="0" smtClean="0"/>
              <a:t>a </a:t>
            </a:r>
            <a:r>
              <a:rPr lang="en-US" dirty="0" smtClean="0"/>
              <a:t>list </a:t>
            </a:r>
            <a:r>
              <a:rPr lang="en-US" dirty="0" smtClean="0"/>
              <a:t>with the elements in increasing order. The process ends when all the </a:t>
            </a:r>
            <a:r>
              <a:rPr lang="en-US" dirty="0" err="1" smtClean="0"/>
              <a:t>sublists</a:t>
            </a:r>
            <a:r>
              <a:rPr lang="en-US" dirty="0" smtClean="0"/>
              <a:t> have been merged.</a:t>
            </a:r>
          </a:p>
          <a:p>
            <a:r>
              <a:rPr lang="en-US" dirty="0" smtClean="0"/>
              <a:t>The succession of merged lists </a:t>
            </a:r>
            <a:r>
              <a:rPr lang="en-US" dirty="0" smtClean="0"/>
              <a:t>is</a:t>
            </a:r>
            <a:r>
              <a:rPr lang="en-US" dirty="0" smtClean="0"/>
              <a:t> </a:t>
            </a:r>
            <a:r>
              <a:rPr lang="en-US" dirty="0" smtClean="0"/>
              <a:t>represented by a binary tree.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a:t>
            </a:r>
            <a:r>
              <a:rPr lang="en-US" sz="2900" dirty="0" smtClean="0"/>
              <a:t>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a:t>
            </a:r>
            <a:r>
              <a:rPr lang="en-US" sz="2900" dirty="0" smtClean="0"/>
              <a:t>We show</a:t>
            </a:r>
            <a:r>
              <a:rPr lang="en-US" sz="2900" dirty="0" smtClean="0"/>
              <a:t> that </a:t>
            </a:r>
            <a:r>
              <a:rPr lang="en-US" sz="2900" dirty="0" smtClean="0"/>
              <a:t>if we assume</a:t>
            </a:r>
            <a:r>
              <a:rPr lang="en-US" sz="2900" dirty="0" smtClean="0"/>
              <a:t> </a:t>
            </a:r>
            <a:r>
              <a:rPr lang="en-US" sz="2900" dirty="0" smtClean="0"/>
              <a:t>that </a:t>
            </a:r>
            <a:r>
              <a:rPr lang="en-US" sz="2900" i="1" dirty="0" smtClean="0"/>
              <a:t>P</a:t>
            </a:r>
            <a:r>
              <a:rPr lang="en-US" sz="2900" dirty="0" smtClean="0"/>
              <a:t>(</a:t>
            </a:r>
            <a:r>
              <a:rPr lang="en-US" sz="2900" i="1" dirty="0" smtClean="0"/>
              <a:t>k</a:t>
            </a:r>
            <a:r>
              <a:rPr lang="en-US" sz="2900" dirty="0" smtClean="0"/>
              <a:t>) is true, then  </a:t>
            </a:r>
            <a:r>
              <a:rPr lang="en-US" sz="2900" dirty="0" smtClean="0"/>
              <a:t>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a:t>
            </a:r>
            <a:r>
              <a:rPr lang="en-US" sz="2900" dirty="0" smtClean="0">
                <a:ea typeface="Cambria Math" pitchFamily="18" charset="0"/>
                <a:sym typeface="Wingdings" pitchFamily="2" charset="2"/>
              </a:rPr>
              <a:t>must </a:t>
            </a:r>
            <a:r>
              <a:rPr lang="en-US" sz="2900" dirty="0" smtClean="0">
                <a:ea typeface="Cambria Math" pitchFamily="18" charset="0"/>
                <a:sym typeface="Wingdings" pitchFamily="2" charset="2"/>
              </a:rPr>
              <a:t>also  be true</a:t>
            </a:r>
            <a:r>
              <a:rPr lang="en-US" sz="2900" dirty="0" smtClean="0">
                <a:ea typeface="Cambria Math" pitchFamily="18" charset="0"/>
                <a:sym typeface="Wingdings" pitchFamily="2" charset="2"/>
              </a:rPr>
              <a:t>.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endParaRPr lang="en-US" sz="2900" dirty="0" smtClean="0">
              <a:ea typeface="Cambria Math" pitchFamily="18" charset="0"/>
              <a:sym typeface="Wingdings" pitchFamily="2" charset="2"/>
            </a:endParaRP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Lists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Merge the two lists </a:t>
            </a:r>
            <a:r>
              <a:rPr lang="en-US" dirty="0" smtClean="0">
                <a:latin typeface="Cambria Math" pitchFamily="18" charset="0"/>
                <a:ea typeface="Cambria Math" pitchFamily="18" charset="0"/>
              </a:rPr>
              <a:t>2,3,5,6</a:t>
            </a:r>
            <a:r>
              <a:rPr lang="en-US" dirty="0" smtClean="0"/>
              <a:t>  and </a:t>
            </a:r>
            <a:r>
              <a:rPr lang="en-US" dirty="0" smtClean="0">
                <a:latin typeface="Cambria Math" pitchFamily="18" charset="0"/>
                <a:ea typeface="Cambria Math" pitchFamily="18" charset="0"/>
              </a:rPr>
              <a:t>1,4</a:t>
            </a:r>
            <a:r>
              <a:rPr lang="en-US" dirty="0" smtClean="0"/>
              <a:t>.</a:t>
            </a:r>
          </a:p>
          <a:p>
            <a:pPr>
              <a:buNone/>
            </a:pPr>
            <a:r>
              <a:rPr lang="en-US" b="1" dirty="0" smtClean="0"/>
              <a:t>   Solution</a:t>
            </a:r>
            <a:r>
              <a:rPr lang="en-US" dirty="0" smtClean="0"/>
              <a:t>:</a:t>
            </a:r>
            <a:endParaRPr lang="en-US" dirty="0"/>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Complexity of Merge Sort</a:t>
            </a:r>
            <a:r>
              <a:rPr lang="en-US" dirty="0" smtClean="0"/>
              <a:t>:  The number of comparisons needed to merge  a list with </a:t>
            </a:r>
            <a:r>
              <a:rPr lang="en-US" i="1" dirty="0" smtClean="0"/>
              <a:t>n</a:t>
            </a:r>
            <a:r>
              <a:rPr lang="en-US" dirty="0" smtClean="0"/>
              <a:t> elements is </a:t>
            </a:r>
            <a:r>
              <a:rPr lang="en-US" i="1" dirty="0" smtClean="0"/>
              <a:t>O</a:t>
            </a:r>
            <a:r>
              <a:rPr lang="en-US" dirty="0" smtClean="0"/>
              <a:t>(</a:t>
            </a:r>
            <a:r>
              <a:rPr lang="en-US" i="1" dirty="0" smtClean="0"/>
              <a:t>n</a:t>
            </a:r>
            <a:r>
              <a:rPr lang="en-US" dirty="0" smtClean="0"/>
              <a:t> log </a:t>
            </a:r>
            <a:r>
              <a:rPr lang="en-US" i="1" dirty="0" smtClean="0"/>
              <a:t>n</a:t>
            </a:r>
            <a:r>
              <a:rPr lang="en-US" dirty="0" smtClean="0"/>
              <a:t>).</a:t>
            </a:r>
          </a:p>
          <a:p>
            <a:r>
              <a:rPr lang="en-US" dirty="0" smtClean="0"/>
              <a:t>For simplicity, assume that </a:t>
            </a:r>
            <a:r>
              <a:rPr lang="en-US" i="1" dirty="0" smtClean="0"/>
              <a:t>n</a:t>
            </a:r>
            <a:r>
              <a:rPr lang="en-US" dirty="0" smtClean="0"/>
              <a:t> is a power of </a:t>
            </a:r>
            <a:r>
              <a:rPr lang="en-US" dirty="0" smtClean="0">
                <a:latin typeface="Cambria Math" pitchFamily="18" charset="0"/>
                <a:ea typeface="Cambria Math" pitchFamily="18" charset="0"/>
              </a:rPr>
              <a:t>2</a:t>
            </a:r>
            <a:r>
              <a:rPr lang="en-US" dirty="0" smtClean="0"/>
              <a:t>, say </a:t>
            </a:r>
            <a:r>
              <a:rPr lang="en-US" dirty="0" smtClean="0">
                <a:latin typeface="Cambria Math" pitchFamily="18" charset="0"/>
                <a:ea typeface="Cambria Math" pitchFamily="18" charset="0"/>
              </a:rPr>
              <a:t>2</a:t>
            </a:r>
            <a:r>
              <a:rPr lang="en-US" i="1" baseline="30000" dirty="0" smtClean="0"/>
              <a:t>m</a:t>
            </a:r>
            <a:r>
              <a:rPr lang="en-US" dirty="0" smtClean="0"/>
              <a:t>.</a:t>
            </a:r>
          </a:p>
          <a:p>
            <a:r>
              <a:rPr lang="en-US" dirty="0" smtClean="0"/>
              <a:t>At the end of the splitting process, we have a binary tree with   </a:t>
            </a:r>
            <a:r>
              <a:rPr lang="en-US" i="1" dirty="0" smtClean="0"/>
              <a:t>m</a:t>
            </a:r>
            <a:r>
              <a:rPr lang="en-US" dirty="0" smtClean="0"/>
              <a:t> levels, and </a:t>
            </a:r>
            <a:r>
              <a:rPr lang="en-US" dirty="0" smtClean="0">
                <a:latin typeface="Cambria Math" pitchFamily="18" charset="0"/>
                <a:ea typeface="Cambria Math" pitchFamily="18" charset="0"/>
              </a:rPr>
              <a:t>2</a:t>
            </a:r>
            <a:r>
              <a:rPr lang="en-US" i="1" baseline="30000" dirty="0" smtClean="0"/>
              <a:t>m</a:t>
            </a:r>
            <a:r>
              <a:rPr lang="en-US" dirty="0" smtClean="0"/>
              <a:t>  lists with one element at level  </a:t>
            </a:r>
            <a:r>
              <a:rPr lang="en-US" i="1" dirty="0" smtClean="0"/>
              <a:t>m</a:t>
            </a:r>
            <a:r>
              <a:rPr lang="en-US" dirty="0" smtClean="0"/>
              <a:t>.</a:t>
            </a:r>
          </a:p>
          <a:p>
            <a:r>
              <a:rPr lang="en-US" dirty="0" smtClean="0"/>
              <a:t>The merging process begins at level m with the pairs of</a:t>
            </a:r>
            <a:r>
              <a:rPr lang="en-US" dirty="0" smtClean="0">
                <a:latin typeface="Cambria Math" pitchFamily="18" charset="0"/>
                <a:ea typeface="Cambria Math" pitchFamily="18" charset="0"/>
              </a:rPr>
              <a:t> 2</a:t>
            </a:r>
            <a:r>
              <a:rPr lang="en-US" i="1" baseline="30000" dirty="0" smtClean="0"/>
              <a:t>m </a:t>
            </a:r>
            <a:r>
              <a:rPr lang="en-US" dirty="0" smtClean="0"/>
              <a:t>lists with one element combined into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a:t>
            </a:r>
            <a:r>
              <a:rPr lang="en-US" baseline="30000" dirty="0" smtClean="0">
                <a:latin typeface="Cambria Math"/>
                <a:ea typeface="Cambria Math"/>
              </a:rPr>
              <a:t>1</a:t>
            </a:r>
            <a:r>
              <a:rPr lang="en-US" i="1" baseline="30000" dirty="0" smtClean="0"/>
              <a:t> </a:t>
            </a:r>
            <a:r>
              <a:rPr lang="en-US" dirty="0" smtClean="0"/>
              <a:t>lists of two elements. Each merger takes two one comparison.</a:t>
            </a:r>
          </a:p>
          <a:p>
            <a:r>
              <a:rPr lang="en-US" dirty="0" smtClean="0"/>
              <a:t>The procedure continues , at each level (</a:t>
            </a:r>
            <a:r>
              <a:rPr lang="en-US" i="1" dirty="0" smtClean="0"/>
              <a:t>k</a:t>
            </a:r>
            <a:r>
              <a:rPr lang="en-US" dirty="0" smtClean="0"/>
              <a:t> = </a:t>
            </a:r>
            <a:r>
              <a:rPr lang="en-US" i="1" dirty="0" smtClean="0"/>
              <a:t>m</a:t>
            </a:r>
            <a:r>
              <a:rPr lang="en-US" dirty="0" smtClean="0"/>
              <a:t>,  </a:t>
            </a:r>
            <a:r>
              <a:rPr lang="en-US" i="1" dirty="0" smtClean="0"/>
              <a:t>m</a:t>
            </a:r>
            <a:r>
              <a:rPr lang="en-US" dirty="0" smtClean="0">
                <a:latin typeface="Cambria Math"/>
                <a:ea typeface="Cambria Math"/>
              </a:rPr>
              <a:t>−1,</a:t>
            </a:r>
            <a:r>
              <a:rPr lang="en-US" dirty="0" smtClean="0"/>
              <a:t> </a:t>
            </a:r>
            <a:r>
              <a:rPr lang="en-US" i="1" dirty="0" smtClean="0"/>
              <a:t>m</a:t>
            </a:r>
            <a:r>
              <a:rPr lang="en-US" dirty="0" smtClean="0">
                <a:latin typeface="Cambria Math"/>
                <a:ea typeface="Cambria Math"/>
              </a:rPr>
              <a:t>−1,…,3,2,1) </a:t>
            </a:r>
            <a:r>
              <a:rPr lang="en-US" dirty="0" smtClean="0">
                <a:latin typeface="Cambria Math" pitchFamily="18" charset="0"/>
                <a:ea typeface="Cambria Math" pitchFamily="18" charset="0"/>
              </a:rPr>
              <a:t>2</a:t>
            </a:r>
            <a:r>
              <a:rPr lang="en-US" i="1" baseline="30000" dirty="0" smtClean="0"/>
              <a:t>k </a:t>
            </a:r>
            <a:r>
              <a:rPr lang="en-US" dirty="0" smtClean="0"/>
              <a:t>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elements are merged into </a:t>
            </a:r>
            <a:r>
              <a:rPr lang="en-US" dirty="0" smtClean="0">
                <a:latin typeface="Cambria Math" pitchFamily="18" charset="0"/>
                <a:ea typeface="Cambria Math" pitchFamily="18" charset="0"/>
              </a:rPr>
              <a:t>2</a:t>
            </a:r>
            <a:r>
              <a:rPr lang="en-US" i="1" baseline="30000" dirty="0" smtClean="0"/>
              <a:t>k</a:t>
            </a:r>
            <a:r>
              <a:rPr lang="en-US" i="1" baseline="30000" dirty="0" smtClean="0">
                <a:latin typeface="Cambria Math"/>
                <a:ea typeface="Cambria Math"/>
              </a:rPr>
              <a:t>−</a:t>
            </a:r>
            <a:r>
              <a:rPr lang="en-US" baseline="30000" dirty="0" smtClean="0">
                <a:latin typeface="Cambria Math"/>
                <a:ea typeface="Cambria Math"/>
              </a:rPr>
              <a:t>1</a:t>
            </a:r>
            <a:r>
              <a:rPr lang="en-US" dirty="0" smtClean="0"/>
              <a:t> 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 + </a:t>
            </a:r>
            <a:r>
              <a:rPr lang="en-US" baseline="30000" dirty="0" smtClean="0">
                <a:latin typeface="Cambria Math"/>
                <a:ea typeface="Cambria Math"/>
              </a:rPr>
              <a:t>1</a:t>
            </a:r>
            <a:r>
              <a:rPr lang="en-US" dirty="0" smtClean="0"/>
              <a:t>  elements at level </a:t>
            </a:r>
            <a:r>
              <a:rPr lang="en-US" i="1" dirty="0" smtClean="0"/>
              <a:t>k</a:t>
            </a:r>
            <a:r>
              <a:rPr lang="en-US" dirty="0" smtClean="0">
                <a:latin typeface="Cambria Math"/>
                <a:ea typeface="Cambria Math"/>
              </a:rPr>
              <a:t>−1</a:t>
            </a:r>
            <a:r>
              <a:rPr lang="en-US" dirty="0" smtClean="0"/>
              <a:t>.</a:t>
            </a:r>
          </a:p>
          <a:p>
            <a:pPr lvl="1"/>
            <a:r>
              <a:rPr lang="en-US" dirty="0" smtClean="0"/>
              <a:t>We know (by the complexity of the merge subroutine) that  each merger takes at most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pitchFamily="18" charset="0"/>
                <a:ea typeface="Cambria Math" pitchFamily="18" charset="0"/>
              </a:rPr>
              <a:t> 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a:ea typeface="Cambria Math"/>
              </a:rPr>
              <a:t>− 1 =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baseline="30000" dirty="0" smtClean="0">
                <a:latin typeface="Cambria Math"/>
                <a:ea typeface="Cambria Math"/>
              </a:rPr>
              <a:t>+</a:t>
            </a:r>
            <a:r>
              <a:rPr lang="en-US" i="1" baseline="30000" dirty="0" smtClean="0">
                <a:latin typeface="Cambria Math"/>
                <a:ea typeface="Cambria Math"/>
              </a:rPr>
              <a:t> </a:t>
            </a:r>
            <a:r>
              <a:rPr lang="en-US" baseline="30000" dirty="0" smtClean="0">
                <a:latin typeface="Cambria Math"/>
                <a:ea typeface="Cambria Math"/>
              </a:rPr>
              <a:t>1</a:t>
            </a:r>
            <a:r>
              <a:rPr lang="en-US" dirty="0" smtClean="0"/>
              <a:t> </a:t>
            </a:r>
            <a:r>
              <a:rPr lang="en-US" dirty="0" smtClean="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Summing over the number of comparisons at each level, shows that </a:t>
            </a:r>
          </a:p>
          <a:p>
            <a:endParaRPr lang="en-US" dirty="0" smtClean="0"/>
          </a:p>
          <a:p>
            <a:endParaRPr lang="en-US" dirty="0" smtClean="0"/>
          </a:p>
          <a:p>
            <a:pPr>
              <a:buNone/>
            </a:pPr>
            <a:r>
              <a:rPr lang="en-US" dirty="0" smtClean="0"/>
              <a:t>   because </a:t>
            </a:r>
            <a:r>
              <a:rPr lang="en-US" i="1" dirty="0" smtClean="0"/>
              <a:t>m</a:t>
            </a:r>
            <a:r>
              <a:rPr lang="en-US" dirty="0" smtClean="0"/>
              <a:t> = log </a:t>
            </a:r>
            <a:r>
              <a:rPr lang="en-US" i="1" dirty="0" smtClean="0"/>
              <a:t>n</a:t>
            </a:r>
            <a:r>
              <a:rPr lang="en-US" dirty="0" smtClean="0"/>
              <a:t> and </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t>m</a:t>
            </a:r>
            <a:r>
              <a:rPr lang="en-US" dirty="0" smtClean="0"/>
              <a:t>.</a:t>
            </a:r>
          </a:p>
          <a:p>
            <a:endParaRPr lang="en-US" dirty="0" smtClean="0"/>
          </a:p>
          <a:p>
            <a:pPr>
              <a:buNone/>
            </a:pPr>
            <a:r>
              <a:rPr lang="en-US" dirty="0" smtClean="0"/>
              <a:t>    (The expression </a:t>
            </a:r>
            <a:r>
              <a:rPr lang="en-US" dirty="0" smtClean="0"/>
              <a:t>                  in the formula above  is evaluated as </a:t>
            </a:r>
            <a:r>
              <a:rPr lang="en-US" dirty="0" smtClean="0">
                <a:latin typeface="Cambria Math" pitchFamily="18" charset="0"/>
                <a:ea typeface="Cambria Math" pitchFamily="18" charset="0"/>
              </a:rPr>
              <a:t>2</a:t>
            </a:r>
            <a:r>
              <a:rPr lang="en-US" baseline="30000" dirty="0" smtClean="0"/>
              <a:t>m</a:t>
            </a:r>
            <a:r>
              <a:rPr lang="en-US" dirty="0" smtClean="0"/>
              <a:t> </a:t>
            </a:r>
            <a:r>
              <a:rPr lang="en-US" dirty="0" smtClean="0">
                <a:latin typeface="Cambria Math"/>
                <a:ea typeface="Cambria Math"/>
              </a:rPr>
              <a:t>− 1</a:t>
            </a:r>
            <a:r>
              <a:rPr lang="en-US" dirty="0" smtClean="0"/>
              <a:t>  using the formula for the </a:t>
            </a:r>
            <a:r>
              <a:rPr lang="en-US" dirty="0" smtClean="0"/>
              <a:t>sum of the terms of a geometric </a:t>
            </a:r>
            <a:r>
              <a:rPr lang="en-US" dirty="0" smtClean="0"/>
              <a:t>progression, </a:t>
            </a:r>
            <a:r>
              <a:rPr lang="en-US" dirty="0" smtClean="0"/>
              <a:t>from Section </a:t>
            </a:r>
            <a:r>
              <a:rPr lang="en-US" dirty="0" smtClean="0">
                <a:latin typeface="Cambria Math" pitchFamily="18" charset="0"/>
                <a:ea typeface="Cambria Math" pitchFamily="18" charset="0"/>
              </a:rPr>
              <a:t>2.4</a:t>
            </a:r>
            <a:r>
              <a:rPr lang="en-US" dirty="0" smtClean="0"/>
              <a:t>.)</a:t>
            </a:r>
            <a:endParaRPr lang="en-US" dirty="0" smtClean="0"/>
          </a:p>
          <a:p>
            <a:r>
              <a:rPr lang="en-US" dirty="0" smtClean="0"/>
              <a:t>In Chapter </a:t>
            </a:r>
            <a:r>
              <a:rPr lang="en-US" dirty="0" smtClean="0">
                <a:latin typeface="Cambria Math" pitchFamily="18" charset="0"/>
                <a:ea typeface="Cambria Math" pitchFamily="18" charset="0"/>
              </a:rPr>
              <a:t>11</a:t>
            </a:r>
            <a:r>
              <a:rPr lang="en-US" dirty="0" smtClean="0"/>
              <a:t>, we’ll see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a:t>
            </a:r>
            <a:r>
              <a:rPr lang="en-US" dirty="0" smtClean="0"/>
              <a:t>sort achieves the </a:t>
            </a:r>
            <a:r>
              <a:rPr lang="en-US" dirty="0" smtClean="0"/>
              <a:t>best possible big-</a:t>
            </a:r>
            <a:r>
              <a:rPr lang="en-US" i="1" dirty="0" smtClean="0"/>
              <a:t>O</a:t>
            </a:r>
            <a:r>
              <a:rPr lang="en-US" dirty="0" smtClean="0"/>
              <a:t> estimate of </a:t>
            </a:r>
            <a:r>
              <a:rPr lang="en-US" dirty="0" smtClean="0"/>
              <a:t>time complexity</a:t>
            </a:r>
            <a:r>
              <a:rPr lang="en-US" dirty="0" smtClean="0"/>
              <a:t>.</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p:txBody>
          <a:bodyPr>
            <a:normAutofit fontScale="625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14434</TotalTime>
  <Words>8540</Words>
  <Application>Microsoft Office PowerPoint</Application>
  <PresentationFormat>On-screen Show (4:3)</PresentationFormat>
  <Paragraphs>687</Paragraphs>
  <Slides>74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Constantia</vt:lpstr>
      <vt:lpstr>Wingdings 2</vt:lpstr>
      <vt:lpstr>Cambria Math</vt:lpstr>
      <vt:lpstr>Wingdings</vt:lpstr>
      <vt:lpstr>Symbol</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Richard Scherl</cp:lastModifiedBy>
  <cp:revision>870</cp:revision>
  <dcterms:created xsi:type="dcterms:W3CDTF">2011-03-27T19:21:35Z</dcterms:created>
  <dcterms:modified xsi:type="dcterms:W3CDTF">2011-09-14T18:20:46Z</dcterms:modified>
</cp:coreProperties>
</file>