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329" r:id="rId3"/>
    <p:sldId id="258" r:id="rId4"/>
    <p:sldId id="330" r:id="rId5"/>
    <p:sldId id="259" r:id="rId6"/>
    <p:sldId id="282" r:id="rId7"/>
    <p:sldId id="283" r:id="rId8"/>
    <p:sldId id="284" r:id="rId9"/>
    <p:sldId id="331" r:id="rId10"/>
    <p:sldId id="260" r:id="rId11"/>
    <p:sldId id="285" r:id="rId12"/>
    <p:sldId id="261" r:id="rId13"/>
    <p:sldId id="286" r:id="rId14"/>
    <p:sldId id="293" r:id="rId15"/>
    <p:sldId id="262" r:id="rId16"/>
    <p:sldId id="332" r:id="rId17"/>
    <p:sldId id="334" r:id="rId18"/>
    <p:sldId id="287" r:id="rId19"/>
    <p:sldId id="270" r:id="rId20"/>
    <p:sldId id="271" r:id="rId21"/>
    <p:sldId id="288" r:id="rId22"/>
    <p:sldId id="335" r:id="rId23"/>
    <p:sldId id="272" r:id="rId24"/>
    <p:sldId id="273" r:id="rId25"/>
    <p:sldId id="290" r:id="rId26"/>
    <p:sldId id="274" r:id="rId27"/>
    <p:sldId id="292" r:id="rId28"/>
    <p:sldId id="336" r:id="rId29"/>
    <p:sldId id="337" r:id="rId30"/>
    <p:sldId id="342" r:id="rId31"/>
    <p:sldId id="339" r:id="rId32"/>
    <p:sldId id="295" r:id="rId33"/>
    <p:sldId id="338" r:id="rId34"/>
    <p:sldId id="340" r:id="rId35"/>
    <p:sldId id="341" r:id="rId36"/>
    <p:sldId id="364" r:id="rId37"/>
    <p:sldId id="297" r:id="rId38"/>
    <p:sldId id="343" r:id="rId39"/>
    <p:sldId id="344" r:id="rId40"/>
    <p:sldId id="346" r:id="rId41"/>
    <p:sldId id="298" r:id="rId42"/>
    <p:sldId id="347" r:id="rId43"/>
    <p:sldId id="303" r:id="rId44"/>
    <p:sldId id="304" r:id="rId45"/>
    <p:sldId id="305" r:id="rId46"/>
    <p:sldId id="307" r:id="rId47"/>
    <p:sldId id="308" r:id="rId48"/>
    <p:sldId id="309" r:id="rId49"/>
    <p:sldId id="348" r:id="rId50"/>
    <p:sldId id="310" r:id="rId51"/>
    <p:sldId id="311" r:id="rId52"/>
    <p:sldId id="312" r:id="rId53"/>
    <p:sldId id="314" r:id="rId54"/>
    <p:sldId id="315" r:id="rId55"/>
    <p:sldId id="350" r:id="rId56"/>
    <p:sldId id="316" r:id="rId57"/>
    <p:sldId id="351" r:id="rId58"/>
    <p:sldId id="352" r:id="rId59"/>
    <p:sldId id="353" r:id="rId60"/>
    <p:sldId id="318" r:id="rId61"/>
    <p:sldId id="354" r:id="rId62"/>
    <p:sldId id="356" r:id="rId63"/>
    <p:sldId id="319" r:id="rId64"/>
    <p:sldId id="321" r:id="rId65"/>
    <p:sldId id="322" r:id="rId66"/>
    <p:sldId id="357" r:id="rId67"/>
    <p:sldId id="325" r:id="rId68"/>
    <p:sldId id="327" r:id="rId69"/>
    <p:sldId id="358" r:id="rId70"/>
    <p:sldId id="359" r:id="rId71"/>
    <p:sldId id="360" r:id="rId72"/>
    <p:sldId id="361" r:id="rId73"/>
    <p:sldId id="362" r:id="rId74"/>
    <p:sldId id="363" r:id="rId75"/>
  </p:sldIdLst>
  <p:sldSz cx="9144000" cy="6858000" type="screen4x3"/>
  <p:notesSz cx="6858000" cy="9144000"/>
  <p:embeddedFontLst>
    <p:embeddedFont>
      <p:font typeface="Calibri" pitchFamily="34" charset="0"/>
      <p:regular r:id="rId77"/>
      <p:bold r:id="rId78"/>
      <p:italic r:id="rId79"/>
      <p:boldItalic r:id="rId80"/>
    </p:embeddedFont>
    <p:embeddedFont>
      <p:font typeface="Constantia" pitchFamily="18" charset="0"/>
      <p:regular r:id="rId81"/>
      <p:bold r:id="rId82"/>
      <p:italic r:id="rId83"/>
      <p:boldItalic r:id="rId84"/>
    </p:embeddedFont>
    <p:embeddedFont>
      <p:font typeface="Wingdings 2" pitchFamily="18" charset="2"/>
      <p:regular r:id="rId85"/>
    </p:embeddedFont>
    <p:embeddedFont>
      <p:font typeface="Cambria Math" pitchFamily="18" charset="0"/>
      <p:regular r:id="rId86"/>
    </p:embeddedFont>
    <p:embeddedFont>
      <p:font typeface="Cambria" pitchFamily="18"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5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11/8/2011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11/8/2011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31.xml"/><Relationship Id="rId10" Type="http://schemas.openxmlformats.org/officeDocument/2006/relationships/image" Target="../media/image29.png"/><Relationship Id="rId4" Type="http://schemas.openxmlformats.org/officeDocument/2006/relationships/tags" Target="../tags/tag30.xml"/><Relationship Id="rId9" Type="http://schemas.openxmlformats.org/officeDocument/2006/relationships/image" Target="../media/image28.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1.png"/><Relationship Id="rId5" Type="http://schemas.openxmlformats.org/officeDocument/2006/relationships/tags" Target="../tags/tag36.xml"/><Relationship Id="rId15" Type="http://schemas.openxmlformats.org/officeDocument/2006/relationships/image" Target="../media/image35.png"/><Relationship Id="rId10" Type="http://schemas.openxmlformats.org/officeDocument/2006/relationships/image" Target="../media/image23.png"/><Relationship Id="rId4" Type="http://schemas.openxmlformats.org/officeDocument/2006/relationships/tags" Target="../tags/tag35.xml"/><Relationship Id="rId9" Type="http://schemas.openxmlformats.org/officeDocument/2006/relationships/image" Target="../media/image30.png"/><Relationship Id="rId14"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tags" Target="../tags/tag41.xml"/><Relationship Id="rId21" Type="http://schemas.openxmlformats.org/officeDocument/2006/relationships/image" Target="../media/image44.png"/><Relationship Id="rId7" Type="http://schemas.openxmlformats.org/officeDocument/2006/relationships/tags" Target="../tags/tag45.xml"/><Relationship Id="rId12" Type="http://schemas.openxmlformats.org/officeDocument/2006/relationships/slideLayout" Target="../slideLayouts/slideLayout2.xml"/><Relationship Id="rId17" Type="http://schemas.openxmlformats.org/officeDocument/2006/relationships/image" Target="../media/image40.png"/><Relationship Id="rId2" Type="http://schemas.openxmlformats.org/officeDocument/2006/relationships/tags" Target="../tags/tag4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8.png"/><Relationship Id="rId10" Type="http://schemas.openxmlformats.org/officeDocument/2006/relationships/tags" Target="../tags/tag48.xml"/><Relationship Id="rId19" Type="http://schemas.openxmlformats.org/officeDocument/2006/relationships/image" Target="../media/image42.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7.png"/><Relationship Id="rId22" Type="http://schemas.openxmlformats.org/officeDocument/2006/relationships/image" Target="../media/image45.png"/></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2.xml"/><Relationship Id="rId7" Type="http://schemas.openxmlformats.org/officeDocument/2006/relationships/image" Target="../media/image4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1.png"/><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image" Target="../media/image70.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69.png"/><Relationship Id="rId5" Type="http://schemas.openxmlformats.org/officeDocument/2006/relationships/tags" Target="../tags/tag76.xml"/><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tags" Target="../tags/tag75.xml"/><Relationship Id="rId9" Type="http://schemas.openxmlformats.org/officeDocument/2006/relationships/image" Target="../media/image67.png"/><Relationship Id="rId14" Type="http://schemas.openxmlformats.org/officeDocument/2006/relationships/image" Target="../media/image7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7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85.xml"/><Relationship Id="rId7" Type="http://schemas.openxmlformats.org/officeDocument/2006/relationships/image" Target="../media/image78.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11" Type="http://schemas.openxmlformats.org/officeDocument/2006/relationships/image" Target="../media/image82.png"/><Relationship Id="rId5" Type="http://schemas.openxmlformats.org/officeDocument/2006/relationships/tags" Target="../tags/tag87.xml"/><Relationship Id="rId10" Type="http://schemas.openxmlformats.org/officeDocument/2006/relationships/image" Target="../media/image81.png"/><Relationship Id="rId4" Type="http://schemas.openxmlformats.org/officeDocument/2006/relationships/tags" Target="../tags/tag86.xml"/><Relationship Id="rId9" Type="http://schemas.openxmlformats.org/officeDocument/2006/relationships/image" Target="../media/image8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84.png"/><Relationship Id="rId4" Type="http://schemas.openxmlformats.org/officeDocument/2006/relationships/image" Target="../media/image83.png"/></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3.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Probability</a:t>
            </a:r>
            <a:endParaRPr lang="en-US" dirty="0"/>
          </a:p>
        </p:txBody>
      </p:sp>
      <p:sp>
        <p:nvSpPr>
          <p:cNvPr id="3" name="Subtitle 2"/>
          <p:cNvSpPr>
            <a:spLocks noGrp="1"/>
          </p:cNvSpPr>
          <p:nvPr>
            <p:ph type="subTitle" idx="1"/>
          </p:nvPr>
        </p:nvSpPr>
        <p:spPr/>
        <p:txBody>
          <a:bodyPr/>
          <a:lstStyle/>
          <a:p>
            <a:r>
              <a:rPr lang="en-US" dirty="0" smtClean="0"/>
              <a:t>Chapter 7</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   Proof</a:t>
            </a:r>
            <a:r>
              <a:rPr lang="en-US" dirty="0" smtClean="0"/>
              <a:t>: Using the fact that |</a:t>
            </a:r>
            <a:r>
              <a:rPr lang="en-US" i="1" dirty="0" smtClean="0">
                <a:ea typeface="Cambria Math"/>
              </a:rPr>
              <a:t>   | = |S| </a:t>
            </a:r>
            <a:r>
              <a:rPr lang="en-US" i="1" dirty="0" smtClean="0">
                <a:latin typeface="Cambria Math"/>
                <a:ea typeface="Cambria Math"/>
              </a:rPr>
              <a:t>−</a:t>
            </a:r>
            <a:r>
              <a:rPr lang="en-US" i="1" dirty="0" smtClean="0">
                <a:ea typeface="Cambria Math"/>
              </a:rPr>
              <a:t> |E|, </a:t>
            </a:r>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Proof</a:t>
            </a:r>
            <a:r>
              <a:rPr lang="en-US" dirty="0" smtClean="0"/>
              <a:t>: Given the inclusion-exclusion formula from Section </a:t>
            </a:r>
            <a:r>
              <a:rPr lang="en-US" dirty="0" smtClean="0">
                <a:latin typeface="Cambria Math" pitchFamily="18" charset="0"/>
                <a:ea typeface="Cambria Math" pitchFamily="18" charset="0"/>
              </a:rPr>
              <a:t>2.2</a:t>
            </a:r>
            <a:r>
              <a:rPr lang="en-US" dirty="0" smtClean="0"/>
              <a:t>, </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a:t>
            </a:r>
            <a:r>
              <a:rPr lang="en-US" dirty="0" smtClean="0"/>
              <a:t>,  it follows that</a:t>
            </a:r>
            <a:endParaRPr lang="en-US" dirty="0"/>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smtClean="0"/>
              <a:t>The Probability of Complements and Unions of Events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smtClean="0"/>
          </a:p>
          <a:p>
            <a:pPr>
              <a:buNone/>
            </a:pPr>
            <a:endParaRPr lang="en-US" dirty="0" smtClean="0"/>
          </a:p>
          <a:p>
            <a:pPr>
              <a:buNone/>
            </a:pPr>
            <a:r>
              <a:rPr lang="en-US" b="1" dirty="0" smtClean="0"/>
              <a:t>    Solution</a:t>
            </a:r>
            <a:r>
              <a:rPr lang="en-US" dirty="0" smtClean="0"/>
              <a:t>: You should switch. The probability that your initial pick is correct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 This is the same whether or not you switch doors. But since the game show host always opens a door that does not have the prize, if you switch the probability of winning will be </a:t>
            </a:r>
            <a:r>
              <a:rPr lang="en-US" dirty="0" smtClean="0">
                <a:latin typeface="Cambria Math" pitchFamily="18" charset="0"/>
                <a:ea typeface="Cambria Math" pitchFamily="18" charset="0"/>
              </a:rPr>
              <a:t>2/3</a:t>
            </a:r>
            <a:r>
              <a:rPr lang="en-US" dirty="0" smtClean="0"/>
              <a:t>, because you win if your initial pick was not the correct door and the probability your initial pick was wrong is </a:t>
            </a:r>
            <a:r>
              <a:rPr lang="en-US" dirty="0" smtClean="0">
                <a:latin typeface="Cambria Math" pitchFamily="18" charset="0"/>
                <a:ea typeface="Cambria Math" pitchFamily="18" charset="0"/>
              </a:rPr>
              <a:t>2/3</a:t>
            </a:r>
            <a:r>
              <a:rPr lang="en-US" dirty="0" smtClean="0"/>
              <a:t>.</a:t>
            </a:r>
            <a:endParaRPr lang="en-US" dirty="0"/>
          </a:p>
        </p:txBody>
      </p:sp>
      <p:grpSp>
        <p:nvGrpSpPr>
          <p:cNvPr id="38" name="Group 37"/>
          <p:cNvGrpSpPr/>
          <p:nvPr/>
        </p:nvGrpSpPr>
        <p:grpSpPr>
          <a:xfrm>
            <a:off x="5715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61722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1</a:t>
            </a:r>
            <a:endParaRPr lang="en-US" sz="2800" b="1" dirty="0">
              <a:latin typeface="Cambria Math" pitchFamily="18" charset="0"/>
              <a:ea typeface="Cambria Math" pitchFamily="18" charset="0"/>
            </a:endParaRPr>
          </a:p>
        </p:txBody>
      </p:sp>
      <p:sp>
        <p:nvSpPr>
          <p:cNvPr id="25" name="TextBox 24"/>
          <p:cNvSpPr txBox="1"/>
          <p:nvPr/>
        </p:nvSpPr>
        <p:spPr>
          <a:xfrm>
            <a:off x="7620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3</a:t>
            </a:r>
            <a:endParaRPr lang="en-US" sz="2800" b="1" dirty="0">
              <a:latin typeface="Cambria Math" pitchFamily="18" charset="0"/>
              <a:ea typeface="Cambria Math" pitchFamily="18" charset="0"/>
            </a:endParaRPr>
          </a:p>
        </p:txBody>
      </p:sp>
      <p:sp>
        <p:nvSpPr>
          <p:cNvPr id="27" name="TextBox 26"/>
          <p:cNvSpPr txBox="1"/>
          <p:nvPr/>
        </p:nvSpPr>
        <p:spPr>
          <a:xfrm>
            <a:off x="6858000" y="533400"/>
            <a:ext cx="228600" cy="523220"/>
          </a:xfrm>
          <a:prstGeom prst="rect">
            <a:avLst/>
          </a:prstGeom>
          <a:noFill/>
        </p:spPr>
        <p:txBody>
          <a:bodyPr wrap="square" rtlCol="0">
            <a:spAutoFit/>
          </a:bodyPr>
          <a:lstStyle/>
          <a:p>
            <a:r>
              <a:rPr lang="en-US" sz="2800" b="1" dirty="0" smtClean="0">
                <a:latin typeface="Cambria Math" pitchFamily="18" charset="0"/>
                <a:ea typeface="Cambria Math" pitchFamily="18" charset="0"/>
              </a:rPr>
              <a:t>2</a:t>
            </a:r>
            <a:endParaRPr lang="en-US" sz="2800" b="1" dirty="0">
              <a:latin typeface="Cambria Math" pitchFamily="18" charset="0"/>
              <a:ea typeface="Cambria Math" pitchFamily="18" charset="0"/>
            </a:endParaRPr>
          </a:p>
        </p:txBody>
      </p:sp>
      <p:sp>
        <p:nvSpPr>
          <p:cNvPr id="29" name="TextBox 28"/>
          <p:cNvSpPr txBox="1"/>
          <p:nvPr/>
        </p:nvSpPr>
        <p:spPr>
          <a:xfrm>
            <a:off x="1371600" y="3657600"/>
            <a:ext cx="6477000" cy="584775"/>
          </a:xfrm>
          <a:prstGeom prst="rect">
            <a:avLst/>
          </a:prstGeom>
          <a:noFill/>
        </p:spPr>
        <p:txBody>
          <a:bodyPr wrap="square" rtlCol="0">
            <a:spAutoFit/>
          </a:bodyPr>
          <a:lstStyle/>
          <a:p>
            <a:r>
              <a:rPr lang="en-US" dirty="0" smtClean="0"/>
              <a:t>(</a:t>
            </a:r>
            <a:r>
              <a:rPr lang="en-US" sz="1400" i="1" dirty="0" smtClean="0"/>
              <a:t>This is a notoriously confusing problem that has been the subject of much discussion . Do a web search to see why!)</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Probability Theory</a:t>
            </a:r>
            <a:endParaRPr lang="en-US" dirty="0"/>
          </a:p>
        </p:txBody>
      </p:sp>
      <p:sp>
        <p:nvSpPr>
          <p:cNvPr id="3" name="Subtitle 2"/>
          <p:cNvSpPr>
            <a:spLocks noGrp="1"/>
          </p:cNvSpPr>
          <p:nvPr>
            <p:ph type="subTitle" idx="1"/>
          </p:nvPr>
        </p:nvSpPr>
        <p:spPr/>
        <p:txBody>
          <a:bodyPr/>
          <a:lstStyle/>
          <a:p>
            <a:r>
              <a:rPr lang="en-US" dirty="0" smtClean="0"/>
              <a:t>Section 7.2</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Assigning Probabilities</a:t>
            </a:r>
          </a:p>
          <a:p>
            <a:r>
              <a:rPr lang="en-US" dirty="0" smtClean="0"/>
              <a:t>Probabilities of Complements and Unions of Events</a:t>
            </a:r>
          </a:p>
          <a:p>
            <a:r>
              <a:rPr lang="en-US" dirty="0" smtClean="0"/>
              <a:t>Conditional Probability </a:t>
            </a:r>
          </a:p>
          <a:p>
            <a:r>
              <a:rPr lang="en-US" dirty="0" smtClean="0"/>
              <a:t>Independence</a:t>
            </a:r>
          </a:p>
          <a:p>
            <a:r>
              <a:rPr lang="en-US" dirty="0" smtClean="0"/>
              <a:t>Bernoulli Trials and the Binomial Distribution</a:t>
            </a:r>
          </a:p>
          <a:p>
            <a:r>
              <a:rPr lang="en-US" dirty="0" smtClean="0"/>
              <a:t>Random Variables</a:t>
            </a:r>
          </a:p>
          <a:p>
            <a:r>
              <a:rPr lang="en-US" dirty="0" smtClean="0"/>
              <a:t>The Birthday Problem</a:t>
            </a:r>
          </a:p>
          <a:p>
            <a:r>
              <a:rPr lang="en-US" dirty="0" smtClean="0"/>
              <a:t>Monte Carlo Algorithms</a:t>
            </a:r>
          </a:p>
          <a:p>
            <a:r>
              <a:rPr lang="en-US" dirty="0" smtClean="0"/>
              <a:t>The Probabilistic Method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Laplace’s definition from the previous section, assumes that all outcomes are equally likely. Now we introduce a more general definition of probabilities that avoids this restriction.</a:t>
            </a:r>
          </a:p>
          <a:p>
            <a:r>
              <a:rPr lang="en-US" dirty="0" smtClean="0"/>
              <a:t>Let </a:t>
            </a:r>
            <a:r>
              <a:rPr lang="en-US" i="1" dirty="0" smtClean="0"/>
              <a:t>S</a:t>
            </a:r>
            <a:r>
              <a:rPr lang="en-US" dirty="0" smtClean="0"/>
              <a:t> be a sample space of an experiment with a finite number of outcomes. We assign a probability </a:t>
            </a:r>
            <a:r>
              <a:rPr lang="en-US" i="1" dirty="0" smtClean="0"/>
              <a:t>p</a:t>
            </a:r>
            <a:r>
              <a:rPr lang="en-US" dirty="0" smtClean="0"/>
              <a:t>(</a:t>
            </a:r>
            <a:r>
              <a:rPr lang="en-US" i="1" dirty="0" smtClean="0"/>
              <a:t>s</a:t>
            </a:r>
            <a:r>
              <a:rPr lang="en-US" dirty="0" smtClean="0"/>
              <a:t>) to each outcome </a:t>
            </a:r>
            <a:r>
              <a:rPr lang="en-US" i="1" dirty="0" smtClean="0"/>
              <a:t>s</a:t>
            </a:r>
            <a:r>
              <a:rPr lang="en-US" dirty="0" smtClean="0"/>
              <a:t>, so that:</a:t>
            </a:r>
          </a:p>
          <a:p>
            <a:pPr marL="1062990" lvl="3" indent="-514350">
              <a:buSzPct val="95000"/>
              <a:buNone/>
            </a:pPr>
            <a:r>
              <a:rPr lang="en-US" i="1" dirty="0" err="1" smtClean="0">
                <a:solidFill>
                  <a:schemeClr val="accent3"/>
                </a:solidFill>
                <a:ea typeface="Cambria Math" pitchFamily="18" charset="0"/>
              </a:rPr>
              <a:t>i</a:t>
            </a:r>
            <a:r>
              <a:rPr lang="en-US" i="1" dirty="0" smtClean="0">
                <a:solidFill>
                  <a:schemeClr val="accent3"/>
                </a:solidFill>
                <a:ea typeface="Cambria Math" pitchFamily="18" charset="0"/>
              </a:rPr>
              <a:t>.</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t> ≤ </a:t>
            </a:r>
            <a:r>
              <a:rPr lang="en-US" i="1" dirty="0" smtClean="0"/>
              <a:t>p</a:t>
            </a:r>
            <a:r>
              <a:rPr lang="en-US" dirty="0" smtClean="0"/>
              <a:t>(</a:t>
            </a:r>
            <a:r>
              <a:rPr lang="en-US" i="1" dirty="0" smtClean="0"/>
              <a:t>s</a:t>
            </a:r>
            <a:r>
              <a:rPr lang="en-US" dirty="0" smtClean="0"/>
              <a:t>) ≤ </a:t>
            </a:r>
            <a:r>
              <a:rPr lang="en-US" dirty="0" smtClean="0">
                <a:latin typeface="Cambria Math" pitchFamily="18" charset="0"/>
                <a:ea typeface="Cambria Math" pitchFamily="18" charset="0"/>
              </a:rPr>
              <a:t>1 </a:t>
            </a:r>
            <a:r>
              <a:rPr lang="en-US" dirty="0" smtClean="0"/>
              <a:t>for each </a:t>
            </a:r>
            <a:r>
              <a:rPr lang="en-US" i="1" dirty="0" smtClean="0"/>
              <a:t>s</a:t>
            </a:r>
            <a:r>
              <a:rPr lang="en-US" dirty="0" smtClean="0"/>
              <a:t> </a:t>
            </a:r>
            <a:r>
              <a:rPr lang="en-US" dirty="0" smtClean="0">
                <a:latin typeface="Symbol" pitchFamily="18" charset="2"/>
              </a:rPr>
              <a:t>Î </a:t>
            </a:r>
            <a:r>
              <a:rPr lang="en-US" i="1" dirty="0" smtClean="0"/>
              <a:t>S</a:t>
            </a:r>
          </a:p>
          <a:p>
            <a:pPr marL="1062990" lvl="3" indent="-514350">
              <a:buSzPct val="95000"/>
              <a:buNone/>
            </a:pPr>
            <a:endParaRPr lang="en-US" i="1" dirty="0" smtClean="0"/>
          </a:p>
          <a:p>
            <a:pPr marL="1062990" lvl="3" indent="-514350">
              <a:buSzPct val="95000"/>
              <a:buNone/>
            </a:pPr>
            <a:r>
              <a:rPr lang="en-US" i="1" dirty="0" smtClean="0">
                <a:solidFill>
                  <a:schemeClr val="accent3"/>
                </a:solidFill>
              </a:rPr>
              <a:t>ii.   </a:t>
            </a:r>
          </a:p>
          <a:p>
            <a:pPr marL="548640" lvl="2" indent="-274320">
              <a:buClr>
                <a:schemeClr val="accent3"/>
              </a:buClr>
              <a:buSzPct val="95000"/>
              <a:buNone/>
            </a:pPr>
            <a:endParaRPr lang="en-US" dirty="0" smtClean="0"/>
          </a:p>
          <a:p>
            <a:r>
              <a:rPr lang="en-US" dirty="0" smtClean="0"/>
              <a:t>The function </a:t>
            </a:r>
            <a:r>
              <a:rPr lang="en-US" i="1" dirty="0" smtClean="0"/>
              <a:t>p</a:t>
            </a:r>
            <a:r>
              <a:rPr lang="en-US" dirty="0" smtClean="0"/>
              <a:t> from the set of all outcomes of the sample space </a:t>
            </a:r>
            <a:r>
              <a:rPr lang="en-US" i="1" dirty="0" smtClean="0"/>
              <a:t>S</a:t>
            </a:r>
            <a:r>
              <a:rPr lang="en-US" dirty="0" smtClean="0"/>
              <a:t> is called a </a:t>
            </a:r>
            <a:r>
              <a:rPr lang="en-US" i="1" dirty="0" smtClean="0"/>
              <a:t>probability distribution</a:t>
            </a:r>
            <a:r>
              <a:rPr lang="en-US" dirty="0" smtClean="0"/>
              <a:t>.</a:t>
            </a:r>
          </a:p>
          <a:p>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648200"/>
            <a:ext cx="1283970" cy="55816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What probabilities should we assign to the outcomes </a:t>
            </a:r>
            <a:r>
              <a:rPr lang="en-US" i="1" dirty="0" smtClean="0"/>
              <a:t>H</a:t>
            </a:r>
            <a:r>
              <a:rPr lang="en-US" dirty="0" smtClean="0"/>
              <a:t>(heads) and </a:t>
            </a:r>
            <a:r>
              <a:rPr lang="en-US" i="1" dirty="0" smtClean="0"/>
              <a:t>T</a:t>
            </a:r>
            <a:r>
              <a:rPr lang="en-US" dirty="0" smtClean="0"/>
              <a:t> (tails) when a fair coin is flipped? What probabilities should be assigned to these outcomes when the coin is biased so that heads comes up twice as often as tails?</a:t>
            </a:r>
          </a:p>
          <a:p>
            <a:pPr>
              <a:buNone/>
            </a:pPr>
            <a:r>
              <a:rPr lang="en-US" b="1" dirty="0" smtClean="0"/>
              <a:t>    Solution</a:t>
            </a:r>
            <a:r>
              <a:rPr lang="en-US" dirty="0" smtClean="0"/>
              <a:t>:    We have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a:t>
            </a:r>
          </a:p>
          <a:p>
            <a:pPr>
              <a:buNone/>
            </a:pPr>
            <a:r>
              <a:rPr lang="en-US" dirty="0" smtClean="0"/>
              <a:t>    Because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r>
              <a:rPr lang="en-US" dirty="0" smtClean="0"/>
              <a:t>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 + </a:t>
            </a:r>
            <a:r>
              <a:rPr lang="en-US" i="1" dirty="0" smtClean="0"/>
              <a:t>p</a:t>
            </a:r>
            <a:r>
              <a:rPr lang="en-US" dirty="0" smtClean="0"/>
              <a:t>(</a:t>
            </a:r>
            <a:r>
              <a:rPr lang="en-US" i="1" dirty="0" smtClean="0"/>
              <a:t>T</a:t>
            </a:r>
            <a:r>
              <a:rPr lang="en-US" dirty="0" smtClean="0"/>
              <a:t>) =</a:t>
            </a:r>
            <a:r>
              <a:rPr lang="en-US" dirty="0" smtClean="0">
                <a:latin typeface="Cambria Math" pitchFamily="18" charset="0"/>
                <a:ea typeface="Cambria Math" pitchFamily="18" charset="0"/>
              </a:rPr>
              <a:t> 3</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1/3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2/3</a:t>
            </a:r>
            <a:r>
              <a:rPr lang="en-US" dirty="0" smtClean="0"/>
              <a:t>.</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Suppose that </a:t>
            </a:r>
            <a:r>
              <a:rPr lang="en-US" i="1" dirty="0" smtClean="0"/>
              <a:t>S</a:t>
            </a:r>
            <a:r>
              <a:rPr lang="en-US" dirty="0" smtClean="0"/>
              <a:t> is a set with </a:t>
            </a:r>
            <a:r>
              <a:rPr lang="en-US" i="1" dirty="0" smtClean="0"/>
              <a:t>n</a:t>
            </a:r>
            <a:r>
              <a:rPr lang="en-US" dirty="0" smtClean="0"/>
              <a:t> elements. The </a:t>
            </a:r>
            <a:r>
              <a:rPr lang="en-US" i="1" dirty="0" smtClean="0"/>
              <a:t>uniform distribution </a:t>
            </a:r>
            <a:r>
              <a:rPr lang="en-US" dirty="0" smtClean="0"/>
              <a:t>assigns the probability </a:t>
            </a:r>
            <a:r>
              <a:rPr lang="en-US" dirty="0" smtClean="0">
                <a:latin typeface="Cambria Math" pitchFamily="18" charset="0"/>
                <a:ea typeface="Cambria Math" pitchFamily="18" charset="0"/>
              </a:rPr>
              <a:t>1</a:t>
            </a:r>
            <a:r>
              <a:rPr lang="en-US" i="1" dirty="0" smtClean="0"/>
              <a:t>/n</a:t>
            </a:r>
            <a:r>
              <a:rPr lang="en-US" dirty="0" smtClean="0"/>
              <a:t> to each element of </a:t>
            </a:r>
            <a:r>
              <a:rPr lang="en-US" i="1" dirty="0" smtClean="0"/>
              <a:t>S</a:t>
            </a:r>
            <a:r>
              <a:rPr lang="en-US" dirty="0" smtClean="0"/>
              <a:t>. (Note that we could have used Laplace’s definition here.)</a:t>
            </a:r>
          </a:p>
          <a:p>
            <a:pPr>
              <a:buNone/>
            </a:pPr>
            <a:r>
              <a:rPr lang="en-US" b="1" dirty="0" smtClean="0"/>
              <a:t>   Example</a:t>
            </a:r>
            <a:r>
              <a:rPr lang="en-US" dirty="0" smtClean="0"/>
              <a:t>: Consider again the coin flipping example, but with a fair coin. Now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Introduction to Discrete Probability</a:t>
            </a:r>
          </a:p>
          <a:p>
            <a:r>
              <a:rPr lang="en-US" dirty="0" smtClean="0"/>
              <a:t>Probability Theory</a:t>
            </a:r>
          </a:p>
          <a:p>
            <a:r>
              <a:rPr lang="en-US" dirty="0" err="1" smtClean="0"/>
              <a:t>Bayes</a:t>
            </a:r>
            <a:r>
              <a:rPr lang="en-US" dirty="0" smtClean="0"/>
              <a:t>’ Theorem</a:t>
            </a:r>
          </a:p>
          <a:p>
            <a:r>
              <a:rPr lang="en-US" dirty="0" smtClean="0"/>
              <a:t>Expected Value and Variance</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probability of the event </a:t>
            </a:r>
            <a:r>
              <a:rPr lang="en-US" i="1" dirty="0" smtClean="0"/>
              <a:t>E</a:t>
            </a:r>
            <a:r>
              <a:rPr lang="en-US" dirty="0" smtClean="0"/>
              <a:t> is the sum of the probabilities of the outcomes in </a:t>
            </a:r>
            <a:r>
              <a:rPr lang="en-US" i="1" dirty="0" smtClean="0"/>
              <a:t>E</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Note that now no assumption is being made about the distribution.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3352800"/>
            <a:ext cx="2548890" cy="83724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that a die is biased so that </a:t>
            </a:r>
            <a:r>
              <a:rPr lang="en-US" dirty="0" smtClean="0">
                <a:latin typeface="Cambria Math" pitchFamily="18" charset="0"/>
                <a:ea typeface="Cambria Math" pitchFamily="18" charset="0"/>
              </a:rPr>
              <a:t>3 </a:t>
            </a:r>
            <a:r>
              <a:rPr lang="en-US" dirty="0" smtClean="0"/>
              <a:t>appears twice as often as each other number, but that the other five outcomes are equally likely. What is the probability that an odd number appears when we roll this die?</a:t>
            </a:r>
          </a:p>
          <a:p>
            <a:pPr>
              <a:buNone/>
            </a:pPr>
            <a:r>
              <a:rPr lang="en-US" b="1" dirty="0" smtClean="0"/>
              <a:t>   Solution</a:t>
            </a:r>
            <a:r>
              <a:rPr lang="en-US" dirty="0" smtClean="0"/>
              <a:t>: We want the probability of the event               </a:t>
            </a:r>
            <a:r>
              <a:rPr lang="en-US" i="1" dirty="0" smtClean="0"/>
              <a:t>E</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We have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2/7</a:t>
            </a:r>
            <a:r>
              <a:rPr lang="en-US" dirty="0" smtClean="0">
                <a:ea typeface="Cambria Math" pitchFamily="18" charset="0"/>
              </a:rPr>
              <a:t> and </a:t>
            </a:r>
            <a:endParaRPr lang="en-US" dirty="0" smtClean="0"/>
          </a:p>
          <a:p>
            <a:pPr>
              <a:buNone/>
            </a:pP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4</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6</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1/7</a:t>
            </a:r>
            <a:r>
              <a:rPr lang="en-US" dirty="0" smtClean="0">
                <a:ea typeface="Cambria Math" pitchFamily="18" charset="0"/>
              </a:rPr>
              <a:t>.</a:t>
            </a:r>
          </a:p>
          <a:p>
            <a:pPr>
              <a:buNone/>
            </a:pPr>
            <a:r>
              <a:rPr lang="en-US" dirty="0" smtClean="0">
                <a:ea typeface="Cambria Math" pitchFamily="18" charset="0"/>
              </a:rPr>
              <a:t>    Hence,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 =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p>
          <a:p>
            <a:pPr>
              <a:buNone/>
            </a:pPr>
            <a:r>
              <a:rPr lang="en-US" dirty="0" smtClean="0">
                <a:latin typeface="Cambria Math" pitchFamily="18" charset="0"/>
                <a:ea typeface="Cambria Math" pitchFamily="18" charset="0"/>
              </a:rPr>
              <a:t>                                     1/7 </a:t>
            </a:r>
            <a:r>
              <a:rPr lang="en-US" dirty="0" smtClean="0">
                <a:ea typeface="Cambria Math" pitchFamily="18" charset="0"/>
              </a:rPr>
              <a:t>+</a:t>
            </a:r>
            <a:r>
              <a:rPr lang="en-US" dirty="0" smtClean="0">
                <a:latin typeface="Cambria Math" pitchFamily="18" charset="0"/>
                <a:ea typeface="Cambria Math" pitchFamily="18" charset="0"/>
              </a:rPr>
              <a:t> 2/7</a:t>
            </a:r>
            <a:r>
              <a:rPr lang="en-US" dirty="0" smtClean="0">
                <a:ea typeface="Cambria Math" pitchFamily="18" charset="0"/>
              </a:rPr>
              <a:t> +</a:t>
            </a:r>
            <a:r>
              <a:rPr lang="en-US" dirty="0" smtClean="0">
                <a:latin typeface="Cambria Math" pitchFamily="18" charset="0"/>
                <a:ea typeface="Cambria Math" pitchFamily="18" charset="0"/>
              </a:rPr>
              <a:t> 1/7 = 4/7</a:t>
            </a:r>
            <a:r>
              <a:rPr lang="en-US" dirty="0" smtClean="0">
                <a:ea typeface="Cambria Math" pitchFamily="18" charset="0"/>
              </a:rPr>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Probabilities of Complements and Unions  of Events</a:t>
            </a:r>
            <a:endParaRPr lang="en-US" sz="4000" dirty="0"/>
          </a:p>
        </p:txBody>
      </p:sp>
      <p:sp>
        <p:nvSpPr>
          <p:cNvPr id="3" name="Content Placeholder 2"/>
          <p:cNvSpPr>
            <a:spLocks noGrp="1"/>
          </p:cNvSpPr>
          <p:nvPr>
            <p:ph idx="1"/>
          </p:nvPr>
        </p:nvSpPr>
        <p:spPr/>
        <p:txBody>
          <a:bodyPr/>
          <a:lstStyle/>
          <a:p>
            <a:r>
              <a:rPr lang="en-US" dirty="0" smtClean="0"/>
              <a:t>Complements:                                  still holds. Since each outcome is in either E or      , but not both,     </a:t>
            </a:r>
          </a:p>
          <a:p>
            <a:endParaRPr lang="en-US" dirty="0" smtClean="0"/>
          </a:p>
          <a:p>
            <a:endParaRPr lang="en-US" dirty="0" smtClean="0"/>
          </a:p>
          <a:p>
            <a:r>
              <a:rPr lang="en-US" dirty="0" smtClean="0"/>
              <a:t>Unions:</a:t>
            </a:r>
          </a:p>
          <a:p>
            <a:pPr>
              <a:buNone/>
            </a:pPr>
            <a:r>
              <a:rPr lang="en-US" dirty="0" smtClean="0"/>
              <a:t>      also still holds under the new definition. </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124200" y="1981200"/>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5181600" y="2438400"/>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2057401"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133600" y="3886200"/>
            <a:ext cx="5755481" cy="31908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Events</a:t>
            </a:r>
            <a:endParaRPr lang="en-US" dirty="0"/>
          </a:p>
        </p:txBody>
      </p:sp>
      <p:sp>
        <p:nvSpPr>
          <p:cNvPr id="3" name="Content Placeholder 2"/>
          <p:cNvSpPr>
            <a:spLocks noGrp="1"/>
          </p:cNvSpPr>
          <p:nvPr>
            <p:ph idx="1"/>
          </p:nvPr>
        </p:nvSpPr>
        <p:spPr/>
        <p:txBody>
          <a:bodyPr/>
          <a:lstStyle/>
          <a:p>
            <a:pPr>
              <a:buNone/>
            </a:pPr>
            <a:r>
              <a:rPr lang="en-US" b="1" dirty="0" smtClean="0"/>
              <a:t>   Theorem</a:t>
            </a:r>
            <a:r>
              <a:rPr lang="en-US" dirty="0" smtClean="0"/>
              <a:t>: If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is a sequence of </a:t>
            </a:r>
            <a:r>
              <a:rPr lang="en-US" dirty="0" err="1" smtClean="0"/>
              <a:t>pairwise</a:t>
            </a:r>
            <a:r>
              <a:rPr lang="en-US" dirty="0" smtClean="0"/>
              <a:t> disjoint events in a sample space </a:t>
            </a:r>
            <a:r>
              <a:rPr lang="en-US" i="1" dirty="0" smtClean="0"/>
              <a:t>S</a:t>
            </a:r>
            <a:r>
              <a:rPr lang="en-US" dirty="0" smtClean="0"/>
              <a:t>, then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3429000"/>
            <a:ext cx="3737610" cy="1140143"/>
          </a:xfrm>
          <a:prstGeom prst="rect">
            <a:avLst/>
          </a:prstGeom>
        </p:spPr>
      </p:pic>
      <p:sp>
        <p:nvSpPr>
          <p:cNvPr id="6" name="TextBox 5"/>
          <p:cNvSpPr txBox="1"/>
          <p:nvPr/>
        </p:nvSpPr>
        <p:spPr>
          <a:xfrm>
            <a:off x="1905000" y="5181600"/>
            <a:ext cx="4800600" cy="369332"/>
          </a:xfrm>
          <a:prstGeom prst="rect">
            <a:avLst/>
          </a:prstGeom>
          <a:noFill/>
        </p:spPr>
        <p:txBody>
          <a:bodyPr wrap="square" rtlCol="0">
            <a:spAutoFit/>
          </a:bodyPr>
          <a:lstStyle/>
          <a:p>
            <a:r>
              <a:rPr lang="en-US" i="1" dirty="0" smtClean="0"/>
              <a:t>see Exercises </a:t>
            </a:r>
            <a:r>
              <a:rPr lang="en-US" dirty="0" smtClean="0">
                <a:latin typeface="Cambria Math" pitchFamily="18" charset="0"/>
                <a:ea typeface="Cambria Math" pitchFamily="18" charset="0"/>
              </a:rPr>
              <a:t>36</a:t>
            </a:r>
            <a:r>
              <a:rPr lang="en-US" dirty="0" smtClean="0"/>
              <a:t> </a:t>
            </a:r>
            <a:r>
              <a:rPr lang="en-US" i="1" dirty="0" smtClean="0"/>
              <a:t>and</a:t>
            </a:r>
            <a:r>
              <a:rPr lang="en-US" dirty="0" smtClean="0"/>
              <a:t> </a:t>
            </a:r>
            <a:r>
              <a:rPr lang="en-US" dirty="0" smtClean="0">
                <a:latin typeface="Cambria Math" pitchFamily="18" charset="0"/>
                <a:ea typeface="Cambria Math" pitchFamily="18" charset="0"/>
              </a:rPr>
              <a:t>37</a:t>
            </a:r>
            <a:r>
              <a:rPr lang="en-US" dirty="0" smtClean="0"/>
              <a:t> </a:t>
            </a:r>
            <a:r>
              <a:rPr lang="en-US" i="1" dirty="0" smtClean="0"/>
              <a:t>for the proof</a:t>
            </a:r>
            <a:endParaRPr lang="en-US"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Let </a:t>
            </a:r>
            <a:r>
              <a:rPr lang="en-US" i="1" dirty="0" smtClean="0"/>
              <a:t>E</a:t>
            </a:r>
            <a:r>
              <a:rPr lang="en-US" dirty="0" smtClean="0"/>
              <a:t> and </a:t>
            </a:r>
            <a:r>
              <a:rPr lang="en-US" i="1" dirty="0" smtClean="0"/>
              <a:t>F</a:t>
            </a:r>
            <a:r>
              <a:rPr lang="en-US" dirty="0" smtClean="0"/>
              <a:t> be events with </a:t>
            </a:r>
            <a:r>
              <a:rPr lang="en-US" i="1" dirty="0" smtClean="0"/>
              <a:t>p(F) &gt; </a:t>
            </a:r>
            <a:r>
              <a:rPr lang="en-US" dirty="0" smtClean="0">
                <a:latin typeface="Cambria Math" pitchFamily="18" charset="0"/>
                <a:ea typeface="Cambria Math" pitchFamily="18" charset="0"/>
              </a:rPr>
              <a:t>0</a:t>
            </a:r>
            <a:r>
              <a:rPr lang="en-US" dirty="0" smtClean="0"/>
              <a:t>. The conditional probability of </a:t>
            </a:r>
            <a:r>
              <a:rPr lang="en-US" i="1" dirty="0" smtClean="0"/>
              <a:t>E</a:t>
            </a:r>
            <a:r>
              <a:rPr lang="en-US" dirty="0" smtClean="0"/>
              <a:t> given </a:t>
            </a:r>
            <a:r>
              <a:rPr lang="en-US" i="1" dirty="0" smtClean="0"/>
              <a:t>F</a:t>
            </a:r>
            <a:r>
              <a:rPr lang="en-US" dirty="0" smtClean="0"/>
              <a:t>, denoted by </a:t>
            </a:r>
            <a:r>
              <a:rPr lang="en-US" i="1" dirty="0" smtClean="0"/>
              <a:t>P</a:t>
            </a:r>
            <a:r>
              <a:rPr lang="en-US" dirty="0" smtClean="0"/>
              <a:t>(</a:t>
            </a:r>
            <a:r>
              <a:rPr lang="en-US" i="1" dirty="0" smtClean="0"/>
              <a:t>E</a:t>
            </a:r>
            <a:r>
              <a:rPr lang="en-US" dirty="0" smtClean="0"/>
              <a:t>|</a:t>
            </a:r>
            <a:r>
              <a:rPr lang="en-US" i="1" dirty="0" smtClean="0"/>
              <a:t>F</a:t>
            </a:r>
            <a:r>
              <a:rPr lang="en-US" dirty="0" smtClean="0"/>
              <a:t>), is defined as:</a:t>
            </a:r>
          </a:p>
          <a:p>
            <a:endParaRPr lang="en-US" dirty="0" smtClean="0"/>
          </a:p>
          <a:p>
            <a:endParaRPr lang="en-US" dirty="0" smtClean="0"/>
          </a:p>
          <a:p>
            <a:pPr>
              <a:buNone/>
            </a:pPr>
            <a:r>
              <a:rPr lang="en-US" dirty="0" smtClean="0"/>
              <a:t>    </a:t>
            </a:r>
            <a:r>
              <a:rPr lang="en-US" b="1" dirty="0" smtClean="0"/>
              <a:t>Example</a:t>
            </a:r>
            <a:r>
              <a:rPr lang="en-US" dirty="0" smtClean="0"/>
              <a:t>: A bit string of length four is generated at random so that each of the </a:t>
            </a:r>
            <a:r>
              <a:rPr lang="en-US" dirty="0" smtClean="0">
                <a:latin typeface="Cambria Math" pitchFamily="18" charset="0"/>
                <a:ea typeface="Cambria Math" pitchFamily="18" charset="0"/>
              </a:rPr>
              <a:t>16 </a:t>
            </a:r>
            <a:r>
              <a:rPr lang="en-US" dirty="0" smtClean="0"/>
              <a:t>bit strings of length </a:t>
            </a:r>
            <a:r>
              <a:rPr lang="en-US" dirty="0" smtClean="0">
                <a:latin typeface="Cambria Math" pitchFamily="18" charset="0"/>
                <a:ea typeface="Cambria Math" pitchFamily="18" charset="0"/>
              </a:rPr>
              <a:t>4</a:t>
            </a:r>
            <a:r>
              <a:rPr lang="en-US" dirty="0" smtClean="0"/>
              <a:t> is equally likely. What is the probability that it contains at least two consecutive </a:t>
            </a:r>
            <a:r>
              <a:rPr lang="en-US" dirty="0" smtClean="0">
                <a:latin typeface="Cambria Math" pitchFamily="18" charset="0"/>
                <a:ea typeface="Cambria Math" pitchFamily="18" charset="0"/>
              </a:rPr>
              <a:t>0</a:t>
            </a:r>
            <a:r>
              <a:rPr lang="en-US" dirty="0" smtClean="0"/>
              <a:t>s, given that its first bit is a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the bit string contains at least two consecutive </a:t>
            </a:r>
            <a:r>
              <a:rPr lang="en-US" dirty="0" smtClean="0">
                <a:latin typeface="Cambria Math" pitchFamily="18" charset="0"/>
                <a:ea typeface="Cambria Math" pitchFamily="18" charset="0"/>
              </a:rPr>
              <a:t>0</a:t>
            </a:r>
            <a:r>
              <a:rPr lang="en-US" dirty="0" smtClean="0"/>
              <a:t>s, and </a:t>
            </a:r>
            <a:r>
              <a:rPr lang="en-US" i="1" dirty="0" smtClean="0"/>
              <a:t>F</a:t>
            </a:r>
            <a:r>
              <a:rPr lang="en-US" dirty="0" smtClean="0"/>
              <a:t> be the event that the first bit is a </a:t>
            </a:r>
            <a:r>
              <a:rPr lang="en-US" dirty="0" smtClean="0">
                <a:latin typeface="Cambria Math" pitchFamily="18" charset="0"/>
                <a:ea typeface="Cambria Math" pitchFamily="18" charset="0"/>
              </a:rPr>
              <a:t>0</a:t>
            </a:r>
            <a:r>
              <a:rPr lang="en-US" dirty="0" smtClean="0"/>
              <a:t>. </a:t>
            </a:r>
          </a:p>
          <a:p>
            <a:pPr lvl="1"/>
            <a:r>
              <a:rPr lang="en-US" dirty="0" smtClean="0"/>
              <a:t>Since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dirty="0" smtClean="0">
                <a:latin typeface="Cambria Math" pitchFamily="18" charset="0"/>
                <a:ea typeface="Cambria Math" pitchFamily="18" charset="0"/>
              </a:rPr>
              <a:t>0000</a:t>
            </a:r>
            <a:r>
              <a:rPr lang="en-US" dirty="0" smtClean="0"/>
              <a:t>,</a:t>
            </a:r>
            <a:r>
              <a:rPr lang="en-US" dirty="0" smtClean="0">
                <a:latin typeface="Cambria Math" pitchFamily="18" charset="0"/>
                <a:ea typeface="Cambria Math" pitchFamily="18" charset="0"/>
              </a:rPr>
              <a:t> 0001</a:t>
            </a:r>
            <a:r>
              <a:rPr lang="en-US" dirty="0" smtClean="0"/>
              <a:t>,</a:t>
            </a:r>
            <a:r>
              <a:rPr lang="en-US" dirty="0" smtClean="0">
                <a:latin typeface="Cambria Math" pitchFamily="18" charset="0"/>
                <a:ea typeface="Cambria Math" pitchFamily="18" charset="0"/>
              </a:rPr>
              <a:t> 0010</a:t>
            </a:r>
            <a:r>
              <a:rPr lang="en-US" dirty="0" smtClean="0"/>
              <a:t>,</a:t>
            </a:r>
            <a:r>
              <a:rPr lang="en-US" dirty="0" smtClean="0">
                <a:latin typeface="Cambria Math" pitchFamily="18" charset="0"/>
                <a:ea typeface="Cambria Math" pitchFamily="18" charset="0"/>
              </a:rPr>
              <a:t> 0011</a:t>
            </a:r>
            <a:r>
              <a:rPr lang="en-US" dirty="0" smtClean="0"/>
              <a:t>,</a:t>
            </a:r>
            <a:r>
              <a:rPr lang="en-US" dirty="0" smtClean="0">
                <a:latin typeface="Cambria Math" pitchFamily="18" charset="0"/>
                <a:ea typeface="Cambria Math" pitchFamily="18" charset="0"/>
              </a:rPr>
              <a:t> 0100</a:t>
            </a:r>
            <a:r>
              <a:rPr lang="en-US" dirty="0" smtClean="0"/>
              <a:t>},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5/16</a:t>
            </a:r>
            <a:r>
              <a:rPr lang="en-US" dirty="0" smtClean="0"/>
              <a:t>.</a:t>
            </a:r>
          </a:p>
          <a:p>
            <a:pPr lvl="1"/>
            <a:r>
              <a:rPr lang="en-US" dirty="0" smtClean="0"/>
              <a:t>Because </a:t>
            </a:r>
            <a:r>
              <a:rPr lang="en-US" dirty="0" smtClean="0">
                <a:latin typeface="Cambria Math" pitchFamily="18" charset="0"/>
                <a:ea typeface="Cambria Math" pitchFamily="18" charset="0"/>
              </a:rPr>
              <a:t>8</a:t>
            </a:r>
            <a:r>
              <a:rPr lang="en-US" dirty="0" smtClean="0"/>
              <a:t> bit strings of length </a:t>
            </a:r>
            <a:r>
              <a:rPr lang="en-US" dirty="0" smtClean="0">
                <a:latin typeface="Cambria Math" pitchFamily="18" charset="0"/>
                <a:ea typeface="Cambria Math" pitchFamily="18" charset="0"/>
              </a:rPr>
              <a:t>4</a:t>
            </a:r>
            <a:r>
              <a:rPr lang="en-US" dirty="0" smtClean="0"/>
              <a:t> start with a </a:t>
            </a:r>
            <a:r>
              <a:rPr lang="en-US" dirty="0" smtClean="0">
                <a:latin typeface="Cambria Math" pitchFamily="18" charset="0"/>
                <a:ea typeface="Cambria Math" pitchFamily="18" charset="0"/>
              </a:rPr>
              <a:t>0</a:t>
            </a:r>
            <a:r>
              <a:rPr lang="en-US" dirty="0" smtClean="0"/>
              <a:t>, p(F) = </a:t>
            </a:r>
            <a:r>
              <a:rPr lang="en-US" dirty="0" smtClean="0">
                <a:latin typeface="Cambria Math" pitchFamily="18" charset="0"/>
                <a:ea typeface="Cambria Math" pitchFamily="18" charset="0"/>
              </a:rPr>
              <a:t>8/16</a:t>
            </a:r>
            <a:r>
              <a:rPr lang="en-US" dirty="0" smtClean="0"/>
              <a:t>= </a:t>
            </a:r>
            <a:r>
              <a:rPr lang="en-US" dirty="0" smtClean="0">
                <a:latin typeface="Cambria Math" pitchFamily="18" charset="0"/>
                <a:ea typeface="Cambria Math" pitchFamily="18" charset="0"/>
              </a:rPr>
              <a:t>½</a:t>
            </a:r>
            <a:r>
              <a:rPr lang="en-US" dirty="0" smtClean="0"/>
              <a:t>.</a:t>
            </a:r>
          </a:p>
          <a:p>
            <a:pPr>
              <a:buNone/>
            </a:pPr>
            <a:r>
              <a:rPr lang="en-US" dirty="0" smtClean="0"/>
              <a:t>    Hence,</a:t>
            </a:r>
          </a:p>
          <a:p>
            <a:pPr lvl="1"/>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962400" y="2590800"/>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514600" y="5638801"/>
            <a:ext cx="3684270" cy="600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dirty="0" smtClean="0"/>
              <a:t>What is the conditional probability that a family with two children has two boys, given that they have at least one boy. Assume that each of the possibilities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GG</a:t>
            </a:r>
            <a:r>
              <a:rPr lang="en-US" dirty="0" smtClean="0"/>
              <a:t> is equally likely where </a:t>
            </a:r>
            <a:r>
              <a:rPr lang="en-US" i="1" dirty="0" smtClean="0"/>
              <a:t>B</a:t>
            </a:r>
            <a:r>
              <a:rPr lang="en-US" dirty="0" smtClean="0"/>
              <a:t> represents a boy and </a:t>
            </a:r>
            <a:r>
              <a:rPr lang="en-US" i="1" dirty="0" smtClean="0"/>
              <a:t>G</a:t>
            </a:r>
            <a:r>
              <a:rPr lang="en-US" dirty="0" smtClean="0"/>
              <a:t> represents a girl.</a:t>
            </a:r>
          </a:p>
          <a:p>
            <a:pPr>
              <a:buNone/>
            </a:pPr>
            <a:r>
              <a:rPr lang="en-US" b="1" dirty="0" smtClean="0"/>
              <a:t>   Solution</a:t>
            </a:r>
            <a:r>
              <a:rPr lang="en-US" dirty="0" smtClean="0"/>
              <a:t>: Let </a:t>
            </a:r>
            <a:r>
              <a:rPr lang="en-US" i="1" dirty="0" smtClean="0"/>
              <a:t>E</a:t>
            </a:r>
            <a:r>
              <a:rPr lang="en-US" dirty="0" smtClean="0"/>
              <a:t> be the event that the family has two boys and let  </a:t>
            </a:r>
            <a:r>
              <a:rPr lang="en-US" i="1" dirty="0" smtClean="0"/>
              <a:t>F</a:t>
            </a:r>
            <a:r>
              <a:rPr lang="en-US" dirty="0" smtClean="0"/>
              <a:t> be the event that the family has at least one boy. Then </a:t>
            </a:r>
            <a:r>
              <a:rPr lang="en-US" i="1" dirty="0" smtClean="0"/>
              <a:t>E</a:t>
            </a:r>
            <a:r>
              <a:rPr lang="en-US" dirty="0" smtClean="0"/>
              <a:t> = {</a:t>
            </a:r>
            <a:r>
              <a:rPr lang="en-US" i="1" dirty="0" smtClean="0"/>
              <a:t>BB</a:t>
            </a:r>
            <a:r>
              <a:rPr lang="en-US" dirty="0" smtClean="0"/>
              <a:t>}, </a:t>
            </a:r>
            <a:r>
              <a:rPr lang="en-US" i="1" dirty="0" smtClean="0"/>
              <a:t>F</a:t>
            </a:r>
            <a:r>
              <a:rPr lang="en-US" dirty="0" smtClean="0"/>
              <a:t> =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i="1" dirty="0" smtClean="0"/>
              <a:t>BB</a:t>
            </a:r>
            <a:r>
              <a:rPr lang="en-US" dirty="0" smtClean="0"/>
              <a:t>}.</a:t>
            </a:r>
          </a:p>
          <a:p>
            <a:pPr lvl="1"/>
            <a:r>
              <a:rPr lang="en-US" dirty="0" smtClean="0"/>
              <a:t>It follows that p(F)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a:t>
            </a:r>
          </a:p>
          <a:p>
            <a:pPr>
              <a:buNone/>
            </a:pPr>
            <a:r>
              <a:rPr lang="en-US" dirty="0" smtClean="0"/>
              <a:t>   Hence,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791200"/>
            <a:ext cx="3558540" cy="600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The events </a:t>
            </a:r>
            <a:r>
              <a:rPr lang="en-US" i="1" dirty="0" smtClean="0"/>
              <a:t>E</a:t>
            </a:r>
            <a:r>
              <a:rPr lang="en-US" dirty="0" smtClean="0"/>
              <a:t> and </a:t>
            </a:r>
            <a:r>
              <a:rPr lang="en-US" i="1" dirty="0" smtClean="0"/>
              <a:t>F</a:t>
            </a:r>
            <a:r>
              <a:rPr lang="en-US" dirty="0" smtClean="0"/>
              <a:t> are independent if and only if   </a:t>
            </a:r>
          </a:p>
          <a:p>
            <a:pPr>
              <a:buNone/>
            </a:pPr>
            <a:r>
              <a:rPr lang="en-US" dirty="0" smtClean="0"/>
              <a:t>       </a:t>
            </a:r>
          </a:p>
          <a:p>
            <a:pPr>
              <a:buNone/>
            </a:pPr>
            <a:r>
              <a:rPr lang="en-US" dirty="0" smtClean="0"/>
              <a:t>                           </a:t>
            </a:r>
            <a:endParaRPr lang="en-US" i="1" dirty="0" smtClean="0"/>
          </a:p>
          <a:p>
            <a:pPr>
              <a:buNone/>
            </a:pPr>
            <a:r>
              <a:rPr lang="en-US" b="1" dirty="0" smtClean="0"/>
              <a:t>    Example</a:t>
            </a:r>
            <a:r>
              <a:rPr lang="en-US" dirty="0" smtClean="0"/>
              <a:t>: Suppose </a:t>
            </a:r>
            <a:r>
              <a:rPr lang="en-US" i="1" dirty="0" smtClean="0"/>
              <a:t>E</a:t>
            </a:r>
            <a:r>
              <a:rPr lang="en-US" dirty="0" smtClean="0"/>
              <a:t> is the event that a randomly generated bit string of length four begins with a </a:t>
            </a:r>
            <a:r>
              <a:rPr lang="en-US" dirty="0" smtClean="0">
                <a:latin typeface="Cambria Math" pitchFamily="18" charset="0"/>
                <a:ea typeface="Cambria Math" pitchFamily="18" charset="0"/>
              </a:rPr>
              <a:t>1</a:t>
            </a:r>
            <a:r>
              <a:rPr lang="en-US" dirty="0" smtClean="0"/>
              <a:t> and </a:t>
            </a:r>
            <a:r>
              <a:rPr lang="en-US" i="1" dirty="0" smtClean="0"/>
              <a:t>F</a:t>
            </a:r>
            <a:r>
              <a:rPr lang="en-US" dirty="0" smtClean="0"/>
              <a:t> is the event that this bit string contains an even number of </a:t>
            </a:r>
            <a:r>
              <a:rPr lang="en-US" dirty="0" smtClean="0">
                <a:latin typeface="Cambria Math" pitchFamily="18" charset="0"/>
                <a:ea typeface="Cambria Math" pitchFamily="18" charset="0"/>
              </a:rPr>
              <a:t>1</a:t>
            </a:r>
            <a:r>
              <a:rPr lang="en-US" dirty="0" smtClean="0"/>
              <a:t>s. Are </a:t>
            </a:r>
            <a:r>
              <a:rPr lang="en-US" i="1" dirty="0" smtClean="0"/>
              <a:t>E</a:t>
            </a:r>
            <a:r>
              <a:rPr lang="en-US" dirty="0" smtClean="0"/>
              <a:t> and </a:t>
            </a:r>
            <a:r>
              <a:rPr lang="en-US" i="1" dirty="0" smtClean="0"/>
              <a:t>F</a:t>
            </a:r>
            <a:r>
              <a:rPr lang="en-US" dirty="0" smtClean="0"/>
              <a:t> independent if the </a:t>
            </a:r>
            <a:r>
              <a:rPr lang="en-US" dirty="0" smtClean="0">
                <a:latin typeface="Cambria Math" pitchFamily="18" charset="0"/>
                <a:ea typeface="Cambria Math" pitchFamily="18" charset="0"/>
              </a:rPr>
              <a:t>16</a:t>
            </a:r>
            <a:r>
              <a:rPr lang="en-US" dirty="0" smtClean="0"/>
              <a:t> bit strings of length four are equally likely? </a:t>
            </a:r>
          </a:p>
          <a:p>
            <a:pPr>
              <a:buNone/>
            </a:pPr>
            <a:r>
              <a:rPr lang="en-US" b="1" dirty="0" smtClean="0"/>
              <a:t>    Solution</a:t>
            </a:r>
            <a:r>
              <a:rPr lang="en-US" dirty="0" smtClean="0"/>
              <a:t>: There are eight bit strings of length four that begin with a </a:t>
            </a:r>
            <a:r>
              <a:rPr lang="en-US" dirty="0" smtClean="0">
                <a:latin typeface="Cambria Math" pitchFamily="18" charset="0"/>
                <a:ea typeface="Cambria Math" pitchFamily="18" charset="0"/>
              </a:rPr>
              <a:t>1, </a:t>
            </a:r>
            <a:r>
              <a:rPr lang="en-US" dirty="0" smtClean="0"/>
              <a:t>and eight bit strings of length four that contain an even number of </a:t>
            </a:r>
            <a:r>
              <a:rPr lang="en-US" dirty="0" smtClean="0">
                <a:latin typeface="Cambria Math" pitchFamily="18" charset="0"/>
                <a:ea typeface="Cambria Math" pitchFamily="18" charset="0"/>
              </a:rPr>
              <a:t>1</a:t>
            </a:r>
            <a:r>
              <a:rPr lang="en-US" dirty="0" smtClean="0"/>
              <a:t>s.</a:t>
            </a:r>
          </a:p>
          <a:p>
            <a:pPr lvl="1"/>
            <a:r>
              <a:rPr lang="en-US" dirty="0" smtClean="0"/>
              <a:t>Since the number of bit strings of length </a:t>
            </a:r>
            <a:r>
              <a:rPr lang="en-US" dirty="0" smtClean="0">
                <a:latin typeface="Cambria Math" pitchFamily="18" charset="0"/>
                <a:ea typeface="Cambria Math" pitchFamily="18" charset="0"/>
              </a:rPr>
              <a:t>4</a:t>
            </a:r>
            <a:r>
              <a:rPr lang="en-US" dirty="0" smtClean="0"/>
              <a:t> is </a:t>
            </a:r>
            <a:r>
              <a:rPr lang="en-US" dirty="0" smtClean="0">
                <a:latin typeface="Cambria Math" pitchFamily="18" charset="0"/>
                <a:ea typeface="Cambria Math" pitchFamily="18" charset="0"/>
              </a:rPr>
              <a:t>16,</a:t>
            </a:r>
          </a:p>
          <a:p>
            <a:pPr lvl="1">
              <a:buNone/>
            </a:pP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p>
          <a:p>
            <a:pPr lvl="1"/>
            <a:r>
              <a:rPr lang="en-US" dirty="0" smtClean="0">
                <a:latin typeface="Cambria Math" pitchFamily="18" charset="0"/>
                <a:ea typeface="Cambria Math" pitchFamily="18" charset="0"/>
              </a:rPr>
              <a:t>Since </a:t>
            </a:r>
            <a:r>
              <a:rPr lang="en-US" i="1" dirty="0" smtClean="0"/>
              <a:t>E</a:t>
            </a:r>
            <a:r>
              <a:rPr lang="en-US" dirty="0" smtClean="0">
                <a:latin typeface="Cambria Math"/>
                <a:ea typeface="Cambria Math"/>
              </a:rPr>
              <a:t>⋂</a:t>
            </a:r>
            <a:r>
              <a:rPr lang="en-US" i="1" dirty="0" smtClean="0"/>
              <a:t>F = </a:t>
            </a:r>
            <a:r>
              <a:rPr lang="en-US" dirty="0" smtClean="0"/>
              <a:t>{</a:t>
            </a:r>
            <a:r>
              <a:rPr lang="en-US" dirty="0" smtClean="0">
                <a:latin typeface="Cambria Math" pitchFamily="18" charset="0"/>
                <a:ea typeface="Cambria Math" pitchFamily="18" charset="0"/>
              </a:rPr>
              <a:t>1111</a:t>
            </a:r>
            <a:r>
              <a:rPr lang="en-US" dirty="0" smtClean="0"/>
              <a:t>, </a:t>
            </a:r>
            <a:r>
              <a:rPr lang="en-US" dirty="0" smtClean="0">
                <a:latin typeface="Cambria Math" pitchFamily="18" charset="0"/>
                <a:ea typeface="Cambria Math" pitchFamily="18" charset="0"/>
              </a:rPr>
              <a:t>1100</a:t>
            </a:r>
            <a:r>
              <a:rPr lang="en-US" dirty="0" smtClean="0"/>
              <a:t>,</a:t>
            </a:r>
            <a:r>
              <a:rPr lang="en-US" dirty="0" smtClean="0">
                <a:latin typeface="Cambria Math" pitchFamily="18" charset="0"/>
                <a:ea typeface="Cambria Math" pitchFamily="18" charset="0"/>
              </a:rPr>
              <a:t> 1010</a:t>
            </a:r>
            <a:r>
              <a:rPr lang="en-US" dirty="0" smtClean="0"/>
              <a:t>, </a:t>
            </a:r>
            <a:r>
              <a:rPr lang="en-US" dirty="0" smtClean="0">
                <a:latin typeface="Cambria Math" pitchFamily="18" charset="0"/>
                <a:ea typeface="Cambria Math" pitchFamily="18" charset="0"/>
              </a:rPr>
              <a:t>1001</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a:t>
            </a:r>
            <a:r>
              <a:rPr lang="en-US" dirty="0" smtClean="0">
                <a:latin typeface="Cambria Math" pitchFamily="18" charset="0"/>
                <a:ea typeface="Cambria Math" pitchFamily="18" charset="0"/>
              </a:rPr>
              <a:t>16</a:t>
            </a:r>
            <a:r>
              <a:rPr lang="en-US" dirty="0" smtClean="0">
                <a:ea typeface="Cambria Math" pitchFamily="18" charset="0"/>
              </a:rPr>
              <a:t>=</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a:t>
            </a:r>
            <a:r>
              <a:rPr lang="en-US" dirty="0" smtClean="0">
                <a:ea typeface="Cambria Math" pitchFamily="18" charset="0"/>
              </a:rPr>
              <a:t>.</a:t>
            </a:r>
          </a:p>
          <a:p>
            <a:pPr>
              <a:buNone/>
            </a:pPr>
            <a:r>
              <a:rPr lang="en-US" dirty="0" smtClean="0">
                <a:ea typeface="Cambria Math" pitchFamily="18" charset="0"/>
              </a:rPr>
              <a:t>    We conclude that E and F are independent, because </a:t>
            </a:r>
          </a:p>
          <a:p>
            <a:pPr>
              <a:buNone/>
            </a:pP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smtClean="0"/>
              <a:t>E</a:t>
            </a:r>
            <a:r>
              <a:rPr lang="en-US" dirty="0" smtClean="0">
                <a:latin typeface="Cambria Math"/>
                <a:ea typeface="Cambria Math"/>
              </a:rPr>
              <a:t>⋂</a:t>
            </a:r>
            <a:r>
              <a:rPr lang="en-US" i="1" dirty="0" smtClean="0"/>
              <a:t>F</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a:t>
            </a:r>
            <a:r>
              <a:rPr lang="en-US" dirty="0" smtClean="0">
                <a:latin typeface="Cambria Math" pitchFamily="18" charset="0"/>
                <a:ea typeface="Cambria Math" pitchFamily="18" charset="0"/>
              </a:rPr>
              <a:t>4 = (½) (½)=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a:t>
            </a:r>
            <a:endParaRPr lang="en-US" dirty="0" smtClean="0">
              <a:ea typeface="Cambria Math" pitchFamily="18" charset="0"/>
            </a:endParaRPr>
          </a:p>
          <a:p>
            <a:endParaRPr lang="en-US" dirty="0" smtClean="0"/>
          </a:p>
          <a:p>
            <a:endParaRPr lang="en-US" i="1" dirty="0" smtClean="0">
              <a:latin typeface="Symbol" pitchFamily="18" charset="2"/>
            </a:endParaRPr>
          </a:p>
        </p:txBody>
      </p:sp>
      <p:sp>
        <p:nvSpPr>
          <p:cNvPr id="4" name="TextBox 3"/>
          <p:cNvSpPr txBox="1"/>
          <p:nvPr/>
        </p:nvSpPr>
        <p:spPr>
          <a:xfrm>
            <a:off x="2971800" y="2286000"/>
            <a:ext cx="2667000" cy="369332"/>
          </a:xfrm>
          <a:prstGeom prst="rect">
            <a:avLst/>
          </a:prstGeom>
          <a:noFill/>
        </p:spPr>
        <p:txBody>
          <a:bodyPr wrap="square" rtlCol="0">
            <a:spAutoFit/>
          </a:bodyPr>
          <a:lstStyle/>
          <a:p>
            <a:r>
              <a:rPr lang="en-US" i="1" dirty="0" smtClean="0"/>
              <a:t>p(E</a:t>
            </a:r>
            <a:r>
              <a:rPr lang="en-US" dirty="0" smtClean="0">
                <a:latin typeface="Cambria Math"/>
                <a:ea typeface="Cambria Math"/>
              </a:rPr>
              <a:t>⋂</a:t>
            </a:r>
            <a:r>
              <a:rPr lang="en-US" i="1" dirty="0" smtClean="0"/>
              <a:t>F) = p(E)p(F).</a:t>
            </a:r>
            <a:endParaRPr lang="en-US" dirty="0"/>
          </a:p>
        </p:txBody>
      </p:sp>
      <p:sp>
        <p:nvSpPr>
          <p:cNvPr id="5" name="TextBox 4"/>
          <p:cNvSpPr txBox="1"/>
          <p:nvPr/>
        </p:nvSpPr>
        <p:spPr>
          <a:xfrm>
            <a:off x="2057400" y="4800600"/>
            <a:ext cx="3810000" cy="369332"/>
          </a:xfrm>
          <a:prstGeom prst="rect">
            <a:avLst/>
          </a:prstGeom>
          <a:noFill/>
        </p:spPr>
        <p:txBody>
          <a:bodyPr wrap="square" rtlCol="0">
            <a:spAutoFit/>
          </a:bodyPr>
          <a:lstStyle/>
          <a:p>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a:t>
            </a:r>
            <a:r>
              <a:rPr lang="en-US" dirty="0" smtClean="0">
                <a:latin typeface="Cambria Math" pitchFamily="18" charset="0"/>
                <a:ea typeface="Cambria Math" pitchFamily="18" charset="0"/>
              </a:rPr>
              <a:t> = </a:t>
            </a:r>
            <a:r>
              <a:rPr lang="en-US" i="1" dirty="0" smtClean="0">
                <a:ea typeface="Cambria Math" pitchFamily="18" charset="0"/>
              </a:rPr>
              <a:t>p</a:t>
            </a:r>
            <a:r>
              <a:rPr lang="en-US" dirty="0" smtClean="0">
                <a:latin typeface="Cambria Math" pitchFamily="18" charset="0"/>
                <a:ea typeface="Cambria Math" pitchFamily="18" charset="0"/>
              </a:rPr>
              <a:t>(</a:t>
            </a:r>
            <a:r>
              <a:rPr lang="en-US" i="1" dirty="0" smtClean="0">
                <a:ea typeface="Cambria Math" pitchFamily="18" charset="0"/>
              </a:rPr>
              <a:t>F</a:t>
            </a:r>
            <a:r>
              <a:rPr lang="en-US" dirty="0" smtClean="0">
                <a:latin typeface="Cambria Math" pitchFamily="18" charset="0"/>
                <a:ea typeface="Cambria Math" pitchFamily="18" charset="0"/>
              </a:rPr>
              <a:t>) = 8/16 = ½.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Assume  (as in the previous example) that each of the four ways a family can have two children (</a:t>
            </a:r>
            <a:r>
              <a:rPr lang="en-US" i="1" dirty="0" smtClean="0"/>
              <a:t>BB</a:t>
            </a:r>
            <a:r>
              <a:rPr lang="en-US" dirty="0" smtClean="0"/>
              <a:t>, </a:t>
            </a:r>
            <a:r>
              <a:rPr lang="en-US" i="1" dirty="0" smtClean="0"/>
              <a:t>GG</a:t>
            </a:r>
            <a:r>
              <a:rPr lang="en-US" dirty="0" smtClean="0"/>
              <a:t>, </a:t>
            </a:r>
            <a:r>
              <a:rPr lang="en-US" i="1" dirty="0" smtClean="0"/>
              <a:t>BG</a:t>
            </a:r>
            <a:r>
              <a:rPr lang="en-US" dirty="0" smtClean="0"/>
              <a:t>,</a:t>
            </a:r>
            <a:r>
              <a:rPr lang="en-US" i="1" dirty="0" smtClean="0"/>
              <a:t>GB</a:t>
            </a:r>
            <a:r>
              <a:rPr lang="en-US" dirty="0" smtClean="0"/>
              <a:t>) is equally likely. Are the events </a:t>
            </a:r>
            <a:r>
              <a:rPr lang="en-US" i="1" dirty="0" smtClean="0"/>
              <a:t>E</a:t>
            </a:r>
            <a:r>
              <a:rPr lang="en-US" dirty="0" smtClean="0"/>
              <a:t>, that a family with two children has two boys, and </a:t>
            </a:r>
            <a:r>
              <a:rPr lang="en-US" i="1" dirty="0" smtClean="0"/>
              <a:t>F</a:t>
            </a:r>
            <a:r>
              <a:rPr lang="en-US" dirty="0" smtClean="0"/>
              <a:t>, that a family with two children has at least one boy, independent?</a:t>
            </a:r>
          </a:p>
          <a:p>
            <a:pPr>
              <a:buNone/>
            </a:pPr>
            <a:r>
              <a:rPr lang="en-US" b="1" dirty="0" smtClean="0"/>
              <a:t>   Solution</a:t>
            </a:r>
            <a:r>
              <a:rPr lang="en-US" dirty="0" smtClean="0"/>
              <a:t>: Because </a:t>
            </a:r>
            <a:r>
              <a:rPr lang="en-US" i="1" dirty="0" smtClean="0"/>
              <a:t>E</a:t>
            </a:r>
            <a:r>
              <a:rPr lang="en-US" dirty="0" smtClean="0"/>
              <a:t> = {</a:t>
            </a:r>
            <a:r>
              <a:rPr lang="en-US" i="1" dirty="0" smtClean="0"/>
              <a:t>BB</a:t>
            </a:r>
            <a:r>
              <a:rPr lang="en-US" dirty="0" smtClean="0"/>
              <a:t>}, </a:t>
            </a:r>
            <a:r>
              <a:rPr lang="en-US" i="1" dirty="0" smtClean="0"/>
              <a:t>p</a:t>
            </a:r>
            <a:r>
              <a:rPr lang="en-US" dirty="0" smtClean="0"/>
              <a:t>(</a:t>
            </a:r>
            <a:r>
              <a:rPr lang="en-US" i="1" dirty="0" smtClean="0"/>
              <a:t>E</a:t>
            </a:r>
            <a:r>
              <a:rPr lang="en-US" dirty="0" smtClean="0"/>
              <a:t>) = </a:t>
            </a:r>
            <a:r>
              <a:rPr lang="en-US" dirty="0" smtClean="0">
                <a:latin typeface="Cambria Math" pitchFamily="18" charset="0"/>
                <a:ea typeface="Cambria Math" pitchFamily="18" charset="0"/>
              </a:rPr>
              <a:t>1/4</a:t>
            </a:r>
            <a:r>
              <a:rPr lang="en-US" dirty="0" smtClean="0"/>
              <a:t>.  We saw previously that that </a:t>
            </a:r>
            <a:r>
              <a:rPr lang="en-US" i="1" dirty="0" smtClean="0"/>
              <a:t>p</a:t>
            </a:r>
            <a:r>
              <a:rPr lang="en-US" dirty="0" smtClean="0"/>
              <a:t>(</a:t>
            </a:r>
            <a:r>
              <a:rPr lang="en-US" i="1" dirty="0" smtClean="0"/>
              <a:t>F</a:t>
            </a:r>
            <a:r>
              <a:rPr lang="en-US" dirty="0" smtClean="0"/>
              <a:t>)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 The events  </a:t>
            </a:r>
            <a:r>
              <a:rPr lang="en-US" i="1" dirty="0" smtClean="0"/>
              <a:t>E</a:t>
            </a:r>
            <a:r>
              <a:rPr lang="en-US" dirty="0" smtClean="0"/>
              <a:t> and </a:t>
            </a:r>
            <a:r>
              <a:rPr lang="en-US" i="1" dirty="0" smtClean="0"/>
              <a:t>F</a:t>
            </a:r>
            <a:r>
              <a:rPr lang="en-US" dirty="0" smtClean="0"/>
              <a:t> are not independent since</a:t>
            </a:r>
          </a:p>
          <a:p>
            <a:pPr>
              <a:buNone/>
            </a:pPr>
            <a:r>
              <a:rPr lang="en-US" dirty="0" smtClean="0">
                <a:latin typeface="Cambria Math"/>
                <a:ea typeface="Cambria Math"/>
              </a:rPr>
              <a:t>             </a:t>
            </a:r>
            <a:r>
              <a:rPr lang="en-US" i="1" dirty="0" smtClean="0"/>
              <a:t> p</a:t>
            </a:r>
            <a:r>
              <a:rPr lang="en-US" dirty="0" smtClean="0"/>
              <a:t>(</a:t>
            </a:r>
            <a:r>
              <a:rPr lang="en-US" i="1" dirty="0" smtClean="0"/>
              <a:t>E</a:t>
            </a:r>
            <a:r>
              <a:rPr lang="en-US" dirty="0" smtClean="0"/>
              <a:t>) p(</a:t>
            </a:r>
            <a:r>
              <a:rPr lang="en-US" i="1" dirty="0" smtClean="0"/>
              <a:t>F</a:t>
            </a:r>
            <a:r>
              <a:rPr lang="en-US" dirty="0" smtClean="0"/>
              <a:t>) =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16</a:t>
            </a:r>
            <a:r>
              <a:rPr lang="en-US" dirty="0" smtClean="0">
                <a:latin typeface="Cambria Math"/>
                <a:ea typeface="Cambria Math"/>
              </a:rPr>
              <a:t> ≠</a:t>
            </a:r>
            <a:r>
              <a:rPr lang="en-US" i="1" dirty="0" smtClean="0"/>
              <a:t> </a:t>
            </a:r>
            <a:r>
              <a:rPr lang="en-US" dirty="0" smtClean="0">
                <a:latin typeface="Cambria Math" pitchFamily="18" charset="0"/>
                <a:ea typeface="Cambria Math" pitchFamily="18" charset="0"/>
              </a:rPr>
              <a:t>1/4</a:t>
            </a:r>
            <a:r>
              <a:rPr lang="en-US" dirty="0" smtClean="0"/>
              <a:t>=</a:t>
            </a:r>
            <a:r>
              <a:rPr lang="en-US" i="1" dirty="0" smtClean="0"/>
              <a:t> p(E</a:t>
            </a:r>
            <a:r>
              <a:rPr lang="en-US" dirty="0" smtClean="0">
                <a:latin typeface="Cambria Math"/>
                <a:ea typeface="Cambria Math"/>
              </a:rPr>
              <a:t>⋂</a:t>
            </a:r>
            <a:r>
              <a:rPr lang="en-US" i="1" dirty="0" smtClean="0"/>
              <a:t>F</a:t>
            </a:r>
            <a:r>
              <a:rPr lang="en-US" dirty="0" smtClean="0"/>
              <a:t>)</a:t>
            </a:r>
            <a:r>
              <a:rPr lang="en-US" dirty="0" smtClean="0">
                <a:latin typeface="Cambria Math"/>
                <a:ea typeface="Cambria Math"/>
              </a:rPr>
              <a:t> </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Pairwise</a:t>
            </a:r>
            <a:r>
              <a:rPr lang="en-US" dirty="0" smtClean="0"/>
              <a:t> and Mutual Independence</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events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i="1" baseline="-25000" dirty="0" smtClean="0"/>
              <a:t>n</a:t>
            </a:r>
            <a:r>
              <a:rPr lang="en-US" dirty="0" smtClean="0"/>
              <a:t> are </a:t>
            </a:r>
            <a:r>
              <a:rPr lang="en-US" i="1" dirty="0" err="1" smtClean="0"/>
              <a:t>pairwise</a:t>
            </a:r>
            <a:r>
              <a:rPr lang="en-US" i="1" dirty="0" smtClean="0"/>
              <a:t> independent</a:t>
            </a:r>
            <a:r>
              <a:rPr lang="en-US" dirty="0" smtClean="0"/>
              <a:t> if and only if </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err="1" smtClean="0"/>
              <a:t>E</a:t>
            </a:r>
            <a:r>
              <a:rPr lang="en-US" i="1" baseline="-25000" dirty="0" err="1" smtClean="0"/>
              <a:t>i</a:t>
            </a:r>
            <a:r>
              <a:rPr lang="en-US" dirty="0" err="1" smtClean="0">
                <a:latin typeface="Cambria Math"/>
                <a:ea typeface="Cambria Math"/>
              </a:rPr>
              <a:t>⋂</a:t>
            </a:r>
            <a:r>
              <a:rPr lang="en-US" i="1" dirty="0" err="1" smtClean="0"/>
              <a:t>E</a:t>
            </a:r>
            <a:r>
              <a:rPr lang="en-US" i="1" baseline="-25000" dirty="0" err="1" smtClean="0"/>
              <a:t>j</a:t>
            </a:r>
            <a:r>
              <a:rPr lang="en-US" dirty="0" smtClean="0">
                <a:ea typeface="Cambria Math" pitchFamily="18" charset="0"/>
              </a:rPr>
              <a:t>) = </a:t>
            </a:r>
            <a:r>
              <a:rPr lang="en-US" i="1" dirty="0" smtClean="0"/>
              <a:t>p</a:t>
            </a:r>
            <a:r>
              <a:rPr lang="en-US" dirty="0" smtClean="0"/>
              <a:t>(</a:t>
            </a:r>
            <a:r>
              <a:rPr lang="en-US" i="1" dirty="0" err="1" smtClean="0"/>
              <a:t>E</a:t>
            </a:r>
            <a:r>
              <a:rPr lang="en-US" i="1" baseline="-25000" dirty="0" err="1" smtClean="0"/>
              <a:t>i</a:t>
            </a:r>
            <a:r>
              <a:rPr lang="en-US" dirty="0" smtClean="0"/>
              <a:t>) p(</a:t>
            </a:r>
            <a:r>
              <a:rPr lang="en-US" i="1" dirty="0" err="1" smtClean="0"/>
              <a:t>E</a:t>
            </a:r>
            <a:r>
              <a:rPr lang="en-US" i="1" baseline="-25000" dirty="0" err="1" smtClean="0"/>
              <a:t>j</a:t>
            </a:r>
            <a:r>
              <a:rPr lang="en-US" dirty="0" smtClean="0"/>
              <a:t>) for all pairs </a:t>
            </a:r>
            <a:r>
              <a:rPr lang="en-US" i="1" dirty="0" err="1" smtClean="0"/>
              <a:t>i</a:t>
            </a:r>
            <a:r>
              <a:rPr lang="en-US" dirty="0" smtClean="0"/>
              <a:t> and </a:t>
            </a:r>
            <a:r>
              <a:rPr lang="en-US" i="1" dirty="0" smtClean="0"/>
              <a:t>j</a:t>
            </a:r>
            <a:r>
              <a:rPr lang="en-US" dirty="0" smtClean="0"/>
              <a:t> with </a:t>
            </a:r>
            <a:r>
              <a:rPr lang="en-US" i="1" dirty="0" err="1" smtClean="0"/>
              <a:t>i</a:t>
            </a:r>
            <a:r>
              <a:rPr lang="en-US" i="1" dirty="0" smtClean="0"/>
              <a:t> </a:t>
            </a:r>
            <a:r>
              <a:rPr lang="en-US" dirty="0" smtClean="0">
                <a:latin typeface="Cambria Math"/>
                <a:ea typeface="Cambria Math"/>
              </a:rPr>
              <a:t>≤</a:t>
            </a:r>
            <a:r>
              <a:rPr lang="en-US" i="1" dirty="0" smtClean="0"/>
              <a:t> j </a:t>
            </a:r>
            <a:r>
              <a:rPr lang="en-US" dirty="0" smtClean="0">
                <a:latin typeface="Cambria Math"/>
                <a:ea typeface="Cambria Math"/>
              </a:rPr>
              <a:t>≤ </a:t>
            </a:r>
            <a:r>
              <a:rPr lang="en-US" i="1" dirty="0" smtClean="0"/>
              <a:t>n</a:t>
            </a:r>
            <a:r>
              <a:rPr lang="en-US" dirty="0" smtClean="0"/>
              <a:t>.</a:t>
            </a:r>
          </a:p>
          <a:p>
            <a:pPr>
              <a:buNone/>
            </a:pPr>
            <a:endParaRPr lang="en-US" dirty="0" smtClean="0"/>
          </a:p>
          <a:p>
            <a:pPr>
              <a:buNone/>
            </a:pPr>
            <a:r>
              <a:rPr lang="en-US" dirty="0" smtClean="0"/>
              <a:t>   The events are </a:t>
            </a:r>
            <a:r>
              <a:rPr lang="en-US" i="1" dirty="0" smtClean="0"/>
              <a:t>mutually independent </a:t>
            </a:r>
            <a:r>
              <a:rPr lang="en-US" dirty="0" smtClean="0"/>
              <a:t>if</a:t>
            </a:r>
          </a:p>
          <a:p>
            <a:endParaRPr lang="en-US" dirty="0" smtClean="0"/>
          </a:p>
          <a:p>
            <a:pPr>
              <a:buNone/>
            </a:pPr>
            <a:r>
              <a:rPr lang="en-US" dirty="0" smtClean="0"/>
              <a:t>    whenever </a:t>
            </a:r>
            <a:r>
              <a:rPr lang="en-US" i="1" dirty="0" err="1" smtClean="0"/>
              <a:t>i</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m</a:t>
            </a:r>
            <a:r>
              <a:rPr lang="en-US" dirty="0" smtClean="0"/>
              <a:t>, are integers with </a:t>
            </a:r>
          </a:p>
          <a:p>
            <a:pPr>
              <a:buNone/>
            </a:pP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 ≤ </a:t>
            </a:r>
            <a:r>
              <a:rPr lang="en-US" i="1" dirty="0" smtClean="0"/>
              <a:t>i</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&lt; </a:t>
            </a:r>
            <a:r>
              <a:rPr lang="en-US" i="1" dirty="0" smtClean="0"/>
              <a:t>i</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&lt;</a:t>
            </a:r>
            <a:r>
              <a:rPr lang="en-US" dirty="0" smtClean="0">
                <a:latin typeface="Cambria Math"/>
                <a:ea typeface="Cambria Math"/>
              </a:rPr>
              <a:t>∙∙∙</a:t>
            </a:r>
            <a:r>
              <a:rPr lang="en-US" dirty="0" smtClean="0">
                <a:latin typeface="Cambria Math" pitchFamily="18" charset="0"/>
                <a:ea typeface="Cambria Math" pitchFamily="18" charset="0"/>
              </a:rPr>
              <a:t> &lt;</a:t>
            </a:r>
            <a:r>
              <a:rPr lang="en-US" i="1" dirty="0" smtClean="0"/>
              <a:t> </a:t>
            </a:r>
            <a:r>
              <a:rPr lang="en-US" i="1" dirty="0" err="1" smtClean="0"/>
              <a:t>i</a:t>
            </a:r>
            <a:r>
              <a:rPr lang="en-US" i="1" baseline="-25000" dirty="0" err="1" smtClean="0"/>
              <a:t>m</a:t>
            </a:r>
            <a:r>
              <a:rPr lang="en-US" i="1" dirty="0" smtClean="0"/>
              <a:t> </a:t>
            </a:r>
            <a:r>
              <a:rPr lang="en-US"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and </a:t>
            </a:r>
            <a:r>
              <a:rPr lang="en-US" i="1" dirty="0" smtClean="0">
                <a:ea typeface="Cambria Math" pitchFamily="18" charset="0"/>
              </a:rPr>
              <a:t>m</a:t>
            </a:r>
            <a:r>
              <a:rPr lang="en-US" dirty="0" smtClean="0">
                <a:latin typeface="Cambria Math" pitchFamily="18" charset="0"/>
                <a:ea typeface="Cambria Math" pitchFamily="18" charset="0"/>
              </a:rPr>
              <a:t> </a:t>
            </a:r>
            <a:r>
              <a:rPr lang="en-US" dirty="0" smtClean="0">
                <a:latin typeface="Cambria Math"/>
                <a:ea typeface="Cambria Math"/>
              </a:rPr>
              <a:t>≥ 2.</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066800" y="4191000"/>
            <a:ext cx="6872288" cy="32146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5" name="TextBox 4"/>
          <p:cNvSpPr txBox="1"/>
          <p:nvPr/>
        </p:nvSpPr>
        <p:spPr>
          <a:xfrm>
            <a:off x="5334000" y="381000"/>
            <a:ext cx="1828800" cy="646331"/>
          </a:xfrm>
          <a:prstGeom prst="rect">
            <a:avLst/>
          </a:prstGeom>
          <a:noFill/>
        </p:spPr>
        <p:txBody>
          <a:bodyPr wrap="square" rtlCol="0">
            <a:spAutoFit/>
          </a:bodyPr>
          <a:lstStyle/>
          <a:p>
            <a:r>
              <a:rPr lang="en-US" dirty="0" smtClean="0"/>
              <a:t>James Bernoulli</a:t>
            </a:r>
          </a:p>
          <a:p>
            <a:r>
              <a:rPr lang="en-US" dirty="0" smtClean="0"/>
              <a:t>(</a:t>
            </a:r>
            <a:r>
              <a:rPr lang="en-US" dirty="0" smtClean="0">
                <a:latin typeface="Cambria Math" pitchFamily="18" charset="0"/>
                <a:ea typeface="Cambria Math" pitchFamily="18" charset="0"/>
              </a:rPr>
              <a:t>1854 </a:t>
            </a:r>
            <a:r>
              <a:rPr lang="en-US" dirty="0" smtClean="0"/>
              <a:t>– </a:t>
            </a:r>
            <a:r>
              <a:rPr lang="en-US" dirty="0" smtClean="0">
                <a:latin typeface="Cambria Math" pitchFamily="18" charset="0"/>
                <a:ea typeface="Cambria Math" pitchFamily="18" charset="0"/>
              </a:rPr>
              <a:t>1705</a:t>
            </a:r>
            <a:r>
              <a:rPr lang="en-US" dirty="0" smtClean="0"/>
              <a:t>)</a:t>
            </a:r>
            <a:endParaRPr lang="en-US" dirty="0"/>
          </a:p>
        </p:txBody>
      </p:sp>
      <p:sp>
        <p:nvSpPr>
          <p:cNvPr id="6" name="Content Placeholder 5"/>
          <p:cNvSpPr>
            <a:spLocks noGrp="1"/>
          </p:cNvSpPr>
          <p:nvPr>
            <p:ph idx="1"/>
          </p:nvPr>
        </p:nvSpPr>
        <p:spPr/>
        <p:txBody>
          <a:bodyPr>
            <a:normAutofit fontScale="92500"/>
          </a:bodyPr>
          <a:lstStyle/>
          <a:p>
            <a:pPr>
              <a:buNone/>
            </a:pPr>
            <a:r>
              <a:rPr lang="en-US" b="1" dirty="0" smtClean="0"/>
              <a:t>   Definition</a:t>
            </a:r>
            <a:r>
              <a:rPr lang="en-US" dirty="0" smtClean="0"/>
              <a:t>: Suppose an experiment can have only two possible outcomes, </a:t>
            </a:r>
            <a:r>
              <a:rPr lang="en-US" i="1" dirty="0" smtClean="0"/>
              <a:t>e</a:t>
            </a:r>
            <a:r>
              <a:rPr lang="en-US" dirty="0" smtClean="0"/>
              <a:t>.</a:t>
            </a:r>
            <a:r>
              <a:rPr lang="en-US" i="1" dirty="0" smtClean="0"/>
              <a:t>g</a:t>
            </a:r>
            <a:r>
              <a:rPr lang="en-US" dirty="0" smtClean="0"/>
              <a:t>., the flipping of a coin or the random generation of a bit. </a:t>
            </a:r>
          </a:p>
          <a:p>
            <a:pPr lvl="1"/>
            <a:r>
              <a:rPr lang="en-US" dirty="0" smtClean="0"/>
              <a:t>Each performance of the experiment is called a </a:t>
            </a:r>
            <a:r>
              <a:rPr lang="en-US" i="1" dirty="0" smtClean="0"/>
              <a:t>Bernoulli trial</a:t>
            </a:r>
            <a:r>
              <a:rPr lang="en-US" dirty="0" smtClean="0"/>
              <a:t>. </a:t>
            </a:r>
          </a:p>
          <a:p>
            <a:pPr lvl="1"/>
            <a:r>
              <a:rPr lang="en-US" dirty="0" smtClean="0"/>
              <a:t>One outcome is called a </a:t>
            </a:r>
            <a:r>
              <a:rPr lang="en-US" i="1" dirty="0" smtClean="0"/>
              <a:t>success</a:t>
            </a:r>
            <a:r>
              <a:rPr lang="en-US" dirty="0" smtClean="0"/>
              <a:t> and the other a </a:t>
            </a:r>
            <a:r>
              <a:rPr lang="en-US" i="1" dirty="0" smtClean="0"/>
              <a:t>failure</a:t>
            </a:r>
            <a:r>
              <a:rPr lang="en-US" dirty="0" smtClean="0"/>
              <a:t>. </a:t>
            </a:r>
          </a:p>
          <a:p>
            <a:pPr lvl="1"/>
            <a:r>
              <a:rPr lang="en-US" dirty="0" smtClean="0"/>
              <a:t>If </a:t>
            </a:r>
            <a:r>
              <a:rPr lang="en-US" i="1" dirty="0" smtClean="0"/>
              <a:t>p</a:t>
            </a:r>
            <a:r>
              <a:rPr lang="en-US" dirty="0" smtClean="0"/>
              <a:t> is the probability of success and </a:t>
            </a:r>
            <a:r>
              <a:rPr lang="en-US" i="1" dirty="0" smtClean="0"/>
              <a:t>q </a:t>
            </a:r>
            <a:r>
              <a:rPr lang="en-US" dirty="0" smtClean="0"/>
              <a:t>the probability of failure, then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p>
          <a:p>
            <a:r>
              <a:rPr lang="en-US" dirty="0" smtClean="0"/>
              <a:t>Many problems involve determining the probability of </a:t>
            </a:r>
            <a:r>
              <a:rPr lang="en-US" i="1" dirty="0" smtClean="0"/>
              <a:t>k</a:t>
            </a:r>
            <a:r>
              <a:rPr lang="en-US" dirty="0" smtClean="0"/>
              <a:t> successes when an experiment consists of </a:t>
            </a:r>
            <a:r>
              <a:rPr lang="en-US" i="1" dirty="0" smtClean="0"/>
              <a:t>n</a:t>
            </a:r>
            <a:r>
              <a:rPr lang="en-US" dirty="0" smtClean="0"/>
              <a:t> mutually independent Bernoulli trials.</a:t>
            </a:r>
          </a:p>
          <a:p>
            <a:pPr>
              <a:buNone/>
            </a:pPr>
            <a:r>
              <a:rPr lang="en-US" b="1" dirty="0" smtClean="0"/>
              <a:t>    </a:t>
            </a:r>
            <a:endParaRPr lang="en-US" dirty="0" smtClean="0"/>
          </a:p>
        </p:txBody>
      </p:sp>
      <p:pic>
        <p:nvPicPr>
          <p:cNvPr id="7" name="Content Placeholder 3" descr="0602.jpg"/>
          <p:cNvPicPr>
            <a:picLocks noChangeAspect="1"/>
          </p:cNvPicPr>
          <p:nvPr/>
        </p:nvPicPr>
        <p:blipFill>
          <a:blip r:embed="rId2" cstate="print"/>
          <a:stretch>
            <a:fillRect/>
          </a:stretch>
        </p:blipFill>
        <p:spPr>
          <a:xfrm>
            <a:off x="7315200" y="228600"/>
            <a:ext cx="897636" cy="10347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6" name="Content Placeholder 5"/>
          <p:cNvSpPr>
            <a:spLocks noGrp="1"/>
          </p:cNvSpPr>
          <p:nvPr>
            <p:ph idx="1"/>
          </p:nvPr>
        </p:nvSpPr>
        <p:spPr>
          <a:xfrm>
            <a:off x="533400" y="1828800"/>
            <a:ext cx="8153400" cy="4236720"/>
          </a:xfrm>
        </p:spPr>
        <p:txBody>
          <a:bodyPr>
            <a:normAutofit fontScale="92500"/>
          </a:bodyPr>
          <a:lstStyle/>
          <a:p>
            <a:pPr>
              <a:buNone/>
            </a:pPr>
            <a:endParaRPr lang="en-US" dirty="0" smtClean="0"/>
          </a:p>
          <a:p>
            <a:pPr>
              <a:buNone/>
            </a:pPr>
            <a:r>
              <a:rPr lang="en-US" b="1" dirty="0" smtClean="0"/>
              <a:t>   Example</a:t>
            </a:r>
            <a:r>
              <a:rPr lang="en-US" dirty="0" smtClean="0"/>
              <a:t>: A coin is biased so that the probability of heads is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What is the probability that exactly four heads occur when the coin is flipped seven times?</a:t>
            </a:r>
          </a:p>
          <a:p>
            <a:pPr>
              <a:buNone/>
            </a:pPr>
            <a:r>
              <a:rPr lang="en-US" b="1" dirty="0" smtClean="0"/>
              <a:t>    Solution</a:t>
            </a:r>
            <a:r>
              <a:rPr lang="en-US" dirty="0" smtClean="0"/>
              <a:t>:  There are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 = </a:t>
            </a:r>
            <a:r>
              <a:rPr lang="en-US" dirty="0" smtClean="0">
                <a:latin typeface="Cambria Math" pitchFamily="18" charset="0"/>
                <a:ea typeface="Cambria Math" pitchFamily="18" charset="0"/>
              </a:rPr>
              <a:t>128</a:t>
            </a:r>
            <a:r>
              <a:rPr lang="en-US" dirty="0" smtClean="0"/>
              <a:t> possible outcomes. The number of ways four of the seven flips can be heads is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The probability of each of the outcomes is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since the seven flips are independent. Hence, the probability that exactly four heads occur is   </a:t>
            </a:r>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35</a:t>
            </a:r>
            <a:r>
              <a:rPr lang="en-US" dirty="0" smtClean="0">
                <a:latin typeface="Cambria Math"/>
                <a:ea typeface="Cambria Math"/>
              </a:rPr>
              <a:t>∙</a:t>
            </a:r>
            <a:r>
              <a:rPr lang="en-US" dirty="0" smtClean="0">
                <a:latin typeface="Cambria Math" pitchFamily="18" charset="0"/>
                <a:ea typeface="Cambria Math" pitchFamily="18" charset="0"/>
              </a:rPr>
              <a:t> 16)/</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560/</a:t>
            </a:r>
            <a:r>
              <a:rPr lang="en-US" dirty="0" smtClean="0"/>
              <a:t> </a:t>
            </a:r>
            <a:r>
              <a:rPr lang="en-US" dirty="0" smtClean="0">
                <a:latin typeface="Cambria Math" pitchFamily="18" charset="0"/>
                <a:ea typeface="Cambria Math" pitchFamily="18" charset="0"/>
              </a:rPr>
              <a:t>2187.</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of </a:t>
            </a:r>
            <a:r>
              <a:rPr lang="en-US" i="1" dirty="0" smtClean="0"/>
              <a:t>k</a:t>
            </a:r>
            <a:r>
              <a:rPr lang="en-US" dirty="0" smtClean="0"/>
              <a:t> Successes in </a:t>
            </a:r>
            <a:r>
              <a:rPr lang="en-US" i="1" dirty="0" smtClean="0"/>
              <a:t>n</a:t>
            </a:r>
            <a:r>
              <a:rPr lang="en-US" dirty="0" smtClean="0"/>
              <a:t> Independent Bernoulli Trials.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probability of exactly </a:t>
            </a:r>
            <a:r>
              <a:rPr lang="en-US" i="1" dirty="0" smtClean="0"/>
              <a:t>k</a:t>
            </a:r>
            <a:r>
              <a:rPr lang="en-US" dirty="0" smtClean="0"/>
              <a:t> successes in </a:t>
            </a:r>
            <a:r>
              <a:rPr lang="en-US" i="1" dirty="0" smtClean="0"/>
              <a:t>n</a:t>
            </a:r>
            <a:r>
              <a:rPr lang="en-US" dirty="0" smtClean="0"/>
              <a:t> independent Bernoulli trials, with probability of success </a:t>
            </a:r>
            <a:r>
              <a:rPr lang="en-US" i="1" dirty="0" smtClean="0"/>
              <a:t>p</a:t>
            </a:r>
            <a:r>
              <a:rPr lang="en-US" dirty="0" smtClean="0"/>
              <a:t> and probability of failure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p</a:t>
            </a:r>
            <a:r>
              <a:rPr lang="en-US" dirty="0" smtClean="0"/>
              <a:t>, is</a:t>
            </a:r>
          </a:p>
          <a:p>
            <a:pPr>
              <a:buNone/>
            </a:pPr>
            <a:r>
              <a:rPr lang="en-US" dirty="0" smtClean="0"/>
              <a:t>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i="1" dirty="0" smtClean="0"/>
          </a:p>
          <a:p>
            <a:pPr>
              <a:buNone/>
            </a:pPr>
            <a:r>
              <a:rPr lang="en-US" b="1" dirty="0" smtClean="0"/>
              <a:t>     </a:t>
            </a:r>
            <a:r>
              <a:rPr lang="en-US" b="1" i="1" dirty="0" smtClean="0"/>
              <a:t>Proof</a:t>
            </a:r>
            <a:r>
              <a:rPr lang="en-US" dirty="0" smtClean="0"/>
              <a:t>: The outcome of </a:t>
            </a:r>
            <a:r>
              <a:rPr lang="en-US" i="1" dirty="0" smtClean="0"/>
              <a:t>n</a:t>
            </a:r>
            <a:r>
              <a:rPr lang="en-US" dirty="0" smtClean="0"/>
              <a:t> Bernoulli trials is an </a:t>
            </a:r>
            <a:r>
              <a:rPr lang="en-US" i="1" dirty="0" smtClean="0"/>
              <a:t>n</a:t>
            </a:r>
            <a:r>
              <a:rPr lang="en-US" dirty="0" smtClean="0"/>
              <a:t>-</a:t>
            </a:r>
            <a:r>
              <a:rPr lang="en-US" dirty="0" err="1" smtClean="0"/>
              <a:t>tuple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err="1" smtClean="0"/>
              <a:t>t</a:t>
            </a:r>
            <a:r>
              <a:rPr lang="en-US" i="1" baseline="-25000" dirty="0" err="1" smtClean="0"/>
              <a:t>n</a:t>
            </a:r>
            <a:r>
              <a:rPr lang="en-US" dirty="0" smtClean="0"/>
              <a:t>), where each is</a:t>
            </a:r>
            <a:r>
              <a:rPr lang="en-US" i="1" dirty="0" smtClean="0"/>
              <a:t> </a:t>
            </a:r>
            <a:r>
              <a:rPr lang="en-US" i="1" dirty="0" err="1" smtClean="0"/>
              <a:t>t</a:t>
            </a:r>
            <a:r>
              <a:rPr lang="en-US" i="1" baseline="-25000" dirty="0" err="1" smtClean="0"/>
              <a:t>i</a:t>
            </a:r>
            <a:r>
              <a:rPr lang="en-US" dirty="0" smtClean="0"/>
              <a:t> either </a:t>
            </a:r>
            <a:r>
              <a:rPr lang="en-US" i="1" dirty="0" smtClean="0"/>
              <a:t>S</a:t>
            </a:r>
            <a:r>
              <a:rPr lang="en-US" dirty="0" smtClean="0"/>
              <a:t> (success) or </a:t>
            </a:r>
            <a:r>
              <a:rPr lang="en-US" i="1" dirty="0" smtClean="0"/>
              <a:t>F</a:t>
            </a:r>
            <a:r>
              <a:rPr lang="en-US" dirty="0" smtClean="0"/>
              <a:t> (failure). The probability of each outcome of </a:t>
            </a:r>
            <a:r>
              <a:rPr lang="en-US" i="1" dirty="0" smtClean="0"/>
              <a:t>n </a:t>
            </a:r>
            <a:r>
              <a:rPr lang="en-US" dirty="0" smtClean="0"/>
              <a:t>trials consisting of </a:t>
            </a:r>
            <a:r>
              <a:rPr lang="en-US" i="1" dirty="0" smtClean="0"/>
              <a:t>k</a:t>
            </a:r>
            <a:r>
              <a:rPr lang="en-US" dirty="0" smtClean="0"/>
              <a:t> successes and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failures (in any order) is </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Because there are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k</a:t>
            </a:r>
            <a:r>
              <a:rPr lang="en-US" dirty="0" smtClean="0">
                <a:ea typeface="Cambria Math"/>
              </a:rPr>
              <a:t>) </a:t>
            </a:r>
            <a:r>
              <a:rPr lang="en-US" i="1" dirty="0" smtClean="0">
                <a:ea typeface="Cambria Math"/>
              </a:rPr>
              <a:t>n</a:t>
            </a:r>
            <a:r>
              <a:rPr lang="en-US" dirty="0" smtClean="0">
                <a:ea typeface="Cambria Math"/>
              </a:rPr>
              <a:t>-</a:t>
            </a:r>
            <a:r>
              <a:rPr lang="en-US" dirty="0" err="1" smtClean="0">
                <a:ea typeface="Cambria Math"/>
              </a:rPr>
              <a:t>tuples</a:t>
            </a:r>
            <a:r>
              <a:rPr lang="en-US" dirty="0" smtClean="0">
                <a:ea typeface="Cambria Math"/>
              </a:rPr>
              <a:t> of </a:t>
            </a:r>
            <a:r>
              <a:rPr lang="en-US" i="1" dirty="0" smtClean="0">
                <a:ea typeface="Cambria Math"/>
              </a:rPr>
              <a:t>S</a:t>
            </a:r>
            <a:r>
              <a:rPr lang="en-US" dirty="0" smtClean="0">
                <a:ea typeface="Cambria Math"/>
              </a:rPr>
              <a:t>s and </a:t>
            </a:r>
            <a:r>
              <a:rPr lang="en-US" i="1" dirty="0" smtClean="0">
                <a:ea typeface="Cambria Math"/>
              </a:rPr>
              <a:t>F</a:t>
            </a:r>
            <a:r>
              <a:rPr lang="en-US" dirty="0" smtClean="0">
                <a:ea typeface="Cambria Math"/>
              </a:rPr>
              <a:t>s that contain exactly </a:t>
            </a:r>
            <a:r>
              <a:rPr lang="en-US" i="1" dirty="0" smtClean="0">
                <a:ea typeface="Cambria Math"/>
              </a:rPr>
              <a:t>k S</a:t>
            </a:r>
            <a:r>
              <a:rPr lang="en-US" dirty="0" smtClean="0">
                <a:ea typeface="Cambria Math"/>
              </a:rPr>
              <a:t>s, the probability of </a:t>
            </a:r>
            <a:r>
              <a:rPr lang="en-US" i="1" dirty="0" smtClean="0">
                <a:ea typeface="Cambria Math"/>
              </a:rPr>
              <a:t>k</a:t>
            </a:r>
            <a:r>
              <a:rPr lang="en-US" dirty="0" smtClean="0">
                <a:ea typeface="Cambria Math"/>
              </a:rPr>
              <a:t> successes is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smtClean="0"/>
          </a:p>
          <a:p>
            <a:pPr>
              <a:buNone/>
            </a:pPr>
            <a:endParaRPr lang="en-US" dirty="0" smtClean="0"/>
          </a:p>
          <a:p>
            <a:r>
              <a:rPr lang="en-US" dirty="0" smtClean="0"/>
              <a:t>We denote by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the probability of </a:t>
            </a:r>
            <a:r>
              <a:rPr lang="en-US" i="1" dirty="0" smtClean="0"/>
              <a:t>k</a:t>
            </a:r>
            <a:r>
              <a:rPr lang="en-US" dirty="0" smtClean="0"/>
              <a:t> successes in </a:t>
            </a:r>
            <a:r>
              <a:rPr lang="en-US" i="1" dirty="0" smtClean="0"/>
              <a:t>n</a:t>
            </a:r>
            <a:r>
              <a:rPr lang="en-US" dirty="0" smtClean="0"/>
              <a:t>  independent Bernoulli trials with </a:t>
            </a:r>
            <a:r>
              <a:rPr lang="en-US" i="1" dirty="0" smtClean="0"/>
              <a:t>p</a:t>
            </a:r>
            <a:r>
              <a:rPr lang="en-US" dirty="0" smtClean="0"/>
              <a:t> the probability of success. Viewed as a function of </a:t>
            </a:r>
            <a:r>
              <a:rPr lang="en-US" i="1" dirty="0" smtClean="0"/>
              <a:t>k</a:t>
            </a: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is the </a:t>
            </a:r>
            <a:r>
              <a:rPr lang="en-US" i="1" dirty="0" smtClean="0"/>
              <a:t>binomial distribution</a:t>
            </a:r>
            <a:r>
              <a:rPr lang="en-US" dirty="0" smtClean="0"/>
              <a:t>. By Theorem </a:t>
            </a:r>
            <a:r>
              <a:rPr lang="en-US" dirty="0" smtClean="0">
                <a:latin typeface="Cambria Math" pitchFamily="18" charset="0"/>
                <a:ea typeface="Cambria Math" pitchFamily="18" charset="0"/>
              </a:rPr>
              <a:t>2</a:t>
            </a:r>
            <a:r>
              <a:rPr lang="en-US" dirty="0" smtClean="0"/>
              <a:t>,</a:t>
            </a:r>
          </a:p>
          <a:p>
            <a:pPr>
              <a:buNone/>
            </a:pP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a:p>
        </p:txBody>
      </p:sp>
      <p:sp>
        <p:nvSpPr>
          <p:cNvPr id="4" name="Isosceles Triangle 3"/>
          <p:cNvSpPr/>
          <p:nvPr/>
        </p:nvSpPr>
        <p:spPr>
          <a:xfrm rot="5400000" flipV="1">
            <a:off x="8305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A </a:t>
            </a:r>
            <a:r>
              <a:rPr lang="en-US" i="1" dirty="0" smtClean="0"/>
              <a:t>random variable</a:t>
            </a:r>
            <a:r>
              <a:rPr lang="en-US" dirty="0" smtClean="0"/>
              <a:t> is a function from the sample space of an experiment to the set of real numbers. That is, a random variable assigns a real number to each possible outcome.</a:t>
            </a:r>
          </a:p>
          <a:p>
            <a:pPr>
              <a:buNone/>
            </a:pPr>
            <a:endParaRPr lang="en-US" dirty="0" smtClean="0"/>
          </a:p>
          <a:p>
            <a:r>
              <a:rPr lang="en-US" dirty="0" smtClean="0"/>
              <a:t>A random variable is a function. It is not a variable, and it is not random! </a:t>
            </a:r>
          </a:p>
          <a:p>
            <a:r>
              <a:rPr lang="en-US" dirty="0" smtClean="0"/>
              <a:t>In the late </a:t>
            </a:r>
            <a:r>
              <a:rPr lang="en-US" dirty="0" smtClean="0">
                <a:latin typeface="Cambria Math" pitchFamily="18" charset="0"/>
                <a:ea typeface="Cambria Math" pitchFamily="18" charset="0"/>
              </a:rPr>
              <a:t>1940</a:t>
            </a:r>
            <a:r>
              <a:rPr lang="en-US" dirty="0" smtClean="0"/>
              <a:t>s W. Feller and J.L. </a:t>
            </a:r>
            <a:r>
              <a:rPr lang="en-US" dirty="0" err="1" smtClean="0"/>
              <a:t>Doob</a:t>
            </a:r>
            <a:r>
              <a:rPr lang="en-US" dirty="0" smtClean="0"/>
              <a:t> flipped a coin to see whether both would use “random variable” or the more fitting “chance variable.” Unfortunately, Feller won and the term “random variable” has been used ever since.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Definition</a:t>
            </a:r>
            <a:r>
              <a:rPr lang="en-US" dirty="0" smtClean="0"/>
              <a:t>: The </a:t>
            </a:r>
            <a:r>
              <a:rPr lang="en-US" i="1" dirty="0" smtClean="0"/>
              <a:t>distribution</a:t>
            </a:r>
            <a:r>
              <a:rPr lang="en-US" dirty="0" smtClean="0"/>
              <a:t> of a random variable </a:t>
            </a:r>
            <a:r>
              <a:rPr lang="en-US" i="1" dirty="0" smtClean="0"/>
              <a:t>X</a:t>
            </a:r>
            <a:r>
              <a:rPr lang="en-US" dirty="0" smtClean="0"/>
              <a:t> on a sample space </a:t>
            </a:r>
            <a:r>
              <a:rPr lang="en-US" i="1" dirty="0" smtClean="0"/>
              <a:t>S</a:t>
            </a:r>
            <a:r>
              <a:rPr lang="en-US" dirty="0" smtClean="0"/>
              <a:t> is the set of pairs (</a:t>
            </a:r>
            <a:r>
              <a:rPr lang="en-US" i="1" dirty="0" smtClean="0"/>
              <a:t>r</a:t>
            </a: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dirty="0" smtClean="0"/>
              <a:t>)) for all </a:t>
            </a:r>
            <a:r>
              <a:rPr lang="en-US" i="1" dirty="0" smtClean="0"/>
              <a:t>r</a:t>
            </a:r>
            <a:r>
              <a:rPr lang="en-US" dirty="0" smtClean="0"/>
              <a:t> </a:t>
            </a:r>
            <a:r>
              <a:rPr lang="en-US" dirty="0" smtClean="0">
                <a:latin typeface="Cambria Math"/>
                <a:ea typeface="Cambria Math"/>
              </a:rPr>
              <a:t>∊</a:t>
            </a:r>
            <a:r>
              <a:rPr lang="en-US" dirty="0" smtClean="0"/>
              <a:t> </a:t>
            </a:r>
            <a:r>
              <a:rPr lang="en-US" i="1" dirty="0" smtClean="0"/>
              <a:t>X</a:t>
            </a:r>
            <a:r>
              <a:rPr lang="en-US" dirty="0" smtClean="0"/>
              <a:t>(</a:t>
            </a:r>
            <a:r>
              <a:rPr lang="en-US" i="1" dirty="0" smtClean="0"/>
              <a:t>S</a:t>
            </a:r>
            <a:r>
              <a:rPr lang="en-US" dirty="0" smtClean="0"/>
              <a:t>), where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a:t>
            </a:r>
            <a:r>
              <a:rPr lang="en-US" i="1" dirty="0" smtClean="0"/>
              <a:t>X</a:t>
            </a:r>
            <a:r>
              <a:rPr lang="en-US" dirty="0" smtClean="0"/>
              <a:t> takes the value </a:t>
            </a:r>
            <a:r>
              <a:rPr lang="en-US" i="1" dirty="0" smtClean="0"/>
              <a:t>r</a:t>
            </a:r>
            <a:r>
              <a:rPr lang="en-US" dirty="0" smtClean="0"/>
              <a:t>. </a:t>
            </a:r>
          </a:p>
          <a:p>
            <a:pPr>
              <a:buNone/>
            </a:pPr>
            <a:endParaRPr lang="en-US" dirty="0" smtClean="0"/>
          </a:p>
          <a:p>
            <a:pPr>
              <a:buNone/>
            </a:pPr>
            <a:r>
              <a:rPr lang="en-US" b="1" dirty="0" smtClean="0"/>
              <a:t>    Example</a:t>
            </a:r>
            <a:r>
              <a:rPr lang="en-US" dirty="0" smtClean="0"/>
              <a:t>: Suppose that a coin is flipped three times. Let </a:t>
            </a:r>
            <a:r>
              <a:rPr lang="en-US" i="1" dirty="0" smtClean="0"/>
              <a:t>X</a:t>
            </a:r>
            <a:r>
              <a:rPr lang="en-US" dirty="0" smtClean="0"/>
              <a:t>(</a:t>
            </a:r>
            <a:r>
              <a:rPr lang="en-US" i="1" dirty="0" smtClean="0"/>
              <a:t>t</a:t>
            </a:r>
            <a:r>
              <a:rPr lang="en-US" dirty="0" smtClean="0"/>
              <a:t>) be the random variable that equals the number of heads that appear when </a:t>
            </a:r>
            <a:r>
              <a:rPr lang="en-US" i="1" dirty="0" smtClean="0"/>
              <a:t>t</a:t>
            </a:r>
            <a:r>
              <a:rPr lang="en-US" dirty="0" smtClean="0"/>
              <a:t> is the outcome. Then </a:t>
            </a:r>
            <a:r>
              <a:rPr lang="en-US" i="1" dirty="0" smtClean="0"/>
              <a:t>X</a:t>
            </a:r>
            <a:r>
              <a:rPr lang="en-US" dirty="0" smtClean="0"/>
              <a:t>(</a:t>
            </a:r>
            <a:r>
              <a:rPr lang="en-US" i="1" dirty="0" smtClean="0"/>
              <a:t>t</a:t>
            </a:r>
            <a:r>
              <a:rPr lang="en-US" dirty="0" smtClean="0"/>
              <a:t>) takes on the following values:</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HHH</a:t>
            </a:r>
            <a:r>
              <a:rPr lang="en-US" dirty="0" smtClean="0">
                <a:ea typeface="Cambria Math" pitchFamily="18" charset="0"/>
              </a:rPr>
              <a:t>) = </a:t>
            </a:r>
            <a:r>
              <a:rPr lang="en-US" dirty="0" smtClean="0">
                <a:latin typeface="Cambria Math" pitchFamily="18" charset="0"/>
                <a:ea typeface="Cambria Math" pitchFamily="18" charset="0"/>
              </a:rPr>
              <a:t>3,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TTT</a:t>
            </a:r>
            <a:r>
              <a:rPr lang="en-US" dirty="0" smtClean="0">
                <a:ea typeface="Cambria Math" pitchFamily="18" charset="0"/>
              </a:rPr>
              <a:t>) =</a:t>
            </a:r>
            <a:r>
              <a:rPr lang="en-US" dirty="0" smtClean="0">
                <a:latin typeface="Cambria Math" pitchFamily="18" charset="0"/>
                <a:ea typeface="Cambria Math" pitchFamily="18" charset="0"/>
              </a:rPr>
              <a:t> 0,</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THH</a:t>
            </a:r>
            <a:r>
              <a:rPr lang="en-US" dirty="0" smtClean="0">
                <a:ea typeface="Cambria Math" pitchFamily="18" charset="0"/>
              </a:rPr>
              <a:t>) = </a:t>
            </a:r>
            <a:r>
              <a:rPr lang="en-US" dirty="0" smtClean="0">
                <a:latin typeface="Cambria Math" pitchFamily="18" charset="0"/>
                <a:ea typeface="Cambria Math" pitchFamily="18" charset="0"/>
              </a:rPr>
              <a:t>2,</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HTT</a:t>
            </a:r>
            <a:r>
              <a:rPr lang="en-US" dirty="0" smtClean="0">
                <a:ea typeface="Cambria Math" pitchFamily="18" charset="0"/>
              </a:rPr>
              <a:t>) = </a:t>
            </a:r>
            <a:r>
              <a:rPr lang="en-US" dirty="0" smtClean="0">
                <a:latin typeface="Cambria Math" pitchFamily="18" charset="0"/>
                <a:ea typeface="Cambria Math" pitchFamily="18" charset="0"/>
              </a:rPr>
              <a:t>1.</a:t>
            </a:r>
            <a:endParaRPr lang="en-US" dirty="0" smtClean="0"/>
          </a:p>
          <a:p>
            <a:pPr>
              <a:buNone/>
            </a:pPr>
            <a:r>
              <a:rPr lang="en-US" dirty="0" smtClean="0"/>
              <a:t>    Each of the eight possible outcomes has probability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8. So, the distribution of </a:t>
            </a:r>
            <a:r>
              <a:rPr lang="en-US" i="1" dirty="0" smtClean="0"/>
              <a:t>X</a:t>
            </a:r>
            <a:r>
              <a:rPr lang="en-US" dirty="0" smtClean="0"/>
              <a:t>(</a:t>
            </a:r>
            <a:r>
              <a:rPr lang="en-US" i="1" dirty="0" smtClean="0"/>
              <a:t>t</a:t>
            </a:r>
            <a:r>
              <a:rPr lang="en-US" dirty="0" smtClean="0"/>
              <a:t>)</a:t>
            </a:r>
            <a:r>
              <a:rPr lang="en-US" dirty="0" smtClean="0">
                <a:latin typeface="Cambria Math" pitchFamily="18" charset="0"/>
                <a:ea typeface="Cambria Math" pitchFamily="18" charset="0"/>
              </a:rPr>
              <a:t> is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r>
              <a:rPr lang="en-US" dirty="0" smtClean="0"/>
              <a:t>,</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pitchFamily="18" charset="0"/>
              </a:rPr>
              <a:t>3</a:t>
            </a:r>
            <a:r>
              <a:rPr lang="en-US" dirty="0" smtClean="0"/>
              <a:t>/</a:t>
            </a:r>
            <a:r>
              <a:rPr lang="en-US" dirty="0" smtClean="0">
                <a:latin typeface="Cambria" pitchFamily="18" charset="0"/>
              </a:rPr>
              <a:t>8,</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pitchFamily="18" charset="0"/>
              </a:rPr>
              <a:t>3</a:t>
            </a:r>
            <a:r>
              <a:rPr lang="en-US" dirty="0" smtClean="0"/>
              <a:t>/</a:t>
            </a:r>
            <a:r>
              <a:rPr lang="en-US" dirty="0" smtClean="0">
                <a:latin typeface="Cambria" pitchFamily="18" charset="0"/>
              </a:rPr>
              <a:t>8, and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endParaRPr lang="en-US" dirty="0" smtClean="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Birthday Problem</a:t>
            </a:r>
            <a:endParaRPr lang="en-US" dirty="0"/>
          </a:p>
        </p:txBody>
      </p:sp>
      <p:sp>
        <p:nvSpPr>
          <p:cNvPr id="3" name="Content Placeholder 2"/>
          <p:cNvSpPr>
            <a:spLocks noGrp="1"/>
          </p:cNvSpPr>
          <p:nvPr>
            <p:ph idx="1"/>
          </p:nvPr>
        </p:nvSpPr>
        <p:spPr/>
        <p:txBody>
          <a:bodyPr>
            <a:normAutofit fontScale="40000" lnSpcReduction="20000"/>
          </a:bodyPr>
          <a:lstStyle/>
          <a:p>
            <a:r>
              <a:rPr lang="en-US" sz="4200" dirty="0" smtClean="0"/>
              <a:t>The puzzle of finding the number of people needed in a room to ensure that the probability of at least two of them having the same birthday is more than ½ has a surprising answer,  which we now find.</a:t>
            </a:r>
            <a:endParaRPr lang="en-US" sz="2900" dirty="0" smtClean="0"/>
          </a:p>
          <a:p>
            <a:pPr>
              <a:buNone/>
            </a:pPr>
            <a:endParaRPr lang="en-US" sz="2900" dirty="0" smtClean="0"/>
          </a:p>
          <a:p>
            <a:pPr>
              <a:buNone/>
            </a:pPr>
            <a:r>
              <a:rPr lang="en-US" sz="3400" b="1" dirty="0" smtClean="0"/>
              <a:t>       Solution</a:t>
            </a:r>
            <a:r>
              <a:rPr lang="en-US" sz="3400" dirty="0" smtClean="0"/>
              <a:t>: We assume that all birthdays are equally likely and that there are </a:t>
            </a:r>
            <a:r>
              <a:rPr lang="en-US" sz="3400" dirty="0" smtClean="0">
                <a:latin typeface="Cambria Math" pitchFamily="18" charset="0"/>
                <a:ea typeface="Cambria Math" pitchFamily="18" charset="0"/>
              </a:rPr>
              <a:t>366</a:t>
            </a:r>
            <a:r>
              <a:rPr lang="en-US" sz="3400" dirty="0" smtClean="0"/>
              <a:t> days in the year. First, we find the probability </a:t>
            </a:r>
            <a:r>
              <a:rPr lang="en-US" sz="3400" i="1" dirty="0" err="1" smtClean="0"/>
              <a:t>p</a:t>
            </a:r>
            <a:r>
              <a:rPr lang="en-US" sz="3400" i="1" baseline="-25000" dirty="0" err="1" smtClean="0"/>
              <a:t>n</a:t>
            </a:r>
            <a:r>
              <a:rPr lang="en-US" sz="3400" dirty="0" smtClean="0"/>
              <a:t> that at least two of </a:t>
            </a:r>
            <a:r>
              <a:rPr lang="en-US" sz="3400" i="1" dirty="0" smtClean="0"/>
              <a:t>n</a:t>
            </a:r>
            <a:r>
              <a:rPr lang="en-US" sz="3400" dirty="0" smtClean="0"/>
              <a:t> people have different birthdays.  </a:t>
            </a:r>
          </a:p>
          <a:p>
            <a:pPr>
              <a:buNone/>
            </a:pPr>
            <a:endParaRPr lang="en-US" sz="3400" dirty="0" smtClean="0"/>
          </a:p>
          <a:p>
            <a:pPr>
              <a:buNone/>
            </a:pPr>
            <a:r>
              <a:rPr lang="en-US" sz="3400" dirty="0" smtClean="0"/>
              <a:t>       Now, imagine the people entering the room one by one.  The probability that at least two have the same birthday  is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i="1" dirty="0" smtClean="0"/>
              <a:t> </a:t>
            </a:r>
            <a:r>
              <a:rPr lang="en-US" sz="3400" i="1" dirty="0" err="1" smtClean="0"/>
              <a:t>p</a:t>
            </a:r>
            <a:r>
              <a:rPr lang="en-US" sz="3400" i="1" baseline="-25000" dirty="0" err="1" smtClean="0"/>
              <a:t>n</a:t>
            </a:r>
            <a:r>
              <a:rPr lang="en-US" sz="3400" dirty="0" smtClean="0"/>
              <a:t> .</a:t>
            </a:r>
          </a:p>
          <a:p>
            <a:pPr lvl="1"/>
            <a:r>
              <a:rPr lang="en-US" sz="3400" dirty="0" smtClean="0"/>
              <a:t>The probability that the birthday of the second person is different from that of the first is </a:t>
            </a:r>
            <a:r>
              <a:rPr lang="en-US" sz="3400" dirty="0" smtClean="0">
                <a:latin typeface="Cambria Math" pitchFamily="18" charset="0"/>
                <a:ea typeface="Cambria Math" pitchFamily="18" charset="0"/>
              </a:rPr>
              <a:t>365/366</a:t>
            </a:r>
            <a:r>
              <a:rPr lang="en-US" sz="3400" dirty="0" smtClean="0"/>
              <a:t>.</a:t>
            </a:r>
          </a:p>
          <a:p>
            <a:pPr lvl="1"/>
            <a:r>
              <a:rPr lang="en-US" sz="3400" dirty="0" smtClean="0"/>
              <a:t>The probability that the birthday of the third person is different from the other two, when these have two different birthdays, is  </a:t>
            </a:r>
            <a:r>
              <a:rPr lang="en-US" sz="3400" dirty="0" smtClean="0">
                <a:latin typeface="Cambria Math" pitchFamily="18" charset="0"/>
                <a:ea typeface="Cambria Math" pitchFamily="18" charset="0"/>
              </a:rPr>
              <a:t>364/366</a:t>
            </a:r>
            <a:r>
              <a:rPr lang="en-US" sz="3400" dirty="0" smtClean="0"/>
              <a:t>.</a:t>
            </a:r>
          </a:p>
          <a:p>
            <a:pPr lvl="1"/>
            <a:r>
              <a:rPr lang="en-US" sz="3400" dirty="0" smtClean="0"/>
              <a:t>In general, the probability that the </a:t>
            </a:r>
            <a:r>
              <a:rPr lang="en-US" sz="3400" i="1" dirty="0" err="1" smtClean="0"/>
              <a:t>j</a:t>
            </a:r>
            <a:r>
              <a:rPr lang="en-US" sz="3400" dirty="0" err="1" smtClean="0"/>
              <a:t>th</a:t>
            </a:r>
            <a:r>
              <a:rPr lang="en-US" sz="3400" dirty="0" smtClean="0"/>
              <a:t> person has a birthday different from the birthdays of those already in the room, assuming that these people all have different birthdays,                                           is  (</a:t>
            </a:r>
            <a:r>
              <a:rPr lang="en-US" sz="3400" dirty="0" smtClean="0">
                <a:latin typeface="Cambria Math" pitchFamily="18" charset="0"/>
                <a:ea typeface="Cambria Math" pitchFamily="18" charset="0"/>
              </a:rPr>
              <a:t>366</a:t>
            </a:r>
            <a:r>
              <a:rPr lang="en-US" sz="3400" dirty="0" smtClean="0">
                <a:latin typeface="Cambria Math"/>
                <a:ea typeface="Cambria Math"/>
              </a:rPr>
              <a:t> − (</a:t>
            </a:r>
            <a:r>
              <a:rPr lang="en-US" sz="3400" i="1" dirty="0" smtClean="0">
                <a:ea typeface="Cambria Math"/>
              </a:rPr>
              <a:t>j</a:t>
            </a:r>
            <a:r>
              <a:rPr lang="en-US" sz="3400" dirty="0" smtClean="0">
                <a:ea typeface="Cambria Math"/>
              </a:rPr>
              <a:t> </a:t>
            </a:r>
            <a:r>
              <a:rPr lang="en-US" sz="3400" dirty="0" smtClean="0">
                <a:latin typeface="Cambria Math"/>
                <a:ea typeface="Cambria Math"/>
              </a:rPr>
              <a:t>−</a:t>
            </a:r>
            <a:r>
              <a:rPr lang="en-US" sz="3400" dirty="0" smtClean="0">
                <a:latin typeface="Cambria Math" pitchFamily="18" charset="0"/>
                <a:ea typeface="Cambria Math" pitchFamily="18" charset="0"/>
              </a:rPr>
              <a:t> 1))/366 = (367 </a:t>
            </a:r>
            <a:r>
              <a:rPr lang="en-US" sz="3400" dirty="0" smtClean="0">
                <a:latin typeface="Cambria Math"/>
                <a:ea typeface="Cambria Math"/>
              </a:rPr>
              <a:t>− </a:t>
            </a:r>
            <a:r>
              <a:rPr lang="en-US" sz="3400" i="1" dirty="0" smtClean="0">
                <a:ea typeface="Cambria Math"/>
              </a:rPr>
              <a:t>j</a:t>
            </a:r>
            <a:r>
              <a:rPr lang="en-US" sz="3400" dirty="0" smtClean="0">
                <a:latin typeface="Cambria Math" pitchFamily="18" charset="0"/>
                <a:ea typeface="Cambria Math" pitchFamily="18" charset="0"/>
              </a:rPr>
              <a:t>)/366.</a:t>
            </a:r>
          </a:p>
          <a:p>
            <a:pPr lvl="1"/>
            <a:r>
              <a:rPr lang="en-US" sz="3400" dirty="0" smtClean="0">
                <a:latin typeface="Cambria Math" pitchFamily="18" charset="0"/>
                <a:ea typeface="Cambria Math" pitchFamily="18" charset="0"/>
              </a:rPr>
              <a:t>Hence,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endParaRPr lang="en-US" sz="3400" i="1" dirty="0" smtClean="0"/>
          </a:p>
          <a:p>
            <a:pPr lvl="1"/>
            <a:r>
              <a:rPr lang="en-US" sz="3400" dirty="0" smtClean="0">
                <a:latin typeface="Cambria Math" pitchFamily="18" charset="0"/>
                <a:ea typeface="Cambria Math" pitchFamily="18" charset="0"/>
              </a:rPr>
              <a:t>Therefore ,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t> = </a:t>
            </a:r>
            <a:r>
              <a:rPr lang="en-US" sz="3400" dirty="0" smtClean="0">
                <a:latin typeface="Cambria Math" pitchFamily="18" charset="0"/>
                <a:ea typeface="Cambria Math" pitchFamily="18" charset="0"/>
              </a:rPr>
              <a:t>1</a:t>
            </a:r>
            <a:r>
              <a:rPr lang="en-US" sz="3400" dirty="0" smtClean="0">
                <a:latin typeface="Cambria Math"/>
                <a:ea typeface="Cambria Math"/>
              </a:rPr>
              <a:t>−</a:t>
            </a:r>
            <a:r>
              <a:rPr lang="en-US" sz="3400" dirty="0" smtClean="0"/>
              <a:t>(</a:t>
            </a:r>
            <a:r>
              <a:rPr lang="en-US" sz="3400" dirty="0" smtClean="0">
                <a:latin typeface="Cambria Math" pitchFamily="18" charset="0"/>
                <a:ea typeface="Cambria Math" pitchFamily="18" charset="0"/>
              </a:rPr>
              <a:t>365/366)(364/366)</a:t>
            </a:r>
            <a:r>
              <a:rPr lang="en-US" sz="3400" dirty="0" smtClean="0">
                <a:latin typeface="Cambria Math"/>
                <a:ea typeface="Cambria Math"/>
              </a:rPr>
              <a:t>∙∙∙</a:t>
            </a:r>
            <a:r>
              <a:rPr lang="en-US" sz="3400" dirty="0" smtClean="0">
                <a:latin typeface="Cambria Math" pitchFamily="18" charset="0"/>
                <a:ea typeface="Cambria Math" pitchFamily="18" charset="0"/>
              </a:rPr>
              <a:t> (367 </a:t>
            </a:r>
            <a:r>
              <a:rPr lang="en-US" sz="3400" dirty="0" smtClean="0">
                <a:latin typeface="Cambria Math"/>
                <a:ea typeface="Cambria Math"/>
              </a:rPr>
              <a:t>− </a:t>
            </a:r>
            <a:r>
              <a:rPr lang="en-US" sz="3400" i="1" dirty="0" smtClean="0">
                <a:ea typeface="Cambria Math"/>
              </a:rPr>
              <a:t>n</a:t>
            </a:r>
            <a:r>
              <a:rPr lang="en-US" sz="3400" dirty="0" smtClean="0">
                <a:latin typeface="Cambria Math" pitchFamily="18" charset="0"/>
                <a:ea typeface="Cambria Math" pitchFamily="18" charset="0"/>
              </a:rPr>
              <a:t>)/366.</a:t>
            </a:r>
          </a:p>
          <a:p>
            <a:pPr>
              <a:buNone/>
            </a:pPr>
            <a:r>
              <a:rPr lang="en-US" sz="3400" dirty="0" smtClean="0">
                <a:ea typeface="Cambria Math" pitchFamily="18" charset="0"/>
              </a:rPr>
              <a:t>      Checking various values for </a:t>
            </a:r>
            <a:r>
              <a:rPr lang="en-US" sz="3400" i="1" dirty="0" smtClean="0">
                <a:ea typeface="Cambria Math" pitchFamily="18" charset="0"/>
              </a:rPr>
              <a:t>n</a:t>
            </a:r>
            <a:r>
              <a:rPr lang="en-US" sz="3400" dirty="0" smtClean="0">
                <a:ea typeface="Cambria Math" pitchFamily="18" charset="0"/>
              </a:rPr>
              <a:t> with computation help tells us that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22</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0.457, </a:t>
            </a:r>
            <a:r>
              <a:rPr lang="en-US" sz="3400" dirty="0" smtClean="0">
                <a:ea typeface="Cambria Math" pitchFamily="18" charset="0"/>
              </a:rPr>
              <a:t>and for </a:t>
            </a:r>
            <a:r>
              <a:rPr lang="en-US" sz="3400" i="1" dirty="0" smtClean="0">
                <a:ea typeface="Cambria Math" pitchFamily="18" charset="0"/>
              </a:rPr>
              <a:t>n</a:t>
            </a:r>
            <a:r>
              <a:rPr lang="en-US" sz="3400" dirty="0" smtClean="0">
                <a:ea typeface="Cambria Math" pitchFamily="18" charset="0"/>
              </a:rPr>
              <a:t> = </a:t>
            </a:r>
            <a:r>
              <a:rPr lang="en-US" sz="3400" dirty="0" smtClean="0">
                <a:latin typeface="Cambria Math" pitchFamily="18" charset="0"/>
                <a:ea typeface="Cambria Math" pitchFamily="18" charset="0"/>
              </a:rPr>
              <a:t>23</a:t>
            </a:r>
            <a:r>
              <a:rPr lang="en-US" sz="3400" dirty="0" smtClean="0">
                <a:ea typeface="Cambria Math" pitchFamily="18" charset="0"/>
              </a:rPr>
              <a:t>,</a:t>
            </a:r>
            <a:r>
              <a:rPr lang="en-US" sz="3400" dirty="0" smtClean="0">
                <a:latin typeface="Cambria Math" pitchFamily="18" charset="0"/>
                <a:ea typeface="Cambria Math" pitchFamily="18" charset="0"/>
              </a:rPr>
              <a:t> 1</a:t>
            </a:r>
            <a:r>
              <a:rPr lang="en-US" sz="3400" dirty="0" smtClean="0">
                <a:latin typeface="Cambria Math"/>
                <a:ea typeface="Cambria Math"/>
              </a:rPr>
              <a:t>− </a:t>
            </a:r>
            <a:r>
              <a:rPr lang="en-US" sz="3400" i="1" dirty="0" err="1" smtClean="0"/>
              <a:t>p</a:t>
            </a:r>
            <a:r>
              <a:rPr lang="en-US" sz="3400" i="1" baseline="-25000" dirty="0" err="1" smtClean="0"/>
              <a:t>n</a:t>
            </a:r>
            <a:r>
              <a:rPr lang="en-US" sz="3400" dirty="0" smtClean="0">
                <a:ea typeface="Cambria Math" pitchFamily="18" charset="0"/>
              </a:rPr>
              <a:t> </a:t>
            </a:r>
            <a:r>
              <a:rPr lang="en-US" sz="3400" dirty="0" smtClean="0">
                <a:latin typeface="Cambria Math"/>
                <a:ea typeface="Cambria Math"/>
              </a:rPr>
              <a:t>≈</a:t>
            </a:r>
            <a:r>
              <a:rPr lang="en-US" sz="3400" dirty="0" smtClean="0">
                <a:ea typeface="Cambria Math" pitchFamily="18" charset="0"/>
              </a:rPr>
              <a:t> </a:t>
            </a:r>
            <a:r>
              <a:rPr lang="en-US" sz="3400" dirty="0" smtClean="0">
                <a:latin typeface="Cambria Math" pitchFamily="18" charset="0"/>
                <a:ea typeface="Cambria Math" pitchFamily="18" charset="0"/>
              </a:rPr>
              <a:t>0.506</a:t>
            </a:r>
            <a:r>
              <a:rPr lang="en-US" sz="3400" dirty="0" smtClean="0">
                <a:ea typeface="Cambria Math" pitchFamily="18" charset="0"/>
              </a:rPr>
              <a:t>.  Consequently, a minimum number of </a:t>
            </a:r>
            <a:r>
              <a:rPr lang="en-US" sz="3400" dirty="0" smtClean="0">
                <a:latin typeface="Cambria" pitchFamily="18" charset="0"/>
                <a:ea typeface="Cambria Math" pitchFamily="18" charset="0"/>
              </a:rPr>
              <a:t>23</a:t>
            </a:r>
            <a:r>
              <a:rPr lang="en-US" sz="3400" dirty="0" smtClean="0">
                <a:ea typeface="Cambria Math" pitchFamily="18" charset="0"/>
              </a:rPr>
              <a:t> people are needed so that that the probability that at least two of them have the same birthday is greater than </a:t>
            </a:r>
            <a:r>
              <a:rPr lang="en-US" sz="3400" dirty="0" smtClean="0">
                <a:latin typeface="Cambria Math" pitchFamily="18" charset="0"/>
                <a:ea typeface="Cambria Math" pitchFamily="18" charset="0"/>
              </a:rPr>
              <a:t>1/2</a:t>
            </a:r>
            <a:r>
              <a:rPr lang="en-US" sz="3400" dirty="0" smtClean="0">
                <a:ea typeface="Cambria Math" pitchFamily="18" charset="0"/>
              </a:rPr>
              <a:t>.</a:t>
            </a:r>
          </a:p>
          <a:p>
            <a:pPr lvl="1"/>
            <a:endParaRPr lang="en-US" sz="3400"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Algorithms that make random choices at one or more steps are called </a:t>
            </a:r>
            <a:r>
              <a:rPr lang="en-US" i="1" dirty="0" smtClean="0"/>
              <a:t>probabilistic algorithms</a:t>
            </a:r>
            <a:r>
              <a:rPr lang="en-US" dirty="0" smtClean="0"/>
              <a:t>.</a:t>
            </a:r>
          </a:p>
          <a:p>
            <a:r>
              <a:rPr lang="en-US" i="1" dirty="0" smtClean="0"/>
              <a:t>Monte Carlo algorithms</a:t>
            </a:r>
            <a:r>
              <a:rPr lang="en-US" dirty="0" smtClean="0"/>
              <a:t>  are probabilistic algorithms used to answer decision problems, which are problems that either have “true” or “false” as their answer.  </a:t>
            </a:r>
          </a:p>
          <a:p>
            <a:pPr lvl="1"/>
            <a:r>
              <a:rPr lang="en-US" dirty="0" smtClean="0"/>
              <a:t>A Monte Carlo algorithm consists of  a sequence of tests. For each test the algorithm responds “true” or ‘unknown.’ </a:t>
            </a:r>
          </a:p>
          <a:p>
            <a:pPr lvl="1"/>
            <a:r>
              <a:rPr lang="en-US" dirty="0" smtClean="0"/>
              <a:t>If the response is “true,” the algorithm terminates with the  answer is “true.”  </a:t>
            </a:r>
          </a:p>
          <a:p>
            <a:pPr lvl="1"/>
            <a:r>
              <a:rPr lang="en-US" dirty="0" smtClean="0"/>
              <a:t>After running a specified  sequence of tests where every step yields “unknown”, the algorithm outputs “false.”</a:t>
            </a:r>
          </a:p>
          <a:p>
            <a:pPr lvl="1"/>
            <a:r>
              <a:rPr lang="en-US" dirty="0" smtClean="0"/>
              <a:t>The idea is that the probability of the algorithm incorrectly outputting “false” should be very small as long as a sufficient number of tests are performed.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t>
            </a:r>
            <a:r>
              <a:rPr lang="en-US" dirty="0" err="1" smtClean="0"/>
              <a:t>Primality</a:t>
            </a:r>
            <a:r>
              <a:rPr lang="en-US" dirty="0" smtClean="0"/>
              <a: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Probabilistic  </a:t>
            </a:r>
            <a:r>
              <a:rPr lang="en-US" dirty="0" err="1" smtClean="0"/>
              <a:t>primality</a:t>
            </a:r>
            <a:r>
              <a:rPr lang="en-US" dirty="0" smtClean="0"/>
              <a:t> testing (</a:t>
            </a:r>
            <a:r>
              <a:rPr lang="en-US" i="1" dirty="0" smtClean="0"/>
              <a:t>see Example </a:t>
            </a:r>
            <a:r>
              <a:rPr lang="en-US" dirty="0" smtClean="0">
                <a:latin typeface="Cambria Math" pitchFamily="18" charset="0"/>
                <a:ea typeface="Cambria Math" pitchFamily="18" charset="0"/>
              </a:rPr>
              <a:t>16</a:t>
            </a:r>
            <a:r>
              <a:rPr lang="en-US" dirty="0" smtClean="0"/>
              <a:t> </a:t>
            </a:r>
            <a:r>
              <a:rPr lang="en-US" i="1" dirty="0" smtClean="0"/>
              <a:t>in text</a:t>
            </a:r>
            <a:r>
              <a:rPr lang="en-US" dirty="0" smtClean="0"/>
              <a:t>) is an example of a Monte Carlo algorithm, which  is used to  find large primes to generate the encryption keys for RSA cryptography (</a:t>
            </a:r>
            <a:r>
              <a:rPr lang="en-US" i="1" dirty="0" smtClean="0"/>
              <a:t>as discussed in Chapter </a:t>
            </a:r>
            <a:r>
              <a:rPr lang="en-US" dirty="0" smtClean="0">
                <a:latin typeface="Cambria" pitchFamily="18" charset="0"/>
              </a:rPr>
              <a:t>4</a:t>
            </a:r>
            <a:r>
              <a:rPr lang="en-US" dirty="0" smtClean="0"/>
              <a:t>). </a:t>
            </a:r>
          </a:p>
          <a:p>
            <a:pPr lvl="1"/>
            <a:r>
              <a:rPr lang="en-US" dirty="0" smtClean="0"/>
              <a:t>An integer </a:t>
            </a:r>
            <a:r>
              <a:rPr lang="en-US" i="1" dirty="0" smtClean="0"/>
              <a:t>n</a:t>
            </a:r>
            <a:r>
              <a:rPr lang="en-US" dirty="0" smtClean="0"/>
              <a:t> greater than 1 can be shown to be composite (i.e., not prime) if it fails  a particular test  (Miller’s test),  using a random integer </a:t>
            </a:r>
            <a:r>
              <a:rPr lang="en-US" i="1" dirty="0" smtClean="0"/>
              <a:t>b </a:t>
            </a:r>
            <a:r>
              <a:rPr lang="en-US" dirty="0" smtClean="0"/>
              <a:t>with </a:t>
            </a:r>
            <a:r>
              <a:rPr lang="en-US" dirty="0" smtClean="0">
                <a:latin typeface="Cambria Math" pitchFamily="18" charset="0"/>
                <a:ea typeface="Cambria Math" pitchFamily="18" charset="0"/>
              </a:rPr>
              <a:t>1</a:t>
            </a:r>
            <a:r>
              <a:rPr lang="en-US" dirty="0" smtClean="0"/>
              <a:t> &lt; </a:t>
            </a:r>
            <a:r>
              <a:rPr lang="en-US" i="1" dirty="0" smtClean="0"/>
              <a:t>b</a:t>
            </a:r>
            <a:r>
              <a:rPr lang="en-US" dirty="0" smtClean="0"/>
              <a:t> &lt; </a:t>
            </a:r>
            <a:r>
              <a:rPr lang="en-US" i="1" dirty="0" smtClean="0"/>
              <a:t>n </a:t>
            </a:r>
            <a:r>
              <a:rPr lang="en-US" dirty="0" smtClean="0"/>
              <a:t>as the base. But if </a:t>
            </a:r>
            <a:r>
              <a:rPr lang="en-US" i="1" dirty="0" smtClean="0"/>
              <a:t>n</a:t>
            </a:r>
            <a:r>
              <a:rPr lang="en-US" dirty="0" smtClean="0"/>
              <a:t> passes Miller’s test for a particular base </a:t>
            </a:r>
            <a:r>
              <a:rPr lang="en-US" i="1" dirty="0" smtClean="0"/>
              <a:t>b</a:t>
            </a:r>
            <a:r>
              <a:rPr lang="en-US" dirty="0" smtClean="0"/>
              <a:t>, it may either be prime or composite. The probability that a composite integer passes </a:t>
            </a:r>
            <a:r>
              <a:rPr lang="en-US" i="1" dirty="0" smtClean="0"/>
              <a:t>n</a:t>
            </a:r>
            <a:r>
              <a:rPr lang="en-US" dirty="0" smtClean="0"/>
              <a:t> Miller’s test is for a random </a:t>
            </a:r>
            <a:r>
              <a:rPr lang="en-US" i="1" dirty="0" smtClean="0"/>
              <a:t>b</a:t>
            </a:r>
            <a:r>
              <a:rPr lang="en-US" dirty="0" smtClean="0"/>
              <a:t>, is less that ¼. </a:t>
            </a:r>
          </a:p>
          <a:p>
            <a:pPr lvl="1"/>
            <a:r>
              <a:rPr lang="en-US" dirty="0" smtClean="0"/>
              <a:t>So failing the test,  is the “true” response in a Monte Carlo algorithm, and passing the test is “unknown.”</a:t>
            </a:r>
          </a:p>
          <a:p>
            <a:pPr lvl="1"/>
            <a:r>
              <a:rPr lang="en-US" dirty="0" smtClean="0"/>
              <a:t>If the test is performed </a:t>
            </a:r>
            <a:r>
              <a:rPr lang="en-US" i="1" dirty="0" smtClean="0"/>
              <a:t>k</a:t>
            </a:r>
            <a:r>
              <a:rPr lang="en-US" dirty="0" smtClean="0"/>
              <a:t> times (choosing a random integer </a:t>
            </a:r>
            <a:r>
              <a:rPr lang="en-US" i="1" dirty="0" smtClean="0"/>
              <a:t>b</a:t>
            </a:r>
            <a:r>
              <a:rPr lang="en-US" dirty="0" smtClean="0"/>
              <a:t> each time) and the  number </a:t>
            </a:r>
            <a:r>
              <a:rPr lang="en-US" i="1" dirty="0" smtClean="0"/>
              <a:t>n</a:t>
            </a:r>
            <a:r>
              <a:rPr lang="en-US" dirty="0" smtClean="0"/>
              <a:t> passes Miller’s test at every iteration, then the probability that it is composite is less than (1/</a:t>
            </a:r>
            <a:r>
              <a:rPr lang="en-US" dirty="0" smtClean="0">
                <a:latin typeface="Cambria Math" pitchFamily="18" charset="0"/>
                <a:ea typeface="Cambria Math" pitchFamily="18" charset="0"/>
              </a:rPr>
              <a:t>4</a:t>
            </a:r>
            <a:r>
              <a:rPr lang="en-US" dirty="0" smtClean="0"/>
              <a:t>)</a:t>
            </a:r>
            <a:r>
              <a:rPr lang="en-US" i="1" baseline="30000" dirty="0" smtClean="0"/>
              <a:t>k</a:t>
            </a:r>
            <a:r>
              <a:rPr lang="en-US" dirty="0" smtClean="0"/>
              <a:t>.  So for a sufficiently, large </a:t>
            </a:r>
            <a:r>
              <a:rPr lang="en-US" i="1" dirty="0" smtClean="0"/>
              <a:t>k</a:t>
            </a:r>
            <a:r>
              <a:rPr lang="en-US" dirty="0" smtClean="0"/>
              <a:t>, the probability that </a:t>
            </a:r>
            <a:r>
              <a:rPr lang="en-US" i="1" dirty="0" smtClean="0"/>
              <a:t>n</a:t>
            </a:r>
            <a:r>
              <a:rPr lang="en-US" dirty="0" smtClean="0"/>
              <a:t> is composite even though it has passed all </a:t>
            </a:r>
            <a:r>
              <a:rPr lang="en-US" i="1" dirty="0" smtClean="0"/>
              <a:t>k</a:t>
            </a:r>
            <a:r>
              <a:rPr lang="en-US" dirty="0" smtClean="0"/>
              <a:t> iterations of Miller’s test  is small. For example, with </a:t>
            </a:r>
            <a:r>
              <a:rPr lang="en-US" dirty="0" smtClean="0">
                <a:latin typeface="Cambria Math" pitchFamily="18" charset="0"/>
                <a:ea typeface="Cambria Math" pitchFamily="18" charset="0"/>
              </a:rPr>
              <a:t>10</a:t>
            </a:r>
            <a:r>
              <a:rPr lang="en-US" dirty="0" smtClean="0"/>
              <a:t> iterations, the probability that n is composite is less than </a:t>
            </a:r>
            <a:r>
              <a:rPr lang="en-US" dirty="0" smtClean="0">
                <a:latin typeface="Cambria Math" pitchFamily="18" charset="0"/>
                <a:ea typeface="Cambria Math" pitchFamily="18" charset="0"/>
              </a:rPr>
              <a:t>1</a:t>
            </a:r>
            <a:r>
              <a:rPr lang="en-US" dirty="0" smtClean="0"/>
              <a:t> in </a:t>
            </a:r>
            <a:r>
              <a:rPr lang="en-US" dirty="0" smtClean="0">
                <a:latin typeface="Cambria Math" pitchFamily="18" charset="0"/>
                <a:ea typeface="Cambria Math" pitchFamily="18" charset="0"/>
              </a:rPr>
              <a:t>1,000,000</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Bayes</a:t>
            </a:r>
            <a:r>
              <a:rPr lang="en-US" dirty="0" smtClean="0"/>
              <a:t>’ Theorem</a:t>
            </a:r>
            <a:endParaRPr lang="en-US" dirty="0"/>
          </a:p>
        </p:txBody>
      </p:sp>
      <p:sp>
        <p:nvSpPr>
          <p:cNvPr id="3" name="Subtitle 2"/>
          <p:cNvSpPr>
            <a:spLocks noGrp="1"/>
          </p:cNvSpPr>
          <p:nvPr>
            <p:ph type="subTitle" idx="1"/>
          </p:nvPr>
        </p:nvSpPr>
        <p:spPr/>
        <p:txBody>
          <a:bodyPr/>
          <a:lstStyle/>
          <a:p>
            <a:r>
              <a:rPr lang="en-US" dirty="0" smtClean="0"/>
              <a:t>Section 7.3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a:t>
            </a:r>
          </a:p>
          <a:p>
            <a:r>
              <a:rPr lang="en-US" dirty="0" smtClean="0"/>
              <a:t>Generalized </a:t>
            </a:r>
            <a:r>
              <a:rPr lang="en-US" dirty="0" err="1" smtClean="0"/>
              <a:t>Bayes</a:t>
            </a:r>
            <a:r>
              <a:rPr lang="en-US" dirty="0" smtClean="0"/>
              <a:t>’ Theorem</a:t>
            </a:r>
          </a:p>
          <a:p>
            <a:r>
              <a:rPr lang="en-US" dirty="0" smtClean="0"/>
              <a:t>Bayesian Spam Filters</a:t>
            </a:r>
          </a:p>
          <a:p>
            <a:r>
              <a:rPr lang="en-US" dirty="0" smtClean="0"/>
              <a:t>A.I. Applications (</a:t>
            </a:r>
            <a:r>
              <a:rPr lang="en-US" i="1" dirty="0" smtClean="0"/>
              <a:t>optional</a:t>
            </a:r>
            <a:r>
              <a:rPr lang="en-US" dirty="0" smtClean="0"/>
              <a:t>, </a:t>
            </a:r>
            <a:r>
              <a:rPr lang="en-US" i="1" dirty="0" smtClean="0"/>
              <a:t>not currently included in the overheads</a:t>
            </a:r>
            <a:r>
              <a:rPr lang="en-US"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a:bodyPr>
          <a:lstStyle/>
          <a:p>
            <a:r>
              <a:rPr lang="en-US" dirty="0" err="1" smtClean="0"/>
              <a:t>Bayes</a:t>
            </a:r>
            <a:r>
              <a:rPr lang="en-US" dirty="0" smtClean="0"/>
              <a:t>’ theorem allows us to use probability to answer questions such as the following:</a:t>
            </a:r>
          </a:p>
          <a:p>
            <a:pPr lvl="1"/>
            <a:r>
              <a:rPr lang="en-US" dirty="0" smtClean="0"/>
              <a:t>Given that someone tests positive for having a particular disease, what is the probability that they actually do have the disease?</a:t>
            </a:r>
          </a:p>
          <a:p>
            <a:pPr lvl="1"/>
            <a:r>
              <a:rPr lang="en-US" dirty="0" smtClean="0"/>
              <a:t>Given that someone tests negative for the disease, what is the probability, that in fact they do have the disease?</a:t>
            </a:r>
          </a:p>
          <a:p>
            <a:r>
              <a:rPr lang="en-US" dirty="0" err="1" smtClean="0"/>
              <a:t>Bayes</a:t>
            </a:r>
            <a:r>
              <a:rPr lang="en-US" dirty="0" smtClean="0"/>
              <a:t>’ theorem has applications to medicine, law, artificial intelligence, engineering, and many diverse other areas.</a:t>
            </a:r>
          </a:p>
          <a:p>
            <a:pPr lvl="1"/>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Finite Probability</a:t>
            </a:r>
          </a:p>
          <a:p>
            <a:r>
              <a:rPr lang="en-US" dirty="0" smtClean="0"/>
              <a:t>Probabilities of Complements and Unions of Events</a:t>
            </a:r>
          </a:p>
          <a:p>
            <a:r>
              <a:rPr lang="en-US" dirty="0" smtClean="0"/>
              <a:t>Probabilistic Reasoning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b="1" dirty="0" err="1" smtClean="0"/>
              <a:t>Bayes</a:t>
            </a:r>
            <a:r>
              <a:rPr lang="en-US" b="1" dirty="0" smtClean="0"/>
              <a:t>’ Theorem</a:t>
            </a:r>
            <a:r>
              <a:rPr lang="en-US" dirty="0" smtClean="0"/>
              <a:t>: Suppose that </a:t>
            </a:r>
            <a:r>
              <a:rPr lang="en-US" i="1" dirty="0" smtClean="0"/>
              <a:t>E</a:t>
            </a:r>
            <a:r>
              <a:rPr lang="en-US" dirty="0" smtClean="0"/>
              <a:t> and </a:t>
            </a:r>
            <a:r>
              <a:rPr lang="en-US" i="1" dirty="0" smtClean="0"/>
              <a:t>F</a:t>
            </a:r>
            <a:r>
              <a:rPr lang="en-US" dirty="0" smtClean="0"/>
              <a:t> are events from a sample space S such that </a:t>
            </a:r>
            <a:r>
              <a:rPr lang="en-US" i="1" dirty="0" smtClean="0"/>
              <a:t>p</a:t>
            </a:r>
            <a:r>
              <a:rPr lang="en-US" dirty="0" smtClean="0"/>
              <a:t>(</a:t>
            </a:r>
            <a:r>
              <a:rPr lang="en-US" i="1" dirty="0" smtClean="0"/>
              <a:t>E</a:t>
            </a:r>
            <a:r>
              <a:rPr lang="en-US" dirty="0" smtClean="0"/>
              <a:t>)</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and </a:t>
            </a:r>
            <a:r>
              <a:rPr lang="en-US" i="1" dirty="0" smtClean="0"/>
              <a:t>p</a:t>
            </a:r>
            <a:r>
              <a:rPr lang="en-US" dirty="0" smtClean="0"/>
              <a:t>(</a:t>
            </a:r>
            <a:r>
              <a:rPr lang="en-US" i="1" dirty="0" smtClean="0"/>
              <a:t>F</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a:t>
            </a:r>
            <a:r>
              <a:rPr lang="en-US" dirty="0" smtClean="0"/>
              <a:t>. Then:</a:t>
            </a:r>
          </a:p>
          <a:p>
            <a:endParaRPr lang="en-US" dirty="0" smtClean="0"/>
          </a:p>
          <a:p>
            <a:endParaRPr lang="en-US" dirty="0" smtClean="0"/>
          </a:p>
          <a:p>
            <a:endParaRPr lang="en-US" dirty="0" smtClean="0"/>
          </a:p>
          <a:p>
            <a:pPr>
              <a:buNone/>
            </a:pPr>
            <a:r>
              <a:rPr lang="en-US" b="1" dirty="0" smtClean="0"/>
              <a:t>    Example</a:t>
            </a:r>
            <a:r>
              <a:rPr lang="en-US" dirty="0" smtClean="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smtClean="0"/>
              <a:t>Let </a:t>
            </a:r>
            <a:r>
              <a:rPr lang="en-US" i="1" dirty="0" smtClean="0"/>
              <a:t>E</a:t>
            </a:r>
            <a:r>
              <a:rPr lang="en-US" dirty="0" smtClean="0"/>
              <a:t> be the event that Bob has chosen a red ball and </a:t>
            </a:r>
            <a:r>
              <a:rPr lang="en-US" i="1" dirty="0" smtClean="0"/>
              <a:t>F</a:t>
            </a:r>
            <a:r>
              <a:rPr lang="en-US" dirty="0" smtClean="0"/>
              <a:t> be the event that Bob has chosen the first box.</a:t>
            </a:r>
          </a:p>
          <a:p>
            <a:pPr lvl="1"/>
            <a:r>
              <a:rPr lang="en-US" dirty="0" smtClean="0"/>
              <a:t>By </a:t>
            </a:r>
            <a:r>
              <a:rPr lang="en-US" dirty="0" err="1" smtClean="0"/>
              <a:t>Bayes</a:t>
            </a:r>
            <a:r>
              <a:rPr lang="en-US" dirty="0" smtClean="0"/>
              <a:t>’ theorem the probability  that Bob has picked the first box is:</a:t>
            </a:r>
            <a:endParaRPr lang="en-US" dirty="0"/>
          </a:p>
        </p:txBody>
      </p:sp>
      <p:pic>
        <p:nvPicPr>
          <p:cNvPr id="4" name="Picture 3" descr="0603.jpg"/>
          <p:cNvPicPr>
            <a:picLocks noChangeAspect="1"/>
          </p:cNvPicPr>
          <p:nvPr/>
        </p:nvPicPr>
        <p:blipFill>
          <a:blip r:embed="rId4"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smtClean="0"/>
              <a:t>Thomas </a:t>
            </a:r>
            <a:r>
              <a:rPr lang="en-US" dirty="0" err="1" smtClean="0"/>
              <a:t>Bayes</a:t>
            </a:r>
            <a:endParaRPr lang="en-US" dirty="0" smtClean="0"/>
          </a:p>
          <a:p>
            <a:r>
              <a:rPr lang="en-US" dirty="0" smtClean="0"/>
              <a:t>(</a:t>
            </a:r>
            <a:r>
              <a:rPr lang="en-US" dirty="0" smtClean="0">
                <a:latin typeface="Cambria Math" pitchFamily="18" charset="0"/>
                <a:ea typeface="Cambria Math" pitchFamily="18" charset="0"/>
              </a:rPr>
              <a:t>1702-1761</a:t>
            </a:r>
            <a:r>
              <a:rPr lang="en-US" dirty="0" smtClean="0"/>
              <a:t>)</a:t>
            </a: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1447800" y="2667000"/>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133600" y="5943601"/>
            <a:ext cx="6461760" cy="6000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r>
              <a:rPr lang="en-US" dirty="0" smtClean="0"/>
              <a:t>Recall the definition of the conditional probability </a:t>
            </a:r>
            <a:r>
              <a:rPr lang="en-US" i="1" dirty="0" smtClean="0"/>
              <a:t>p</a:t>
            </a:r>
            <a:r>
              <a:rPr lang="en-US" dirty="0" smtClean="0"/>
              <a:t>(</a:t>
            </a:r>
            <a:r>
              <a:rPr lang="en-US" i="1" dirty="0" smtClean="0"/>
              <a:t>E</a:t>
            </a:r>
            <a:r>
              <a:rPr lang="en-US" dirty="0" smtClean="0"/>
              <a:t>|F):</a:t>
            </a:r>
          </a:p>
          <a:p>
            <a:endParaRPr lang="en-US" dirty="0" smtClean="0"/>
          </a:p>
          <a:p>
            <a:endParaRPr lang="en-US" dirty="0" smtClean="0"/>
          </a:p>
          <a:p>
            <a:endParaRPr lang="en-US" dirty="0" smtClean="0"/>
          </a:p>
          <a:p>
            <a:r>
              <a:rPr lang="en-US" dirty="0" smtClean="0"/>
              <a:t>From this definition, it follows that:</a:t>
            </a:r>
          </a:p>
          <a:p>
            <a:endParaRPr lang="en-US" dirty="0" smtClean="0"/>
          </a:p>
          <a:p>
            <a:pPr>
              <a:buNone/>
            </a:pPr>
            <a:r>
              <a:rPr lang="en-US" dirty="0" smtClean="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3581400" y="2667000"/>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990600" y="4876800"/>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4953000" y="4876800"/>
            <a:ext cx="3266123" cy="900113"/>
          </a:xfrm>
          <a:prstGeom prst="rect">
            <a:avLst/>
          </a:prstGeom>
        </p:spPr>
      </p:pic>
      <p:sp>
        <p:nvSpPr>
          <p:cNvPr id="7" name="TextBox 6"/>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609600" y="3124200"/>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4876800" y="3124200"/>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3733800" y="4038600"/>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762000" y="5105400"/>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4876800" y="4953000"/>
            <a:ext cx="3731895" cy="900113"/>
          </a:xfrm>
          <a:prstGeom prst="rect">
            <a:avLst/>
          </a:prstGeom>
        </p:spPr>
      </p:pic>
      <p:sp>
        <p:nvSpPr>
          <p:cNvPr id="12" name="TextBox 11"/>
          <p:cNvSpPr txBox="1"/>
          <p:nvPr/>
        </p:nvSpPr>
        <p:spPr>
          <a:xfrm>
            <a:off x="457200" y="2209800"/>
            <a:ext cx="4343400" cy="369332"/>
          </a:xfrm>
          <a:prstGeom prst="rect">
            <a:avLst/>
          </a:prstGeom>
          <a:noFill/>
          <a:ln>
            <a:noFill/>
          </a:ln>
        </p:spPr>
        <p:txBody>
          <a:bodyPr wrap="square" rtlCol="0">
            <a:spAutoFit/>
          </a:bodyPr>
          <a:lstStyle/>
          <a:p>
            <a:r>
              <a:rPr lang="en-US" dirty="0" smtClean="0"/>
              <a:t>On the last slide we showed that</a:t>
            </a:r>
            <a:endParaRPr lang="en-US" dirty="0"/>
          </a:p>
        </p:txBody>
      </p:sp>
      <p:sp>
        <p:nvSpPr>
          <p:cNvPr id="13" name="TextBox 12"/>
          <p:cNvSpPr txBox="1"/>
          <p:nvPr/>
        </p:nvSpPr>
        <p:spPr>
          <a:xfrm>
            <a:off x="1524000" y="6172200"/>
            <a:ext cx="6858000" cy="369332"/>
          </a:xfrm>
          <a:prstGeom prst="rect">
            <a:avLst/>
          </a:prstGeom>
          <a:noFill/>
        </p:spPr>
        <p:txBody>
          <a:bodyPr wrap="square" rtlCol="0">
            <a:spAutoFit/>
          </a:bodyPr>
          <a:lstStyle/>
          <a:p>
            <a:r>
              <a:rPr lang="en-US" i="1" dirty="0" smtClean="0"/>
              <a:t>                                                                               continued </a:t>
            </a:r>
            <a:r>
              <a:rPr lang="en-US" dirty="0" smtClean="0">
                <a:latin typeface="Cambria Math"/>
                <a:ea typeface="Cambria Math"/>
              </a:rPr>
              <a:t>→</a:t>
            </a:r>
            <a:endParaRPr lang="en-US" dirty="0"/>
          </a:p>
        </p:txBody>
      </p:sp>
      <p:sp>
        <p:nvSpPr>
          <p:cNvPr id="14" name="TextBox 13"/>
          <p:cNvSpPr txBox="1"/>
          <p:nvPr/>
        </p:nvSpPr>
        <p:spPr>
          <a:xfrm>
            <a:off x="4572000" y="3124200"/>
            <a:ext cx="1524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4648200" y="5334000"/>
            <a:ext cx="152400" cy="369332"/>
          </a:xfrm>
          <a:prstGeom prst="rect">
            <a:avLst/>
          </a:prstGeom>
          <a:noFill/>
        </p:spPr>
        <p:txBody>
          <a:bodyPr wrap="square" rtlCol="0">
            <a:spAutoFit/>
          </a:bodyPr>
          <a:lstStyle/>
          <a:p>
            <a:r>
              <a:rPr lang="en-US" dirty="0" smtClean="0"/>
              <a:t>,</a:t>
            </a:r>
            <a:endParaRPr lang="en-US" dirty="0"/>
          </a:p>
        </p:txBody>
      </p:sp>
      <p:sp>
        <p:nvSpPr>
          <p:cNvPr id="16" name="TextBox 15"/>
          <p:cNvSpPr txBox="1"/>
          <p:nvPr/>
        </p:nvSpPr>
        <p:spPr>
          <a:xfrm>
            <a:off x="381000" y="4648200"/>
            <a:ext cx="4800600" cy="369332"/>
          </a:xfrm>
          <a:prstGeom prst="rect">
            <a:avLst/>
          </a:prstGeom>
          <a:noFill/>
          <a:ln>
            <a:noFill/>
          </a:ln>
        </p:spPr>
        <p:txBody>
          <a:bodyPr wrap="square" rtlCol="0">
            <a:spAutoFit/>
          </a:bodyPr>
          <a:lstStyle/>
          <a:p>
            <a:r>
              <a:rPr lang="en-US" dirty="0" smtClean="0"/>
              <a:t>Solving for </a:t>
            </a:r>
            <a:r>
              <a:rPr lang="en-US" i="1" dirty="0" smtClean="0"/>
              <a:t>p</a:t>
            </a:r>
            <a:r>
              <a:rPr lang="en-US" dirty="0" smtClean="0"/>
              <a:t>(</a:t>
            </a:r>
            <a:r>
              <a:rPr lang="en-US" i="1" dirty="0" smtClean="0"/>
              <a:t>E</a:t>
            </a:r>
            <a:r>
              <a:rPr lang="en-US" dirty="0" smtClean="0"/>
              <a:t>|</a:t>
            </a:r>
            <a:r>
              <a:rPr lang="en-US" i="1" dirty="0" smtClean="0"/>
              <a:t>F</a:t>
            </a:r>
            <a:r>
              <a:rPr lang="en-US" dirty="0" smtClean="0"/>
              <a:t>) and  for </a:t>
            </a:r>
            <a:r>
              <a:rPr lang="en-US" i="1" dirty="0" smtClean="0"/>
              <a:t>p</a:t>
            </a:r>
            <a:r>
              <a:rPr lang="en-US" dirty="0" smtClean="0"/>
              <a:t>(</a:t>
            </a:r>
            <a:r>
              <a:rPr lang="en-US" i="1" dirty="0" smtClean="0"/>
              <a:t>F</a:t>
            </a:r>
            <a:r>
              <a:rPr lang="en-US" dirty="0" smtClean="0"/>
              <a:t>|</a:t>
            </a:r>
            <a:r>
              <a:rPr lang="en-US" i="1" dirty="0" smtClean="0"/>
              <a:t>E</a:t>
            </a:r>
            <a:r>
              <a:rPr lang="en-US" dirty="0" smtClean="0"/>
              <a:t>) tells us that</a:t>
            </a:r>
          </a:p>
        </p:txBody>
      </p:sp>
      <p:sp>
        <p:nvSpPr>
          <p:cNvPr id="17" name="TextBox 16"/>
          <p:cNvSpPr txBox="1"/>
          <p:nvPr/>
        </p:nvSpPr>
        <p:spPr>
          <a:xfrm>
            <a:off x="381000" y="3810000"/>
            <a:ext cx="3048000" cy="646331"/>
          </a:xfrm>
          <a:prstGeom prst="rect">
            <a:avLst/>
          </a:prstGeom>
          <a:noFill/>
          <a:ln>
            <a:noFill/>
          </a:ln>
        </p:spPr>
        <p:txBody>
          <a:bodyPr wrap="square" rtlCol="0">
            <a:spAutoFit/>
          </a:bodyPr>
          <a:lstStyle/>
          <a:p>
            <a:r>
              <a:rPr lang="en-US" dirty="0" smtClean="0"/>
              <a:t>Equating the two formulas for p(E F) shows that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smtClean="0"/>
              <a:t>Derivation of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3352800" y="1905000"/>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1447800" y="5562600"/>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2057400" y="3124200"/>
            <a:ext cx="5686425" cy="417195"/>
          </a:xfrm>
          <a:prstGeom prst="rect">
            <a:avLst/>
          </a:prstGeom>
        </p:spPr>
      </p:pic>
      <p:sp>
        <p:nvSpPr>
          <p:cNvPr id="8" name="TextBox 7"/>
          <p:cNvSpPr txBox="1"/>
          <p:nvPr/>
        </p:nvSpPr>
        <p:spPr>
          <a:xfrm>
            <a:off x="152400" y="1828800"/>
            <a:ext cx="2209800" cy="646331"/>
          </a:xfrm>
          <a:prstGeom prst="rect">
            <a:avLst/>
          </a:prstGeom>
          <a:noFill/>
          <a:ln>
            <a:noFill/>
          </a:ln>
        </p:spPr>
        <p:txBody>
          <a:bodyPr wrap="square" rtlCol="0">
            <a:spAutoFit/>
          </a:bodyPr>
          <a:lstStyle/>
          <a:p>
            <a:r>
              <a:rPr lang="en-US" dirty="0" smtClean="0"/>
              <a:t>On the last slide we showed that:</a:t>
            </a:r>
            <a:endParaRPr lang="en-US" dirty="0"/>
          </a:p>
        </p:txBody>
      </p:sp>
      <p:sp>
        <p:nvSpPr>
          <p:cNvPr id="10" name="TextBox 9"/>
          <p:cNvSpPr txBox="1"/>
          <p:nvPr/>
        </p:nvSpPr>
        <p:spPr>
          <a:xfrm>
            <a:off x="381000" y="3200400"/>
            <a:ext cx="5334000" cy="369332"/>
          </a:xfrm>
          <a:prstGeom prst="rect">
            <a:avLst/>
          </a:prstGeom>
          <a:noFill/>
          <a:ln>
            <a:noFill/>
          </a:ln>
        </p:spPr>
        <p:txBody>
          <a:bodyPr wrap="square" rtlCol="0">
            <a:spAutoFit/>
          </a:bodyPr>
          <a:lstStyle/>
          <a:p>
            <a:r>
              <a:rPr lang="en-US" dirty="0" smtClean="0"/>
              <a:t>Note that  </a:t>
            </a:r>
            <a:endParaRPr lang="en-US" dirty="0"/>
          </a:p>
        </p:txBody>
      </p:sp>
      <p:sp>
        <p:nvSpPr>
          <p:cNvPr id="12" name="TextBox 11"/>
          <p:cNvSpPr txBox="1"/>
          <p:nvPr/>
        </p:nvSpPr>
        <p:spPr>
          <a:xfrm>
            <a:off x="152400" y="5486400"/>
            <a:ext cx="1143000" cy="369332"/>
          </a:xfrm>
          <a:prstGeom prst="rect">
            <a:avLst/>
          </a:prstGeom>
          <a:noFill/>
          <a:ln>
            <a:noFill/>
          </a:ln>
        </p:spPr>
        <p:txBody>
          <a:bodyPr wrap="square" rtlCol="0">
            <a:spAutoFit/>
          </a:bodyPr>
          <a:lstStyle/>
          <a:p>
            <a:r>
              <a:rPr lang="en-US" dirty="0" smtClean="0"/>
              <a:t>Hence, </a:t>
            </a:r>
            <a:endParaRPr lang="en-US" dirty="0"/>
          </a:p>
        </p:txBody>
      </p:sp>
      <p:sp>
        <p:nvSpPr>
          <p:cNvPr id="13" name="Isosceles Triangle 12"/>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1905001" y="3657600"/>
            <a:ext cx="3168015" cy="278130"/>
          </a:xfrm>
          <a:prstGeom prst="rect">
            <a:avLst/>
          </a:prstGeom>
        </p:spPr>
      </p:pic>
      <p:sp>
        <p:nvSpPr>
          <p:cNvPr id="20" name="TextBox 19"/>
          <p:cNvSpPr txBox="1"/>
          <p:nvPr/>
        </p:nvSpPr>
        <p:spPr>
          <a:xfrm>
            <a:off x="914400" y="3581400"/>
            <a:ext cx="5334000" cy="369332"/>
          </a:xfrm>
          <a:prstGeom prst="rect">
            <a:avLst/>
          </a:prstGeom>
          <a:noFill/>
          <a:ln>
            <a:noFill/>
          </a:ln>
        </p:spPr>
        <p:txBody>
          <a:bodyPr wrap="square" rtlCol="0">
            <a:spAutoFit/>
          </a:bodyPr>
          <a:lstStyle/>
          <a:p>
            <a:r>
              <a:rPr lang="en-US" dirty="0" smtClean="0"/>
              <a:t>   since  </a:t>
            </a:r>
            <a:endParaRPr lang="en-US" dirty="0"/>
          </a:p>
        </p:txBody>
      </p:sp>
      <p:sp>
        <p:nvSpPr>
          <p:cNvPr id="21" name="TextBox 20"/>
          <p:cNvSpPr txBox="1"/>
          <p:nvPr/>
        </p:nvSpPr>
        <p:spPr>
          <a:xfrm>
            <a:off x="1143000" y="3962400"/>
            <a:ext cx="5334000" cy="646331"/>
          </a:xfrm>
          <a:prstGeom prst="rect">
            <a:avLst/>
          </a:prstGeom>
          <a:noFill/>
          <a:ln>
            <a:noFill/>
          </a:ln>
        </p:spPr>
        <p:txBody>
          <a:bodyPr wrap="square" rtlCol="0">
            <a:spAutoFit/>
          </a:bodyPr>
          <a:lstStyle/>
          <a:p>
            <a:r>
              <a:rPr lang="en-US" dirty="0" smtClean="0"/>
              <a:t>    because                                                                    </a:t>
            </a:r>
          </a:p>
          <a:p>
            <a:r>
              <a:rPr lang="en-US" dirty="0" smtClean="0"/>
              <a:t>      and                                                                   </a:t>
            </a:r>
            <a:endParaRPr lang="en-US" dirty="0"/>
          </a:p>
        </p:txBody>
      </p:sp>
      <p:pic>
        <p:nvPicPr>
          <p:cNvPr id="18" name="Picture 17" descr="addin_tmp.png"/>
          <p:cNvPicPr>
            <a:picLocks noChangeAspect="1"/>
          </p:cNvPicPr>
          <p:nvPr>
            <p:custDataLst>
              <p:tags r:id="rId5"/>
            </p:custDataLst>
          </p:nvPr>
        </p:nvPicPr>
        <p:blipFill>
          <a:blip r:embed="rId13" cstate="print"/>
          <a:stretch>
            <a:fillRect/>
          </a:stretch>
        </p:blipFill>
        <p:spPr>
          <a:xfrm>
            <a:off x="2514601"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2514600"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1600200" y="5029200"/>
            <a:ext cx="6446520" cy="278130"/>
          </a:xfrm>
          <a:prstGeom prst="rect">
            <a:avLst/>
          </a:prstGeom>
        </p:spPr>
      </p:pic>
      <p:sp>
        <p:nvSpPr>
          <p:cNvPr id="19" name="TextBox 18"/>
          <p:cNvSpPr txBox="1"/>
          <p:nvPr/>
        </p:nvSpPr>
        <p:spPr>
          <a:xfrm>
            <a:off x="1143000" y="4648200"/>
            <a:ext cx="5334000" cy="369332"/>
          </a:xfrm>
          <a:prstGeom prst="rect">
            <a:avLst/>
          </a:prstGeom>
          <a:noFill/>
          <a:ln>
            <a:noFill/>
          </a:ln>
        </p:spPr>
        <p:txBody>
          <a:bodyPr wrap="square" rtlCol="0">
            <a:spAutoFit/>
          </a:bodyPr>
          <a:lstStyle/>
          <a:p>
            <a:r>
              <a:rPr lang="en-US" dirty="0" smtClean="0"/>
              <a:t>By the definition of conditional probability,  </a:t>
            </a:r>
            <a:endParaRPr lang="en-US" dirty="0"/>
          </a:p>
        </p:txBody>
      </p:sp>
      <p:sp>
        <p:nvSpPr>
          <p:cNvPr id="22" name="Rectangle 21"/>
          <p:cNvSpPr/>
          <p:nvPr/>
        </p:nvSpPr>
        <p:spPr>
          <a:xfrm>
            <a:off x="990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a:t>
            </a:r>
            <a:r>
              <a:rPr lang="en-US" dirty="0" smtClean="0"/>
              <a:t>: Suppose that one person in </a:t>
            </a:r>
            <a:r>
              <a:rPr lang="en-US" dirty="0" smtClean="0">
                <a:latin typeface="Cambria Math" pitchFamily="18" charset="0"/>
                <a:ea typeface="Cambria Math" pitchFamily="18" charset="0"/>
              </a:rPr>
              <a:t>100,000</a:t>
            </a:r>
            <a:r>
              <a:rPr lang="en-US" dirty="0" smtClean="0"/>
              <a:t> has a particular  disease. There is a test for the disease that gives a positive result </a:t>
            </a:r>
            <a:r>
              <a:rPr lang="en-US" dirty="0" smtClean="0">
                <a:latin typeface="Cambria Math" pitchFamily="18" charset="0"/>
                <a:ea typeface="Cambria Math" pitchFamily="18" charset="0"/>
              </a:rPr>
              <a:t>99</a:t>
            </a:r>
            <a:r>
              <a:rPr lang="en-US" dirty="0" smtClean="0"/>
              <a:t>% of the time when given to someone with the disease. When given to someone without the disease, </a:t>
            </a:r>
            <a:r>
              <a:rPr lang="en-US" dirty="0" smtClean="0">
                <a:latin typeface="Cambria Math" pitchFamily="18" charset="0"/>
                <a:ea typeface="Cambria Math" pitchFamily="18" charset="0"/>
              </a:rPr>
              <a:t>99.5</a:t>
            </a:r>
            <a:r>
              <a:rPr lang="en-US" dirty="0" smtClean="0"/>
              <a:t>% of the time it gives a negative result. Find</a:t>
            </a:r>
          </a:p>
          <a:p>
            <a:pPr marL="880110" lvl="1" indent="-514350">
              <a:buFont typeface="+mj-lt"/>
              <a:buAutoNum type="alphaLcParenR"/>
            </a:pPr>
            <a:r>
              <a:rPr lang="en-US" dirty="0" smtClean="0"/>
              <a:t>the probability that a person who test positive has the disease.</a:t>
            </a:r>
          </a:p>
          <a:p>
            <a:pPr marL="880110" lvl="1" indent="-514350">
              <a:buFont typeface="+mj-lt"/>
              <a:buAutoNum type="alphaLcParenR"/>
            </a:pPr>
            <a:r>
              <a:rPr lang="en-US" dirty="0" smtClean="0"/>
              <a:t>the probability that a person who test negative does not have the disease.</a:t>
            </a:r>
          </a:p>
          <a:p>
            <a:r>
              <a:rPr lang="en-US" dirty="0" smtClean="0"/>
              <a:t>Should someone who tests positive be worried?</a:t>
            </a:r>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Let </a:t>
            </a:r>
            <a:r>
              <a:rPr lang="en-US" i="1" dirty="0" smtClean="0"/>
              <a:t>D </a:t>
            </a:r>
            <a:r>
              <a:rPr lang="en-US" dirty="0" smtClean="0"/>
              <a:t>be the event that the person has the disease, and </a:t>
            </a:r>
            <a:r>
              <a:rPr lang="en-US" i="1" dirty="0" smtClean="0"/>
              <a:t>E</a:t>
            </a:r>
            <a:r>
              <a:rPr lang="en-US" dirty="0" smtClean="0"/>
              <a:t> be the event that this person tests positive. We need to compute </a:t>
            </a:r>
            <a:r>
              <a:rPr lang="en-US" i="1" dirty="0" smtClean="0"/>
              <a:t>p</a:t>
            </a:r>
            <a:r>
              <a:rPr lang="en-US" dirty="0" smtClean="0"/>
              <a:t>(</a:t>
            </a:r>
            <a:r>
              <a:rPr lang="en-US" i="1" dirty="0" smtClean="0"/>
              <a:t>D</a:t>
            </a:r>
            <a:r>
              <a:rPr lang="en-US" dirty="0" smtClean="0"/>
              <a:t>|</a:t>
            </a:r>
            <a:r>
              <a:rPr lang="en-US" i="1" dirty="0" smtClean="0"/>
              <a:t>E</a:t>
            </a:r>
            <a:r>
              <a:rPr lang="en-US" dirty="0" smtClean="0"/>
              <a:t>) from </a:t>
            </a:r>
            <a:r>
              <a:rPr lang="en-US" i="1" dirty="0" smtClean="0"/>
              <a:t>p</a:t>
            </a:r>
            <a:r>
              <a:rPr lang="en-US" dirty="0" smtClean="0"/>
              <a:t>(D), </a:t>
            </a:r>
            <a:r>
              <a:rPr lang="en-US" i="1" dirty="0" smtClean="0"/>
              <a:t>p</a:t>
            </a:r>
            <a:r>
              <a:rPr lang="en-US" dirty="0" smtClean="0"/>
              <a:t>(</a:t>
            </a:r>
            <a:r>
              <a:rPr lang="en-US" i="1" dirty="0" smtClean="0"/>
              <a:t>E</a:t>
            </a:r>
            <a:r>
              <a:rPr lang="en-US" dirty="0" smtClean="0"/>
              <a:t>|</a:t>
            </a:r>
            <a:r>
              <a:rPr lang="en-US" i="1" dirty="0" smtClean="0"/>
              <a:t>D</a:t>
            </a:r>
            <a:r>
              <a:rPr lang="en-US" dirty="0" smtClean="0"/>
              <a:t>), </a:t>
            </a:r>
            <a:r>
              <a:rPr lang="en-US" i="1" dirty="0" smtClean="0"/>
              <a:t>p</a:t>
            </a:r>
            <a:r>
              <a:rPr lang="en-US" dirty="0" smtClean="0"/>
              <a:t>( </a:t>
            </a:r>
            <a:r>
              <a:rPr lang="en-US" i="1" dirty="0" smtClean="0"/>
              <a:t>E |</a:t>
            </a:r>
            <a:r>
              <a:rPr lang="en-US" i="1" dirty="0" smtClean="0">
                <a:latin typeface="Symbol" pitchFamily="18" charset="2"/>
              </a:rPr>
              <a:t>    </a:t>
            </a:r>
            <a:r>
              <a:rPr lang="en-US" dirty="0" smtClean="0"/>
              <a:t>)</a:t>
            </a:r>
            <a:r>
              <a:rPr lang="en-US" dirty="0" smtClean="0">
                <a:latin typeface="Symbol" pitchFamily="18" charset="2"/>
              </a:rPr>
              <a:t>,</a:t>
            </a:r>
            <a:r>
              <a:rPr lang="en-US" dirty="0" smtClean="0"/>
              <a:t>  </a:t>
            </a:r>
            <a:r>
              <a:rPr lang="en-US" i="1" dirty="0" smtClean="0">
                <a:ea typeface="Cambria Math"/>
              </a:rPr>
              <a:t>p</a:t>
            </a:r>
            <a:r>
              <a:rPr lang="en-US" dirty="0" smtClean="0">
                <a:ea typeface="Cambria Math"/>
              </a:rPr>
              <a:t>(   ).</a:t>
            </a:r>
            <a:endParaRPr lang="en-US" sz="2800"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685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4114801"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762000"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4495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6477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2667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2743200" y="3200400"/>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3657600" y="3200400"/>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762000" y="4572000"/>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1600200" y="5334000"/>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1676400" y="6248400"/>
            <a:ext cx="815340" cy="177165"/>
          </a:xfrm>
          <a:prstGeom prst="rect">
            <a:avLst/>
          </a:prstGeom>
        </p:spPr>
      </p:pic>
      <p:sp>
        <p:nvSpPr>
          <p:cNvPr id="35" name="TextBox 34"/>
          <p:cNvSpPr txBox="1"/>
          <p:nvPr/>
        </p:nvSpPr>
        <p:spPr>
          <a:xfrm>
            <a:off x="2743200" y="6096000"/>
            <a:ext cx="3886200" cy="646331"/>
          </a:xfrm>
          <a:prstGeom prst="rect">
            <a:avLst/>
          </a:prstGeom>
          <a:noFill/>
          <a:ln>
            <a:solidFill>
              <a:schemeClr val="accent1"/>
            </a:solidFill>
          </a:ln>
        </p:spPr>
        <p:txBody>
          <a:bodyPr wrap="square" rtlCol="0">
            <a:spAutoFit/>
          </a:bodyPr>
          <a:lstStyle/>
          <a:p>
            <a:r>
              <a:rPr lang="en-US" dirty="0" smtClean="0"/>
              <a:t>So, don’t worry too much, if your test for this disease comes back positive.</a:t>
            </a:r>
            <a:endParaRPr lang="en-US" dirty="0"/>
          </a:p>
        </p:txBody>
      </p:sp>
      <p:sp>
        <p:nvSpPr>
          <p:cNvPr id="36" name="TextBox 35"/>
          <p:cNvSpPr txBox="1"/>
          <p:nvPr/>
        </p:nvSpPr>
        <p:spPr>
          <a:xfrm>
            <a:off x="6019800" y="4648200"/>
            <a:ext cx="2743200" cy="1200329"/>
          </a:xfrm>
          <a:prstGeom prst="rect">
            <a:avLst/>
          </a:prstGeom>
          <a:noFill/>
          <a:ln>
            <a:solidFill>
              <a:schemeClr val="accent1"/>
            </a:solidFill>
          </a:ln>
        </p:spPr>
        <p:txBody>
          <a:bodyPr wrap="square" rtlCol="0">
            <a:spAutoFit/>
          </a:bodyPr>
          <a:lstStyle/>
          <a:p>
            <a:r>
              <a:rPr lang="en-US" dirty="0" smtClean="0"/>
              <a:t>Can you use this formula to explain why the resulting probability is surprisingly small?</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Bayes</a:t>
            </a:r>
            <a:r>
              <a:rPr lang="en-US" dirty="0" smtClean="0"/>
              <a:t>’ Theorem </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What if the result is negative?</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lvl="1"/>
            <a:endParaRPr lang="en-US" dirty="0" smtClean="0"/>
          </a:p>
          <a:p>
            <a:pPr lvl="1"/>
            <a:r>
              <a:rPr lang="en-US" dirty="0" smtClean="0"/>
              <a:t>So, it is extremely unlikely you have the disease if you test negative.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7" name="Picture 6" descr="addin_tmp.png"/>
          <p:cNvPicPr>
            <a:picLocks noChangeAspect="1"/>
          </p:cNvPicPr>
          <p:nvPr>
            <p:custDataLst>
              <p:tags r:id="rId1"/>
            </p:custDataLst>
          </p:nvPr>
        </p:nvPicPr>
        <p:blipFill>
          <a:blip r:embed="rId6" cstate="print"/>
          <a:stretch>
            <a:fillRect/>
          </a:stretch>
        </p:blipFill>
        <p:spPr>
          <a:xfrm>
            <a:off x="2362200" y="2514600"/>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3505200"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810000" y="5029200"/>
            <a:ext cx="1654969" cy="219075"/>
          </a:xfrm>
          <a:prstGeom prst="rect">
            <a:avLst/>
          </a:prstGeom>
        </p:spPr>
      </p:pic>
      <p:sp>
        <p:nvSpPr>
          <p:cNvPr id="10" name="TextBox 9"/>
          <p:cNvSpPr txBox="1"/>
          <p:nvPr/>
        </p:nvSpPr>
        <p:spPr>
          <a:xfrm>
            <a:off x="533400" y="3124200"/>
            <a:ext cx="2514600" cy="2308324"/>
          </a:xfrm>
          <a:prstGeom prst="rect">
            <a:avLst/>
          </a:prstGeom>
          <a:noFill/>
          <a:ln>
            <a:solidFill>
              <a:srgbClr val="00B0F0"/>
            </a:solidFill>
          </a:ln>
        </p:spPr>
        <p:txBody>
          <a:bodyPr wrap="square" rtlCol="0">
            <a:spAutoFit/>
          </a:bodyPr>
          <a:lstStyle/>
          <a:p>
            <a:r>
              <a:rPr lang="en-US" dirty="0" smtClean="0"/>
              <a:t>So, the probability you have the disease if you test negative is</a:t>
            </a:r>
          </a:p>
          <a:p>
            <a:endParaRPr lang="en-US" dirty="0" smtClean="0"/>
          </a:p>
          <a:p>
            <a:r>
              <a:rPr lang="en-US" dirty="0" smtClean="0"/>
              <a:t> </a:t>
            </a:r>
          </a:p>
          <a:p>
            <a:endParaRPr lang="en-US" dirty="0" smtClean="0"/>
          </a:p>
          <a:p>
            <a:endParaRPr lang="en-US" dirty="0" smtClean="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762000" y="4038600"/>
            <a:ext cx="2194560" cy="82867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a:t>
            </a:r>
            <a:r>
              <a:rPr lang="en-US" dirty="0" err="1" smtClean="0"/>
              <a:t>Bayes</a:t>
            </a:r>
            <a:r>
              <a:rPr lang="en-US" dirty="0" smtClean="0"/>
              <a:t>’ Theorem</a:t>
            </a:r>
            <a:endParaRPr lang="en-US" dirty="0"/>
          </a:p>
        </p:txBody>
      </p:sp>
      <p:sp>
        <p:nvSpPr>
          <p:cNvPr id="3" name="Content Placeholder 2"/>
          <p:cNvSpPr>
            <a:spLocks noGrp="1"/>
          </p:cNvSpPr>
          <p:nvPr>
            <p:ph idx="1"/>
          </p:nvPr>
        </p:nvSpPr>
        <p:spPr/>
        <p:txBody>
          <a:bodyPr/>
          <a:lstStyle/>
          <a:p>
            <a:pPr>
              <a:buNone/>
            </a:pPr>
            <a:r>
              <a:rPr lang="en-US" b="1" dirty="0" smtClean="0"/>
              <a:t>   Generalized </a:t>
            </a:r>
            <a:r>
              <a:rPr lang="en-US" b="1" dirty="0" err="1" smtClean="0"/>
              <a:t>Bayes</a:t>
            </a:r>
            <a:r>
              <a:rPr lang="en-US" b="1" dirty="0" smtClean="0"/>
              <a:t>’ Theorem</a:t>
            </a:r>
            <a:r>
              <a:rPr lang="en-US" dirty="0" smtClean="0"/>
              <a:t>: Suppose that </a:t>
            </a:r>
            <a:r>
              <a:rPr lang="en-US" i="1" dirty="0" smtClean="0"/>
              <a:t>E</a:t>
            </a:r>
            <a:r>
              <a:rPr lang="en-US" dirty="0" smtClean="0"/>
              <a:t> is an event from a sample space </a:t>
            </a:r>
            <a:r>
              <a:rPr lang="en-US" i="1" dirty="0" smtClean="0"/>
              <a:t>S</a:t>
            </a:r>
            <a:r>
              <a:rPr lang="en-US" dirty="0" smtClean="0"/>
              <a:t> and that </a:t>
            </a:r>
            <a:r>
              <a:rPr lang="en-US" i="1" dirty="0" smtClean="0"/>
              <a:t>F</a:t>
            </a:r>
            <a:r>
              <a:rPr lang="en-US" baseline="-25000" dirty="0" smtClean="0"/>
              <a:t>1</a:t>
            </a:r>
            <a:r>
              <a:rPr lang="en-US" dirty="0" smtClean="0"/>
              <a:t>, </a:t>
            </a:r>
            <a:r>
              <a:rPr lang="en-US" i="1" dirty="0" smtClean="0"/>
              <a:t>F</a:t>
            </a:r>
            <a:r>
              <a:rPr lang="en-US" baseline="-25000" dirty="0" smtClean="0"/>
              <a:t>2</a:t>
            </a:r>
            <a:r>
              <a:rPr lang="en-US" dirty="0" smtClean="0"/>
              <a:t>, …, </a:t>
            </a:r>
            <a:r>
              <a:rPr lang="en-US" i="1" dirty="0" smtClean="0"/>
              <a:t>F</a:t>
            </a:r>
            <a:r>
              <a:rPr lang="en-US" baseline="-25000" dirty="0" smtClean="0"/>
              <a:t>n</a:t>
            </a:r>
            <a:r>
              <a:rPr lang="en-US" dirty="0" smtClean="0"/>
              <a:t> are mutually exclusive events such that</a:t>
            </a:r>
          </a:p>
          <a:p>
            <a:endParaRPr lang="en-US" dirty="0" smtClean="0"/>
          </a:p>
          <a:p>
            <a:pPr>
              <a:buNone/>
            </a:pPr>
            <a:r>
              <a:rPr lang="en-US" dirty="0" smtClean="0"/>
              <a:t>    Assume that </a:t>
            </a:r>
            <a:r>
              <a:rPr lang="en-US" i="1" dirty="0" smtClean="0"/>
              <a:t>p(E) </a:t>
            </a:r>
            <a:r>
              <a:rPr lang="en-US" dirty="0" smtClean="0">
                <a:latin typeface="Calibri"/>
              </a:rPr>
              <a:t>≠</a:t>
            </a:r>
            <a:r>
              <a:rPr lang="en-US" i="1" dirty="0" smtClean="0">
                <a:latin typeface="Calibri"/>
              </a:rPr>
              <a:t> 0 </a:t>
            </a:r>
            <a:r>
              <a:rPr lang="en-US" dirty="0" smtClean="0">
                <a:latin typeface="Calibri"/>
              </a:rPr>
              <a:t>for </a:t>
            </a:r>
            <a:r>
              <a:rPr lang="en-US" i="1" dirty="0" err="1" smtClean="0">
                <a:latin typeface="Calibri"/>
              </a:rPr>
              <a:t>i</a:t>
            </a:r>
            <a:r>
              <a:rPr lang="en-US" i="1" dirty="0" smtClean="0">
                <a:latin typeface="Calibri"/>
              </a:rPr>
              <a:t> = 1, 2, …, n</a:t>
            </a:r>
            <a:r>
              <a:rPr lang="en-US" dirty="0" smtClean="0">
                <a:latin typeface="Calibri"/>
              </a:rPr>
              <a:t>. Then</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5867400" y="2743200"/>
            <a:ext cx="825818" cy="52149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1" y="4495800"/>
            <a:ext cx="5080635" cy="925830"/>
          </a:xfrm>
          <a:prstGeom prst="rect">
            <a:avLst/>
          </a:prstGeom>
        </p:spPr>
      </p:pic>
      <p:sp>
        <p:nvSpPr>
          <p:cNvPr id="10" name="TextBox 9"/>
          <p:cNvSpPr txBox="1"/>
          <p:nvPr/>
        </p:nvSpPr>
        <p:spPr>
          <a:xfrm>
            <a:off x="2819400" y="5867400"/>
            <a:ext cx="4267200" cy="369332"/>
          </a:xfrm>
          <a:prstGeom prst="rect">
            <a:avLst/>
          </a:prstGeom>
          <a:noFill/>
        </p:spPr>
        <p:txBody>
          <a:bodyPr wrap="square" rtlCol="0">
            <a:spAutoFit/>
          </a:bodyPr>
          <a:lstStyle/>
          <a:p>
            <a:r>
              <a:rPr lang="en-US" i="1" dirty="0" smtClean="0"/>
              <a:t>Exercise </a:t>
            </a:r>
            <a:r>
              <a:rPr lang="en-US" dirty="0" smtClean="0">
                <a:latin typeface="Cambria" pitchFamily="18" charset="0"/>
              </a:rPr>
              <a:t>17 </a:t>
            </a:r>
            <a:r>
              <a:rPr lang="en-US" i="1" dirty="0" smtClean="0">
                <a:latin typeface="Cambria" pitchFamily="18" charset="0"/>
              </a:rPr>
              <a:t>asks for the proof</a:t>
            </a:r>
            <a:r>
              <a:rPr lang="en-US" dirty="0" smtClean="0"/>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we develop a tool for determining whether an email is likely to be spam?</a:t>
            </a:r>
          </a:p>
          <a:p>
            <a:r>
              <a:rPr lang="en-US" dirty="0" smtClean="0"/>
              <a:t>If we have an initial set  </a:t>
            </a:r>
            <a:r>
              <a:rPr lang="en-US" i="1" dirty="0" smtClean="0"/>
              <a:t>B</a:t>
            </a:r>
            <a:r>
              <a:rPr lang="en-US" dirty="0" smtClean="0"/>
              <a:t> of  spam messages and set </a:t>
            </a:r>
            <a:r>
              <a:rPr lang="en-US" i="1" dirty="0" smtClean="0"/>
              <a:t>G</a:t>
            </a:r>
            <a:r>
              <a:rPr lang="en-US" dirty="0" smtClean="0"/>
              <a:t> of non-spam messages.  We can use this information along with </a:t>
            </a:r>
            <a:r>
              <a:rPr lang="en-US" dirty="0" err="1" smtClean="0"/>
              <a:t>Bayes</a:t>
            </a:r>
            <a:r>
              <a:rPr lang="en-US" dirty="0" smtClean="0"/>
              <a:t>’ law to predict the probability that a new email message is spam.</a:t>
            </a:r>
          </a:p>
          <a:p>
            <a:r>
              <a:rPr lang="en-US" dirty="0" smtClean="0"/>
              <a:t> We look at a particular word </a:t>
            </a:r>
            <a:r>
              <a:rPr lang="en-US" i="1" dirty="0" smtClean="0"/>
              <a:t>w</a:t>
            </a:r>
            <a:r>
              <a:rPr lang="en-US" dirty="0" smtClean="0"/>
              <a:t>, and count the number of times that it occurs in </a:t>
            </a:r>
            <a:r>
              <a:rPr lang="en-US" i="1" dirty="0" smtClean="0"/>
              <a:t>B</a:t>
            </a:r>
            <a:r>
              <a:rPr lang="en-US" dirty="0" smtClean="0"/>
              <a:t> and in </a:t>
            </a:r>
            <a:r>
              <a:rPr lang="en-US" i="1" dirty="0" smtClean="0"/>
              <a:t>G</a:t>
            </a:r>
            <a:r>
              <a:rPr lang="en-US" dirty="0" smtClean="0"/>
              <a:t>; </a:t>
            </a:r>
            <a:r>
              <a:rPr lang="en-US" i="1" dirty="0" err="1" smtClean="0"/>
              <a:t>n</a:t>
            </a:r>
            <a:r>
              <a:rPr lang="en-US" i="1" baseline="-25000" dirty="0" err="1" smtClean="0"/>
              <a:t>B</a:t>
            </a:r>
            <a:r>
              <a:rPr lang="en-US" dirty="0" smtClean="0"/>
              <a:t>(</a:t>
            </a:r>
            <a:r>
              <a:rPr lang="en-US" i="1" dirty="0" smtClean="0"/>
              <a:t>w</a:t>
            </a:r>
            <a:r>
              <a:rPr lang="en-US" dirty="0" smtClean="0"/>
              <a:t>) and </a:t>
            </a:r>
            <a:r>
              <a:rPr lang="en-US" i="1" dirty="0" err="1" smtClean="0"/>
              <a:t>n</a:t>
            </a:r>
            <a:r>
              <a:rPr lang="en-US" i="1" baseline="-25000" dirty="0" err="1" smtClean="0"/>
              <a:t>G</a:t>
            </a:r>
            <a:r>
              <a:rPr lang="en-US" dirty="0" smtClean="0"/>
              <a:t>(</a:t>
            </a:r>
            <a:r>
              <a:rPr lang="en-US" i="1" dirty="0" smtClean="0"/>
              <a:t>w</a:t>
            </a:r>
            <a:r>
              <a:rPr lang="en-US" dirty="0" smtClean="0"/>
              <a:t>). </a:t>
            </a:r>
          </a:p>
          <a:p>
            <a:pPr lvl="1"/>
            <a:r>
              <a:rPr lang="en-US" dirty="0" smtClean="0"/>
              <a:t>Estimated probability that  an email containing </a:t>
            </a:r>
            <a:r>
              <a:rPr lang="en-US" i="1" dirty="0" smtClean="0"/>
              <a:t>w</a:t>
            </a:r>
            <a:r>
              <a:rPr lang="en-US" dirty="0" smtClean="0"/>
              <a:t> is spam:                 </a:t>
            </a:r>
            <a:r>
              <a:rPr lang="en-US" i="1" dirty="0" smtClean="0"/>
              <a:t>p</a:t>
            </a:r>
            <a:r>
              <a:rPr lang="en-US" dirty="0" smtClean="0"/>
              <a:t>(</a:t>
            </a:r>
            <a:r>
              <a:rPr lang="en-US" i="1" dirty="0" smtClean="0"/>
              <a:t>w</a:t>
            </a:r>
            <a:r>
              <a:rPr lang="en-US" dirty="0" smtClean="0"/>
              <a:t>) = </a:t>
            </a:r>
            <a:r>
              <a:rPr lang="en-US" i="1" dirty="0" err="1" smtClean="0"/>
              <a:t>n</a:t>
            </a:r>
            <a:r>
              <a:rPr lang="en-US" i="1" baseline="-25000" dirty="0" err="1" smtClean="0"/>
              <a:t>B</a:t>
            </a:r>
            <a:r>
              <a:rPr lang="en-US" dirty="0" smtClean="0"/>
              <a:t>(</a:t>
            </a:r>
            <a:r>
              <a:rPr lang="en-US" i="1" dirty="0" smtClean="0"/>
              <a:t>w</a:t>
            </a:r>
            <a:r>
              <a:rPr lang="en-US" dirty="0" smtClean="0"/>
              <a:t>)/|</a:t>
            </a:r>
            <a:r>
              <a:rPr lang="en-US" i="1" dirty="0" smtClean="0"/>
              <a:t>B</a:t>
            </a:r>
            <a:r>
              <a:rPr lang="en-US" dirty="0" smtClean="0"/>
              <a:t>|   </a:t>
            </a:r>
          </a:p>
          <a:p>
            <a:pPr lvl="1"/>
            <a:r>
              <a:rPr lang="en-US" dirty="0" smtClean="0"/>
              <a:t>Estimated probability  that an email containing </a:t>
            </a:r>
            <a:r>
              <a:rPr lang="en-US" i="1" dirty="0" smtClean="0"/>
              <a:t>w</a:t>
            </a:r>
            <a:r>
              <a:rPr lang="en-US" dirty="0" smtClean="0"/>
              <a:t> is spam:                </a:t>
            </a:r>
            <a:r>
              <a:rPr lang="en-US" i="1" dirty="0" smtClean="0"/>
              <a:t>q</a:t>
            </a:r>
            <a:r>
              <a:rPr lang="en-US" dirty="0" smtClean="0"/>
              <a:t>(</a:t>
            </a:r>
            <a:r>
              <a:rPr lang="en-US" i="1" dirty="0" smtClean="0"/>
              <a:t>w</a:t>
            </a:r>
            <a:r>
              <a:rPr lang="en-US" dirty="0" smtClean="0"/>
              <a:t>) = </a:t>
            </a:r>
            <a:r>
              <a:rPr lang="en-US" i="1" dirty="0" err="1" smtClean="0"/>
              <a:t>n</a:t>
            </a:r>
            <a:r>
              <a:rPr lang="en-US" i="1" baseline="-25000" dirty="0" err="1" smtClean="0"/>
              <a:t>G</a:t>
            </a:r>
            <a:r>
              <a:rPr lang="en-US" dirty="0" smtClean="0"/>
              <a:t>(</a:t>
            </a:r>
            <a:r>
              <a:rPr lang="en-US" i="1" dirty="0" smtClean="0"/>
              <a:t>w</a:t>
            </a:r>
            <a:r>
              <a:rPr lang="en-US" dirty="0" smtClean="0"/>
              <a:t>)/|</a:t>
            </a:r>
            <a:r>
              <a:rPr lang="en-US" i="1" dirty="0" smtClean="0"/>
              <a:t>G</a:t>
            </a:r>
            <a:r>
              <a:rPr lang="en-US" dirty="0" smtClean="0"/>
              <a:t>|</a:t>
            </a:r>
          </a:p>
          <a:p>
            <a:endParaRPr lang="en-US" dirty="0"/>
          </a:p>
        </p:txBody>
      </p:sp>
      <p:sp>
        <p:nvSpPr>
          <p:cNvPr id="7" name="TextBox 6"/>
          <p:cNvSpPr txBox="1"/>
          <p:nvPr/>
        </p:nvSpPr>
        <p:spPr>
          <a:xfrm>
            <a:off x="5562600" y="6400800"/>
            <a:ext cx="20574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Spam Filters</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S</a:t>
            </a:r>
            <a:r>
              <a:rPr lang="en-US" dirty="0" smtClean="0"/>
              <a:t> be the event that the message is spam, and </a:t>
            </a:r>
            <a:r>
              <a:rPr lang="en-US" i="1" dirty="0" smtClean="0"/>
              <a:t>E </a:t>
            </a:r>
            <a:r>
              <a:rPr lang="en-US" dirty="0" smtClean="0"/>
              <a:t>be the event that the message contains the word </a:t>
            </a:r>
            <a:r>
              <a:rPr lang="en-US" i="1" dirty="0" smtClean="0"/>
              <a:t>w</a:t>
            </a:r>
            <a:r>
              <a:rPr lang="en-US" dirty="0" smtClean="0"/>
              <a:t>. </a:t>
            </a:r>
          </a:p>
          <a:p>
            <a:r>
              <a:rPr lang="en-US" dirty="0" smtClean="0"/>
              <a:t>Using </a:t>
            </a:r>
            <a:r>
              <a:rPr lang="en-US" dirty="0" err="1" smtClean="0"/>
              <a:t>Bayes</a:t>
            </a:r>
            <a:r>
              <a:rPr lang="en-US" dirty="0" smtClean="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3733800" y="2895600"/>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971800" y="3886200"/>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3581400" y="5105400"/>
            <a:ext cx="2198370" cy="600075"/>
          </a:xfrm>
          <a:prstGeom prst="rect">
            <a:avLst/>
          </a:prstGeom>
        </p:spPr>
      </p:pic>
      <p:sp>
        <p:nvSpPr>
          <p:cNvPr id="11" name="TextBox 10"/>
          <p:cNvSpPr txBox="1"/>
          <p:nvPr/>
        </p:nvSpPr>
        <p:spPr>
          <a:xfrm>
            <a:off x="762000" y="3581400"/>
            <a:ext cx="2057400" cy="1323439"/>
          </a:xfrm>
          <a:prstGeom prst="rect">
            <a:avLst/>
          </a:prstGeom>
          <a:noFill/>
          <a:ln>
            <a:solidFill>
              <a:schemeClr val="accent1"/>
            </a:solidFill>
          </a:ln>
        </p:spPr>
        <p:txBody>
          <a:bodyPr wrap="square" rtlCol="0">
            <a:spAutoFit/>
          </a:bodyPr>
          <a:lstStyle/>
          <a:p>
            <a:r>
              <a:rPr lang="en-US" sz="1600" dirty="0" smtClean="0"/>
              <a:t>Assuming that it is equally likely that an arbitrary message is spam and is not spam; i.e., </a:t>
            </a:r>
            <a:r>
              <a:rPr lang="en-US" sz="1600" i="1" dirty="0" smtClean="0"/>
              <a:t>p</a:t>
            </a:r>
            <a:r>
              <a:rPr lang="en-US" sz="1600" dirty="0" smtClean="0"/>
              <a:t>(</a:t>
            </a:r>
            <a:r>
              <a:rPr lang="en-US" sz="1600" i="1" dirty="0" smtClean="0"/>
              <a:t>S</a:t>
            </a:r>
            <a:r>
              <a:rPr lang="en-US" sz="1600" dirty="0" smtClean="0"/>
              <a:t>) = ½.</a:t>
            </a:r>
            <a:endParaRPr lang="en-US" sz="1600" dirty="0"/>
          </a:p>
        </p:txBody>
      </p:sp>
      <p:sp>
        <p:nvSpPr>
          <p:cNvPr id="12" name="TextBox 11"/>
          <p:cNvSpPr txBox="1"/>
          <p:nvPr/>
        </p:nvSpPr>
        <p:spPr>
          <a:xfrm>
            <a:off x="6096000" y="3810000"/>
            <a:ext cx="2743200" cy="1323439"/>
          </a:xfrm>
          <a:prstGeom prst="rect">
            <a:avLst/>
          </a:prstGeom>
          <a:noFill/>
          <a:ln>
            <a:solidFill>
              <a:schemeClr val="accent1"/>
            </a:solidFill>
          </a:ln>
        </p:spPr>
        <p:txBody>
          <a:bodyPr wrap="square" rtlCol="0">
            <a:spAutoFit/>
          </a:bodyPr>
          <a:lstStyle/>
          <a:p>
            <a:r>
              <a:rPr lang="en-US" sz="1600" dirty="0" smtClean="0"/>
              <a:t>Note: If we have data on the frequency of spam messages, we can obtain a better estimate for p(s). </a:t>
            </a:r>
          </a:p>
          <a:p>
            <a:r>
              <a:rPr lang="en-US" sz="1600" dirty="0" smtClean="0"/>
              <a:t>(</a:t>
            </a:r>
            <a:r>
              <a:rPr lang="en-US" sz="1600" i="1" dirty="0" smtClean="0"/>
              <a:t>See Exercise </a:t>
            </a:r>
            <a:r>
              <a:rPr lang="en-US" sz="1600" dirty="0" smtClean="0">
                <a:latin typeface="Cambria Math" pitchFamily="18" charset="0"/>
                <a:ea typeface="Cambria Math" pitchFamily="18" charset="0"/>
              </a:rPr>
              <a:t>22</a:t>
            </a:r>
            <a:r>
              <a:rPr lang="en-US" sz="1600" dirty="0" smtClean="0"/>
              <a:t>.)</a:t>
            </a:r>
            <a:endParaRPr lang="en-US" sz="1600" dirty="0"/>
          </a:p>
        </p:txBody>
      </p:sp>
      <p:sp>
        <p:nvSpPr>
          <p:cNvPr id="13" name="TextBox 12"/>
          <p:cNvSpPr txBox="1"/>
          <p:nvPr/>
        </p:nvSpPr>
        <p:spPr>
          <a:xfrm>
            <a:off x="1066800" y="5181600"/>
            <a:ext cx="1676400" cy="1323439"/>
          </a:xfrm>
          <a:prstGeom prst="rect">
            <a:avLst/>
          </a:prstGeom>
          <a:noFill/>
          <a:ln>
            <a:solidFill>
              <a:schemeClr val="accent1"/>
            </a:solidFill>
          </a:ln>
        </p:spPr>
        <p:txBody>
          <a:bodyPr wrap="square" rtlCol="0">
            <a:spAutoFit/>
          </a:bodyPr>
          <a:lstStyle/>
          <a:p>
            <a:r>
              <a:rPr lang="en-US" sz="1600" dirty="0" smtClean="0"/>
              <a:t>Using our empirical estimates of </a:t>
            </a:r>
          </a:p>
          <a:p>
            <a:r>
              <a:rPr lang="en-US" sz="1600" i="1" dirty="0" smtClean="0"/>
              <a:t>p</a:t>
            </a:r>
            <a:r>
              <a:rPr lang="en-US" sz="1600" dirty="0" smtClean="0"/>
              <a:t>(</a:t>
            </a:r>
            <a:r>
              <a:rPr lang="en-US" sz="1600" i="1" dirty="0" smtClean="0"/>
              <a:t>E </a:t>
            </a:r>
            <a:r>
              <a:rPr lang="en-US" sz="1600" dirty="0" smtClean="0"/>
              <a:t>| </a:t>
            </a:r>
            <a:r>
              <a:rPr lang="en-US" sz="1600" i="1" dirty="0" smtClean="0"/>
              <a:t>S</a:t>
            </a:r>
            <a:r>
              <a:rPr lang="en-US" sz="1600" dirty="0" smtClean="0"/>
              <a:t>) and</a:t>
            </a:r>
          </a:p>
          <a:p>
            <a:r>
              <a:rPr lang="en-US" sz="1600" dirty="0" smtClean="0"/>
              <a:t> </a:t>
            </a:r>
            <a:r>
              <a:rPr lang="en-US" sz="1600" i="1" dirty="0" smtClean="0"/>
              <a:t>p</a:t>
            </a:r>
            <a:r>
              <a:rPr lang="en-US" sz="1600" dirty="0" smtClean="0"/>
              <a:t>(</a:t>
            </a:r>
            <a:r>
              <a:rPr lang="en-US" sz="1600" i="1" dirty="0" smtClean="0"/>
              <a:t>E </a:t>
            </a:r>
            <a:r>
              <a:rPr lang="en-US" sz="1600" dirty="0" smtClean="0"/>
              <a:t>|</a:t>
            </a:r>
            <a:r>
              <a:rPr lang="en-US" sz="1600" dirty="0" smtClean="0">
                <a:latin typeface="Symbol" pitchFamily="18" charset="2"/>
              </a:rPr>
              <a:t>`</a:t>
            </a:r>
            <a:r>
              <a:rPr lang="en-US" sz="1600" i="1" dirty="0" smtClean="0"/>
              <a:t>S</a:t>
            </a:r>
            <a:r>
              <a:rPr lang="en-US" sz="1600" dirty="0" smtClean="0"/>
              <a:t>).</a:t>
            </a:r>
            <a:endParaRPr lang="en-US" sz="1600" dirty="0"/>
          </a:p>
        </p:txBody>
      </p:sp>
      <p:sp>
        <p:nvSpPr>
          <p:cNvPr id="16" name="TextBox 15"/>
          <p:cNvSpPr txBox="1"/>
          <p:nvPr/>
        </p:nvSpPr>
        <p:spPr>
          <a:xfrm>
            <a:off x="3505200" y="5867400"/>
            <a:ext cx="3962400" cy="830997"/>
          </a:xfrm>
          <a:prstGeom prst="rect">
            <a:avLst/>
          </a:prstGeom>
          <a:noFill/>
          <a:ln>
            <a:solidFill>
              <a:schemeClr val="accent1"/>
            </a:solidFill>
          </a:ln>
        </p:spPr>
        <p:txBody>
          <a:bodyPr wrap="square" rtlCol="0">
            <a:spAutoFit/>
          </a:bodyPr>
          <a:lstStyle/>
          <a:p>
            <a:r>
              <a:rPr lang="en-US" sz="1600" i="1" dirty="0" smtClean="0"/>
              <a:t>r</a:t>
            </a:r>
            <a:r>
              <a:rPr lang="en-US" sz="1600" dirty="0" smtClean="0"/>
              <a:t>(</a:t>
            </a:r>
            <a:r>
              <a:rPr lang="en-US" sz="1600" i="1" dirty="0" smtClean="0"/>
              <a:t>w</a:t>
            </a:r>
            <a:r>
              <a:rPr lang="en-US" sz="1600" dirty="0" smtClean="0"/>
              <a:t>) estimates the probability that the message is spam. We can class the message as spam if </a:t>
            </a:r>
            <a:r>
              <a:rPr lang="en-US" sz="1600" i="1" dirty="0" smtClean="0"/>
              <a:t>r</a:t>
            </a:r>
            <a:r>
              <a:rPr lang="en-US" sz="1600" dirty="0" smtClean="0"/>
              <a:t>(</a:t>
            </a:r>
            <a:r>
              <a:rPr lang="en-US" sz="1600" i="1" dirty="0" smtClean="0"/>
              <a:t>w</a:t>
            </a:r>
            <a:r>
              <a:rPr lang="en-US" sz="1600" dirty="0" smtClean="0"/>
              <a:t>) is above a threshold.</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of a given set of possible outcomes.</a:t>
            </a:r>
          </a:p>
          <a:p>
            <a:pPr lvl="1"/>
            <a:r>
              <a:rPr lang="en-US" dirty="0" smtClean="0"/>
              <a:t>The </a:t>
            </a:r>
            <a:r>
              <a:rPr lang="en-US" i="1" dirty="0" smtClean="0"/>
              <a:t>sample space </a:t>
            </a:r>
            <a:r>
              <a:rPr lang="en-US" dirty="0" smtClean="0"/>
              <a:t>of the experiment 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r>
              <a:rPr lang="en-US" dirty="0" smtClean="0"/>
              <a:t>Here is how Laplace defined the probability of an event:</a:t>
            </a:r>
          </a:p>
          <a:p>
            <a:pPr>
              <a:buNone/>
            </a:pPr>
            <a:r>
              <a:rPr lang="en-US" b="1" dirty="0" smtClean="0"/>
              <a:t>     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smtClean="0"/>
              <a:t>Pierre-Simon Laplace</a:t>
            </a:r>
          </a:p>
          <a:p>
            <a:r>
              <a:rPr lang="en-US" dirty="0" smtClean="0"/>
              <a:t>  (</a:t>
            </a:r>
            <a:r>
              <a:rPr lang="en-US" dirty="0" smtClean="0">
                <a:latin typeface="Cambria Math" pitchFamily="18" charset="0"/>
                <a:ea typeface="Cambria Math" pitchFamily="18" charset="0"/>
              </a:rPr>
              <a:t>1749-1827</a:t>
            </a:r>
            <a:r>
              <a:rPr lang="en-US" dirty="0" smtClean="0"/>
              <a:t>)</a:t>
            </a:r>
            <a:endParaRPr lang="en-US" dirty="0"/>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Bayesian Spam Filters </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We find that the word “Rolex” occurs in 250 out of 2000 spam messages and occurs in 5 out of 1000 non-spam messages. Estimate the probability that an incoming message is spam. Suppose our threshold for rejecting the email is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9</a:t>
            </a:r>
            <a:r>
              <a:rPr lang="en-US" dirty="0" smtClean="0"/>
              <a:t>.</a:t>
            </a:r>
          </a:p>
          <a:p>
            <a:pPr>
              <a:buNone/>
            </a:pPr>
            <a:r>
              <a:rPr lang="en-US" b="1" dirty="0" smtClean="0"/>
              <a:t>    Solution</a:t>
            </a:r>
            <a:r>
              <a:rPr lang="en-US" dirty="0" smtClean="0"/>
              <a:t>: </a:t>
            </a:r>
            <a:r>
              <a:rPr lang="en-US" i="1" dirty="0" smtClean="0"/>
              <a:t>p</a:t>
            </a:r>
            <a:r>
              <a:rPr lang="en-US" dirty="0" smtClean="0"/>
              <a:t>(</a:t>
            </a:r>
            <a:r>
              <a:rPr lang="en-US" i="1" dirty="0" smtClean="0"/>
              <a:t>Rolex</a:t>
            </a:r>
            <a:r>
              <a:rPr lang="en-US" dirty="0" smtClean="0"/>
              <a:t>) = 250/2000 =.0125 and                </a:t>
            </a:r>
            <a:r>
              <a:rPr lang="en-US" i="1" dirty="0" smtClean="0"/>
              <a:t>q</a:t>
            </a:r>
            <a:r>
              <a:rPr lang="en-US" dirty="0" smtClean="0"/>
              <a:t>(</a:t>
            </a:r>
            <a:r>
              <a:rPr lang="en-US" i="1" dirty="0" smtClean="0"/>
              <a:t>Rolex</a:t>
            </a:r>
            <a:r>
              <a:rPr lang="en-US" dirty="0" smtClean="0"/>
              <a:t>) = 5/1000 = 0.005.</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4876800"/>
            <a:ext cx="8012430" cy="600075"/>
          </a:xfrm>
          <a:prstGeom prst="rect">
            <a:avLst/>
          </a:prstGeom>
        </p:spPr>
      </p:pic>
      <p:sp>
        <p:nvSpPr>
          <p:cNvPr id="5" name="TextBox 4"/>
          <p:cNvSpPr txBox="1"/>
          <p:nvPr/>
        </p:nvSpPr>
        <p:spPr>
          <a:xfrm>
            <a:off x="2133600" y="5791200"/>
            <a:ext cx="3886200" cy="646331"/>
          </a:xfrm>
          <a:prstGeom prst="rect">
            <a:avLst/>
          </a:prstGeom>
          <a:noFill/>
          <a:ln>
            <a:solidFill>
              <a:schemeClr val="accent1"/>
            </a:solidFill>
          </a:ln>
        </p:spPr>
        <p:txBody>
          <a:bodyPr wrap="square" rtlCol="0">
            <a:spAutoFit/>
          </a:bodyPr>
          <a:lstStyle/>
          <a:p>
            <a:r>
              <a:rPr lang="en-US" dirty="0" smtClean="0"/>
              <a:t>We class the message as spam and reject the email!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Accuracy can be improved by considering more than one word as evidence. </a:t>
            </a:r>
          </a:p>
          <a:p>
            <a:r>
              <a:rPr lang="en-US" dirty="0" smtClean="0"/>
              <a:t>Consider the case where </a:t>
            </a:r>
            <a:r>
              <a:rPr lang="en-US" i="1" dirty="0" smtClean="0"/>
              <a:t>E</a:t>
            </a:r>
            <a:r>
              <a:rPr lang="en-US" baseline="-25000" dirty="0" smtClean="0">
                <a:latin typeface="Cambria Math" pitchFamily="18" charset="0"/>
                <a:ea typeface="Cambria Math" pitchFamily="18" charset="0"/>
              </a:rPr>
              <a:t>1</a:t>
            </a:r>
            <a:r>
              <a:rPr lang="en-US" dirty="0" smtClean="0"/>
              <a:t> and </a:t>
            </a:r>
            <a:r>
              <a:rPr lang="en-US" i="1" dirty="0" smtClean="0"/>
              <a:t>E</a:t>
            </a:r>
            <a:r>
              <a:rPr lang="en-US" baseline="-25000" dirty="0" smtClean="0">
                <a:latin typeface="Cambria Math" pitchFamily="18" charset="0"/>
                <a:ea typeface="Cambria Math" pitchFamily="18" charset="0"/>
              </a:rPr>
              <a:t>2</a:t>
            </a:r>
            <a:r>
              <a:rPr lang="en-US" dirty="0" smtClean="0"/>
              <a:t> denote the events that the message contains the words </a:t>
            </a:r>
            <a:r>
              <a:rPr lang="en-US" i="1" dirty="0" smtClean="0"/>
              <a:t>w</a:t>
            </a:r>
            <a:r>
              <a:rPr lang="en-US" baseline="-25000" dirty="0" smtClean="0">
                <a:latin typeface="Cambria Math" pitchFamily="18" charset="0"/>
                <a:ea typeface="Cambria Math" pitchFamily="18" charset="0"/>
              </a:rPr>
              <a:t>1</a:t>
            </a:r>
            <a:r>
              <a:rPr lang="en-US" dirty="0" smtClean="0"/>
              <a:t> and </a:t>
            </a:r>
            <a:r>
              <a:rPr lang="en-US" i="1" dirty="0" smtClean="0"/>
              <a:t>w</a:t>
            </a:r>
            <a:r>
              <a:rPr lang="en-US" baseline="-25000" dirty="0" smtClean="0">
                <a:latin typeface="Cambria Math" pitchFamily="18" charset="0"/>
                <a:ea typeface="Cambria Math" pitchFamily="18" charset="0"/>
              </a:rPr>
              <a:t>2</a:t>
            </a:r>
            <a:r>
              <a:rPr lang="en-US" dirty="0" smtClean="0"/>
              <a:t> respectively.</a:t>
            </a:r>
          </a:p>
          <a:p>
            <a:r>
              <a:rPr lang="en-US" dirty="0" smtClean="0"/>
              <a:t>We make the simplifying assumption that the events are independent. And again we assume that </a:t>
            </a:r>
            <a:r>
              <a:rPr lang="en-US" i="1" dirty="0" smtClean="0"/>
              <a:t>p</a:t>
            </a:r>
            <a:r>
              <a:rPr lang="en-US" dirty="0" smtClean="0"/>
              <a:t>(</a:t>
            </a:r>
            <a:r>
              <a:rPr lang="en-US" i="1" dirty="0" smtClean="0"/>
              <a:t>S</a:t>
            </a:r>
            <a:r>
              <a:rPr lang="en-US" dirty="0" smtClean="0"/>
              <a:t>) = ½. </a:t>
            </a:r>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981200" y="5029201"/>
            <a:ext cx="5593080" cy="622935"/>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2438400" y="5867400"/>
            <a:ext cx="4158615" cy="6000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a:ln>
            <a:noFill/>
          </a:ln>
        </p:spPr>
        <p:txBody>
          <a:bodyPr>
            <a:normAutofit/>
          </a:bodyPr>
          <a:lstStyle/>
          <a:p>
            <a:pPr>
              <a:buNone/>
            </a:pPr>
            <a:r>
              <a:rPr lang="en-US" sz="2000" b="1" dirty="0" smtClean="0"/>
              <a:t>    Example</a:t>
            </a:r>
            <a:r>
              <a:rPr lang="en-US" sz="2000" dirty="0" smtClean="0"/>
              <a:t>: We have </a:t>
            </a:r>
            <a:r>
              <a:rPr lang="en-US" sz="2000" dirty="0" smtClean="0">
                <a:latin typeface="Cambria Math" pitchFamily="18" charset="0"/>
                <a:ea typeface="Cambria Math" pitchFamily="18" charset="0"/>
              </a:rPr>
              <a:t>2000</a:t>
            </a:r>
            <a:r>
              <a:rPr lang="en-US" sz="2000" dirty="0" smtClean="0"/>
              <a:t> spam messages and </a:t>
            </a:r>
            <a:r>
              <a:rPr lang="en-US" sz="2000" dirty="0" smtClean="0">
                <a:latin typeface="Cambria Math" pitchFamily="18" charset="0"/>
                <a:ea typeface="Cambria Math" pitchFamily="18" charset="0"/>
              </a:rPr>
              <a:t>1000 </a:t>
            </a:r>
            <a:r>
              <a:rPr lang="en-US" sz="2000" dirty="0" smtClean="0"/>
              <a:t>non-spam messages. The word “stock” occurs </a:t>
            </a:r>
            <a:r>
              <a:rPr lang="en-US" sz="2000" dirty="0" smtClean="0">
                <a:latin typeface="Cambria Math" pitchFamily="18" charset="0"/>
                <a:ea typeface="Cambria Math" pitchFamily="18" charset="0"/>
              </a:rPr>
              <a:t>400 </a:t>
            </a:r>
            <a:r>
              <a:rPr lang="en-US" sz="2000" dirty="0" smtClean="0"/>
              <a:t>times in the spam messages and </a:t>
            </a:r>
            <a:r>
              <a:rPr lang="en-US" sz="2000" dirty="0" smtClean="0">
                <a:latin typeface="Cambria Math" pitchFamily="18" charset="0"/>
                <a:ea typeface="Cambria Math" pitchFamily="18" charset="0"/>
              </a:rPr>
              <a:t>60</a:t>
            </a:r>
            <a:r>
              <a:rPr lang="en-US" sz="2000" dirty="0" smtClean="0"/>
              <a:t> times in the non-spam. The word “undervalued” occurs in </a:t>
            </a:r>
            <a:r>
              <a:rPr lang="en-US" sz="2000" dirty="0" smtClean="0">
                <a:latin typeface="Cambria Math" pitchFamily="18" charset="0"/>
                <a:ea typeface="Cambria Math" pitchFamily="18" charset="0"/>
              </a:rPr>
              <a:t>200 </a:t>
            </a:r>
            <a:r>
              <a:rPr lang="en-US" sz="2000" dirty="0" smtClean="0"/>
              <a:t>spam messages and </a:t>
            </a:r>
            <a:r>
              <a:rPr lang="en-US" sz="2000" dirty="0" smtClean="0">
                <a:latin typeface="Cambria Math" pitchFamily="18" charset="0"/>
                <a:ea typeface="Cambria Math" pitchFamily="18" charset="0"/>
              </a:rPr>
              <a:t>25</a:t>
            </a:r>
            <a:r>
              <a:rPr lang="en-US" sz="2000" dirty="0" smtClean="0"/>
              <a:t> non-spam.  </a:t>
            </a:r>
          </a:p>
          <a:p>
            <a:pPr>
              <a:buNone/>
            </a:pPr>
            <a:endParaRPr lang="en-US" sz="2000" dirty="0" smtClean="0"/>
          </a:p>
          <a:p>
            <a:pPr>
              <a:buNone/>
            </a:pPr>
            <a:r>
              <a:rPr lang="en-US" sz="2000" b="1" dirty="0" smtClean="0"/>
              <a:t>    Solution</a:t>
            </a:r>
            <a:r>
              <a:rPr lang="en-US" sz="2000" dirty="0" smtClean="0"/>
              <a:t>:  </a:t>
            </a:r>
            <a:r>
              <a:rPr lang="en-US" sz="2000" i="1" dirty="0" smtClean="0"/>
              <a:t>p</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400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2</a:t>
            </a:r>
            <a:r>
              <a:rPr lang="en-US" sz="2000" dirty="0" smtClean="0"/>
              <a:t>, </a:t>
            </a:r>
            <a:r>
              <a:rPr lang="en-US" sz="2000" i="1" dirty="0" smtClean="0"/>
              <a:t>q</a:t>
            </a:r>
            <a:r>
              <a:rPr lang="en-US" sz="2000" dirty="0" smtClean="0"/>
              <a:t>(</a:t>
            </a:r>
            <a:r>
              <a:rPr lang="en-US" sz="2000" i="1" dirty="0" smtClean="0"/>
              <a:t>stock</a:t>
            </a:r>
            <a:r>
              <a:rPr lang="en-US" sz="2000" dirty="0" smtClean="0"/>
              <a:t>) = </a:t>
            </a:r>
            <a:r>
              <a:rPr lang="en-US" sz="2000" dirty="0" smtClean="0">
                <a:latin typeface="Cambria Math" pitchFamily="18" charset="0"/>
                <a:ea typeface="Cambria Math" pitchFamily="18" charset="0"/>
              </a:rPr>
              <a:t>60</a:t>
            </a:r>
            <a:r>
              <a:rPr lang="en-US" sz="2000" dirty="0" smtClean="0"/>
              <a:t>/</a:t>
            </a:r>
            <a:r>
              <a:rPr lang="en-US" sz="2000" dirty="0" smtClean="0">
                <a:latin typeface="Cambria Math" pitchFamily="18" charset="0"/>
                <a:ea typeface="Cambria Math" pitchFamily="18" charset="0"/>
              </a:rPr>
              <a:t>1000</a:t>
            </a:r>
            <a:r>
              <a:rPr lang="en-US" sz="2000" dirty="0" smtClean="0"/>
              <a:t>=.</a:t>
            </a:r>
            <a:r>
              <a:rPr lang="en-US" sz="2000" dirty="0" smtClean="0">
                <a:latin typeface="Cambria Math" pitchFamily="18" charset="0"/>
                <a:ea typeface="Cambria Math" pitchFamily="18" charset="0"/>
              </a:rPr>
              <a:t>06</a:t>
            </a:r>
            <a:r>
              <a:rPr lang="en-US" sz="2000" dirty="0" smtClean="0"/>
              <a:t>, </a:t>
            </a:r>
          </a:p>
          <a:p>
            <a:pPr>
              <a:buNone/>
            </a:pPr>
            <a:r>
              <a:rPr lang="en-US" sz="2000" dirty="0" smtClean="0"/>
              <a:t>    </a:t>
            </a:r>
            <a:r>
              <a:rPr lang="en-US" sz="2000" i="1" dirty="0" smtClean="0"/>
              <a:t>p</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200</a:t>
            </a:r>
            <a:r>
              <a:rPr lang="en-US" sz="2000" dirty="0" smtClean="0"/>
              <a:t>/</a:t>
            </a:r>
            <a:r>
              <a:rPr lang="en-US" sz="2000" dirty="0" smtClean="0">
                <a:latin typeface="Cambria Math" pitchFamily="18" charset="0"/>
                <a:ea typeface="Cambria Math" pitchFamily="18" charset="0"/>
              </a:rPr>
              <a:t>2000</a:t>
            </a:r>
            <a:r>
              <a:rPr lang="en-US" sz="2000" dirty="0" smtClean="0"/>
              <a:t> = .</a:t>
            </a:r>
            <a:r>
              <a:rPr lang="en-US" sz="2000" dirty="0" smtClean="0">
                <a:latin typeface="Cambria Math" pitchFamily="18" charset="0"/>
                <a:ea typeface="Cambria Math" pitchFamily="18" charset="0"/>
              </a:rPr>
              <a:t>1, </a:t>
            </a:r>
            <a:r>
              <a:rPr lang="en-US" sz="2000" i="1" dirty="0" smtClean="0"/>
              <a:t>q</a:t>
            </a:r>
            <a:r>
              <a:rPr lang="en-US" sz="2000" dirty="0" smtClean="0"/>
              <a:t>(</a:t>
            </a:r>
            <a:r>
              <a:rPr lang="en-US" sz="2000" i="1" dirty="0" smtClean="0"/>
              <a:t>undervalued</a:t>
            </a:r>
            <a:r>
              <a:rPr lang="en-US" sz="2000" dirty="0" smtClean="0"/>
              <a:t>) = </a:t>
            </a:r>
            <a:r>
              <a:rPr lang="en-US" sz="2000" dirty="0" smtClean="0">
                <a:latin typeface="Cambria Math" pitchFamily="18" charset="0"/>
                <a:ea typeface="Cambria Math" pitchFamily="18" charset="0"/>
              </a:rPr>
              <a:t>25</a:t>
            </a:r>
            <a:r>
              <a:rPr lang="en-US" sz="2000" dirty="0" smtClean="0"/>
              <a:t>/</a:t>
            </a:r>
            <a:r>
              <a:rPr lang="en-US" sz="2000" dirty="0" smtClean="0">
                <a:latin typeface="Cambria Math" pitchFamily="18" charset="0"/>
                <a:ea typeface="Cambria Math" pitchFamily="18" charset="0"/>
              </a:rPr>
              <a:t>1000</a:t>
            </a:r>
            <a:r>
              <a:rPr lang="en-US" sz="2000" dirty="0" smtClean="0"/>
              <a:t> = .</a:t>
            </a:r>
            <a:r>
              <a:rPr lang="en-US" sz="2000" dirty="0" smtClean="0">
                <a:latin typeface="Cambria Math" pitchFamily="18" charset="0"/>
                <a:ea typeface="Cambria Math" pitchFamily="18" charset="0"/>
              </a:rPr>
              <a:t>025</a:t>
            </a:r>
            <a:endParaRPr lang="en-US" sz="2000" dirty="0">
              <a:latin typeface="Cambria Math" pitchFamily="18" charset="0"/>
              <a:ea typeface="Cambria Math" pitchFamily="18" charset="0"/>
            </a:endParaRPr>
          </a:p>
        </p:txBody>
      </p:sp>
      <p:pic>
        <p:nvPicPr>
          <p:cNvPr id="4" name="Picture 3" descr="addin_tmp.png"/>
          <p:cNvPicPr>
            <a:picLocks noChangeAspect="1"/>
          </p:cNvPicPr>
          <p:nvPr>
            <p:custDataLst>
              <p:tags r:id="rId1"/>
            </p:custDataLst>
          </p:nvPr>
        </p:nvPicPr>
        <p:blipFill>
          <a:blip r:embed="rId4" cstate="print"/>
          <a:stretch>
            <a:fillRect/>
          </a:stretch>
        </p:blipFill>
        <p:spPr>
          <a:xfrm>
            <a:off x="381000" y="4648200"/>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971800" y="5486400"/>
            <a:ext cx="3989070" cy="600075"/>
          </a:xfrm>
          <a:prstGeom prst="rect">
            <a:avLst/>
          </a:prstGeom>
        </p:spPr>
      </p:pic>
      <p:sp>
        <p:nvSpPr>
          <p:cNvPr id="6" name="TextBox 5"/>
          <p:cNvSpPr txBox="1"/>
          <p:nvPr/>
        </p:nvSpPr>
        <p:spPr>
          <a:xfrm>
            <a:off x="838200" y="6324600"/>
            <a:ext cx="7086600" cy="369332"/>
          </a:xfrm>
          <a:prstGeom prst="rect">
            <a:avLst/>
          </a:prstGeom>
          <a:noFill/>
          <a:ln>
            <a:solidFill>
              <a:schemeClr val="accent1"/>
            </a:solidFill>
          </a:ln>
        </p:spPr>
        <p:txBody>
          <a:bodyPr wrap="square" rtlCol="0">
            <a:spAutoFit/>
          </a:bodyPr>
          <a:lstStyle/>
          <a:p>
            <a:r>
              <a:rPr lang="en-US" dirty="0" smtClean="0"/>
              <a:t>If our threshold is .</a:t>
            </a:r>
            <a:r>
              <a:rPr lang="en-US" dirty="0" smtClean="0">
                <a:latin typeface="Cambria Math" pitchFamily="18" charset="0"/>
                <a:ea typeface="Cambria Math" pitchFamily="18" charset="0"/>
              </a:rPr>
              <a:t>9</a:t>
            </a:r>
            <a:r>
              <a:rPr lang="en-US" dirty="0" smtClean="0"/>
              <a:t>, we class the message as spam and reject it.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dirty="0" smtClean="0"/>
              <a:t>Bayesian Spam Filters using Multiple Words</a:t>
            </a:r>
            <a:endParaRPr lang="en-US" sz="3600" dirty="0"/>
          </a:p>
        </p:txBody>
      </p:sp>
      <p:sp>
        <p:nvSpPr>
          <p:cNvPr id="3" name="Content Placeholder 2"/>
          <p:cNvSpPr>
            <a:spLocks noGrp="1"/>
          </p:cNvSpPr>
          <p:nvPr>
            <p:ph idx="1"/>
          </p:nvPr>
        </p:nvSpPr>
        <p:spPr/>
        <p:txBody>
          <a:bodyPr/>
          <a:lstStyle/>
          <a:p>
            <a:r>
              <a:rPr lang="en-US" dirty="0" smtClean="0"/>
              <a:t>In general, the more words we consider, the more accurate the spam filter. With the independence assumption if we consider </a:t>
            </a:r>
            <a:r>
              <a:rPr lang="en-US" i="1" dirty="0" smtClean="0"/>
              <a:t>k</a:t>
            </a:r>
            <a:r>
              <a:rPr lang="en-US" dirty="0" smtClean="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676401" y="4572000"/>
            <a:ext cx="5712619" cy="802481"/>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371600" y="3276600"/>
            <a:ext cx="5869781" cy="926306"/>
          </a:xfrm>
          <a:prstGeom prst="rect">
            <a:avLst/>
          </a:prstGeom>
        </p:spPr>
      </p:pic>
      <p:sp>
        <p:nvSpPr>
          <p:cNvPr id="11" name="TextBox 10"/>
          <p:cNvSpPr txBox="1"/>
          <p:nvPr/>
        </p:nvSpPr>
        <p:spPr>
          <a:xfrm>
            <a:off x="1219200" y="5867400"/>
            <a:ext cx="6400800" cy="646331"/>
          </a:xfrm>
          <a:prstGeom prst="rect">
            <a:avLst/>
          </a:prstGeom>
          <a:noFill/>
          <a:ln>
            <a:solidFill>
              <a:schemeClr val="accent1"/>
            </a:solidFill>
          </a:ln>
        </p:spPr>
        <p:txBody>
          <a:bodyPr wrap="square" rtlCol="0">
            <a:spAutoFit/>
          </a:bodyPr>
          <a:lstStyle/>
          <a:p>
            <a:r>
              <a:rPr lang="en-US" dirty="0" smtClean="0"/>
              <a:t>We can further improve the filter by considering pairs of words as a single block or certain types of strings.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Expected Value and Variance</a:t>
            </a:r>
            <a:endParaRPr lang="en-US" dirty="0"/>
          </a:p>
        </p:txBody>
      </p:sp>
      <p:sp>
        <p:nvSpPr>
          <p:cNvPr id="3" name="Subtitle 2"/>
          <p:cNvSpPr>
            <a:spLocks noGrp="1"/>
          </p:cNvSpPr>
          <p:nvPr>
            <p:ph type="subTitle" idx="1"/>
          </p:nvPr>
        </p:nvSpPr>
        <p:spPr/>
        <p:txBody>
          <a:bodyPr/>
          <a:lstStyle/>
          <a:p>
            <a:r>
              <a:rPr lang="en-US" dirty="0" smtClean="0"/>
              <a:t>Section 6.4</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Expected Value</a:t>
            </a:r>
          </a:p>
          <a:p>
            <a:r>
              <a:rPr lang="en-US" dirty="0" smtClean="0"/>
              <a:t>Linearity of Expectations</a:t>
            </a:r>
          </a:p>
          <a:p>
            <a:r>
              <a:rPr lang="en-US" dirty="0" smtClean="0"/>
              <a:t>Average-Case Computational Complexity</a:t>
            </a:r>
          </a:p>
          <a:p>
            <a:r>
              <a:rPr lang="en-US" dirty="0" smtClean="0"/>
              <a:t>Geometric Distribution</a:t>
            </a:r>
          </a:p>
          <a:p>
            <a:r>
              <a:rPr lang="en-US" dirty="0" smtClean="0"/>
              <a:t>Independent Random Variables</a:t>
            </a:r>
          </a:p>
          <a:p>
            <a:r>
              <a:rPr lang="en-US" dirty="0" smtClean="0"/>
              <a:t>Variance</a:t>
            </a:r>
          </a:p>
          <a:p>
            <a:r>
              <a:rPr lang="en-US" dirty="0" err="1" smtClean="0"/>
              <a:t>Chebyshev’s</a:t>
            </a:r>
            <a:r>
              <a:rPr lang="en-US" dirty="0" smtClean="0"/>
              <a:t> Inequality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a:t>
            </a:r>
            <a:r>
              <a:rPr lang="en-US" i="1" dirty="0" smtClean="0"/>
              <a:t>expected value </a:t>
            </a:r>
            <a:r>
              <a:rPr lang="en-US" dirty="0" smtClean="0"/>
              <a:t>(or </a:t>
            </a:r>
            <a:r>
              <a:rPr lang="en-US" i="1" dirty="0" smtClean="0"/>
              <a:t>expectation </a:t>
            </a:r>
            <a:r>
              <a:rPr lang="en-US" dirty="0" smtClean="0"/>
              <a:t>or </a:t>
            </a:r>
            <a:r>
              <a:rPr lang="en-US" i="1" dirty="0" smtClean="0"/>
              <a:t>mean</a:t>
            </a:r>
            <a:r>
              <a:rPr lang="en-US" dirty="0" smtClean="0"/>
              <a:t>) of the random variable </a:t>
            </a:r>
            <a:r>
              <a:rPr lang="en-US" i="1" dirty="0" smtClean="0"/>
              <a:t>X</a:t>
            </a:r>
            <a:r>
              <a:rPr lang="en-US" dirty="0" smtClean="0"/>
              <a:t>(</a:t>
            </a:r>
            <a:r>
              <a:rPr lang="en-US" i="1" dirty="0" smtClean="0"/>
              <a:t>s</a:t>
            </a:r>
            <a:r>
              <a:rPr lang="en-US" dirty="0" smtClean="0"/>
              <a:t>) on the sample space </a:t>
            </a:r>
            <a:r>
              <a:rPr lang="en-US" i="1" dirty="0" smtClean="0"/>
              <a:t>S</a:t>
            </a:r>
            <a:r>
              <a:rPr lang="en-US" dirty="0" smtClean="0"/>
              <a:t> is equal to</a:t>
            </a:r>
          </a:p>
          <a:p>
            <a:pPr>
              <a:buNone/>
            </a:pPr>
            <a:endParaRPr lang="en-US" i="1" dirty="0" smtClean="0"/>
          </a:p>
          <a:p>
            <a:pPr>
              <a:buNone/>
            </a:pPr>
            <a:endParaRPr lang="en-US" dirty="0" smtClean="0"/>
          </a:p>
          <a:p>
            <a:pPr>
              <a:buNone/>
            </a:pPr>
            <a:endParaRPr lang="en-US" dirty="0" smtClean="0"/>
          </a:p>
          <a:p>
            <a:pPr>
              <a:buNone/>
            </a:pPr>
            <a:r>
              <a:rPr lang="en-US" b="1" dirty="0" smtClean="0"/>
              <a:t>    Example-Expected Value of a Die</a:t>
            </a:r>
            <a:r>
              <a:rPr lang="en-US" dirty="0" smtClean="0"/>
              <a:t>: Let X be the number that comes up when a fair die is rolled. What is the expected value of </a:t>
            </a:r>
            <a:r>
              <a:rPr lang="en-US" i="1" dirty="0" smtClean="0"/>
              <a:t>X</a:t>
            </a:r>
            <a:r>
              <a:rPr lang="en-US" dirty="0" smtClean="0"/>
              <a:t>?</a:t>
            </a:r>
          </a:p>
          <a:p>
            <a:pPr>
              <a:buNone/>
            </a:pPr>
            <a:r>
              <a:rPr lang="en-US" b="1" dirty="0" smtClean="0"/>
              <a:t>    Solution</a:t>
            </a:r>
            <a:r>
              <a:rPr lang="en-US" dirty="0" smtClean="0"/>
              <a:t>: The random variable X takes the values 1, 2, 3, 4, 5, or 6. Each has probability 1/6. It follows that</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657600" y="3124200"/>
            <a:ext cx="2421255" cy="55816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6019800"/>
            <a:ext cx="4629150" cy="52387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If X is a random variable and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X = r, so that</a:t>
            </a:r>
          </a:p>
          <a:p>
            <a:pPr>
              <a:buNone/>
            </a:pPr>
            <a:r>
              <a:rPr lang="en-US" dirty="0" smtClean="0"/>
              <a:t>                                                                then</a:t>
            </a:r>
          </a:p>
          <a:p>
            <a:endParaRPr lang="en-US" dirty="0" smtClean="0"/>
          </a:p>
          <a:p>
            <a:pPr>
              <a:buNone/>
            </a:pPr>
            <a:endParaRPr lang="en-US" dirty="0" smtClean="0"/>
          </a:p>
          <a:p>
            <a:pPr>
              <a:buNone/>
            </a:pPr>
            <a:r>
              <a:rPr lang="en-US" b="1" i="1" dirty="0" smtClean="0"/>
              <a:t>   Proof</a:t>
            </a:r>
            <a:r>
              <a:rPr lang="en-US" dirty="0" smtClean="0"/>
              <a:t>: Suppose that </a:t>
            </a:r>
            <a:r>
              <a:rPr lang="en-US" i="1" dirty="0" smtClean="0"/>
              <a:t>X</a:t>
            </a:r>
            <a:r>
              <a:rPr lang="en-US" dirty="0" smtClean="0"/>
              <a:t> is a random variable with range </a:t>
            </a:r>
            <a:r>
              <a:rPr lang="en-US" i="1" dirty="0" smtClean="0"/>
              <a:t>X</a:t>
            </a:r>
            <a:r>
              <a:rPr lang="en-US" dirty="0" smtClean="0"/>
              <a:t>(</a:t>
            </a:r>
            <a:r>
              <a:rPr lang="en-US" i="1" dirty="0" smtClean="0"/>
              <a:t>S</a:t>
            </a:r>
            <a:r>
              <a:rPr lang="en-US" dirty="0" smtClean="0"/>
              <a:t>) and let </a:t>
            </a:r>
            <a:r>
              <a:rPr lang="en-US" i="1" dirty="0" smtClean="0"/>
              <a:t>p</a:t>
            </a:r>
            <a:r>
              <a:rPr lang="en-US" dirty="0" smtClean="0"/>
              <a:t>(</a:t>
            </a:r>
            <a:r>
              <a:rPr lang="en-US" i="1" dirty="0" smtClean="0"/>
              <a:t>X</a:t>
            </a:r>
            <a:r>
              <a:rPr lang="en-US" dirty="0" smtClean="0"/>
              <a:t> = </a:t>
            </a:r>
            <a:r>
              <a:rPr lang="en-US" i="1" dirty="0" smtClean="0"/>
              <a:t>r</a:t>
            </a:r>
            <a:r>
              <a:rPr lang="en-US" dirty="0" smtClean="0"/>
              <a:t>) be the probability that </a:t>
            </a:r>
            <a:r>
              <a:rPr lang="en-US" i="1" dirty="0" smtClean="0"/>
              <a:t>X</a:t>
            </a:r>
            <a:r>
              <a:rPr lang="en-US" dirty="0" smtClean="0"/>
              <a:t> takes the value </a:t>
            </a:r>
            <a:r>
              <a:rPr lang="en-US" i="1" dirty="0" smtClean="0"/>
              <a:t>r</a:t>
            </a:r>
            <a:r>
              <a:rPr lang="en-US" dirty="0" smtClean="0"/>
              <a:t>. Consequently, </a:t>
            </a:r>
            <a:r>
              <a:rPr lang="en-US" i="1" dirty="0" smtClean="0"/>
              <a:t>p</a:t>
            </a:r>
            <a:r>
              <a:rPr lang="en-US" dirty="0" smtClean="0"/>
              <a:t>(</a:t>
            </a:r>
            <a:r>
              <a:rPr lang="en-US" i="1" dirty="0" smtClean="0"/>
              <a:t>X</a:t>
            </a:r>
            <a:r>
              <a:rPr lang="en-US" dirty="0" smtClean="0"/>
              <a:t> = </a:t>
            </a:r>
            <a:r>
              <a:rPr lang="en-US" i="1" dirty="0" smtClean="0"/>
              <a:t>r</a:t>
            </a:r>
            <a:r>
              <a:rPr lang="en-US" dirty="0" smtClean="0"/>
              <a:t>) is the sum of the probabilities of the outcomes </a:t>
            </a:r>
            <a:r>
              <a:rPr lang="en-US" i="1" dirty="0" smtClean="0"/>
              <a:t>s</a:t>
            </a:r>
            <a:r>
              <a:rPr lang="en-US" dirty="0" smtClean="0"/>
              <a:t> such that </a:t>
            </a:r>
            <a:r>
              <a:rPr lang="en-US" i="1" dirty="0" smtClean="0"/>
              <a:t>X</a:t>
            </a:r>
            <a:r>
              <a:rPr lang="en-US" dirty="0" smtClean="0"/>
              <a:t>(</a:t>
            </a:r>
            <a:r>
              <a:rPr lang="en-US" i="1" dirty="0" smtClean="0"/>
              <a:t>s</a:t>
            </a:r>
            <a:r>
              <a:rPr lang="en-US" dirty="0" smtClean="0"/>
              <a:t>) = </a:t>
            </a:r>
            <a:r>
              <a:rPr lang="en-US" i="1" dirty="0" smtClean="0"/>
              <a:t>r</a:t>
            </a:r>
            <a:r>
              <a:rPr lang="en-US" dirty="0" smtClean="0"/>
              <a:t>. Hence,</a:t>
            </a:r>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057400" y="2895600"/>
            <a:ext cx="3280410" cy="31242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2362200" y="3429000"/>
            <a:ext cx="2876550" cy="600075"/>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2286000" y="5715000"/>
            <a:ext cx="2876550" cy="600075"/>
          </a:xfrm>
          <a:prstGeom prst="rect">
            <a:avLst/>
          </a:prstGeom>
        </p:spPr>
      </p:pic>
      <p:sp>
        <p:nvSpPr>
          <p:cNvPr id="8" name="Isosceles Triangle 7"/>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Value</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expected number of successes when </a:t>
            </a:r>
            <a:r>
              <a:rPr lang="en-US" i="1" dirty="0" smtClean="0"/>
              <a:t>n</a:t>
            </a:r>
            <a:r>
              <a:rPr lang="en-US" dirty="0" smtClean="0"/>
              <a:t> mutually independent Bernoulli trials are performed, where, the probability of success on each trial, </a:t>
            </a:r>
            <a:r>
              <a:rPr lang="en-US" i="1" dirty="0" smtClean="0"/>
              <a:t>p</a:t>
            </a:r>
            <a:r>
              <a:rPr lang="en-US" dirty="0" smtClean="0"/>
              <a:t> = </a:t>
            </a:r>
            <a:r>
              <a:rPr lang="en-US" i="1" dirty="0" err="1" smtClean="0"/>
              <a:t>np</a:t>
            </a:r>
            <a:r>
              <a:rPr lang="en-US" dirty="0" smtClean="0"/>
              <a:t>.</a:t>
            </a:r>
          </a:p>
          <a:p>
            <a:pPr>
              <a:buNone/>
            </a:pPr>
            <a:r>
              <a:rPr lang="en-US" b="1" i="1" dirty="0" smtClean="0"/>
              <a:t>   Proof</a:t>
            </a:r>
            <a:r>
              <a:rPr lang="en-US" dirty="0" smtClean="0"/>
              <a:t>: Let </a:t>
            </a:r>
            <a:r>
              <a:rPr lang="en-US" i="1" dirty="0" smtClean="0"/>
              <a:t>X</a:t>
            </a:r>
            <a:r>
              <a:rPr lang="en-US" dirty="0" smtClean="0"/>
              <a:t> be the random variable equal to the number of success in </a:t>
            </a:r>
            <a:r>
              <a:rPr lang="en-US" i="1" dirty="0" smtClean="0"/>
              <a:t>n</a:t>
            </a:r>
            <a:r>
              <a:rPr lang="en-US" dirty="0" smtClean="0"/>
              <a:t> trials. By Theorem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7.2</a:t>
            </a:r>
            <a:r>
              <a:rPr lang="en-US" dirty="0" smtClean="0"/>
              <a:t>,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Hence, </a:t>
            </a:r>
          </a:p>
          <a:p>
            <a:endParaRPr lang="en-US" dirty="0" smtClean="0">
              <a:ea typeface="Cambria Math"/>
            </a:endParaRPr>
          </a:p>
          <a:p>
            <a:pPr>
              <a:buNone/>
            </a:pPr>
            <a:r>
              <a:rPr lang="en-US" dirty="0" smtClean="0">
                <a:ea typeface="Cambria Math"/>
              </a:rPr>
              <a:t>                                                     by Theorem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4876800"/>
            <a:ext cx="2512695" cy="701040"/>
          </a:xfrm>
          <a:prstGeom prst="rect">
            <a:avLst/>
          </a:prstGeom>
        </p:spPr>
      </p:pic>
      <p:sp>
        <p:nvSpPr>
          <p:cNvPr id="6" name="TextBox 5"/>
          <p:cNvSpPr txBox="1"/>
          <p:nvPr/>
        </p:nvSpPr>
        <p:spPr>
          <a:xfrm>
            <a:off x="5943600" y="61722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Expected Value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p>
          <a:p>
            <a:pPr>
              <a:buNone/>
            </a:pPr>
            <a:endParaRPr lang="en-US" dirty="0" smtClean="0"/>
          </a:p>
          <a:p>
            <a:pPr>
              <a:buNone/>
            </a:pPr>
            <a:r>
              <a:rPr lang="en-US" sz="5500" dirty="0" smtClean="0"/>
              <a:t>                                                                                                    from previous page</a:t>
            </a:r>
          </a:p>
          <a:p>
            <a:pPr>
              <a:buNone/>
            </a:pPr>
            <a:endParaRPr lang="en-US" sz="5500" dirty="0" smtClean="0"/>
          </a:p>
          <a:p>
            <a:pPr>
              <a:buNone/>
            </a:pPr>
            <a:r>
              <a:rPr lang="en-US" sz="5500" dirty="0" smtClean="0"/>
              <a:t>                                                                                                                                </a:t>
            </a:r>
          </a:p>
          <a:p>
            <a:pPr>
              <a:buNone/>
            </a:pPr>
            <a:r>
              <a:rPr lang="en-US" sz="5500" dirty="0" smtClean="0"/>
              <a:t>                                                                                                    by Theorem </a:t>
            </a:r>
            <a:r>
              <a:rPr lang="en-US" sz="5500" dirty="0" smtClean="0">
                <a:latin typeface="Cambria Math" pitchFamily="18" charset="0"/>
                <a:ea typeface="Cambria Math" pitchFamily="18" charset="0"/>
              </a:rPr>
              <a:t>2</a:t>
            </a:r>
            <a:r>
              <a:rPr lang="en-US" sz="5500" dirty="0" smtClean="0"/>
              <a:t> in Section </a:t>
            </a:r>
            <a:r>
              <a:rPr lang="en-US" sz="5500" dirty="0" smtClean="0">
                <a:latin typeface="Cambria Math" pitchFamily="18" charset="0"/>
                <a:ea typeface="Cambria Math" pitchFamily="18" charset="0"/>
              </a:rPr>
              <a:t>7.2</a:t>
            </a:r>
          </a:p>
          <a:p>
            <a:pPr>
              <a:buNone/>
            </a:pPr>
            <a:r>
              <a:rPr lang="en-US" sz="5500" dirty="0" smtClean="0">
                <a:latin typeface="Cambria Math" pitchFamily="18" charset="0"/>
                <a:ea typeface="Cambria Math" pitchFamily="18" charset="0"/>
              </a:rPr>
              <a:t>         </a:t>
            </a:r>
          </a:p>
          <a:p>
            <a:pPr>
              <a:buNone/>
            </a:pPr>
            <a:endParaRPr lang="en-US" sz="5500" dirty="0" smtClean="0"/>
          </a:p>
          <a:p>
            <a:pPr>
              <a:buNone/>
            </a:pPr>
            <a:r>
              <a:rPr lang="en-US" sz="5500" dirty="0" smtClean="0"/>
              <a:t>                                                                                                    by Exercise </a:t>
            </a:r>
            <a:r>
              <a:rPr lang="en-US" sz="5500" dirty="0" smtClean="0">
                <a:latin typeface="Cambria Math" pitchFamily="18" charset="0"/>
                <a:ea typeface="Cambria Math" pitchFamily="18" charset="0"/>
              </a:rPr>
              <a:t>21</a:t>
            </a:r>
            <a:r>
              <a:rPr lang="en-US" sz="5500" dirty="0" smtClean="0"/>
              <a:t> in Section </a:t>
            </a:r>
            <a:r>
              <a:rPr lang="en-US" sz="5500" dirty="0" smtClean="0">
                <a:latin typeface="Cambria Math" pitchFamily="18" charset="0"/>
                <a:ea typeface="Cambria Math" pitchFamily="18" charset="0"/>
              </a:rPr>
              <a:t>6.4</a:t>
            </a:r>
          </a:p>
          <a:p>
            <a:pPr>
              <a:buNone/>
            </a:pPr>
            <a:endParaRPr lang="en-US" sz="5500" dirty="0" smtClean="0">
              <a:latin typeface="Cambria Math" pitchFamily="18" charset="0"/>
              <a:ea typeface="Cambria Math" pitchFamily="18" charset="0"/>
            </a:endParaRPr>
          </a:p>
          <a:p>
            <a:pPr>
              <a:buNone/>
            </a:pPr>
            <a:r>
              <a:rPr lang="en-US" sz="5500" dirty="0" smtClean="0">
                <a:latin typeface="Cambria Math" pitchFamily="18" charset="0"/>
                <a:ea typeface="Cambria Math" pitchFamily="18" charset="0"/>
              </a:rPr>
              <a:t>              </a:t>
            </a:r>
            <a:endParaRPr lang="en-US" sz="5500" dirty="0" smtClean="0"/>
          </a:p>
          <a:p>
            <a:pPr>
              <a:buNone/>
            </a:pPr>
            <a:r>
              <a:rPr lang="en-US" sz="5500" dirty="0" smtClean="0"/>
              <a:t>                                                                                                    factoring </a:t>
            </a:r>
            <a:r>
              <a:rPr lang="en-US" sz="5500" i="1" dirty="0" err="1" smtClean="0"/>
              <a:t>np</a:t>
            </a:r>
            <a:r>
              <a:rPr lang="en-US" sz="5500" dirty="0" smtClean="0"/>
              <a:t> from each term</a:t>
            </a:r>
          </a:p>
          <a:p>
            <a:pPr>
              <a:buNone/>
            </a:pPr>
            <a:endParaRPr lang="en-US" sz="5500" dirty="0" smtClean="0"/>
          </a:p>
          <a:p>
            <a:pPr>
              <a:buNone/>
            </a:pPr>
            <a:endParaRPr lang="en-US" sz="5500" dirty="0" smtClean="0"/>
          </a:p>
          <a:p>
            <a:pPr>
              <a:buNone/>
            </a:pPr>
            <a:r>
              <a:rPr lang="en-US" sz="5500" dirty="0" smtClean="0"/>
              <a:t>                                                                                                     shifting index of summation with </a:t>
            </a:r>
            <a:r>
              <a:rPr lang="en-US" sz="5500" i="1" dirty="0" smtClean="0"/>
              <a:t>j</a:t>
            </a:r>
            <a:r>
              <a:rPr lang="en-US" sz="5500" dirty="0" smtClean="0"/>
              <a:t> = </a:t>
            </a:r>
            <a:r>
              <a:rPr lang="en-US" sz="5500" i="1" dirty="0" smtClean="0"/>
              <a:t>k</a:t>
            </a:r>
            <a:r>
              <a:rPr lang="en-US" sz="5500" dirty="0" smtClean="0"/>
              <a:t> </a:t>
            </a:r>
            <a:r>
              <a:rPr lang="en-US" sz="5500" dirty="0" smtClean="0">
                <a:latin typeface="Cambria Math"/>
                <a:ea typeface="Cambria Math"/>
              </a:rPr>
              <a:t>−</a:t>
            </a:r>
            <a:r>
              <a:rPr lang="en-US" sz="5500" dirty="0" smtClean="0"/>
              <a:t>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by the binomial </a:t>
            </a:r>
            <a:r>
              <a:rPr lang="en-US" sz="5500" dirty="0" err="1" smtClean="0"/>
              <a:t>theom</a:t>
            </a:r>
            <a:endParaRPr lang="en-US" sz="5500" dirty="0" smtClean="0"/>
          </a:p>
          <a:p>
            <a:pPr>
              <a:buNone/>
            </a:pPr>
            <a:endParaRPr lang="en-US" sz="5500" dirty="0" smtClean="0"/>
          </a:p>
          <a:p>
            <a:pPr>
              <a:buNone/>
            </a:pPr>
            <a:r>
              <a:rPr lang="en-US" sz="5500" dirty="0" smtClean="0"/>
              <a:t>                                                                                                       because </a:t>
            </a:r>
            <a:r>
              <a:rPr lang="en-US" sz="5500" i="1" dirty="0" smtClean="0"/>
              <a:t>p</a:t>
            </a:r>
            <a:r>
              <a:rPr lang="en-US" sz="5500" dirty="0" smtClean="0"/>
              <a:t> + </a:t>
            </a:r>
            <a:r>
              <a:rPr lang="en-US" sz="5500" i="1" dirty="0" smtClean="0"/>
              <a:t>q</a:t>
            </a:r>
            <a:r>
              <a:rPr lang="en-US" sz="5500" dirty="0" smtClean="0"/>
              <a:t> = </a:t>
            </a:r>
            <a:r>
              <a:rPr lang="en-US" sz="5500" dirty="0" smtClean="0">
                <a:latin typeface="Cambria Math" pitchFamily="18" charset="0"/>
                <a:ea typeface="Cambria Math" pitchFamily="18" charset="0"/>
              </a:rPr>
              <a:t>1</a:t>
            </a:r>
          </a:p>
          <a:p>
            <a:pPr>
              <a:buNone/>
            </a:pPr>
            <a:endParaRPr lang="en-US" sz="5500" dirty="0" smtClean="0"/>
          </a:p>
          <a:p>
            <a:pPr>
              <a:buNone/>
            </a:pPr>
            <a:r>
              <a:rPr lang="en-US" sz="5500" dirty="0" smtClean="0"/>
              <a:t>    We see that the expected number of successes in </a:t>
            </a:r>
            <a:r>
              <a:rPr lang="en-US" sz="5500" i="1" dirty="0" smtClean="0"/>
              <a:t>n</a:t>
            </a:r>
            <a:r>
              <a:rPr lang="en-US" sz="5500" dirty="0" smtClean="0"/>
              <a:t> mutually independent Bernoulli trials is </a:t>
            </a:r>
            <a:r>
              <a:rPr lang="en-US" sz="5500" i="1" dirty="0" err="1" smtClean="0"/>
              <a:t>np</a:t>
            </a:r>
            <a:r>
              <a:rPr lang="en-US" sz="5500" dirty="0" smtClean="0"/>
              <a:t>.    </a:t>
            </a:r>
            <a:endParaRPr lang="en-US" sz="5500" dirty="0"/>
          </a:p>
        </p:txBody>
      </p:sp>
      <p:pic>
        <p:nvPicPr>
          <p:cNvPr id="6" name="Picture 5" descr="addin_tmp.png"/>
          <p:cNvPicPr>
            <a:picLocks noChangeAspect="1"/>
          </p:cNvPicPr>
          <p:nvPr>
            <p:custDataLst>
              <p:tags r:id="rId1"/>
            </p:custDataLst>
          </p:nvPr>
        </p:nvPicPr>
        <p:blipFill>
          <a:blip r:embed="rId9" cstate="print"/>
          <a:stretch>
            <a:fillRect/>
          </a:stretch>
        </p:blipFill>
        <p:spPr>
          <a:xfrm>
            <a:off x="1981200" y="2667000"/>
            <a:ext cx="1773079" cy="525780"/>
          </a:xfrm>
          <a:prstGeom prst="rect">
            <a:avLst/>
          </a:prstGeom>
        </p:spPr>
      </p:pic>
      <p:pic>
        <p:nvPicPr>
          <p:cNvPr id="8" name="Picture 7" descr="addin_tmp.png"/>
          <p:cNvPicPr>
            <a:picLocks noChangeAspect="1"/>
          </p:cNvPicPr>
          <p:nvPr>
            <p:custDataLst>
              <p:tags r:id="rId2"/>
            </p:custDataLst>
          </p:nvPr>
        </p:nvPicPr>
        <p:blipFill>
          <a:blip r:embed="rId10" cstate="print"/>
          <a:stretch>
            <a:fillRect/>
          </a:stretch>
        </p:blipFill>
        <p:spPr>
          <a:xfrm>
            <a:off x="1981200" y="3352800"/>
            <a:ext cx="2436019" cy="525780"/>
          </a:xfrm>
          <a:prstGeom prst="rect">
            <a:avLst/>
          </a:prstGeom>
        </p:spPr>
      </p:pic>
      <p:pic>
        <p:nvPicPr>
          <p:cNvPr id="10" name="Picture 9" descr="addin_tmp.png"/>
          <p:cNvPicPr>
            <a:picLocks noChangeAspect="1"/>
          </p:cNvPicPr>
          <p:nvPr>
            <p:custDataLst>
              <p:tags r:id="rId3"/>
            </p:custDataLst>
          </p:nvPr>
        </p:nvPicPr>
        <p:blipFill>
          <a:blip r:embed="rId11" cstate="print"/>
          <a:stretch>
            <a:fillRect/>
          </a:stretch>
        </p:blipFill>
        <p:spPr>
          <a:xfrm>
            <a:off x="1981200" y="3962400"/>
            <a:ext cx="2756059" cy="525780"/>
          </a:xfrm>
          <a:prstGeom prst="rect">
            <a:avLst/>
          </a:prstGeom>
        </p:spPr>
      </p:pic>
      <p:pic>
        <p:nvPicPr>
          <p:cNvPr id="12" name="Picture 11" descr="addin_tmp.png"/>
          <p:cNvPicPr>
            <a:picLocks noChangeAspect="1"/>
          </p:cNvPicPr>
          <p:nvPr>
            <p:custDataLst>
              <p:tags r:id="rId4"/>
            </p:custDataLst>
          </p:nvPr>
        </p:nvPicPr>
        <p:blipFill>
          <a:blip r:embed="rId12" cstate="print"/>
          <a:stretch>
            <a:fillRect/>
          </a:stretch>
        </p:blipFill>
        <p:spPr>
          <a:xfrm>
            <a:off x="1981200" y="4572000"/>
            <a:ext cx="2394585" cy="578644"/>
          </a:xfrm>
          <a:prstGeom prst="rect">
            <a:avLst/>
          </a:prstGeom>
        </p:spPr>
      </p:pic>
      <p:pic>
        <p:nvPicPr>
          <p:cNvPr id="13" name="Picture 12" descr="addin_tmp.png"/>
          <p:cNvPicPr>
            <a:picLocks noChangeAspect="1"/>
          </p:cNvPicPr>
          <p:nvPr>
            <p:custDataLst>
              <p:tags r:id="rId5"/>
            </p:custDataLst>
          </p:nvPr>
        </p:nvPicPr>
        <p:blipFill>
          <a:blip r:embed="rId13" cstate="print"/>
          <a:stretch>
            <a:fillRect/>
          </a:stretch>
        </p:blipFill>
        <p:spPr>
          <a:xfrm>
            <a:off x="1981200" y="5257800"/>
            <a:ext cx="1245870" cy="215741"/>
          </a:xfrm>
          <a:prstGeom prst="rect">
            <a:avLst/>
          </a:prstGeom>
        </p:spPr>
      </p:pic>
      <p:pic>
        <p:nvPicPr>
          <p:cNvPr id="14" name="Picture 13" descr="addin_tmp.png"/>
          <p:cNvPicPr>
            <a:picLocks noChangeAspect="1"/>
          </p:cNvPicPr>
          <p:nvPr>
            <p:custDataLst>
              <p:tags r:id="rId6"/>
            </p:custDataLst>
          </p:nvPr>
        </p:nvPicPr>
        <p:blipFill>
          <a:blip r:embed="rId14" cstate="print"/>
          <a:stretch>
            <a:fillRect/>
          </a:stretch>
        </p:blipFill>
        <p:spPr>
          <a:xfrm>
            <a:off x="1981200" y="5715000"/>
            <a:ext cx="437198" cy="121444"/>
          </a:xfrm>
          <a:prstGeom prst="rect">
            <a:avLst/>
          </a:prstGeom>
        </p:spPr>
      </p:pic>
      <p:sp>
        <p:nvSpPr>
          <p:cNvPr id="15" name="Isosceles Triangle 14"/>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ddin_tmp.png"/>
          <p:cNvPicPr>
            <a:picLocks noChangeAspect="1"/>
          </p:cNvPicPr>
          <p:nvPr>
            <p:custDataLst>
              <p:tags r:id="rId7"/>
            </p:custDataLst>
          </p:nvPr>
        </p:nvPicPr>
        <p:blipFill>
          <a:blip r:embed="rId15" cstate="print"/>
          <a:stretch>
            <a:fillRect/>
          </a:stretch>
        </p:blipFill>
        <p:spPr>
          <a:xfrm>
            <a:off x="1447800" y="1981200"/>
            <a:ext cx="1884521" cy="5257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b="1" dirty="0" smtClean="0"/>
              <a:t>Example</a:t>
            </a:r>
            <a:r>
              <a:rPr lang="en-US" dirty="0" smtClean="0"/>
              <a:t>: An urn contains four blue balls and five red balls. What is the probability that a ball chosen from the urn is blue?</a:t>
            </a:r>
          </a:p>
          <a:p>
            <a:pPr>
              <a:buNone/>
            </a:pPr>
            <a:r>
              <a:rPr lang="en-US" dirty="0" smtClean="0"/>
              <a:t>   </a:t>
            </a: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dirty="0" smtClean="0"/>
              <a:t>   </a:t>
            </a: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following theorem tells us that expected values are linear. For example, the expected value of the sum of random variables is the sum of their expected values. </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If </a:t>
            </a:r>
            <a:r>
              <a:rPr lang="en-US" i="1" dirty="0" smtClean="0"/>
              <a:t>X</a:t>
            </a:r>
            <a:r>
              <a:rPr lang="en-US" i="1" baseline="-25000" dirty="0" smtClean="0"/>
              <a:t>i</a:t>
            </a:r>
            <a:r>
              <a:rPr lang="en-US" i="1" dirty="0" smtClean="0"/>
              <a:t>, </a:t>
            </a:r>
            <a:r>
              <a:rPr lang="en-US" i="1" dirty="0" err="1" smtClean="0"/>
              <a:t>i</a:t>
            </a:r>
            <a:r>
              <a:rPr lang="en-US" i="1" dirty="0" smtClean="0"/>
              <a:t> = </a:t>
            </a:r>
            <a:r>
              <a:rPr lang="en-US" dirty="0" smtClean="0">
                <a:latin typeface="Cambria Math" pitchFamily="18" charset="0"/>
                <a:ea typeface="Cambria Math" pitchFamily="18" charset="0"/>
              </a:rPr>
              <a:t>1, 2</a:t>
            </a:r>
            <a:r>
              <a:rPr lang="en-US" i="1" dirty="0" smtClean="0"/>
              <a:t>, …,n </a:t>
            </a:r>
            <a:r>
              <a:rPr lang="en-US" dirty="0" smtClean="0"/>
              <a:t>with </a:t>
            </a:r>
            <a:r>
              <a:rPr lang="en-US" i="1" dirty="0" smtClean="0"/>
              <a:t>n</a:t>
            </a:r>
            <a:r>
              <a:rPr lang="en-US" dirty="0" smtClean="0"/>
              <a:t> a positive integer, are random variables on </a:t>
            </a:r>
            <a:r>
              <a:rPr lang="en-US" i="1" dirty="0" smtClean="0"/>
              <a:t>S</a:t>
            </a:r>
            <a:r>
              <a:rPr lang="en-US" dirty="0" smtClean="0"/>
              <a:t>, and if </a:t>
            </a:r>
            <a:r>
              <a:rPr lang="en-US" i="1" dirty="0" smtClean="0"/>
              <a:t>a</a:t>
            </a:r>
            <a:r>
              <a:rPr lang="en-US" dirty="0" smtClean="0"/>
              <a:t> and </a:t>
            </a:r>
            <a:r>
              <a:rPr lang="en-US" i="1" dirty="0" smtClean="0"/>
              <a:t>b</a:t>
            </a:r>
            <a:r>
              <a:rPr lang="en-US" dirty="0" smtClean="0"/>
              <a:t> are real numbers, then </a:t>
            </a:r>
          </a:p>
          <a:p>
            <a:pPr marL="971550" lvl="1" indent="-514350">
              <a:buNone/>
            </a:pPr>
            <a:r>
              <a:rPr lang="en-US" i="1" dirty="0" smtClean="0"/>
              <a:t>        </a:t>
            </a:r>
            <a:r>
              <a:rPr lang="en-US" dirty="0" smtClean="0"/>
              <a:t>(</a:t>
            </a:r>
            <a:r>
              <a:rPr lang="en-US" i="1" dirty="0" err="1" smtClean="0"/>
              <a:t>i</a:t>
            </a:r>
            <a:r>
              <a:rPr lang="en-US" dirty="0" smtClean="0"/>
              <a:t>)</a:t>
            </a:r>
            <a:r>
              <a:rPr lang="en-US" i="1" dirty="0" smtClean="0"/>
              <a:t> E(X</a:t>
            </a:r>
            <a:r>
              <a:rPr lang="en-US" i="1" baseline="-25000" dirty="0" smtClean="0"/>
              <a:t>1</a:t>
            </a:r>
            <a:r>
              <a:rPr lang="en-US" i="1" dirty="0" smtClean="0"/>
              <a:t> + X</a:t>
            </a:r>
            <a:r>
              <a:rPr lang="en-US" i="1" baseline="-25000" dirty="0" smtClean="0"/>
              <a:t>2</a:t>
            </a:r>
            <a:r>
              <a:rPr lang="en-US" i="1" dirty="0" smtClean="0"/>
              <a:t> + …. + </a:t>
            </a:r>
            <a:r>
              <a:rPr lang="en-US" i="1" dirty="0" err="1" smtClean="0"/>
              <a:t>X</a:t>
            </a:r>
            <a:r>
              <a:rPr lang="en-US" i="1" baseline="-25000" dirty="0" err="1" smtClean="0"/>
              <a:t>n</a:t>
            </a:r>
            <a:r>
              <a:rPr lang="en-US" i="1" dirty="0" smtClean="0"/>
              <a:t>) = E(X</a:t>
            </a:r>
            <a:r>
              <a:rPr lang="en-US" i="1" baseline="-25000" dirty="0" smtClean="0"/>
              <a:t>1 </a:t>
            </a:r>
            <a:r>
              <a:rPr lang="en-US" i="1" dirty="0" smtClean="0"/>
              <a:t>)+ E(X</a:t>
            </a:r>
            <a:r>
              <a:rPr lang="en-US" i="1" baseline="-25000" dirty="0" smtClean="0"/>
              <a:t>2</a:t>
            </a:r>
            <a:r>
              <a:rPr lang="en-US" i="1" dirty="0" smtClean="0"/>
              <a:t>) + …. + E(</a:t>
            </a:r>
            <a:r>
              <a:rPr lang="en-US" i="1" dirty="0" err="1" smtClean="0"/>
              <a:t>X</a:t>
            </a:r>
            <a:r>
              <a:rPr lang="en-US" i="1" baseline="-25000" dirty="0" err="1" smtClean="0"/>
              <a:t>n</a:t>
            </a:r>
            <a:r>
              <a:rPr lang="en-US" i="1" dirty="0" smtClean="0"/>
              <a:t>)</a:t>
            </a:r>
          </a:p>
          <a:p>
            <a:pPr marL="971550" lvl="1" indent="-514350">
              <a:buNone/>
            </a:pPr>
            <a:r>
              <a:rPr lang="en-US" i="1" dirty="0" smtClean="0"/>
              <a:t>        </a:t>
            </a:r>
            <a:r>
              <a:rPr lang="en-US" dirty="0" smtClean="0"/>
              <a:t>(</a:t>
            </a:r>
            <a:r>
              <a:rPr lang="en-US" i="1" dirty="0" smtClean="0"/>
              <a:t>ii</a:t>
            </a:r>
            <a:r>
              <a:rPr lang="en-US" dirty="0" smtClean="0"/>
              <a:t>)</a:t>
            </a:r>
            <a:r>
              <a:rPr lang="en-US" i="1" dirty="0" smtClean="0"/>
              <a:t> E(</a:t>
            </a:r>
            <a:r>
              <a:rPr lang="en-US" i="1" dirty="0" err="1" smtClean="0"/>
              <a:t>aX</a:t>
            </a:r>
            <a:r>
              <a:rPr lang="en-US" i="1" dirty="0" smtClean="0"/>
              <a:t> + b) = </a:t>
            </a:r>
            <a:r>
              <a:rPr lang="en-US" i="1" dirty="0" err="1" smtClean="0"/>
              <a:t>aE</a:t>
            </a:r>
            <a:r>
              <a:rPr lang="en-US" i="1" dirty="0" smtClean="0"/>
              <a:t>(X) + b.</a:t>
            </a:r>
          </a:p>
          <a:p>
            <a:pPr marL="605790" indent="-514350">
              <a:buNone/>
            </a:pPr>
            <a:r>
              <a:rPr lang="en-US" dirty="0" smtClean="0"/>
              <a:t> </a:t>
            </a:r>
          </a:p>
          <a:p>
            <a:pPr marL="605790" indent="-514350">
              <a:buNone/>
            </a:pPr>
            <a:r>
              <a:rPr lang="en-US" i="1" dirty="0" smtClean="0"/>
              <a:t>                 see the text for the proof</a:t>
            </a:r>
          </a:p>
          <a:p>
            <a:pPr marL="605790" indent="-514350">
              <a:buNone/>
            </a:pPr>
            <a:endParaRPr lang="en-US" i="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Expected Value in the Hatcheck Problem</a:t>
            </a:r>
            <a:r>
              <a:rPr lang="en-US" dirty="0" smtClean="0"/>
              <a:t>: A new employee started a job checking hats, but forgot to put the claim check numbers on the hats. So, the </a:t>
            </a:r>
            <a:r>
              <a:rPr lang="en-US" i="1" dirty="0" smtClean="0"/>
              <a:t>n</a:t>
            </a:r>
            <a:r>
              <a:rPr lang="en-US" dirty="0" smtClean="0"/>
              <a:t> customers just receive a random hat from those remaining. What is the expected number of hat returned correctly?</a:t>
            </a:r>
          </a:p>
          <a:p>
            <a:pPr>
              <a:buNone/>
            </a:pPr>
            <a:r>
              <a:rPr lang="en-US" b="1" dirty="0" smtClean="0"/>
              <a:t>     Solution</a:t>
            </a:r>
            <a:r>
              <a:rPr lang="en-US" dirty="0" smtClean="0"/>
              <a:t>: Let </a:t>
            </a:r>
            <a:r>
              <a:rPr lang="en-US" i="1" dirty="0" smtClean="0"/>
              <a:t>X</a:t>
            </a:r>
            <a:r>
              <a:rPr lang="en-US" dirty="0" smtClean="0"/>
              <a:t> be the random variable that equals the number of people who receive the correct hat. Note that  </a:t>
            </a:r>
            <a:r>
              <a:rPr lang="en-US" i="1" dirty="0" smtClean="0"/>
              <a:t>X</a:t>
            </a:r>
            <a:r>
              <a:rPr lang="en-US" dirty="0" smtClean="0"/>
              <a:t> = </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a:t>
            </a:r>
          </a:p>
          <a:p>
            <a:pPr>
              <a:buNone/>
            </a:pPr>
            <a:r>
              <a:rPr lang="en-US" dirty="0" smtClean="0"/>
              <a:t>     where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1</a:t>
            </a:r>
            <a:r>
              <a:rPr lang="en-US" dirty="0" smtClean="0"/>
              <a:t> if the </a:t>
            </a:r>
            <a:r>
              <a:rPr lang="en-US" i="1" dirty="0" err="1" smtClean="0"/>
              <a:t>i</a:t>
            </a:r>
            <a:r>
              <a:rPr lang="en-US" dirty="0" err="1" smtClean="0"/>
              <a:t>th</a:t>
            </a:r>
            <a:r>
              <a:rPr lang="en-US" dirty="0" smtClean="0"/>
              <a:t> person receives the hat and </a:t>
            </a:r>
            <a:r>
              <a:rPr lang="en-US" i="1" dirty="0" smtClean="0"/>
              <a:t>X</a:t>
            </a:r>
            <a:r>
              <a:rPr lang="en-US" i="1" baseline="-25000" dirty="0" smtClean="0"/>
              <a:t>i</a:t>
            </a:r>
            <a:r>
              <a:rPr lang="en-US" dirty="0" smtClean="0"/>
              <a:t> = </a:t>
            </a:r>
            <a:r>
              <a:rPr lang="en-US" dirty="0" smtClean="0">
                <a:latin typeface="Cambria Math" pitchFamily="18" charset="0"/>
                <a:ea typeface="Cambria Math" pitchFamily="18" charset="0"/>
              </a:rPr>
              <a:t>0</a:t>
            </a:r>
            <a:r>
              <a:rPr lang="en-US" dirty="0" smtClean="0"/>
              <a:t> otherwise. </a:t>
            </a:r>
          </a:p>
          <a:p>
            <a:pPr lvl="1"/>
            <a:r>
              <a:rPr lang="en-US" dirty="0" smtClean="0"/>
              <a:t>Because it is equally likely that the checker returns any of the hats to the </a:t>
            </a:r>
            <a:r>
              <a:rPr lang="en-US" i="1" dirty="0" err="1" smtClean="0"/>
              <a:t>i</a:t>
            </a:r>
            <a:r>
              <a:rPr lang="en-US" dirty="0" err="1" smtClean="0"/>
              <a:t>th</a:t>
            </a:r>
            <a:r>
              <a:rPr lang="en-US" dirty="0" smtClean="0"/>
              <a:t> person, it follows that the probability that the </a:t>
            </a:r>
            <a:r>
              <a:rPr lang="en-US" i="1" dirty="0" err="1" smtClean="0"/>
              <a:t>i</a:t>
            </a:r>
            <a:r>
              <a:rPr lang="en-US" dirty="0" err="1" smtClean="0"/>
              <a:t>th</a:t>
            </a:r>
            <a:r>
              <a:rPr lang="en-US" dirty="0" smtClean="0"/>
              <a:t> person receives the correct hat is </a:t>
            </a:r>
            <a:r>
              <a:rPr lang="en-US" dirty="0" smtClean="0">
                <a:latin typeface="Cambria Math" pitchFamily="18" charset="0"/>
                <a:ea typeface="Cambria Math" pitchFamily="18" charset="0"/>
              </a:rPr>
              <a:t>1</a:t>
            </a:r>
            <a:r>
              <a:rPr lang="en-US" dirty="0" smtClean="0"/>
              <a:t>/</a:t>
            </a:r>
            <a:r>
              <a:rPr lang="en-US" i="1" dirty="0" smtClean="0"/>
              <a:t>n</a:t>
            </a:r>
            <a:r>
              <a:rPr lang="en-US" dirty="0" smtClean="0"/>
              <a:t>. Consequently (by Theorem </a:t>
            </a:r>
            <a:r>
              <a:rPr lang="en-US" dirty="0" smtClean="0">
                <a:latin typeface="Cambria Math" pitchFamily="18" charset="0"/>
                <a:ea typeface="Cambria Math" pitchFamily="18" charset="0"/>
              </a:rPr>
              <a:t>1</a:t>
            </a:r>
            <a:r>
              <a:rPr lang="en-US" dirty="0" smtClean="0"/>
              <a:t>), for all </a:t>
            </a:r>
            <a:r>
              <a:rPr lang="en-US" i="1" dirty="0" smtClean="0"/>
              <a:t>I</a:t>
            </a:r>
          </a:p>
          <a:p>
            <a:pPr lvl="1"/>
            <a:endParaRPr lang="en-US" i="1" dirty="0" smtClean="0"/>
          </a:p>
          <a:p>
            <a:pPr lvl="1">
              <a:buNone/>
            </a:pPr>
            <a:r>
              <a:rPr lang="en-US" dirty="0" smtClean="0"/>
              <a:t>            </a:t>
            </a:r>
            <a:r>
              <a:rPr lang="en-US" i="1" dirty="0" smtClean="0"/>
              <a:t>E</a:t>
            </a:r>
            <a:r>
              <a:rPr lang="en-US" dirty="0" smtClean="0"/>
              <a:t>(</a:t>
            </a:r>
            <a:r>
              <a:rPr lang="en-US" i="1" dirty="0" smtClean="0"/>
              <a:t>X</a:t>
            </a:r>
            <a:r>
              <a:rPr lang="en-US" i="1" baseline="-25000" dirty="0" smtClean="0"/>
              <a:t>i</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a:t>
            </a:r>
            <a:r>
              <a:rPr lang="en-US" i="1" dirty="0" smtClean="0">
                <a:latin typeface="Cambria Math"/>
                <a:ea typeface="Cambria Math"/>
              </a:rPr>
              <a:t>p</a:t>
            </a:r>
            <a:r>
              <a:rPr lang="en-US" dirty="0" smtClean="0">
                <a:latin typeface="Cambria Math"/>
                <a:ea typeface="Cambria Math"/>
              </a:rPr>
              <a:t>(</a:t>
            </a:r>
            <a:r>
              <a:rPr lang="en-US" i="1" dirty="0" smtClean="0"/>
              <a:t>X</a:t>
            </a:r>
            <a:r>
              <a:rPr lang="en-US" i="1" baseline="-25000" dirty="0" smtClean="0"/>
              <a:t>i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a:t>
            </a:r>
            <a:r>
              <a:rPr lang="en-US" i="1" dirty="0" smtClean="0">
                <a:ea typeface="Cambria Math"/>
              </a:rPr>
              <a:t>n</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a:ea typeface="Cambria Math"/>
              </a:rPr>
              <a:t>1/</a:t>
            </a:r>
            <a:r>
              <a:rPr lang="en-US" i="1" dirty="0" smtClean="0">
                <a:ea typeface="Cambria Math"/>
              </a:rPr>
              <a:t>n .</a:t>
            </a:r>
          </a:p>
          <a:p>
            <a:pPr lvl="1">
              <a:buNone/>
            </a:pPr>
            <a:endParaRPr lang="en-US" dirty="0" smtClean="0"/>
          </a:p>
          <a:p>
            <a:pPr lvl="1"/>
            <a:r>
              <a:rPr lang="en-US" dirty="0" smtClean="0"/>
              <a:t>By the linearity of expectations (Theorem </a:t>
            </a:r>
            <a:r>
              <a:rPr lang="en-US" dirty="0" smtClean="0">
                <a:latin typeface="Cambria Math" pitchFamily="18" charset="0"/>
                <a:ea typeface="Cambria Math" pitchFamily="18" charset="0"/>
              </a:rPr>
              <a:t>3</a:t>
            </a:r>
            <a:r>
              <a:rPr lang="en-US" dirty="0" smtClean="0"/>
              <a:t>), it follows that:</a:t>
            </a:r>
          </a:p>
          <a:p>
            <a:pPr lvl="1"/>
            <a:endParaRPr lang="en-US" dirty="0" smtClean="0"/>
          </a:p>
          <a:p>
            <a:pPr lvl="1">
              <a:buNone/>
            </a:pPr>
            <a:r>
              <a:rPr lang="en-US" dirty="0" smtClean="0"/>
              <a:t>             </a:t>
            </a:r>
            <a:r>
              <a:rPr lang="en-US" i="1" dirty="0" smtClean="0"/>
              <a:t>E</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a:t>
            </a:r>
            <a:r>
              <a:rPr lang="en-US" i="1" dirty="0" smtClean="0"/>
              <a:t>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dirty="0" smtClean="0">
                <a:latin typeface="Cambria Math"/>
                <a:ea typeface="Cambria Math"/>
              </a:rPr>
              <a:t>∙∙∙</a:t>
            </a:r>
            <a:r>
              <a:rPr lang="en-US" dirty="0" smtClean="0"/>
              <a:t>  + </a:t>
            </a:r>
            <a:r>
              <a:rPr lang="en-US" i="1" dirty="0" smtClean="0"/>
              <a:t>E</a:t>
            </a:r>
            <a:r>
              <a:rPr lang="en-US" dirty="0" smtClean="0"/>
              <a:t>(</a:t>
            </a:r>
            <a:r>
              <a:rPr lang="en-US" i="1" dirty="0" err="1" smtClean="0"/>
              <a:t>X</a:t>
            </a:r>
            <a:r>
              <a:rPr lang="en-US" i="1" baseline="-25000" dirty="0" err="1" smtClean="0"/>
              <a:t>n</a:t>
            </a:r>
            <a:r>
              <a:rPr lang="en-US" dirty="0" smtClean="0">
                <a:ea typeface="Cambria Math" pitchFamily="18" charset="0"/>
              </a:rPr>
              <a:t>) = </a:t>
            </a:r>
            <a:r>
              <a:rPr lang="en-US" i="1" dirty="0" smtClean="0">
                <a:ea typeface="Cambria Math" pitchFamily="18" charset="0"/>
              </a:rPr>
              <a:t>n</a:t>
            </a:r>
            <a:r>
              <a:rPr lang="en-US" dirty="0" smtClean="0">
                <a:ea typeface="Cambria Math" pitchFamily="18" charset="0"/>
              </a:rPr>
              <a:t> </a:t>
            </a:r>
            <a:r>
              <a:rPr lang="en-US" dirty="0" smtClean="0">
                <a:latin typeface="Cambria Math"/>
                <a:ea typeface="Cambria Math"/>
              </a:rPr>
              <a:t>∙ 1/</a:t>
            </a:r>
            <a:r>
              <a:rPr lang="en-US" i="1" dirty="0" smtClean="0">
                <a:ea typeface="Cambria Math"/>
              </a:rPr>
              <a:t>n</a:t>
            </a:r>
            <a:r>
              <a:rPr lang="en-US" dirty="0" smtClean="0">
                <a:latin typeface="Cambria Math"/>
                <a:ea typeface="Cambria Math"/>
              </a:rPr>
              <a:t> – 1.</a:t>
            </a:r>
          </a:p>
          <a:p>
            <a:pPr lvl="1">
              <a:buNone/>
            </a:pPr>
            <a:endParaRPr lang="en-US" dirty="0" smtClean="0"/>
          </a:p>
          <a:p>
            <a:pPr>
              <a:buNone/>
            </a:pPr>
            <a:r>
              <a:rPr lang="en-US" dirty="0" smtClean="0"/>
              <a:t>     Consequently, the average number of people who receive the correct hat is exactly </a:t>
            </a:r>
            <a:r>
              <a:rPr lang="en-US" dirty="0" smtClean="0">
                <a:latin typeface="Cambria Math" pitchFamily="18" charset="0"/>
                <a:ea typeface="Cambria Math" pitchFamily="18" charset="0"/>
              </a:rPr>
              <a:t>1</a:t>
            </a:r>
            <a:r>
              <a:rPr lang="en-US" dirty="0" smtClean="0"/>
              <a:t>. ( Surprisingly, this answer remains the same no matter how many people have checked their hats!)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Linearity of Expectations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Expected Number of Inversions in a Permutation</a:t>
            </a:r>
            <a:r>
              <a:rPr lang="en-US" dirty="0" smtClean="0"/>
              <a:t>: The ordered pair (</a:t>
            </a:r>
            <a:r>
              <a:rPr lang="en-US" i="1" dirty="0" err="1" smtClean="0"/>
              <a:t>i</a:t>
            </a:r>
            <a:r>
              <a:rPr lang="en-US" dirty="0" err="1" smtClean="0"/>
              <a:t>,</a:t>
            </a:r>
            <a:r>
              <a:rPr lang="en-US" i="1" dirty="0" err="1" smtClean="0"/>
              <a:t>j</a:t>
            </a:r>
            <a:r>
              <a:rPr lang="en-US" dirty="0" smtClean="0"/>
              <a:t>) is an </a:t>
            </a:r>
            <a:r>
              <a:rPr lang="en-US" i="1" dirty="0" smtClean="0"/>
              <a:t>inversion</a:t>
            </a:r>
            <a:r>
              <a:rPr lang="en-US" dirty="0" smtClean="0"/>
              <a:t> in a permutation of the first </a:t>
            </a:r>
            <a:r>
              <a:rPr lang="en-US" i="1" dirty="0" smtClean="0"/>
              <a:t>n</a:t>
            </a:r>
            <a:r>
              <a:rPr lang="en-US" dirty="0" smtClean="0"/>
              <a:t> positive integers if  </a:t>
            </a:r>
            <a:r>
              <a:rPr lang="en-US" i="1" dirty="0" err="1" smtClean="0"/>
              <a:t>i</a:t>
            </a:r>
            <a:r>
              <a:rPr lang="en-US" dirty="0" smtClean="0"/>
              <a:t> &lt; </a:t>
            </a:r>
            <a:r>
              <a:rPr lang="en-US" i="1" dirty="0" smtClean="0"/>
              <a:t>j</a:t>
            </a:r>
            <a:r>
              <a:rPr lang="en-US" dirty="0" smtClean="0"/>
              <a:t>, but </a:t>
            </a:r>
            <a:r>
              <a:rPr lang="en-US" i="1" dirty="0" smtClean="0"/>
              <a:t>j</a:t>
            </a:r>
            <a:r>
              <a:rPr lang="en-US" dirty="0" smtClean="0"/>
              <a:t> precedes </a:t>
            </a:r>
            <a:r>
              <a:rPr lang="en-US" i="1" dirty="0" smtClean="0"/>
              <a:t>i </a:t>
            </a:r>
            <a:r>
              <a:rPr lang="en-US" dirty="0" smtClean="0"/>
              <a:t>in the permutation. </a:t>
            </a:r>
          </a:p>
          <a:p>
            <a:pPr>
              <a:buNone/>
            </a:pPr>
            <a:r>
              <a:rPr lang="en-US" dirty="0" smtClean="0"/>
              <a:t>     </a:t>
            </a:r>
            <a:r>
              <a:rPr lang="en-US" i="1" dirty="0" smtClean="0"/>
              <a:t> Example</a:t>
            </a:r>
            <a:r>
              <a:rPr lang="en-US" dirty="0" smtClean="0"/>
              <a:t>: There are six inversions in the permutation of </a:t>
            </a:r>
            <a:r>
              <a:rPr lang="en-US" dirty="0" smtClean="0">
                <a:latin typeface="Cambria Math" pitchFamily="18" charset="0"/>
                <a:ea typeface="Cambria Math" pitchFamily="18" charset="0"/>
              </a:rPr>
              <a:t>3,5, 1, 4, 2</a:t>
            </a:r>
            <a:endParaRPr lang="en-US" dirty="0" smtClean="0"/>
          </a:p>
          <a:p>
            <a:pPr>
              <a:buNone/>
            </a:pP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5</a:t>
            </a:r>
            <a:r>
              <a:rPr lang="en-US" dirty="0" smtClean="0"/>
              <a:t>),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5</a:t>
            </a:r>
            <a:r>
              <a:rPr lang="en-US" dirty="0" smtClean="0"/>
              <a:t>).</a:t>
            </a:r>
          </a:p>
          <a:p>
            <a:pPr>
              <a:buNone/>
            </a:pPr>
            <a:r>
              <a:rPr lang="en-US" dirty="0" smtClean="0"/>
              <a:t>      Find the average number of inversions in a random permutation of the first </a:t>
            </a:r>
            <a:r>
              <a:rPr lang="en-US" i="1" dirty="0" smtClean="0"/>
              <a:t>n</a:t>
            </a:r>
            <a:r>
              <a:rPr lang="en-US" dirty="0" smtClean="0"/>
              <a:t> integers.</a:t>
            </a:r>
          </a:p>
          <a:p>
            <a:pPr>
              <a:buNone/>
            </a:pPr>
            <a:endParaRPr lang="en-US" dirty="0" smtClean="0"/>
          </a:p>
          <a:p>
            <a:pPr>
              <a:buNone/>
            </a:pPr>
            <a:r>
              <a:rPr lang="en-US" dirty="0" smtClean="0"/>
              <a:t>      </a:t>
            </a:r>
            <a:r>
              <a:rPr lang="en-US" b="1" dirty="0" smtClean="0"/>
              <a:t>Solution</a:t>
            </a:r>
            <a:r>
              <a:rPr lang="en-US" dirty="0" smtClean="0"/>
              <a:t>:  Let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be the random variable on the set of all permutations of the first n positive integers with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if (</a:t>
            </a:r>
            <a:r>
              <a:rPr lang="en-US" i="1" dirty="0" err="1" smtClean="0"/>
              <a:t>i</a:t>
            </a:r>
            <a:r>
              <a:rPr lang="en-US" dirty="0" err="1" smtClean="0"/>
              <a:t>,</a:t>
            </a:r>
            <a:r>
              <a:rPr lang="en-US" i="1" dirty="0" err="1" smtClean="0"/>
              <a:t>j</a:t>
            </a:r>
            <a:r>
              <a:rPr lang="en-US" dirty="0" smtClean="0"/>
              <a:t>) is an inversion of the permutation and </a:t>
            </a:r>
            <a:r>
              <a:rPr lang="en-US" i="1" dirty="0" err="1" smtClean="0"/>
              <a:t>I</a:t>
            </a:r>
            <a:r>
              <a:rPr lang="en-US" i="1" baseline="-25000" dirty="0" err="1" smtClean="0"/>
              <a:t>i</a:t>
            </a:r>
            <a:r>
              <a:rPr lang="en-US" baseline="-25000" dirty="0" err="1" smtClean="0"/>
              <a:t>,</a:t>
            </a:r>
            <a:r>
              <a:rPr lang="en-US" i="1" baseline="-25000" dirty="0" err="1" smtClean="0"/>
              <a:t>j</a:t>
            </a:r>
            <a:r>
              <a:rPr lang="en-US" dirty="0" smtClean="0"/>
              <a:t> = </a:t>
            </a:r>
            <a:r>
              <a:rPr lang="en-US" dirty="0" smtClean="0">
                <a:latin typeface="Cambria Math" pitchFamily="18" charset="0"/>
                <a:ea typeface="Cambria Math" pitchFamily="18" charset="0"/>
              </a:rPr>
              <a:t>0</a:t>
            </a:r>
            <a:r>
              <a:rPr lang="en-US" dirty="0" smtClean="0"/>
              <a:t> otherwise. If X is the random variable equal to the number of inversions in the permutation, then</a:t>
            </a:r>
            <a:endParaRPr lang="en-US" i="1" baseline="-25000" dirty="0" smtClean="0"/>
          </a:p>
          <a:p>
            <a:pPr>
              <a:buNone/>
            </a:pPr>
            <a:r>
              <a:rPr lang="en-US" b="1" dirty="0" smtClean="0"/>
              <a:t> </a:t>
            </a:r>
            <a:endParaRPr lang="en-US" dirty="0" smtClean="0"/>
          </a:p>
          <a:p>
            <a:pPr lvl="1">
              <a:buNone/>
            </a:pPr>
            <a:r>
              <a:rPr lang="en-US" dirty="0" smtClean="0"/>
              <a:t>     </a:t>
            </a:r>
          </a:p>
          <a:p>
            <a:pPr lvl="1"/>
            <a:r>
              <a:rPr lang="en-US" dirty="0" smtClean="0"/>
              <a:t>Since it is equally likely for </a:t>
            </a:r>
            <a:r>
              <a:rPr lang="en-US" i="1" dirty="0" err="1" smtClean="0"/>
              <a:t>i</a:t>
            </a:r>
            <a:r>
              <a:rPr lang="en-US" dirty="0" smtClean="0"/>
              <a:t> to precede j in a randomly chosen permutation as it is for </a:t>
            </a:r>
            <a:r>
              <a:rPr lang="en-US" i="1" dirty="0" smtClean="0"/>
              <a:t>j </a:t>
            </a:r>
            <a:r>
              <a:rPr lang="en-US" dirty="0" smtClean="0"/>
              <a:t>to precede </a:t>
            </a:r>
            <a:r>
              <a:rPr lang="en-US" i="1" dirty="0" err="1" smtClean="0"/>
              <a:t>i</a:t>
            </a:r>
            <a:r>
              <a:rPr lang="en-US" dirty="0" smtClean="0"/>
              <a:t>, we have:  </a:t>
            </a:r>
            <a:r>
              <a:rPr lang="en-US" i="1" dirty="0" smtClean="0"/>
              <a:t>E</a:t>
            </a:r>
            <a:r>
              <a:rPr lang="en-US" dirty="0" smtClean="0"/>
              <a:t>(</a:t>
            </a:r>
            <a:r>
              <a:rPr lang="en-US" i="1" dirty="0" err="1" smtClean="0"/>
              <a:t>I</a:t>
            </a:r>
            <a:r>
              <a:rPr lang="en-US" i="1" baseline="-25000" dirty="0" err="1" smtClean="0"/>
              <a:t>i,j</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∙p(</a:t>
            </a:r>
            <a:r>
              <a:rPr lang="en-US" i="1" dirty="0" smtClean="0"/>
              <a:t>I</a:t>
            </a:r>
            <a:r>
              <a:rPr lang="en-US" i="1" baseline="-25000" dirty="0" smtClean="0"/>
              <a:t>i ,j </a:t>
            </a:r>
            <a:r>
              <a:rPr lang="en-US" dirty="0" smtClean="0">
                <a:ea typeface="Cambria Math" pitchFamily="18" charset="0"/>
              </a:rPr>
              <a:t>= </a:t>
            </a:r>
            <a:r>
              <a:rPr lang="en-US"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latin typeface="Cambria Math"/>
                <a:ea typeface="Cambria Math"/>
              </a:rPr>
              <a:t> ∙p(</a:t>
            </a:r>
            <a:r>
              <a:rPr lang="en-US" i="1" dirty="0" err="1" smtClean="0"/>
              <a:t>I</a:t>
            </a:r>
            <a:r>
              <a:rPr lang="en-US" i="1" baseline="-25000" dirty="0" err="1" smtClean="0"/>
              <a:t>i,j</a:t>
            </a:r>
            <a:r>
              <a:rPr lang="en-US" i="1" baseline="-25000" dirty="0" smtClean="0"/>
              <a:t> </a:t>
            </a:r>
            <a:r>
              <a:rPr lang="en-US" dirty="0" smtClean="0">
                <a:ea typeface="Cambria Math" pitchFamily="18" charset="0"/>
              </a:rPr>
              <a:t>= </a:t>
            </a:r>
            <a:r>
              <a:rPr lang="en-US"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latin typeface="Cambria Math"/>
                <a:ea typeface="Cambria Math"/>
              </a:rPr>
              <a:t> ∙ 1/2</a:t>
            </a:r>
            <a:r>
              <a:rPr lang="en-US" dirty="0" smtClean="0">
                <a:ea typeface="Cambria Math" pitchFamily="18" charset="0"/>
              </a:rPr>
              <a:t> + </a:t>
            </a:r>
            <a:r>
              <a:rPr lang="en-US" dirty="0" smtClean="0">
                <a:latin typeface="Cambria Math" pitchFamily="18" charset="0"/>
                <a:ea typeface="Cambria Math" pitchFamily="18" charset="0"/>
              </a:rPr>
              <a:t>0</a:t>
            </a:r>
            <a:r>
              <a:rPr lang="en-US" dirty="0" smtClean="0">
                <a:ea typeface="Cambria Math" pitchFamily="18" charset="0"/>
              </a:rPr>
              <a:t> =</a:t>
            </a:r>
            <a:r>
              <a:rPr lang="en-US" dirty="0" smtClean="0">
                <a:latin typeface="Cambria Math"/>
                <a:ea typeface="Cambria Math"/>
              </a:rPr>
              <a:t> ½,</a:t>
            </a:r>
            <a:r>
              <a:rPr lang="en-US" dirty="0" smtClean="0">
                <a:ea typeface="Cambria Math" pitchFamily="18" charset="0"/>
              </a:rPr>
              <a:t> </a:t>
            </a:r>
            <a:r>
              <a:rPr lang="en-US" dirty="0" smtClean="0"/>
              <a:t>for all (</a:t>
            </a:r>
            <a:r>
              <a:rPr lang="en-US" i="1" dirty="0" err="1" smtClean="0"/>
              <a:t>i</a:t>
            </a:r>
            <a:r>
              <a:rPr lang="en-US" dirty="0" err="1" smtClean="0"/>
              <a:t>,</a:t>
            </a:r>
            <a:r>
              <a:rPr lang="en-US" i="1" dirty="0" err="1" smtClean="0"/>
              <a:t>j</a:t>
            </a:r>
            <a:r>
              <a:rPr lang="en-US" dirty="0" smtClean="0"/>
              <a:t>) </a:t>
            </a:r>
            <a:r>
              <a:rPr lang="en-US" i="1" dirty="0" smtClean="0">
                <a:ea typeface="Cambria Math"/>
              </a:rPr>
              <a:t>.</a:t>
            </a:r>
            <a:endParaRPr lang="en-US" dirty="0" smtClean="0"/>
          </a:p>
          <a:p>
            <a:pPr lvl="1">
              <a:buNone/>
            </a:pPr>
            <a:r>
              <a:rPr lang="en-US" dirty="0" smtClean="0"/>
              <a:t>     </a:t>
            </a:r>
            <a:endParaRPr lang="en-US" i="1" dirty="0" smtClean="0">
              <a:ea typeface="Cambria Math"/>
            </a:endParaRPr>
          </a:p>
          <a:p>
            <a:pPr lvl="1"/>
            <a:r>
              <a:rPr lang="en-US" dirty="0" smtClean="0"/>
              <a:t>Because there are           pairs </a:t>
            </a:r>
            <a:r>
              <a:rPr lang="en-US" i="1" dirty="0" smtClean="0"/>
              <a:t>i </a:t>
            </a:r>
            <a:r>
              <a:rPr lang="en-US" dirty="0" smtClean="0"/>
              <a:t>and</a:t>
            </a:r>
            <a:r>
              <a:rPr lang="en-US" i="1" dirty="0" smtClean="0"/>
              <a:t> j </a:t>
            </a:r>
            <a:r>
              <a:rPr lang="en-US" dirty="0" smtClean="0"/>
              <a:t>with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err="1" smtClean="0"/>
              <a:t>i</a:t>
            </a:r>
            <a:r>
              <a:rPr lang="en-US" i="1" dirty="0" smtClean="0"/>
              <a:t>  &lt; j </a:t>
            </a:r>
            <a:r>
              <a:rPr lang="en-US" dirty="0" smtClean="0">
                <a:latin typeface="Cambria Math"/>
                <a:ea typeface="Cambria Math"/>
              </a:rPr>
              <a:t>≤</a:t>
            </a:r>
            <a:r>
              <a:rPr lang="en-US" i="1" dirty="0" smtClean="0"/>
              <a:t> n</a:t>
            </a:r>
            <a:r>
              <a:rPr lang="en-US" dirty="0" smtClean="0"/>
              <a:t>, by the linearity of expectations (Theorem 3), we have:</a:t>
            </a:r>
            <a:endParaRPr lang="en-US" i="1" dirty="0" smtClean="0"/>
          </a:p>
          <a:p>
            <a:pPr lvl="1">
              <a:buNone/>
            </a:pPr>
            <a:r>
              <a:rPr lang="en-US" dirty="0" smtClean="0"/>
              <a:t>               </a:t>
            </a:r>
            <a:endParaRPr lang="en-US" i="1" dirty="0" smtClean="0">
              <a:ea typeface="Cambria Math"/>
            </a:endParaRPr>
          </a:p>
          <a:p>
            <a:pPr lvl="1"/>
            <a:endParaRPr lang="en-US" dirty="0" smtClean="0"/>
          </a:p>
          <a:p>
            <a:pPr lvl="1"/>
            <a:endParaRPr lang="en-US" dirty="0" smtClean="0"/>
          </a:p>
          <a:p>
            <a:pPr>
              <a:buNone/>
            </a:pPr>
            <a:r>
              <a:rPr lang="en-US" dirty="0" smtClean="0"/>
              <a:t>      Consequently,  it follows that there is an average of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4</a:t>
            </a:r>
            <a:r>
              <a:rPr lang="en-US" dirty="0" smtClean="0"/>
              <a:t> inversions in a random permutation of the first </a:t>
            </a:r>
            <a:r>
              <a:rPr lang="en-US" i="1" dirty="0" smtClean="0"/>
              <a:t>n</a:t>
            </a:r>
            <a:r>
              <a:rPr lang="en-US" dirty="0" smtClean="0"/>
              <a:t> positive integers.</a:t>
            </a: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6324600" y="3581400"/>
            <a:ext cx="1403033" cy="435769"/>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3200401" y="5029200"/>
            <a:ext cx="4127659" cy="530066"/>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14600" y="4648200"/>
            <a:ext cx="268986" cy="24384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Computational Complexity</a:t>
            </a:r>
            <a:endParaRPr lang="en-US" dirty="0"/>
          </a:p>
        </p:txBody>
      </p:sp>
      <p:sp>
        <p:nvSpPr>
          <p:cNvPr id="3" name="Content Placeholder 2"/>
          <p:cNvSpPr>
            <a:spLocks noGrp="1"/>
          </p:cNvSpPr>
          <p:nvPr>
            <p:ph idx="1"/>
          </p:nvPr>
        </p:nvSpPr>
        <p:spPr/>
        <p:txBody>
          <a:bodyPr>
            <a:normAutofit fontScale="92500" lnSpcReduction="10000"/>
          </a:bodyPr>
          <a:lstStyle/>
          <a:p>
            <a:pPr>
              <a:spcBef>
                <a:spcPts val="0"/>
              </a:spcBef>
              <a:buNone/>
            </a:pPr>
            <a:r>
              <a:rPr lang="en-US" dirty="0" smtClean="0"/>
              <a:t>The average-case computational complexity</a:t>
            </a:r>
          </a:p>
          <a:p>
            <a:pPr>
              <a:spcBef>
                <a:spcPts val="0"/>
              </a:spcBef>
              <a:buNone/>
            </a:pPr>
            <a:r>
              <a:rPr lang="en-US" dirty="0" smtClean="0"/>
              <a:t>of an algorithm can be found by computing the </a:t>
            </a:r>
          </a:p>
          <a:p>
            <a:pPr>
              <a:spcBef>
                <a:spcPts val="0"/>
              </a:spcBef>
              <a:buNone/>
            </a:pPr>
            <a:r>
              <a:rPr lang="en-US" dirty="0" smtClean="0"/>
              <a:t>expected value of a random variable.</a:t>
            </a:r>
          </a:p>
          <a:p>
            <a:r>
              <a:rPr lang="en-US" dirty="0" smtClean="0"/>
              <a:t>Let the sample space of an experiment be the set of possible inputs </a:t>
            </a:r>
            <a:r>
              <a:rPr lang="en-US" i="1" dirty="0" err="1" smtClean="0"/>
              <a:t>a</a:t>
            </a:r>
            <a:r>
              <a:rPr lang="en-US" i="1" baseline="-25000" dirty="0" err="1" smtClean="0"/>
              <a:t>j</a:t>
            </a:r>
            <a:r>
              <a:rPr lang="en-US" i="1" dirty="0" smtClean="0"/>
              <a:t>, j = </a:t>
            </a:r>
            <a:r>
              <a:rPr lang="en-US" dirty="0" smtClean="0">
                <a:latin typeface="Cambria Math" pitchFamily="18" charset="0"/>
                <a:ea typeface="Cambria Math" pitchFamily="18" charset="0"/>
              </a:rPr>
              <a:t>1</a:t>
            </a:r>
            <a:r>
              <a:rPr lang="en-US" i="1" dirty="0" smtClean="0"/>
              <a:t>, </a:t>
            </a:r>
            <a:r>
              <a:rPr lang="en-US" dirty="0" smtClean="0">
                <a:latin typeface="Cambria Math" pitchFamily="18" charset="0"/>
                <a:ea typeface="Cambria Math" pitchFamily="18" charset="0"/>
              </a:rPr>
              <a:t>2</a:t>
            </a:r>
            <a:r>
              <a:rPr lang="en-US" i="1" dirty="0" smtClean="0"/>
              <a:t>, …,n, </a:t>
            </a:r>
            <a:r>
              <a:rPr lang="en-US" dirty="0" smtClean="0"/>
              <a:t>and let the random variable </a:t>
            </a:r>
            <a:r>
              <a:rPr lang="en-US" i="1" dirty="0" smtClean="0"/>
              <a:t>X</a:t>
            </a:r>
            <a:r>
              <a:rPr lang="en-US" dirty="0" smtClean="0"/>
              <a:t> be the assignment to </a:t>
            </a:r>
            <a:r>
              <a:rPr lang="en-US" i="1" dirty="0" err="1" smtClean="0"/>
              <a:t>a</a:t>
            </a:r>
            <a:r>
              <a:rPr lang="en-US" i="1" baseline="-25000" dirty="0" err="1" smtClean="0"/>
              <a:t>j</a:t>
            </a:r>
            <a:r>
              <a:rPr lang="en-US" dirty="0" smtClean="0"/>
              <a:t> of the number of operations used by the algorithm when given </a:t>
            </a:r>
            <a:r>
              <a:rPr lang="en-US" i="1" dirty="0" err="1" smtClean="0"/>
              <a:t>a</a:t>
            </a:r>
            <a:r>
              <a:rPr lang="en-US" i="1" baseline="-25000" dirty="0" err="1" smtClean="0"/>
              <a:t>j</a:t>
            </a:r>
            <a:r>
              <a:rPr lang="en-US" baseline="-25000" dirty="0" smtClean="0"/>
              <a:t> </a:t>
            </a:r>
            <a:r>
              <a:rPr lang="en-US" dirty="0" smtClean="0"/>
              <a:t>as input.</a:t>
            </a:r>
          </a:p>
          <a:p>
            <a:r>
              <a:rPr lang="en-US" dirty="0" smtClean="0"/>
              <a:t>Assign a probability </a:t>
            </a:r>
            <a:r>
              <a:rPr lang="en-US" i="1" dirty="0" smtClean="0"/>
              <a:t>p</a:t>
            </a:r>
            <a:r>
              <a:rPr lang="en-US" dirty="0" smtClean="0"/>
              <a:t>(</a:t>
            </a:r>
            <a:r>
              <a:rPr lang="en-US" i="1" dirty="0" err="1" smtClean="0"/>
              <a:t>a</a:t>
            </a:r>
            <a:r>
              <a:rPr lang="en-US" i="1" baseline="-25000" dirty="0" err="1" smtClean="0"/>
              <a:t>j</a:t>
            </a:r>
            <a:r>
              <a:rPr lang="en-US" dirty="0" smtClean="0"/>
              <a:t>) to each possible input value  </a:t>
            </a:r>
            <a:r>
              <a:rPr lang="en-US" i="1" dirty="0" err="1" smtClean="0"/>
              <a:t>a</a:t>
            </a:r>
            <a:r>
              <a:rPr lang="en-US" i="1" baseline="-25000" dirty="0" err="1" smtClean="0"/>
              <a:t>j</a:t>
            </a:r>
            <a:r>
              <a:rPr lang="en-US" dirty="0" smtClean="0"/>
              <a:t>.</a:t>
            </a:r>
          </a:p>
          <a:p>
            <a:r>
              <a:rPr lang="en-US" dirty="0" smtClean="0"/>
              <a:t>The expected value of </a:t>
            </a:r>
            <a:r>
              <a:rPr lang="en-US" i="1" dirty="0" smtClean="0"/>
              <a:t>X</a:t>
            </a:r>
            <a:r>
              <a:rPr lang="en-US" dirty="0" smtClean="0"/>
              <a:t> is the average-case computational complexity of the algorithm.</a:t>
            </a:r>
          </a:p>
          <a:p>
            <a:pPr>
              <a:buNone/>
            </a:pPr>
            <a:r>
              <a:rPr lang="en-US" dirty="0" smtClean="0"/>
              <a:t> </a:t>
            </a:r>
            <a:endParaRPr lang="en-US" i="1" dirty="0" smtClean="0">
              <a:latin typeface="Cambria Math"/>
              <a:ea typeface="Cambria Math"/>
            </a:endParaRPr>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4876800" y="5562600"/>
            <a:ext cx="2646045" cy="729615"/>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smtClean="0"/>
              <a:t>What is the average-case complexity of linear search (described in Chapter </a:t>
            </a:r>
            <a:r>
              <a:rPr lang="en-US" dirty="0" smtClean="0">
                <a:latin typeface="Cambria Math" pitchFamily="18" charset="0"/>
                <a:ea typeface="Cambria Math" pitchFamily="18" charset="0"/>
              </a:rPr>
              <a:t>3</a:t>
            </a:r>
            <a:r>
              <a:rPr lang="en-US" dirty="0" smtClean="0"/>
              <a:t>) if the probability that </a:t>
            </a:r>
            <a:r>
              <a:rPr lang="en-US" i="1" dirty="0" smtClean="0"/>
              <a:t>x</a:t>
            </a:r>
            <a:r>
              <a:rPr lang="en-US" dirty="0" smtClean="0"/>
              <a:t> is in the list is </a:t>
            </a:r>
            <a:r>
              <a:rPr lang="en-US" i="1" dirty="0" smtClean="0"/>
              <a:t>p</a:t>
            </a:r>
            <a:r>
              <a:rPr lang="en-US" dirty="0" smtClean="0"/>
              <a:t> and it is equally likely that </a:t>
            </a:r>
            <a:r>
              <a:rPr lang="en-US" i="1" dirty="0" smtClean="0"/>
              <a:t>x</a:t>
            </a:r>
            <a:r>
              <a:rPr lang="en-US" dirty="0" smtClean="0"/>
              <a:t> is any of the </a:t>
            </a:r>
            <a:r>
              <a:rPr lang="en-US" i="1" dirty="0" smtClean="0"/>
              <a:t>n </a:t>
            </a:r>
            <a:r>
              <a:rPr lang="en-US" dirty="0" smtClean="0"/>
              <a:t>elements of the list? </a:t>
            </a:r>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a:p>
            <a:pPr marL="0" indent="0">
              <a:spcBef>
                <a:spcPts val="0"/>
              </a:spcBef>
              <a:buNone/>
            </a:pPr>
            <a:endParaRPr lang="en-US" dirty="0" smtClean="0"/>
          </a:p>
        </p:txBody>
      </p:sp>
      <p:sp>
        <p:nvSpPr>
          <p:cNvPr id="4" name="Content Placeholder 2"/>
          <p:cNvSpPr txBox="1">
            <a:spLocks/>
          </p:cNvSpPr>
          <p:nvPr/>
        </p:nvSpPr>
        <p:spPr>
          <a:xfrm>
            <a:off x="1066800" y="3581400"/>
            <a:ext cx="73152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           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59436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Linear Search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Solution</a:t>
            </a:r>
            <a:r>
              <a:rPr lang="en-US" dirty="0" smtClean="0"/>
              <a:t>: There are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possible types of input: one type for each of the </a:t>
            </a:r>
            <a:r>
              <a:rPr lang="en-US" i="1" dirty="0" smtClean="0"/>
              <a:t>n</a:t>
            </a:r>
            <a:r>
              <a:rPr lang="en-US" dirty="0" smtClean="0"/>
              <a:t> numbers on the list and one additional type for the numbers not on the list.</a:t>
            </a:r>
          </a:p>
          <a:p>
            <a:pPr>
              <a:buNone/>
            </a:pPr>
            <a:r>
              <a:rPr lang="en-US" dirty="0" smtClean="0"/>
              <a:t>     Recall that: </a:t>
            </a:r>
          </a:p>
          <a:p>
            <a:pPr lvl="1"/>
            <a:r>
              <a:rPr lang="en-US" dirty="0" smtClean="0">
                <a:latin typeface="Cambria Math" pitchFamily="18" charset="0"/>
                <a:ea typeface="Cambria Math" pitchFamily="18" charset="0"/>
              </a:rPr>
              <a:t>2</a:t>
            </a:r>
            <a:r>
              <a:rPr lang="en-US" i="1" dirty="0" smtClean="0"/>
              <a:t>i + </a:t>
            </a:r>
            <a:r>
              <a:rPr lang="en-US" dirty="0" smtClean="0">
                <a:latin typeface="Cambria Math" pitchFamily="18" charset="0"/>
                <a:ea typeface="Cambria Math" pitchFamily="18" charset="0"/>
              </a:rPr>
              <a:t>1</a:t>
            </a:r>
            <a:r>
              <a:rPr lang="en-US" i="1" dirty="0" smtClean="0"/>
              <a:t> </a:t>
            </a:r>
            <a:r>
              <a:rPr lang="en-US" dirty="0" smtClean="0"/>
              <a:t>comparisons are needed if </a:t>
            </a:r>
            <a:r>
              <a:rPr lang="en-US" i="1" dirty="0" smtClean="0"/>
              <a:t>x</a:t>
            </a:r>
            <a:r>
              <a:rPr lang="en-US" dirty="0" smtClean="0"/>
              <a:t> equals the </a:t>
            </a:r>
            <a:r>
              <a:rPr lang="en-US" i="1" dirty="0" err="1" smtClean="0"/>
              <a:t>i</a:t>
            </a:r>
            <a:r>
              <a:rPr lang="en-US" dirty="0" err="1" smtClean="0"/>
              <a:t>th</a:t>
            </a:r>
            <a:r>
              <a:rPr lang="en-US" dirty="0" smtClean="0"/>
              <a:t> element of the list.</a:t>
            </a:r>
          </a:p>
          <a:p>
            <a:pPr lvl="1"/>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 comparisons are used if </a:t>
            </a:r>
            <a:r>
              <a:rPr lang="en-US" i="1" dirty="0" smtClean="0"/>
              <a:t>x</a:t>
            </a:r>
            <a:r>
              <a:rPr lang="en-US" dirty="0" smtClean="0"/>
              <a:t> is not on the list. </a:t>
            </a:r>
          </a:p>
          <a:p>
            <a:pPr>
              <a:buNone/>
            </a:pPr>
            <a:r>
              <a:rPr lang="en-US" dirty="0" smtClean="0"/>
              <a:t>     The probability that </a:t>
            </a:r>
            <a:r>
              <a:rPr lang="en-US" i="1" dirty="0" smtClean="0"/>
              <a:t>x</a:t>
            </a:r>
            <a:r>
              <a:rPr lang="en-US" dirty="0" smtClean="0"/>
              <a:t> equals </a:t>
            </a:r>
            <a:r>
              <a:rPr lang="en-US" i="1" dirty="0" err="1" smtClean="0"/>
              <a:t>a</a:t>
            </a:r>
            <a:r>
              <a:rPr lang="en-US" i="1" baseline="-25000" dirty="0" err="1" smtClean="0"/>
              <a:t>i</a:t>
            </a:r>
            <a:r>
              <a:rPr lang="en-US" dirty="0" smtClean="0"/>
              <a:t> is </a:t>
            </a:r>
            <a:r>
              <a:rPr lang="en-US" i="1" dirty="0" err="1" smtClean="0"/>
              <a:t>p/n</a:t>
            </a:r>
            <a:r>
              <a:rPr lang="en-US" i="1" dirty="0" smtClean="0"/>
              <a:t> </a:t>
            </a:r>
            <a:r>
              <a:rPr lang="en-US" dirty="0" smtClean="0"/>
              <a:t>and the probability that </a:t>
            </a:r>
            <a:r>
              <a:rPr lang="en-US" i="1" dirty="0" smtClean="0"/>
              <a:t>x</a:t>
            </a:r>
            <a:r>
              <a:rPr lang="en-US" dirty="0" smtClean="0"/>
              <a:t> is not in the list is </a:t>
            </a:r>
            <a:r>
              <a:rPr lang="en-US" i="1" dirty="0" smtClean="0"/>
              <a:t>q = </a:t>
            </a:r>
            <a:r>
              <a:rPr lang="en-US" dirty="0" smtClean="0">
                <a:latin typeface="Cambria Math" pitchFamily="18" charset="0"/>
                <a:ea typeface="Cambria Math" pitchFamily="18" charset="0"/>
              </a:rPr>
              <a:t>1</a:t>
            </a:r>
            <a:r>
              <a:rPr lang="en-US" i="1" dirty="0" smtClean="0"/>
              <a:t>− p</a:t>
            </a:r>
            <a:r>
              <a:rPr lang="en-US" dirty="0" smtClean="0"/>
              <a:t>. The average-case case computational complexity of the linear search algorithm is:</a:t>
            </a:r>
          </a:p>
          <a:p>
            <a:pPr>
              <a:buNone/>
            </a:pPr>
            <a:endParaRPr lang="en-US" dirty="0" smtClean="0"/>
          </a:p>
          <a:p>
            <a:pPr>
              <a:buNone/>
            </a:pPr>
            <a:endParaRPr lang="en-US" dirty="0" smtClean="0"/>
          </a:p>
          <a:p>
            <a:pPr>
              <a:buNone/>
            </a:pPr>
            <a:r>
              <a:rPr lang="en-US" dirty="0" smtClean="0"/>
              <a:t>     </a:t>
            </a:r>
          </a:p>
          <a:p>
            <a:pPr>
              <a:buNone/>
            </a:pPr>
            <a:r>
              <a:rPr lang="en-US" dirty="0" smtClean="0"/>
              <a:t>   </a:t>
            </a:r>
          </a:p>
          <a:p>
            <a:pPr>
              <a:buNone/>
            </a:pPr>
            <a:endParaRPr lang="en-US" dirty="0" smtClean="0"/>
          </a:p>
          <a:p>
            <a:pPr>
              <a:buNone/>
            </a:pPr>
            <a:r>
              <a:rPr lang="en-US" dirty="0" smtClean="0"/>
              <a:t>      </a:t>
            </a:r>
          </a:p>
          <a:p>
            <a:pPr>
              <a:buNone/>
            </a:pPr>
            <a:r>
              <a:rPr lang="en-US" dirty="0" smtClean="0"/>
              <a:t>         </a:t>
            </a:r>
          </a:p>
          <a:p>
            <a:pPr>
              <a:buNone/>
            </a:pPr>
            <a:r>
              <a:rPr lang="en-US" dirty="0" smtClean="0"/>
              <a:t> </a:t>
            </a:r>
            <a:r>
              <a:rPr lang="en-US" i="1" dirty="0" smtClean="0"/>
              <a:t>                 </a:t>
            </a:r>
            <a:endParaRPr lang="en-US" i="1" dirty="0"/>
          </a:p>
        </p:txBody>
      </p:sp>
      <p:sp>
        <p:nvSpPr>
          <p:cNvPr id="4" name="TextBox 3"/>
          <p:cNvSpPr txBox="1"/>
          <p:nvPr/>
        </p:nvSpPr>
        <p:spPr>
          <a:xfrm>
            <a:off x="1295400" y="3886200"/>
            <a:ext cx="7467600" cy="1200329"/>
          </a:xfrm>
          <a:prstGeom prst="rect">
            <a:avLst/>
          </a:prstGeom>
          <a:noFill/>
        </p:spPr>
        <p:txBody>
          <a:bodyPr wrap="square" rtlCol="0">
            <a:spAutoFit/>
          </a:bodyPr>
          <a:lstStyle/>
          <a:p>
            <a:pPr>
              <a:buNone/>
            </a:pPr>
            <a:r>
              <a:rPr lang="en-US" i="1" dirty="0" smtClean="0"/>
              <a:t>                  E =  </a:t>
            </a:r>
            <a:r>
              <a:rPr lang="en-US" dirty="0" smtClean="0">
                <a:latin typeface="Cambria Math" pitchFamily="18" charset="0"/>
                <a:ea typeface="Cambria Math" pitchFamily="18" charset="0"/>
              </a:rPr>
              <a:t>3</a:t>
            </a:r>
            <a:r>
              <a:rPr lang="en-US" i="1" dirty="0" smtClean="0"/>
              <a:t>p/n + </a:t>
            </a:r>
            <a:r>
              <a:rPr lang="en-US" dirty="0" smtClean="0">
                <a:latin typeface="Cambria Math" pitchFamily="18" charset="0"/>
                <a:ea typeface="Cambria Math" pitchFamily="18" charset="0"/>
              </a:rPr>
              <a:t>5</a:t>
            </a:r>
            <a:r>
              <a:rPr lang="en-US" i="1" dirty="0" smtClean="0"/>
              <a:t>p/n + … + </a:t>
            </a:r>
            <a:r>
              <a:rPr lang="en-US" dirty="0" smtClean="0"/>
              <a:t>(</a:t>
            </a:r>
            <a:r>
              <a:rPr lang="en-US" dirty="0" smtClean="0">
                <a:latin typeface="Cambria Math" pitchFamily="18" charset="0"/>
                <a:ea typeface="Cambria Math" pitchFamily="18" charset="0"/>
              </a:rPr>
              <a:t>2</a:t>
            </a:r>
            <a:r>
              <a:rPr lang="en-US" i="1" dirty="0" smtClean="0"/>
              <a:t>n </a:t>
            </a:r>
            <a:r>
              <a:rPr lang="en-US" dirty="0" smtClean="0">
                <a:latin typeface="Cambria Math" pitchFamily="18" charset="0"/>
                <a:ea typeface="Cambria Math" pitchFamily="18" charset="0"/>
              </a:rPr>
              <a:t>+ 1</a:t>
            </a:r>
            <a:r>
              <a:rPr lang="en-US" i="1" dirty="0" smtClean="0"/>
              <a:t>)</a:t>
            </a:r>
            <a:r>
              <a:rPr lang="en-US" i="1" dirty="0" err="1" smtClean="0"/>
              <a:t>p/n</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 </a:t>
            </a:r>
            <a:r>
              <a:rPr lang="en-US" dirty="0" smtClean="0">
                <a:latin typeface="Cambria Math" pitchFamily="18" charset="0"/>
                <a:ea typeface="Cambria Math" pitchFamily="18" charset="0"/>
              </a:rPr>
              <a:t>3</a:t>
            </a:r>
            <a:r>
              <a:rPr lang="en-US" i="1" dirty="0" smtClean="0"/>
              <a:t> + </a:t>
            </a:r>
            <a:r>
              <a:rPr lang="en-US" dirty="0" smtClean="0">
                <a:latin typeface="Cambria Math" pitchFamily="18" charset="0"/>
                <a:ea typeface="Cambria Math" pitchFamily="18" charset="0"/>
              </a:rPr>
              <a:t>5</a:t>
            </a:r>
            <a:r>
              <a:rPr lang="en-US" i="1" dirty="0" smtClean="0"/>
              <a:t> + ….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dirty="0" smtClean="0"/>
              <a:t>)</a:t>
            </a:r>
            <a:r>
              <a:rPr lang="en-US" i="1" dirty="0" smtClean="0"/>
              <a:t>q</a:t>
            </a:r>
          </a:p>
          <a:p>
            <a:pPr>
              <a:buNone/>
            </a:pPr>
            <a:r>
              <a:rPr lang="en-US" i="1" dirty="0" smtClean="0"/>
              <a:t>                      =  (</a:t>
            </a:r>
            <a:r>
              <a:rPr lang="en-US" i="1" dirty="0" err="1" smtClean="0"/>
              <a:t>p/n</a:t>
            </a:r>
            <a:r>
              <a:rPr lang="en-US" i="1" dirty="0" smtClean="0"/>
              <a:t>)</a:t>
            </a:r>
            <a:r>
              <a:rPr lang="en-US" dirty="0" smtClean="0"/>
              <a:t>((</a:t>
            </a:r>
            <a:r>
              <a:rPr lang="en-US" i="1" dirty="0" smtClean="0"/>
              <a:t>n + </a:t>
            </a:r>
            <a:r>
              <a:rPr lang="en-US" dirty="0" smtClean="0">
                <a:latin typeface="Cambria Math" pitchFamily="18" charset="0"/>
                <a:ea typeface="Cambria Math" pitchFamily="18" charset="0"/>
              </a:rPr>
              <a:t>1</a:t>
            </a:r>
            <a:r>
              <a:rPr lang="en-US" i="1" dirty="0" smtClean="0"/>
              <a:t>)</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  </a:t>
            </a:r>
            <a:r>
              <a:rPr lang="en-US" dirty="0" smtClean="0"/>
              <a:t>(</a:t>
            </a:r>
            <a:r>
              <a:rPr lang="en-US" i="1" dirty="0" smtClean="0"/>
              <a:t>Example </a:t>
            </a:r>
            <a:r>
              <a:rPr lang="en-US" dirty="0" smtClean="0">
                <a:latin typeface="Cambria Math" pitchFamily="18" charset="0"/>
                <a:ea typeface="Cambria Math" pitchFamily="18" charset="0"/>
              </a:rPr>
              <a:t>2</a:t>
            </a:r>
            <a:r>
              <a:rPr lang="en-US" i="1" dirty="0" smtClean="0"/>
              <a:t> from Section </a:t>
            </a:r>
            <a:r>
              <a:rPr lang="en-US" dirty="0" smtClean="0"/>
              <a:t>5.1)</a:t>
            </a:r>
          </a:p>
          <a:p>
            <a:pPr>
              <a:buNone/>
            </a:pPr>
            <a:r>
              <a:rPr lang="en-US" i="1" dirty="0" smtClean="0"/>
              <a:t>                      =  p(n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dirty="0" smtClean="0"/>
              <a:t>n + </a:t>
            </a:r>
            <a:r>
              <a:rPr lang="en-US" dirty="0" smtClean="0">
                <a:latin typeface="Cambria Math" pitchFamily="18" charset="0"/>
                <a:ea typeface="Cambria Math" pitchFamily="18" charset="0"/>
              </a:rPr>
              <a:t>2</a:t>
            </a:r>
            <a:r>
              <a:rPr lang="en-US" i="1" dirty="0" smtClean="0"/>
              <a:t>)q.</a:t>
            </a:r>
          </a:p>
        </p:txBody>
      </p:sp>
      <p:sp>
        <p:nvSpPr>
          <p:cNvPr id="5" name="TextBox 4"/>
          <p:cNvSpPr txBox="1"/>
          <p:nvPr/>
        </p:nvSpPr>
        <p:spPr>
          <a:xfrm>
            <a:off x="990600" y="5105400"/>
            <a:ext cx="7772400" cy="1200329"/>
          </a:xfrm>
          <a:prstGeom prst="rect">
            <a:avLst/>
          </a:prstGeom>
          <a:noFill/>
        </p:spPr>
        <p:txBody>
          <a:bodyPr wrap="square" rtlCol="0">
            <a:spAutoFit/>
          </a:bodyPr>
          <a:lstStyle/>
          <a:p>
            <a:pPr>
              <a:buClr>
                <a:schemeClr val="accent1"/>
              </a:buClr>
              <a:buFont typeface="Arial" pitchFamily="34" charset="0"/>
              <a:buChar char="•"/>
            </a:pPr>
            <a:r>
              <a:rPr lang="en-US" dirty="0" smtClean="0"/>
              <a:t>  When </a:t>
            </a:r>
            <a:r>
              <a:rPr lang="en-US" i="1" dirty="0" smtClean="0"/>
              <a:t>x</a:t>
            </a:r>
            <a:r>
              <a:rPr lang="en-US" dirty="0" smtClean="0"/>
              <a:t> is guaranteed to be in the list, p = </a:t>
            </a:r>
            <a:r>
              <a:rPr lang="en-US" dirty="0" smtClean="0">
                <a:latin typeface="Cambria Math" pitchFamily="18" charset="0"/>
                <a:ea typeface="Cambria Math" pitchFamily="18" charset="0"/>
              </a:rPr>
              <a:t>1</a:t>
            </a:r>
            <a:r>
              <a:rPr lang="en-US" dirty="0" smtClean="0"/>
              <a:t>, </a:t>
            </a:r>
            <a:r>
              <a:rPr lang="en-US" i="1" dirty="0" smtClean="0"/>
              <a:t>q</a:t>
            </a:r>
            <a:r>
              <a:rPr lang="en-US" dirty="0" smtClean="0"/>
              <a:t> = </a:t>
            </a:r>
            <a:r>
              <a:rPr lang="en-US" dirty="0" smtClean="0">
                <a:latin typeface="Cambria Math" pitchFamily="18" charset="0"/>
                <a:ea typeface="Cambria Math" pitchFamily="18" charset="0"/>
              </a:rPr>
              <a:t>0</a:t>
            </a:r>
            <a:r>
              <a:rPr lang="en-US" dirty="0" smtClean="0"/>
              <a:t>, so that </a:t>
            </a:r>
            <a:r>
              <a:rPr lang="en-US" i="1" dirty="0" smtClean="0"/>
              <a:t>E</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½ and </a:t>
            </a:r>
            <a:r>
              <a:rPr lang="en-US" i="1" dirty="0" smtClean="0"/>
              <a:t>q</a:t>
            </a:r>
            <a:r>
              <a:rPr lang="en-US" dirty="0" smtClean="0"/>
              <a:t> = ½,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2</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r>
              <a:rPr lang="en-US" i="1" dirty="0" smtClean="0"/>
              <a:t>n</a:t>
            </a:r>
            <a:r>
              <a:rPr lang="en-US" dirty="0" smtClean="0"/>
              <a:t> + </a:t>
            </a:r>
            <a:r>
              <a:rPr lang="en-US" dirty="0" smtClean="0">
                <a:latin typeface="Cambria Math" pitchFamily="18" charset="0"/>
                <a:ea typeface="Cambria Math" pitchFamily="18" charset="0"/>
              </a:rPr>
              <a:t>4</a:t>
            </a:r>
            <a:r>
              <a:rPr lang="en-US" dirty="0" smtClean="0"/>
              <a:t>) /</a:t>
            </a:r>
            <a:r>
              <a:rPr lang="en-US" dirty="0" smtClean="0">
                <a:latin typeface="Cambria Math" pitchFamily="18" charset="0"/>
                <a:ea typeface="Cambria Math" pitchFamily="18" charset="0"/>
              </a:rPr>
              <a:t>2</a:t>
            </a:r>
            <a:r>
              <a:rPr lang="en-US" dirty="0" smtClean="0"/>
              <a:t>.</a:t>
            </a:r>
          </a:p>
          <a:p>
            <a:pPr>
              <a:buClr>
                <a:schemeClr val="accent1"/>
              </a:buClr>
              <a:buFont typeface="Arial" pitchFamily="34" charset="0"/>
              <a:buChar char="•"/>
            </a:pPr>
            <a:r>
              <a:rPr lang="en-US" dirty="0" smtClean="0"/>
              <a:t>  When </a:t>
            </a:r>
            <a:r>
              <a:rPr lang="en-US" i="1" dirty="0" smtClean="0"/>
              <a:t>p</a:t>
            </a:r>
            <a:r>
              <a:rPr lang="en-US" dirty="0" smtClean="0"/>
              <a:t> is ¾  and  </a:t>
            </a:r>
            <a:r>
              <a:rPr lang="en-US" i="1" dirty="0" smtClean="0"/>
              <a:t>q</a:t>
            </a:r>
            <a:r>
              <a:rPr lang="en-US" dirty="0" smtClean="0"/>
              <a:t> = ¼  then E = (</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4</a:t>
            </a:r>
            <a:r>
              <a:rPr lang="en-US" dirty="0" smtClean="0"/>
              <a:t> + (</a:t>
            </a:r>
            <a:r>
              <a:rPr lang="en-US" i="1" dirty="0" smtClean="0"/>
              <a:t>n</a:t>
            </a:r>
            <a:r>
              <a:rPr lang="en-US" dirty="0" smtClean="0"/>
              <a:t> + </a:t>
            </a:r>
            <a:r>
              <a:rPr lang="en-US" dirty="0" smtClean="0">
                <a:latin typeface="Cambria Math" pitchFamily="18" charset="0"/>
                <a:ea typeface="Cambria Math" pitchFamily="18" charset="0"/>
              </a:rPr>
              <a:t>1)/2</a:t>
            </a:r>
            <a:r>
              <a:rPr lang="en-US" dirty="0" smtClean="0"/>
              <a:t> = (</a:t>
            </a:r>
            <a:r>
              <a:rPr lang="en-US" dirty="0" smtClean="0">
                <a:latin typeface="Cambria Math" pitchFamily="18" charset="0"/>
                <a:ea typeface="Cambria Math" pitchFamily="18" charset="0"/>
              </a:rPr>
              <a:t>5</a:t>
            </a:r>
            <a:r>
              <a:rPr lang="en-US" i="1" dirty="0" smtClean="0"/>
              <a:t>n</a:t>
            </a:r>
            <a:r>
              <a:rPr lang="en-US" dirty="0" smtClean="0"/>
              <a:t> + </a:t>
            </a:r>
            <a:r>
              <a:rPr lang="en-US" dirty="0" smtClean="0">
                <a:latin typeface="Cambria Math" pitchFamily="18" charset="0"/>
                <a:ea typeface="Cambria Math" pitchFamily="18" charset="0"/>
              </a:rPr>
              <a:t>8</a:t>
            </a:r>
            <a:r>
              <a:rPr lang="en-US" dirty="0" smtClean="0"/>
              <a:t>) /</a:t>
            </a:r>
            <a:r>
              <a:rPr lang="en-US" dirty="0" smtClean="0">
                <a:latin typeface="Cambria Math" pitchFamily="18" charset="0"/>
                <a:ea typeface="Cambria Math" pitchFamily="18" charset="0"/>
              </a:rPr>
              <a:t>4</a:t>
            </a:r>
            <a:r>
              <a:rPr lang="en-US" dirty="0" smtClean="0"/>
              <a:t>.</a:t>
            </a:r>
          </a:p>
          <a:p>
            <a:pPr>
              <a:buClr>
                <a:schemeClr val="accent1"/>
              </a:buClr>
              <a:buFont typeface="Arial" pitchFamily="34" charset="0"/>
              <a:buChar char="•"/>
            </a:pPr>
            <a:r>
              <a:rPr lang="en-US" dirty="0" smtClean="0"/>
              <a:t> When </a:t>
            </a:r>
            <a:r>
              <a:rPr lang="en-US" i="1" dirty="0" smtClean="0"/>
              <a:t>x</a:t>
            </a:r>
            <a:r>
              <a:rPr lang="en-US" dirty="0" smtClean="0"/>
              <a:t> is guaranteed  not to be in the list, p = </a:t>
            </a:r>
            <a:r>
              <a:rPr lang="en-US" dirty="0" smtClean="0">
                <a:latin typeface="Cambria Math" pitchFamily="18" charset="0"/>
                <a:ea typeface="Cambria Math" pitchFamily="18" charset="0"/>
              </a:rPr>
              <a:t>0</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then </a:t>
            </a:r>
            <a:r>
              <a:rPr lang="en-US" i="1" dirty="0" smtClean="0"/>
              <a:t>E</a:t>
            </a:r>
            <a:r>
              <a:rPr lang="en-US" dirty="0" smtClean="0"/>
              <a:t> = </a:t>
            </a:r>
            <a:r>
              <a:rPr lang="en-US" dirty="0" smtClean="0">
                <a:latin typeface="Cambria Math" pitchFamily="18" charset="0"/>
                <a:ea typeface="Cambria Math" pitchFamily="18" charset="0"/>
              </a:rPr>
              <a:t>2</a:t>
            </a:r>
            <a:r>
              <a:rPr lang="en-US" i="1" dirty="0" smtClean="0"/>
              <a:t>n</a:t>
            </a:r>
            <a:r>
              <a:rPr lang="en-US" dirty="0" smtClean="0"/>
              <a:t> + </a:t>
            </a:r>
            <a:r>
              <a:rPr lang="en-US" dirty="0" smtClean="0">
                <a:latin typeface="Cambria Math" pitchFamily="18" charset="0"/>
                <a:ea typeface="Cambria Math" pitchFamily="18" charset="0"/>
              </a:rPr>
              <a:t>2</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a:t>
            </a:r>
            <a:endParaRPr lang="en-US" dirty="0"/>
          </a:p>
        </p:txBody>
      </p:sp>
      <p:sp>
        <p:nvSpPr>
          <p:cNvPr id="3" name="Content Placeholder 2"/>
          <p:cNvSpPr>
            <a:spLocks noGrp="1"/>
          </p:cNvSpPr>
          <p:nvPr>
            <p:ph idx="1"/>
          </p:nvPr>
        </p:nvSpPr>
        <p:spPr/>
        <p:txBody>
          <a:bodyPr>
            <a:normAutofit/>
          </a:bodyPr>
          <a:lstStyle/>
          <a:p>
            <a:r>
              <a:rPr lang="en-US" dirty="0" smtClean="0"/>
              <a:t>What is the average number of comparisons used by insertion sort from Chapter </a:t>
            </a:r>
            <a:r>
              <a:rPr lang="en-US" dirty="0" smtClean="0">
                <a:latin typeface="Cambria Math" pitchFamily="18" charset="0"/>
                <a:ea typeface="Cambria Math" pitchFamily="18" charset="0"/>
              </a:rPr>
              <a:t>3</a:t>
            </a:r>
            <a:r>
              <a:rPr lang="en-US" dirty="0" smtClean="0"/>
              <a:t>) to sort n distinct elements?</a:t>
            </a:r>
            <a:endParaRPr lang="en-US" dirty="0"/>
          </a:p>
        </p:txBody>
      </p:sp>
      <p:sp>
        <p:nvSpPr>
          <p:cNvPr id="4" name="Content Placeholder 2"/>
          <p:cNvSpPr txBox="1">
            <a:spLocks/>
          </p:cNvSpPr>
          <p:nvPr/>
        </p:nvSpPr>
        <p:spPr>
          <a:xfrm>
            <a:off x="4267200" y="2819400"/>
            <a:ext cx="4038600" cy="3429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err="1" smtClean="0">
                <a:ln>
                  <a:noFill/>
                </a:ln>
                <a:solidFill>
                  <a:schemeClr val="tx1"/>
                </a:solidFill>
                <a:effectLst/>
                <a:uLnTx/>
                <a:uFillTx/>
                <a:latin typeface="+mn-lt"/>
                <a:ea typeface="+mn-ea"/>
                <a:cs typeface="+mn-cs"/>
              </a:rPr>
              <a:t>reals</a:t>
            </a:r>
            <a:r>
              <a:rPr kumimoji="0" lang="en-US" sz="8000" b="0" i="0" u="none" strike="noStrike" kern="1200" cap="none" spc="0" normalizeH="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371600" y="3200400"/>
            <a:ext cx="2819400" cy="3046988"/>
          </a:xfrm>
          <a:prstGeom prst="rect">
            <a:avLst/>
          </a:prstGeom>
          <a:noFill/>
        </p:spPr>
        <p:txBody>
          <a:bodyPr wrap="square" rtlCol="0">
            <a:spAutoFit/>
          </a:bodyPr>
          <a:lstStyle/>
          <a:p>
            <a:pPr>
              <a:buClr>
                <a:schemeClr val="accent1"/>
              </a:buClr>
              <a:buFont typeface="Arial" pitchFamily="34" charset="0"/>
              <a:buChar char="•"/>
            </a:pPr>
            <a:r>
              <a:rPr lang="en-US" sz="2400" dirty="0" smtClean="0"/>
              <a:t>  At step </a:t>
            </a:r>
            <a:r>
              <a:rPr lang="en-US" sz="2400" i="1" dirty="0" err="1" smtClean="0"/>
              <a:t>i</a:t>
            </a:r>
            <a:r>
              <a:rPr lang="en-US" sz="2400" dirty="0" smtClean="0"/>
              <a:t> for                  </a:t>
            </a:r>
            <a:r>
              <a:rPr lang="en-US" sz="2400" i="1" dirty="0" err="1" smtClean="0"/>
              <a:t>i</a:t>
            </a:r>
            <a:r>
              <a:rPr lang="en-US" sz="2400" dirty="0" smtClean="0"/>
              <a:t> = </a:t>
            </a:r>
            <a:r>
              <a:rPr lang="en-US" sz="2400" dirty="0" smtClean="0">
                <a:latin typeface="Cambria Math" pitchFamily="18" charset="0"/>
                <a:ea typeface="Cambria Math" pitchFamily="18" charset="0"/>
              </a:rPr>
              <a:t>2</a:t>
            </a:r>
            <a:r>
              <a:rPr lang="en-US" sz="2400" dirty="0" smtClean="0"/>
              <a:t>, ….,</a:t>
            </a:r>
            <a:r>
              <a:rPr lang="en-US" sz="2400" i="1" dirty="0" smtClean="0"/>
              <a:t>n</a:t>
            </a:r>
            <a:r>
              <a:rPr lang="en-US" sz="2400" dirty="0" smtClean="0"/>
              <a:t>, insertion sort inserts the </a:t>
            </a:r>
            <a:r>
              <a:rPr lang="en-US" sz="2400" i="1" dirty="0" err="1" smtClean="0"/>
              <a:t>i</a:t>
            </a:r>
            <a:r>
              <a:rPr lang="en-US" sz="2400" dirty="0" err="1" smtClean="0"/>
              <a:t>th</a:t>
            </a:r>
            <a:r>
              <a:rPr lang="en-US" sz="2400" dirty="0" smtClean="0"/>
              <a:t> element in the original list into the correct position in the sorted list of the first </a:t>
            </a:r>
            <a:r>
              <a:rPr lang="en-US" sz="2400" i="1" dirty="0" err="1" smtClean="0"/>
              <a:t>i</a:t>
            </a:r>
            <a:r>
              <a:rPr lang="en-US" sz="2400" dirty="0" smtClean="0"/>
              <a:t> -</a:t>
            </a:r>
            <a:r>
              <a:rPr lang="en-US" sz="2400" dirty="0" smtClean="0">
                <a:latin typeface="Cambria Math" pitchFamily="18" charset="0"/>
                <a:ea typeface="Cambria Math" pitchFamily="18" charset="0"/>
              </a:rPr>
              <a:t>1</a:t>
            </a:r>
            <a:r>
              <a:rPr lang="en-US" sz="2400" dirty="0" smtClean="0"/>
              <a:t> elements.</a:t>
            </a:r>
          </a:p>
        </p:txBody>
      </p:sp>
      <p:sp>
        <p:nvSpPr>
          <p:cNvPr id="6" name="TextBox 5"/>
          <p:cNvSpPr txBox="1"/>
          <p:nvPr/>
        </p:nvSpPr>
        <p:spPr>
          <a:xfrm>
            <a:off x="57150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t>
            </a:r>
            <a:r>
              <a:rPr lang="en-US" sz="2800" b="1" dirty="0" smtClean="0"/>
              <a:t>Solution</a:t>
            </a:r>
            <a:r>
              <a:rPr lang="en-US" sz="2800" dirty="0" smtClean="0"/>
              <a:t>: Let </a:t>
            </a:r>
            <a:r>
              <a:rPr lang="en-US" sz="2800" i="1" dirty="0" smtClean="0"/>
              <a:t>X</a:t>
            </a:r>
            <a:r>
              <a:rPr lang="en-US" sz="2800" dirty="0" smtClean="0"/>
              <a:t> be the random variable equal to the number of comparisons used by insertion sort to sort a list of </a:t>
            </a:r>
            <a:r>
              <a:rPr lang="en-US" sz="2800" i="1" dirty="0" smtClean="0"/>
              <a:t>a</a:t>
            </a:r>
            <a:r>
              <a:rPr lang="en-US" sz="2800" baseline="-25000" dirty="0" smtClean="0">
                <a:latin typeface="Cambria Math" pitchFamily="18" charset="0"/>
                <a:ea typeface="Cambria Math" pitchFamily="18" charset="0"/>
              </a:rPr>
              <a:t>1</a:t>
            </a:r>
            <a:r>
              <a:rPr lang="en-US" sz="2800" i="1" dirty="0" smtClean="0"/>
              <a:t>, a</a:t>
            </a:r>
            <a:r>
              <a:rPr lang="en-US" sz="2800" baseline="-25000" dirty="0" smtClean="0">
                <a:latin typeface="Cambria Math" pitchFamily="18" charset="0"/>
                <a:ea typeface="Cambria Math" pitchFamily="18" charset="0"/>
              </a:rPr>
              <a:t>2</a:t>
            </a:r>
            <a:r>
              <a:rPr lang="en-US" sz="2800" i="1" dirty="0" smtClean="0"/>
              <a:t>, …., a</a:t>
            </a:r>
            <a:r>
              <a:rPr lang="en-US" sz="2800" i="1" baseline="-25000" dirty="0" smtClean="0"/>
              <a:t>n</a:t>
            </a:r>
            <a:r>
              <a:rPr lang="en-US" sz="2800" i="1" dirty="0" smtClean="0"/>
              <a:t> </a:t>
            </a:r>
            <a:r>
              <a:rPr lang="en-US" sz="2800" dirty="0" smtClean="0"/>
              <a:t>distinct elements.  </a:t>
            </a:r>
            <a:r>
              <a:rPr lang="en-US" sz="2800" i="1" dirty="0" smtClean="0"/>
              <a:t>E</a:t>
            </a:r>
            <a:r>
              <a:rPr lang="en-US" sz="2800" dirty="0" smtClean="0"/>
              <a:t>(</a:t>
            </a:r>
            <a:r>
              <a:rPr lang="en-US" sz="2800" i="1" dirty="0" smtClean="0"/>
              <a:t>X</a:t>
            </a:r>
            <a:r>
              <a:rPr lang="en-US" sz="2800" dirty="0" smtClean="0"/>
              <a:t>) is the average number of comparisons.</a:t>
            </a:r>
            <a:endParaRPr lang="en-US" dirty="0" smtClean="0"/>
          </a:p>
          <a:p>
            <a:pPr lvl="1"/>
            <a:r>
              <a:rPr lang="en-US" dirty="0" smtClean="0"/>
              <a:t>Let </a:t>
            </a:r>
            <a:r>
              <a:rPr lang="en-US" i="1" dirty="0" smtClean="0"/>
              <a:t>X</a:t>
            </a:r>
            <a:r>
              <a:rPr lang="en-US" i="1" baseline="-25000" dirty="0" smtClean="0"/>
              <a:t>i</a:t>
            </a:r>
            <a:r>
              <a:rPr lang="en-US" dirty="0" smtClean="0"/>
              <a:t> be the random variable equal to the number of comparisons used to insert </a:t>
            </a:r>
            <a:r>
              <a:rPr lang="en-US" i="1" dirty="0" err="1" smtClean="0"/>
              <a:t>a</a:t>
            </a:r>
            <a:r>
              <a:rPr lang="en-US" i="1" baseline="-25000" dirty="0" err="1" smtClean="0"/>
              <a:t>i</a:t>
            </a:r>
            <a:r>
              <a:rPr lang="en-US" i="1" baseline="-25000" dirty="0" smtClean="0"/>
              <a:t> </a:t>
            </a:r>
            <a:r>
              <a:rPr lang="en-US" dirty="0" smtClean="0"/>
              <a:t>into the proper position after the first </a:t>
            </a:r>
            <a:r>
              <a:rPr lang="en-US" i="1" dirty="0" err="1" smtClean="0"/>
              <a:t>i</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elements </a:t>
            </a:r>
            <a:r>
              <a:rPr lang="en-US" i="1" dirty="0" smtClean="0"/>
              <a:t>a</a:t>
            </a:r>
            <a:r>
              <a:rPr lang="en-US" baseline="-25000" dirty="0" smtClean="0">
                <a:latin typeface="Cambria Math" pitchFamily="18" charset="0"/>
                <a:ea typeface="Cambria Math" pitchFamily="18" charset="0"/>
              </a:rPr>
              <a:t>1</a:t>
            </a:r>
            <a:r>
              <a:rPr lang="en-US" i="1" dirty="0" smtClean="0"/>
              <a:t>, a</a:t>
            </a:r>
            <a:r>
              <a:rPr lang="en-US" baseline="-25000" dirty="0" smtClean="0">
                <a:latin typeface="Cambria Math" pitchFamily="18" charset="0"/>
                <a:ea typeface="Cambria Math" pitchFamily="18" charset="0"/>
              </a:rPr>
              <a:t>2</a:t>
            </a:r>
            <a:r>
              <a:rPr lang="en-US" i="1" dirty="0" smtClean="0"/>
              <a:t>, …., a</a:t>
            </a:r>
            <a:r>
              <a:rPr lang="en-US" i="1" baseline="-25000" dirty="0" smtClean="0"/>
              <a:t>i-1</a:t>
            </a:r>
            <a:r>
              <a:rPr lang="en-US" i="1" dirty="0" smtClean="0"/>
              <a:t> </a:t>
            </a:r>
            <a:r>
              <a:rPr lang="en-US" dirty="0" smtClean="0"/>
              <a:t>have been sorted. </a:t>
            </a:r>
          </a:p>
          <a:p>
            <a:pPr lvl="1"/>
            <a:r>
              <a:rPr lang="en-US" dirty="0" smtClean="0"/>
              <a:t>Since </a:t>
            </a:r>
            <a:r>
              <a:rPr lang="en-US" i="1" dirty="0" smtClean="0"/>
              <a:t>X = 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p>
          <a:p>
            <a:pPr lvl="1">
              <a:buNone/>
            </a:pPr>
            <a:r>
              <a:rPr lang="en-US" dirty="0" smtClean="0"/>
              <a:t>      </a:t>
            </a:r>
            <a:r>
              <a:rPr lang="en-US" i="1" dirty="0" smtClean="0"/>
              <a:t>E(X) = E</a:t>
            </a:r>
            <a:r>
              <a:rPr lang="en-US" dirty="0" smtClean="0"/>
              <a:t>(</a:t>
            </a:r>
            <a:r>
              <a:rPr lang="en-US" i="1" dirty="0" smtClean="0"/>
              <a:t>X</a:t>
            </a:r>
            <a:r>
              <a:rPr lang="en-US" baseline="-25000" dirty="0" smtClean="0">
                <a:latin typeface="Cambria Math" pitchFamily="18" charset="0"/>
                <a:ea typeface="Cambria Math" pitchFamily="18" charset="0"/>
              </a:rPr>
              <a:t>2</a:t>
            </a:r>
            <a:r>
              <a:rPr lang="en-US" i="1" dirty="0" smtClean="0"/>
              <a:t> + X</a:t>
            </a:r>
            <a:r>
              <a:rPr lang="en-US" baseline="-25000" dirty="0" smtClean="0">
                <a:latin typeface="Cambria Math" pitchFamily="18" charset="0"/>
                <a:ea typeface="Cambria Math" pitchFamily="18" charset="0"/>
              </a:rPr>
              <a:t>3</a:t>
            </a:r>
            <a:r>
              <a:rPr lang="en-US" i="1" dirty="0" smtClean="0"/>
              <a:t> + </a:t>
            </a:r>
            <a:r>
              <a:rPr lang="en-US" i="1" dirty="0" smtClean="0">
                <a:latin typeface="Cambria Math"/>
                <a:ea typeface="Cambria Math"/>
              </a:rPr>
              <a:t>∙∙∙</a:t>
            </a:r>
            <a:r>
              <a:rPr lang="en-US" i="1" dirty="0" smtClean="0"/>
              <a:t>  + </a:t>
            </a:r>
            <a:r>
              <a:rPr lang="en-US" i="1" dirty="0" err="1" smtClean="0"/>
              <a:t>X</a:t>
            </a:r>
            <a:r>
              <a:rPr lang="en-US" i="1" baseline="-25000" dirty="0" err="1" smtClean="0"/>
              <a:t>n</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 + E</a:t>
            </a:r>
            <a:r>
              <a:rPr lang="en-US" dirty="0" smtClean="0"/>
              <a:t>(</a:t>
            </a:r>
            <a:r>
              <a:rPr lang="en-US" i="1" dirty="0" smtClean="0"/>
              <a:t>X</a:t>
            </a:r>
            <a:r>
              <a:rPr lang="en-US" baseline="-25000" dirty="0" smtClean="0">
                <a:latin typeface="Cambria Math" pitchFamily="18" charset="0"/>
                <a:ea typeface="Cambria Math" pitchFamily="18" charset="0"/>
              </a:rPr>
              <a:t>3</a:t>
            </a:r>
            <a:r>
              <a:rPr lang="en-US" dirty="0" smtClean="0"/>
              <a:t>)</a:t>
            </a:r>
            <a:r>
              <a:rPr lang="en-US" i="1" dirty="0" smtClean="0"/>
              <a:t> + </a:t>
            </a:r>
            <a:r>
              <a:rPr lang="en-US" i="1" dirty="0" smtClean="0">
                <a:latin typeface="Cambria Math"/>
                <a:ea typeface="Cambria Math"/>
              </a:rPr>
              <a:t>∙∙∙ </a:t>
            </a:r>
            <a:r>
              <a:rPr lang="en-US" i="1" dirty="0" smtClean="0"/>
              <a:t>+ E</a:t>
            </a:r>
            <a:r>
              <a:rPr lang="en-US" dirty="0" smtClean="0"/>
              <a:t>(</a:t>
            </a:r>
            <a:r>
              <a:rPr lang="en-US" i="1" dirty="0" err="1" smtClean="0"/>
              <a:t>X</a:t>
            </a:r>
            <a:r>
              <a:rPr lang="en-US" i="1" baseline="-25000" dirty="0" err="1" smtClean="0"/>
              <a:t>n</a:t>
            </a:r>
            <a:r>
              <a:rPr lang="en-US" dirty="0" smtClean="0"/>
              <a:t>)</a:t>
            </a:r>
            <a:r>
              <a:rPr lang="en-US" i="1" dirty="0" smtClean="0"/>
              <a:t>.</a:t>
            </a:r>
            <a:endParaRPr lang="en-US" dirty="0" smtClean="0"/>
          </a:p>
          <a:p>
            <a:r>
              <a:rPr lang="en-US" dirty="0" smtClean="0"/>
              <a:t>To find </a:t>
            </a:r>
            <a:r>
              <a:rPr lang="en-US" i="1" dirty="0" smtClean="0"/>
              <a:t>E</a:t>
            </a:r>
            <a:r>
              <a:rPr lang="en-US" dirty="0" smtClean="0"/>
              <a:t>(</a:t>
            </a:r>
            <a:r>
              <a:rPr lang="en-US" i="1" dirty="0" smtClean="0"/>
              <a:t>X</a:t>
            </a:r>
            <a:r>
              <a:rPr lang="en-US" i="1" baseline="-25000" dirty="0" smtClean="0"/>
              <a:t>i</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i="1" dirty="0" smtClean="0"/>
              <a:t>n</a:t>
            </a:r>
            <a:r>
              <a:rPr lang="en-US" dirty="0" smtClean="0"/>
              <a:t>, let </a:t>
            </a:r>
            <a:r>
              <a:rPr lang="en-US" i="1" dirty="0" err="1" smtClean="0"/>
              <a:t>p</a:t>
            </a:r>
            <a:r>
              <a:rPr lang="en-US" i="1" baseline="-25000" dirty="0" err="1" smtClean="0"/>
              <a:t>j</a:t>
            </a:r>
            <a:r>
              <a:rPr lang="en-US" dirty="0" smtClean="0"/>
              <a:t>(</a:t>
            </a:r>
            <a:r>
              <a:rPr lang="en-US" i="1" dirty="0" smtClean="0"/>
              <a:t>k</a:t>
            </a:r>
            <a:r>
              <a:rPr lang="en-US" dirty="0" smtClean="0"/>
              <a:t>) be the probability that the largest of the first </a:t>
            </a:r>
            <a:r>
              <a:rPr lang="en-US" i="1" dirty="0" smtClean="0"/>
              <a:t>j</a:t>
            </a:r>
            <a:r>
              <a:rPr lang="en-US" dirty="0" smtClean="0"/>
              <a:t> elements in the list occurs at the </a:t>
            </a:r>
            <a:r>
              <a:rPr lang="en-US" i="1" dirty="0" err="1" smtClean="0"/>
              <a:t>k</a:t>
            </a:r>
            <a:r>
              <a:rPr lang="en-US" dirty="0" err="1" smtClean="0"/>
              <a:t>th</a:t>
            </a:r>
            <a:r>
              <a:rPr lang="en-US" dirty="0" smtClean="0"/>
              <a:t> position, that is, max(</a:t>
            </a:r>
            <a:r>
              <a:rPr lang="en-US" i="1" dirty="0" smtClean="0"/>
              <a:t>a</a:t>
            </a:r>
            <a:r>
              <a:rPr lang="en-US" i="1" baseline="-25000" dirty="0" smtClean="0"/>
              <a:t>1</a:t>
            </a:r>
            <a:r>
              <a:rPr lang="en-US" i="1" dirty="0" smtClean="0"/>
              <a:t>, a</a:t>
            </a:r>
            <a:r>
              <a:rPr lang="en-US" i="1" baseline="-25000" dirty="0" smtClean="0"/>
              <a:t>2</a:t>
            </a:r>
            <a:r>
              <a:rPr lang="en-US" i="1" dirty="0" smtClean="0"/>
              <a:t>, …., </a:t>
            </a:r>
            <a:r>
              <a:rPr lang="en-US" i="1" dirty="0" err="1" smtClean="0"/>
              <a:t>a</a:t>
            </a:r>
            <a:r>
              <a:rPr lang="en-US" i="1" baseline="-25000" dirty="0" err="1" smtClean="0"/>
              <a:t>j</a:t>
            </a:r>
            <a:r>
              <a:rPr lang="en-US" i="1" baseline="-25000" dirty="0" smtClean="0"/>
              <a:t> </a:t>
            </a:r>
            <a:r>
              <a:rPr lang="en-US" dirty="0" smtClean="0"/>
              <a:t>)</a:t>
            </a:r>
            <a:r>
              <a:rPr lang="en-US" i="1" dirty="0" smtClean="0"/>
              <a:t> = </a:t>
            </a:r>
            <a:r>
              <a:rPr lang="en-US" i="1" dirty="0" err="1" smtClean="0"/>
              <a:t>a</a:t>
            </a:r>
            <a:r>
              <a:rPr lang="en-US" i="1" baseline="-25000" dirty="0" err="1" smtClean="0"/>
              <a:t>k</a:t>
            </a:r>
            <a:r>
              <a:rPr lang="en-US" i="1" dirty="0" smtClean="0"/>
              <a:t>, </a:t>
            </a:r>
            <a:r>
              <a:rPr lang="en-US" dirty="0" smtClean="0"/>
              <a:t>where</a:t>
            </a:r>
            <a:r>
              <a:rPr lang="en-US" i="1" dirty="0" smtClean="0"/>
              <a:t> </a:t>
            </a:r>
            <a:r>
              <a:rPr lang="en-US" dirty="0" smtClean="0">
                <a:latin typeface="Cambria Math" pitchFamily="18" charset="0"/>
                <a:ea typeface="Cambria Math" pitchFamily="18" charset="0"/>
              </a:rPr>
              <a:t>1</a:t>
            </a:r>
            <a:r>
              <a:rPr lang="en-US" i="1" dirty="0" smtClean="0"/>
              <a:t> </a:t>
            </a:r>
            <a:r>
              <a:rPr lang="en-US" dirty="0" smtClean="0">
                <a:latin typeface="Calibri"/>
              </a:rPr>
              <a:t>≤</a:t>
            </a:r>
            <a:r>
              <a:rPr lang="en-US" i="1" dirty="0" smtClean="0">
                <a:latin typeface="Calibri"/>
              </a:rPr>
              <a:t> k </a:t>
            </a:r>
            <a:r>
              <a:rPr lang="en-US" dirty="0" smtClean="0">
                <a:latin typeface="Calibri"/>
              </a:rPr>
              <a:t>≤</a:t>
            </a:r>
            <a:r>
              <a:rPr lang="en-US" i="1" dirty="0" smtClean="0">
                <a:latin typeface="Calibri"/>
              </a:rPr>
              <a:t> </a:t>
            </a:r>
            <a:r>
              <a:rPr lang="en-US" dirty="0" smtClean="0">
                <a:latin typeface="Calibri"/>
              </a:rPr>
              <a:t>j.</a:t>
            </a:r>
          </a:p>
          <a:p>
            <a:r>
              <a:rPr lang="en-US" dirty="0" smtClean="0"/>
              <a:t>Assume  uniform distribution;  </a:t>
            </a:r>
            <a:r>
              <a:rPr lang="en-US" i="1" dirty="0" err="1" smtClean="0"/>
              <a:t>p</a:t>
            </a:r>
            <a:r>
              <a:rPr lang="en-US" i="1" baseline="-25000" dirty="0" err="1" smtClean="0"/>
              <a:t>j</a:t>
            </a:r>
            <a:r>
              <a:rPr lang="en-US" dirty="0" smtClean="0"/>
              <a:t>(</a:t>
            </a:r>
            <a:r>
              <a:rPr lang="en-US" i="1" dirty="0" smtClean="0"/>
              <a:t>k</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r>
              <a:rPr lang="en-US" i="1" dirty="0" smtClean="0"/>
              <a:t>j</a:t>
            </a:r>
            <a:r>
              <a:rPr lang="en-US" dirty="0" smtClean="0"/>
              <a:t> .</a:t>
            </a:r>
          </a:p>
          <a:p>
            <a:r>
              <a:rPr lang="en-US" dirty="0" smtClean="0"/>
              <a:t>Then </a:t>
            </a:r>
            <a:r>
              <a:rPr lang="en-US" i="1" dirty="0" smtClean="0"/>
              <a:t>X</a:t>
            </a:r>
            <a:r>
              <a:rPr lang="en-US" i="1" baseline="-25000" dirty="0" smtClean="0"/>
              <a:t>i</a:t>
            </a:r>
            <a:r>
              <a:rPr lang="en-US" dirty="0" smtClean="0"/>
              <a:t>(</a:t>
            </a:r>
            <a:r>
              <a:rPr lang="en-US" i="1" dirty="0" smtClean="0"/>
              <a:t>k</a:t>
            </a:r>
            <a:r>
              <a:rPr lang="en-US" dirty="0" smtClean="0"/>
              <a:t>) = </a:t>
            </a:r>
            <a:r>
              <a:rPr lang="en-US" i="1" dirty="0" smtClean="0"/>
              <a:t>k. </a:t>
            </a:r>
            <a:endParaRPr lang="en-US" dirty="0" smtClean="0"/>
          </a:p>
          <a:p>
            <a:endParaRPr lang="en-US" dirty="0" smtClean="0"/>
          </a:p>
          <a:p>
            <a:pPr lvl="1">
              <a:buNone/>
            </a:pPr>
            <a:endParaRPr lang="en-US" i="1" dirty="0" smtClean="0"/>
          </a:p>
        </p:txBody>
      </p:sp>
      <p:sp>
        <p:nvSpPr>
          <p:cNvPr id="4" name="TextBox 3"/>
          <p:cNvSpPr txBox="1"/>
          <p:nvPr/>
        </p:nvSpPr>
        <p:spPr>
          <a:xfrm>
            <a:off x="64008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Average-Case Complexity of Insertion Sort </a:t>
            </a:r>
            <a:endParaRPr lang="en-US" dirty="0"/>
          </a:p>
        </p:txBody>
      </p:sp>
      <p:sp>
        <p:nvSpPr>
          <p:cNvPr id="3" name="Content Placeholder 2"/>
          <p:cNvSpPr>
            <a:spLocks noGrp="1"/>
          </p:cNvSpPr>
          <p:nvPr>
            <p:ph idx="1"/>
          </p:nvPr>
        </p:nvSpPr>
        <p:spPr/>
        <p:txBody>
          <a:bodyPr/>
          <a:lstStyle/>
          <a:p>
            <a:r>
              <a:rPr lang="en-US" dirty="0" smtClean="0"/>
              <a:t>Since </a:t>
            </a:r>
            <a:r>
              <a:rPr lang="en-US" i="1" dirty="0" err="1" smtClean="0"/>
              <a:t>a</a:t>
            </a:r>
            <a:r>
              <a:rPr lang="en-US" i="1" baseline="-25000" dirty="0" err="1" smtClean="0"/>
              <a:t>i</a:t>
            </a:r>
            <a:r>
              <a:rPr lang="en-US" dirty="0" smtClean="0"/>
              <a:t> could be inserted into any of the first </a:t>
            </a:r>
            <a:r>
              <a:rPr lang="en-US" i="1" dirty="0" err="1" smtClean="0"/>
              <a:t>i</a:t>
            </a:r>
            <a:r>
              <a:rPr lang="en-US" dirty="0" smtClean="0"/>
              <a:t> positions</a:t>
            </a:r>
          </a:p>
          <a:p>
            <a:pPr>
              <a:buNone/>
            </a:pPr>
            <a:endParaRPr lang="en-US" dirty="0" smtClean="0"/>
          </a:p>
          <a:p>
            <a:pPr>
              <a:buNone/>
            </a:pPr>
            <a:endParaRPr lang="en-US" dirty="0" smtClean="0"/>
          </a:p>
          <a:p>
            <a:r>
              <a:rPr lang="en-US" dirty="0" smtClean="0"/>
              <a:t>It follows that</a:t>
            </a:r>
          </a:p>
          <a:p>
            <a:endParaRPr lang="en-US" dirty="0" smtClean="0"/>
          </a:p>
          <a:p>
            <a:endParaRPr lang="en-US" dirty="0" smtClean="0"/>
          </a:p>
          <a:p>
            <a:endParaRPr lang="en-US" dirty="0" smtClean="0"/>
          </a:p>
          <a:p>
            <a:r>
              <a:rPr lang="en-US" dirty="0" smtClean="0"/>
              <a:t>Hence, the average-case complexity is         .</a:t>
            </a:r>
          </a:p>
          <a:p>
            <a:endParaRPr lang="en-US" dirty="0" smtClean="0"/>
          </a:p>
        </p:txBody>
      </p:sp>
      <p:pic>
        <p:nvPicPr>
          <p:cNvPr id="13" name="Picture 12" descr="addin_tmp.png"/>
          <p:cNvPicPr>
            <a:picLocks noChangeAspect="1"/>
          </p:cNvPicPr>
          <p:nvPr>
            <p:custDataLst>
              <p:tags r:id="rId1"/>
            </p:custDataLst>
          </p:nvPr>
        </p:nvPicPr>
        <p:blipFill>
          <a:blip r:embed="rId7" cstate="print"/>
          <a:stretch>
            <a:fillRect/>
          </a:stretch>
        </p:blipFill>
        <p:spPr>
          <a:xfrm>
            <a:off x="1371600" y="2895600"/>
            <a:ext cx="3030379" cy="555784"/>
          </a:xfrm>
          <a:prstGeom prst="rect">
            <a:avLst/>
          </a:prstGeom>
        </p:spPr>
      </p:pic>
      <p:pic>
        <p:nvPicPr>
          <p:cNvPr id="14" name="Picture 13" descr="addin_tmp.png"/>
          <p:cNvPicPr>
            <a:picLocks noChangeAspect="1"/>
          </p:cNvPicPr>
          <p:nvPr>
            <p:custDataLst>
              <p:tags r:id="rId2"/>
            </p:custDataLst>
          </p:nvPr>
        </p:nvPicPr>
        <p:blipFill>
          <a:blip r:embed="rId8" cstate="print"/>
          <a:stretch>
            <a:fillRect/>
          </a:stretch>
        </p:blipFill>
        <p:spPr>
          <a:xfrm>
            <a:off x="4648200" y="2895600"/>
            <a:ext cx="2626043" cy="555784"/>
          </a:xfrm>
          <a:prstGeom prst="rect">
            <a:avLst/>
          </a:prstGeom>
        </p:spPr>
      </p:pic>
      <p:pic>
        <p:nvPicPr>
          <p:cNvPr id="15" name="Picture 14" descr="addin_tmp.png"/>
          <p:cNvPicPr>
            <a:picLocks noChangeAspect="1"/>
          </p:cNvPicPr>
          <p:nvPr>
            <p:custDataLst>
              <p:tags r:id="rId3"/>
            </p:custDataLst>
          </p:nvPr>
        </p:nvPicPr>
        <p:blipFill>
          <a:blip r:embed="rId9" cstate="print"/>
          <a:stretch>
            <a:fillRect/>
          </a:stretch>
        </p:blipFill>
        <p:spPr>
          <a:xfrm>
            <a:off x="1981201" y="4267200"/>
            <a:ext cx="3357563" cy="578644"/>
          </a:xfrm>
          <a:prstGeom prst="rect">
            <a:avLst/>
          </a:prstGeom>
        </p:spPr>
      </p:pic>
      <p:pic>
        <p:nvPicPr>
          <p:cNvPr id="16" name="Picture 15" descr="addin_tmp.png"/>
          <p:cNvPicPr>
            <a:picLocks noChangeAspect="1"/>
          </p:cNvPicPr>
          <p:nvPr>
            <p:custDataLst>
              <p:tags r:id="rId4"/>
            </p:custDataLst>
          </p:nvPr>
        </p:nvPicPr>
        <p:blipFill>
          <a:blip r:embed="rId10" cstate="print"/>
          <a:stretch>
            <a:fillRect/>
          </a:stretch>
        </p:blipFill>
        <p:spPr>
          <a:xfrm>
            <a:off x="2286001" y="5029200"/>
            <a:ext cx="3739039" cy="420053"/>
          </a:xfrm>
          <a:prstGeom prst="rect">
            <a:avLst/>
          </a:prstGeom>
        </p:spPr>
      </p:pic>
      <p:pic>
        <p:nvPicPr>
          <p:cNvPr id="9" name="Picture 8" descr="addin_tmp.png"/>
          <p:cNvPicPr>
            <a:picLocks noChangeAspect="1"/>
          </p:cNvPicPr>
          <p:nvPr>
            <p:custDataLst>
              <p:tags r:id="rId5"/>
            </p:custDataLst>
          </p:nvPr>
        </p:nvPicPr>
        <p:blipFill>
          <a:blip r:embed="rId11" cstate="print"/>
          <a:stretch>
            <a:fillRect/>
          </a:stretch>
        </p:blipFill>
        <p:spPr>
          <a:xfrm>
            <a:off x="6248400" y="5791200"/>
            <a:ext cx="554355" cy="287655"/>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Geometric Distribution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A random variable </a:t>
            </a:r>
            <a:r>
              <a:rPr lang="en-US" i="1" dirty="0" smtClean="0"/>
              <a:t>X</a:t>
            </a:r>
            <a:r>
              <a:rPr lang="en-US" dirty="0" smtClean="0"/>
              <a:t> has </a:t>
            </a:r>
            <a:r>
              <a:rPr lang="en-US" i="1" dirty="0" smtClean="0"/>
              <a:t>geometric distribution with parameter p</a:t>
            </a:r>
            <a:r>
              <a:rPr lang="en-US" dirty="0" smtClean="0"/>
              <a:t> if </a:t>
            </a:r>
            <a:r>
              <a:rPr lang="en-US" i="1" dirty="0" smtClean="0"/>
              <a:t>p</a:t>
            </a:r>
            <a:r>
              <a:rPr lang="en-US" dirty="0" smtClean="0"/>
              <a:t>(</a:t>
            </a:r>
            <a:r>
              <a:rPr lang="en-US" i="1" dirty="0" smtClean="0"/>
              <a:t>X</a:t>
            </a:r>
            <a:r>
              <a:rPr lang="en-US" dirty="0" smtClean="0"/>
              <a:t> =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i="1" dirty="0" smtClean="0"/>
              <a:t>p</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where </a:t>
            </a:r>
            <a:r>
              <a:rPr lang="en-US" i="1" dirty="0" smtClean="0"/>
              <a:t>p</a:t>
            </a:r>
            <a:r>
              <a:rPr lang="en-US" dirty="0" smtClean="0"/>
              <a:t> is a real number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4</a:t>
            </a:r>
            <a:r>
              <a:rPr lang="en-US" dirty="0" smtClean="0"/>
              <a:t>: If the random variable </a:t>
            </a:r>
            <a:r>
              <a:rPr lang="en-US" i="1" dirty="0" smtClean="0"/>
              <a:t>X</a:t>
            </a:r>
            <a:r>
              <a:rPr lang="en-US" dirty="0" smtClean="0"/>
              <a:t> has the geometric distribution with parameter </a:t>
            </a:r>
            <a:r>
              <a:rPr lang="en-US" i="1" dirty="0" smtClean="0"/>
              <a:t>p</a:t>
            </a:r>
            <a:r>
              <a:rPr lang="en-US" dirty="0" smtClean="0"/>
              <a:t>, then </a:t>
            </a:r>
            <a:r>
              <a:rPr lang="en-US" i="1" dirty="0" smtClean="0"/>
              <a:t>E</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a:t>
            </a:r>
            <a:r>
              <a:rPr lang="en-US" i="1" dirty="0" smtClean="0"/>
              <a:t>p</a:t>
            </a:r>
            <a:r>
              <a:rPr lang="en-US" dirty="0" smtClean="0"/>
              <a:t>.</a:t>
            </a:r>
          </a:p>
          <a:p>
            <a:pPr>
              <a:buNone/>
            </a:pPr>
            <a:r>
              <a:rPr lang="en-US" b="1" dirty="0" smtClean="0"/>
              <a:t>   Example</a:t>
            </a:r>
            <a:r>
              <a:rPr lang="en-US" dirty="0" smtClean="0"/>
              <a:t>:  Suppose the probability that a coin comes up tails is </a:t>
            </a:r>
            <a:r>
              <a:rPr lang="en-US" i="1" dirty="0" smtClean="0"/>
              <a:t>p</a:t>
            </a:r>
            <a:r>
              <a:rPr lang="en-US" dirty="0" smtClean="0"/>
              <a:t>. What is the expected number of flips until this coin comes up tails?</a:t>
            </a:r>
          </a:p>
          <a:p>
            <a:pPr lvl="1"/>
            <a:r>
              <a:rPr lang="en-US" dirty="0" smtClean="0"/>
              <a:t>The sample space is {T, HT, HHT, HHHT, HHHHT, …}.</a:t>
            </a:r>
          </a:p>
          <a:p>
            <a:pPr lvl="1"/>
            <a:r>
              <a:rPr lang="en-US" dirty="0" smtClean="0"/>
              <a:t>Let </a:t>
            </a:r>
            <a:r>
              <a:rPr lang="en-US" i="1" dirty="0" smtClean="0"/>
              <a:t>X </a:t>
            </a:r>
            <a:r>
              <a:rPr lang="en-US" dirty="0" smtClean="0"/>
              <a:t>be the random variable equal to the number of flips in an element of the sample space; </a:t>
            </a:r>
            <a:r>
              <a:rPr lang="en-US" i="1" dirty="0" smtClean="0"/>
              <a:t>X</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a:t>
            </a:r>
            <a:r>
              <a:rPr lang="en-US" i="1" dirty="0" smtClean="0"/>
              <a:t>X</a:t>
            </a:r>
            <a:r>
              <a:rPr lang="en-US" dirty="0" smtClean="0"/>
              <a:t>(</a:t>
            </a:r>
            <a:r>
              <a:rPr lang="en-US" i="1" dirty="0" smtClean="0"/>
              <a:t>HT</a:t>
            </a:r>
            <a:r>
              <a:rPr lang="en-US" dirty="0" smtClean="0"/>
              <a:t>) = </a:t>
            </a:r>
            <a:r>
              <a:rPr lang="en-US" dirty="0" smtClean="0">
                <a:latin typeface="Cambria Math" pitchFamily="18" charset="0"/>
                <a:ea typeface="Cambria Math" pitchFamily="18" charset="0"/>
              </a:rPr>
              <a:t>2</a:t>
            </a:r>
            <a:r>
              <a:rPr lang="en-US" dirty="0" smtClean="0"/>
              <a:t>,          </a:t>
            </a:r>
            <a:r>
              <a:rPr lang="en-US" i="1" dirty="0" smtClean="0"/>
              <a:t>X</a:t>
            </a:r>
            <a:r>
              <a:rPr lang="en-US" dirty="0" smtClean="0"/>
              <a:t>(</a:t>
            </a:r>
            <a:r>
              <a:rPr lang="en-US" i="1" dirty="0" smtClean="0"/>
              <a:t>HHT</a:t>
            </a:r>
            <a:r>
              <a:rPr lang="en-US" dirty="0" smtClean="0"/>
              <a:t>) = </a:t>
            </a:r>
            <a:r>
              <a:rPr lang="en-US" dirty="0" smtClean="0">
                <a:latin typeface="Cambria Math" pitchFamily="18" charset="0"/>
                <a:ea typeface="Cambria Math" pitchFamily="18" charset="0"/>
              </a:rPr>
              <a:t>3</a:t>
            </a:r>
            <a:r>
              <a:rPr lang="en-US" dirty="0" smtClean="0"/>
              <a:t>, etc. </a:t>
            </a:r>
          </a:p>
          <a:p>
            <a:pPr lvl="1"/>
            <a:r>
              <a:rPr lang="en-US" dirty="0" smtClean="0"/>
              <a:t>By Theorem </a:t>
            </a:r>
            <a:r>
              <a:rPr lang="en-US" dirty="0" smtClean="0">
                <a:latin typeface="Cambria Math" pitchFamily="18" charset="0"/>
                <a:ea typeface="Cambria Math" pitchFamily="18" charset="0"/>
              </a:rPr>
              <a:t>4</a:t>
            </a:r>
            <a:r>
              <a:rPr lang="en-US" dirty="0" smtClean="0"/>
              <a:t>, </a:t>
            </a:r>
            <a:r>
              <a:rPr lang="en-US" i="1" dirty="0" smtClean="0"/>
              <a:t>E</a:t>
            </a:r>
            <a:r>
              <a:rPr lang="en-US" dirty="0" smtClean="0"/>
              <a:t>(</a:t>
            </a:r>
            <a:r>
              <a:rPr lang="en-US" i="1" dirty="0" smtClean="0"/>
              <a:t>X</a:t>
            </a:r>
            <a:r>
              <a:rPr lang="en-US" dirty="0" smtClean="0"/>
              <a:t>) = </a:t>
            </a:r>
            <a:r>
              <a:rPr lang="en-US" dirty="0" smtClean="0">
                <a:latin typeface="Cambria" pitchFamily="18" charset="0"/>
              </a:rPr>
              <a:t>1</a:t>
            </a:r>
            <a:r>
              <a:rPr lang="en-US" dirty="0" smtClean="0"/>
              <a:t>/</a:t>
            </a:r>
            <a:r>
              <a:rPr lang="en-US" i="1" dirty="0" smtClean="0"/>
              <a:t>p.</a:t>
            </a:r>
          </a:p>
          <a:p>
            <a:pPr lvl="1"/>
            <a:endParaRPr lang="en-US" dirty="0" smtClean="0"/>
          </a:p>
          <a:p>
            <a:endParaRPr lang="en-US" dirty="0"/>
          </a:p>
        </p:txBody>
      </p:sp>
      <p:sp>
        <p:nvSpPr>
          <p:cNvPr id="4" name="TextBox 3"/>
          <p:cNvSpPr txBox="1"/>
          <p:nvPr/>
        </p:nvSpPr>
        <p:spPr>
          <a:xfrm>
            <a:off x="5562600" y="5867400"/>
            <a:ext cx="2895600" cy="369332"/>
          </a:xfrm>
          <a:prstGeom prst="rect">
            <a:avLst/>
          </a:prstGeom>
          <a:noFill/>
        </p:spPr>
        <p:txBody>
          <a:bodyPr wrap="square" rtlCol="0">
            <a:spAutoFit/>
          </a:bodyPr>
          <a:lstStyle/>
          <a:p>
            <a:r>
              <a:rPr lang="en-US" i="1" dirty="0" smtClean="0"/>
              <a:t>see text for full details </a:t>
            </a:r>
            <a:endParaRPr lang="en-US"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     Solution</a:t>
            </a:r>
            <a:r>
              <a:rPr lang="en-US" dirty="0" smtClean="0"/>
              <a:t>: By the product rule there are </a:t>
            </a:r>
            <a:r>
              <a:rPr lang="en-US" dirty="0" smtClean="0">
                <a:latin typeface="Cambria Math" pitchFamily="18" charset="0"/>
                <a:ea typeface="Cambria Math" pitchFamily="18" charset="0"/>
              </a:rPr>
              <a:t>104</a:t>
            </a:r>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     A smaller prize is won if only three digits are matched. What is the probability that a player wins the small prize?</a:t>
            </a:r>
          </a:p>
          <a:p>
            <a:pPr>
              <a:buNone/>
            </a:pPr>
            <a:r>
              <a:rPr lang="en-US" b="1" dirty="0" smtClean="0"/>
              <a:t>     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Random Variables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b="1" dirty="0" smtClean="0">
                <a:latin typeface="Cambria Math" pitchFamily="18" charset="0"/>
                <a:ea typeface="Cambria Math" pitchFamily="18" charset="0"/>
              </a:rPr>
              <a:t>3</a:t>
            </a:r>
            <a:r>
              <a:rPr lang="en-US" dirty="0" smtClean="0"/>
              <a:t>: The random variables </a:t>
            </a:r>
            <a:r>
              <a:rPr lang="en-US" i="1" dirty="0" smtClean="0"/>
              <a:t>X</a:t>
            </a:r>
            <a:r>
              <a:rPr lang="en-US" dirty="0" smtClean="0"/>
              <a:t> and </a:t>
            </a:r>
            <a:r>
              <a:rPr lang="en-US" i="1" dirty="0" smtClean="0"/>
              <a:t>Y </a:t>
            </a:r>
            <a:r>
              <a:rPr lang="en-US" dirty="0" smtClean="0"/>
              <a:t>on a sample space </a:t>
            </a:r>
            <a:r>
              <a:rPr lang="en-US" i="1" dirty="0" smtClean="0"/>
              <a:t>S</a:t>
            </a:r>
            <a:r>
              <a:rPr lang="en-US" dirty="0" smtClean="0"/>
              <a:t> are independent if</a:t>
            </a:r>
          </a:p>
          <a:p>
            <a:pPr>
              <a:buNone/>
            </a:pP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 and </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smtClean="0"/>
              <a:t>p</a:t>
            </a:r>
            <a:r>
              <a:rPr lang="en-US" dirty="0" smtClean="0"/>
              <a:t>(</a:t>
            </a:r>
            <a:r>
              <a:rPr lang="en-US" i="1" dirty="0" smtClean="0"/>
              <a:t>X</a:t>
            </a:r>
            <a:r>
              <a:rPr lang="en-US" dirty="0" smtClean="0"/>
              <a:t> = </a:t>
            </a:r>
            <a:r>
              <a:rPr lang="en-US" i="1" dirty="0" smtClean="0"/>
              <a:t>r</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dirty="0" smtClean="0"/>
              <a:t> </a:t>
            </a:r>
            <a:r>
              <a:rPr lang="en-US" i="1" dirty="0" smtClean="0"/>
              <a:t>p</a:t>
            </a:r>
            <a:r>
              <a:rPr lang="en-US" dirty="0" smtClean="0"/>
              <a:t>(</a:t>
            </a:r>
            <a:r>
              <a:rPr lang="en-US" i="1" dirty="0" smtClean="0"/>
              <a:t>Y</a:t>
            </a:r>
            <a:r>
              <a:rPr lang="en-US" dirty="0" smtClean="0"/>
              <a:t> = </a:t>
            </a:r>
            <a:r>
              <a:rPr lang="en-US" i="1" dirty="0" smtClean="0"/>
              <a:t>r</a:t>
            </a:r>
            <a:r>
              <a:rPr lang="en-US" baseline="-25000" dirty="0" smtClean="0">
                <a:latin typeface="Cambria Math" pitchFamily="18" charset="0"/>
                <a:ea typeface="Cambria Math" pitchFamily="18" charset="0"/>
              </a:rPr>
              <a:t>2</a:t>
            </a:r>
            <a:r>
              <a:rPr lang="en-US" dirty="0" smtClean="0"/>
              <a:t>).</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5</a:t>
            </a:r>
            <a:r>
              <a:rPr lang="en-US" dirty="0" smtClean="0"/>
              <a:t>:  If </a:t>
            </a:r>
            <a:r>
              <a:rPr lang="en-US" i="1" dirty="0" smtClean="0"/>
              <a:t>X</a:t>
            </a:r>
            <a:r>
              <a:rPr lang="en-US" dirty="0" smtClean="0"/>
              <a:t> and </a:t>
            </a:r>
            <a:r>
              <a:rPr lang="en-US" i="1" dirty="0" smtClean="0"/>
              <a:t>Y</a:t>
            </a:r>
            <a:r>
              <a:rPr lang="en-US" dirty="0" smtClean="0"/>
              <a:t> are independent variables on a sample space </a:t>
            </a:r>
            <a:r>
              <a:rPr lang="en-US" i="1" dirty="0" smtClean="0"/>
              <a:t>S</a:t>
            </a:r>
            <a:r>
              <a:rPr lang="en-US" dirty="0" smtClean="0"/>
              <a:t>, then </a:t>
            </a:r>
            <a:r>
              <a:rPr lang="en-US" i="1" dirty="0" smtClean="0"/>
              <a:t>E</a:t>
            </a:r>
            <a:r>
              <a:rPr lang="en-US" dirty="0" smtClean="0"/>
              <a:t>(</a:t>
            </a:r>
            <a:r>
              <a:rPr lang="en-US" i="1" dirty="0" smtClean="0"/>
              <a:t>XY</a:t>
            </a:r>
            <a:r>
              <a:rPr lang="en-US" dirty="0" smtClean="0"/>
              <a:t>) = </a:t>
            </a:r>
            <a:r>
              <a:rPr lang="en-US" i="1" dirty="0" smtClean="0"/>
              <a:t>E</a:t>
            </a:r>
            <a:r>
              <a:rPr lang="en-US" dirty="0" smtClean="0"/>
              <a:t>(</a:t>
            </a:r>
            <a:r>
              <a:rPr lang="en-US" i="1" dirty="0" smtClean="0"/>
              <a:t>X</a:t>
            </a:r>
            <a:r>
              <a:rPr lang="en-US" dirty="0" smtClean="0"/>
              <a:t>)</a:t>
            </a:r>
            <a:r>
              <a:rPr lang="en-US" i="1" dirty="0" smtClean="0"/>
              <a:t>E</a:t>
            </a:r>
            <a:r>
              <a:rPr lang="en-US" dirty="0" smtClean="0"/>
              <a:t>(</a:t>
            </a:r>
            <a:r>
              <a:rPr lang="en-US" i="1" dirty="0" smtClean="0"/>
              <a:t>Y</a:t>
            </a:r>
            <a:r>
              <a:rPr lang="en-US" dirty="0" smtClean="0"/>
              <a:t>).</a:t>
            </a:r>
          </a:p>
          <a:p>
            <a:pPr>
              <a:buNone/>
            </a:pPr>
            <a:endParaRPr lang="en-US" dirty="0"/>
          </a:p>
        </p:txBody>
      </p:sp>
      <p:sp>
        <p:nvSpPr>
          <p:cNvPr id="4" name="TextBox 3"/>
          <p:cNvSpPr txBox="1"/>
          <p:nvPr/>
        </p:nvSpPr>
        <p:spPr>
          <a:xfrm>
            <a:off x="3505200" y="4953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p>
          <a:p>
            <a:pPr>
              <a:buNone/>
            </a:pPr>
            <a:r>
              <a:rPr lang="en-US" dirty="0" smtClean="0"/>
              <a:t>     </a:t>
            </a:r>
            <a:r>
              <a:rPr lang="en-US" sz="7200" b="1" dirty="0" smtClean="0"/>
              <a:t>Deviation</a:t>
            </a:r>
            <a:r>
              <a:rPr lang="en-US" sz="7200" dirty="0" smtClean="0"/>
              <a:t>: The </a:t>
            </a:r>
            <a:r>
              <a:rPr lang="en-US" sz="7200" i="1" dirty="0" smtClean="0"/>
              <a:t>deviation</a:t>
            </a:r>
            <a:r>
              <a:rPr lang="en-US" sz="7200" dirty="0" smtClean="0"/>
              <a:t> of </a:t>
            </a:r>
            <a:r>
              <a:rPr lang="en-US" sz="7200" i="1" dirty="0" smtClean="0"/>
              <a:t>X</a:t>
            </a:r>
            <a:r>
              <a:rPr lang="en-US" sz="7200" dirty="0" smtClean="0"/>
              <a:t> at s </a:t>
            </a:r>
            <a:r>
              <a:rPr lang="en-US" sz="7200" dirty="0" smtClean="0">
                <a:latin typeface="Cambria Math"/>
                <a:ea typeface="Cambria Math"/>
              </a:rPr>
              <a:t>∊</a:t>
            </a:r>
            <a:r>
              <a:rPr lang="en-US" sz="7200" dirty="0" smtClean="0"/>
              <a:t> </a:t>
            </a:r>
            <a:r>
              <a:rPr lang="en-US" sz="7200" i="1" dirty="0" smtClean="0"/>
              <a:t>S</a:t>
            </a:r>
            <a:r>
              <a:rPr lang="en-US" sz="7200" dirty="0" smtClean="0"/>
              <a:t> is </a:t>
            </a:r>
            <a:r>
              <a:rPr lang="en-US" sz="7200" i="1" dirty="0" smtClean="0"/>
              <a:t>X</a:t>
            </a:r>
            <a:r>
              <a:rPr lang="en-US" sz="7200" dirty="0" smtClean="0"/>
              <a:t>(</a:t>
            </a:r>
            <a:r>
              <a:rPr lang="en-US" sz="7200" i="1" dirty="0" smtClean="0"/>
              <a:t>s</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 the difference between the value of </a:t>
            </a:r>
            <a:r>
              <a:rPr lang="en-US" sz="7200" i="1" dirty="0" smtClean="0"/>
              <a:t>X</a:t>
            </a:r>
            <a:r>
              <a:rPr lang="en-US" sz="7200" dirty="0" smtClean="0"/>
              <a:t> and the mean of </a:t>
            </a:r>
            <a:r>
              <a:rPr lang="en-US" sz="7200" i="1" dirty="0" smtClean="0"/>
              <a:t>X</a:t>
            </a:r>
            <a:r>
              <a:rPr lang="en-US" sz="7200" dirty="0" smtClean="0"/>
              <a:t>.</a:t>
            </a:r>
            <a:endParaRPr lang="en-US" sz="7200" b="1" dirty="0" smtClean="0"/>
          </a:p>
          <a:p>
            <a:pPr>
              <a:buNone/>
            </a:pPr>
            <a:endParaRPr lang="en-US" sz="7200" b="1" dirty="0" smtClean="0"/>
          </a:p>
          <a:p>
            <a:pPr>
              <a:buNone/>
            </a:pPr>
            <a:r>
              <a:rPr lang="en-US" sz="7200" b="1" dirty="0" smtClean="0"/>
              <a:t>    Definition </a:t>
            </a:r>
            <a:r>
              <a:rPr lang="en-US" sz="7200" b="1" dirty="0" smtClean="0">
                <a:latin typeface="Cambria Math" pitchFamily="18" charset="0"/>
                <a:ea typeface="Cambria Math" pitchFamily="18" charset="0"/>
              </a:rPr>
              <a:t>4</a:t>
            </a:r>
            <a:r>
              <a:rPr lang="en-US" sz="7200" dirty="0" smtClean="0"/>
              <a:t>: Let X be a random variable on the sample space S. The </a:t>
            </a:r>
            <a:r>
              <a:rPr lang="en-US" sz="7200" i="1" dirty="0" smtClean="0"/>
              <a:t>variance</a:t>
            </a:r>
            <a:r>
              <a:rPr lang="en-US" sz="7200" dirty="0" smtClean="0"/>
              <a:t> of X, denoted by V(X) is </a:t>
            </a:r>
          </a:p>
          <a:p>
            <a:pPr>
              <a:buNone/>
            </a:pPr>
            <a:r>
              <a:rPr lang="en-US" sz="7200" dirty="0" smtClean="0"/>
              <a:t>          </a:t>
            </a:r>
          </a:p>
          <a:p>
            <a:pPr>
              <a:buNone/>
            </a:pPr>
            <a:endParaRPr lang="en-US" sz="7200" dirty="0" smtClean="0"/>
          </a:p>
          <a:p>
            <a:pPr>
              <a:buNone/>
            </a:pPr>
            <a:r>
              <a:rPr lang="en-US" sz="7200" dirty="0" smtClean="0"/>
              <a:t>     That is </a:t>
            </a:r>
            <a:r>
              <a:rPr lang="en-US" sz="7200" i="1" dirty="0" smtClean="0"/>
              <a:t>V</a:t>
            </a:r>
            <a:r>
              <a:rPr lang="en-US" sz="7200" dirty="0" smtClean="0"/>
              <a:t>(</a:t>
            </a:r>
            <a:r>
              <a:rPr lang="en-US" sz="7200" i="1" dirty="0" smtClean="0"/>
              <a:t>X</a:t>
            </a:r>
            <a:r>
              <a:rPr lang="en-US" sz="7200" dirty="0" smtClean="0"/>
              <a:t>) is the weighted average of the square of the deviation of </a:t>
            </a:r>
            <a:r>
              <a:rPr lang="en-US" sz="7200" i="1" dirty="0" smtClean="0"/>
              <a:t>X</a:t>
            </a:r>
            <a:r>
              <a:rPr lang="en-US" sz="7200" dirty="0" smtClean="0"/>
              <a:t>. The standard deviation of </a:t>
            </a:r>
            <a:r>
              <a:rPr lang="en-US" sz="7200" i="1" dirty="0" smtClean="0"/>
              <a:t>X</a:t>
            </a:r>
            <a:r>
              <a:rPr lang="en-US" sz="7200" dirty="0" smtClean="0"/>
              <a:t>, denoted by </a:t>
            </a:r>
            <a:r>
              <a:rPr lang="el-GR" sz="7200" dirty="0" smtClean="0">
                <a:latin typeface="Cambria Math"/>
                <a:ea typeface="Cambria Math"/>
              </a:rPr>
              <a:t>σ</a:t>
            </a:r>
            <a:r>
              <a:rPr lang="en-US" sz="7200" dirty="0" smtClean="0"/>
              <a:t>(</a:t>
            </a:r>
            <a:r>
              <a:rPr lang="en-US" sz="7200" i="1" dirty="0" smtClean="0"/>
              <a:t>X</a:t>
            </a:r>
            <a:r>
              <a:rPr lang="en-US" sz="7200" dirty="0" smtClean="0"/>
              <a:t>) is defined to be             </a:t>
            </a:r>
          </a:p>
          <a:p>
            <a:pPr>
              <a:buNone/>
            </a:pPr>
            <a:endParaRPr lang="en-US" sz="7200" dirty="0" smtClean="0"/>
          </a:p>
          <a:p>
            <a:pPr>
              <a:buNone/>
            </a:pPr>
            <a:r>
              <a:rPr lang="en-US" sz="7200" b="1" dirty="0" smtClean="0"/>
              <a:t>     Theorem 6</a:t>
            </a:r>
            <a:r>
              <a:rPr lang="en-US" sz="7200" dirty="0" smtClean="0"/>
              <a:t>: If X is a random variable on a sample space S,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a:t>
            </a:r>
          </a:p>
          <a:p>
            <a:pPr>
              <a:buNone/>
            </a:pPr>
            <a:r>
              <a:rPr lang="en-US" sz="7200" b="1" dirty="0" smtClean="0"/>
              <a:t>       </a:t>
            </a:r>
          </a:p>
          <a:p>
            <a:pPr>
              <a:buNone/>
            </a:pPr>
            <a:endParaRPr lang="en-US" sz="7200" b="1" dirty="0" smtClean="0"/>
          </a:p>
          <a:p>
            <a:pPr>
              <a:buNone/>
            </a:pPr>
            <a:r>
              <a:rPr lang="en-US" sz="7200" b="1" dirty="0" smtClean="0"/>
              <a:t>    Corollary </a:t>
            </a:r>
            <a:r>
              <a:rPr lang="en-US" sz="7200" b="1" dirty="0" smtClean="0">
                <a:latin typeface="Cambria Math" pitchFamily="18" charset="0"/>
                <a:ea typeface="Cambria Math" pitchFamily="18" charset="0"/>
              </a:rPr>
              <a:t>1</a:t>
            </a:r>
            <a:r>
              <a:rPr lang="en-US" sz="7200" dirty="0" smtClean="0"/>
              <a:t>: If </a:t>
            </a:r>
            <a:r>
              <a:rPr lang="en-US" sz="7200" i="1" dirty="0" smtClean="0"/>
              <a:t>X</a:t>
            </a:r>
            <a:r>
              <a:rPr lang="en-US" sz="7200" dirty="0" smtClean="0"/>
              <a:t> is a random variable on a sample space </a:t>
            </a:r>
            <a:r>
              <a:rPr lang="en-US" sz="7200" i="1" dirty="0" smtClean="0"/>
              <a:t>S</a:t>
            </a:r>
            <a:r>
              <a:rPr lang="en-US" sz="7200" dirty="0" smtClean="0"/>
              <a:t> and </a:t>
            </a:r>
            <a:r>
              <a:rPr lang="en-US" sz="7200" i="1" dirty="0" smtClean="0"/>
              <a:t>E</a:t>
            </a:r>
            <a:r>
              <a:rPr lang="en-US" sz="7200" dirty="0" smtClean="0"/>
              <a:t>(</a:t>
            </a:r>
            <a:r>
              <a:rPr lang="en-US" sz="7200" i="1" dirty="0" smtClean="0"/>
              <a:t>X</a:t>
            </a:r>
            <a:r>
              <a:rPr lang="en-US" sz="7200" dirty="0" smtClean="0"/>
              <a:t>) = </a:t>
            </a:r>
            <a:r>
              <a:rPr lang="el-GR" sz="7200" dirty="0" smtClean="0">
                <a:latin typeface="Cambria Math"/>
                <a:ea typeface="Cambria Math"/>
              </a:rPr>
              <a:t>μ</a:t>
            </a:r>
            <a:r>
              <a:rPr lang="en-US" sz="7200" dirty="0" smtClean="0"/>
              <a:t> , then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dirty="0" smtClean="0"/>
              <a:t> </a:t>
            </a:r>
            <a:r>
              <a:rPr lang="en-US" sz="7200" dirty="0" smtClean="0">
                <a:latin typeface="Cambria Math"/>
                <a:ea typeface="Cambria Math"/>
              </a:rPr>
              <a:t>−</a:t>
            </a:r>
            <a:r>
              <a:rPr lang="el-GR" sz="7200" dirty="0" smtClean="0">
                <a:latin typeface="Cambria Math"/>
                <a:ea typeface="Cambria Math"/>
              </a:rPr>
              <a:t>μ</a:t>
            </a:r>
            <a:r>
              <a:rPr lang="en-US" sz="7200" dirty="0" smtClean="0"/>
              <a:t>)</a:t>
            </a:r>
            <a:r>
              <a:rPr lang="en-US" sz="7200" baseline="30000" dirty="0" smtClean="0">
                <a:latin typeface="Cambria Math" pitchFamily="18" charset="0"/>
                <a:ea typeface="Cambria Math" pitchFamily="18" charset="0"/>
              </a:rPr>
              <a:t>2</a:t>
            </a:r>
            <a:r>
              <a:rPr lang="en-US" sz="7200" dirty="0" smtClean="0"/>
              <a:t>).  </a:t>
            </a:r>
          </a:p>
          <a:p>
            <a:pPr>
              <a:buNone/>
            </a:pPr>
            <a:endParaRPr lang="en-US" sz="7200" b="1" dirty="0" smtClean="0"/>
          </a:p>
          <a:p>
            <a:pPr>
              <a:buNone/>
            </a:pPr>
            <a:endParaRPr lang="en-US" b="1" dirty="0" smtClean="0"/>
          </a:p>
          <a:p>
            <a:pPr>
              <a:buNone/>
            </a:pPr>
            <a:endParaRPr lang="en-US" b="1" dirty="0" smtClean="0"/>
          </a:p>
        </p:txBody>
      </p:sp>
      <p:pic>
        <p:nvPicPr>
          <p:cNvPr id="8" name="Picture 7" descr="addin_tmp.png"/>
          <p:cNvPicPr>
            <a:picLocks noChangeAspect="1"/>
          </p:cNvPicPr>
          <p:nvPr>
            <p:custDataLst>
              <p:tags r:id="rId1"/>
            </p:custDataLst>
          </p:nvPr>
        </p:nvPicPr>
        <p:blipFill>
          <a:blip r:embed="rId4" cstate="print"/>
          <a:stretch>
            <a:fillRect/>
          </a:stretch>
        </p:blipFill>
        <p:spPr>
          <a:xfrm>
            <a:off x="3962400" y="3276600"/>
            <a:ext cx="2704624" cy="418624"/>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6477000" y="4191000"/>
            <a:ext cx="544068" cy="182880"/>
          </a:xfrm>
          <a:prstGeom prst="rect">
            <a:avLst/>
          </a:prstGeom>
        </p:spPr>
      </p:pic>
      <p:sp>
        <p:nvSpPr>
          <p:cNvPr id="14" name="TextBox 13"/>
          <p:cNvSpPr txBox="1"/>
          <p:nvPr/>
        </p:nvSpPr>
        <p:spPr>
          <a:xfrm>
            <a:off x="4419600" y="5029200"/>
            <a:ext cx="2895600" cy="369332"/>
          </a:xfrm>
          <a:prstGeom prst="rect">
            <a:avLst/>
          </a:prstGeom>
          <a:noFill/>
        </p:spPr>
        <p:txBody>
          <a:bodyPr wrap="square" rtlCol="0">
            <a:spAutoFit/>
          </a:bodyPr>
          <a:lstStyle/>
          <a:p>
            <a:r>
              <a:rPr lang="en-US" i="1" dirty="0" smtClean="0"/>
              <a:t>see text for the proof  </a:t>
            </a:r>
            <a:endParaRPr lang="en-US" i="1" dirty="0"/>
          </a:p>
        </p:txBody>
      </p:sp>
      <p:sp>
        <p:nvSpPr>
          <p:cNvPr id="15" name="TextBox 14"/>
          <p:cNvSpPr txBox="1"/>
          <p:nvPr/>
        </p:nvSpPr>
        <p:spPr>
          <a:xfrm>
            <a:off x="4648200" y="60960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6400" b="1" dirty="0" smtClean="0"/>
              <a:t>     </a:t>
            </a:r>
            <a:r>
              <a:rPr lang="en-US" sz="7200" b="1" dirty="0" smtClean="0"/>
              <a:t>Example: </a:t>
            </a:r>
            <a:r>
              <a:rPr lang="en-US" sz="7200" dirty="0" smtClean="0"/>
              <a:t>What</a:t>
            </a:r>
            <a:r>
              <a:rPr lang="en-US" sz="7200" b="1" dirty="0" smtClean="0"/>
              <a:t> </a:t>
            </a:r>
            <a:r>
              <a:rPr lang="en-US" sz="7200" dirty="0" smtClean="0"/>
              <a:t>is the variance of the random variable </a:t>
            </a:r>
            <a:r>
              <a:rPr lang="en-US" sz="7200" i="1" dirty="0" smtClean="0"/>
              <a:t>X,</a:t>
            </a:r>
            <a:r>
              <a:rPr lang="en-US" sz="7200" dirty="0" smtClean="0"/>
              <a:t> where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1</a:t>
            </a:r>
            <a:r>
              <a:rPr lang="en-US" sz="7200" dirty="0" smtClean="0"/>
              <a:t> if a Bernoulli trial is a success and </a:t>
            </a:r>
            <a:r>
              <a:rPr lang="en-US" sz="7200" i="1" dirty="0" smtClean="0"/>
              <a:t>X</a:t>
            </a:r>
            <a:r>
              <a:rPr lang="en-US" sz="7200" dirty="0" smtClean="0"/>
              <a:t>(</a:t>
            </a:r>
            <a:r>
              <a:rPr lang="en-US" sz="7200" i="1" dirty="0" smtClean="0"/>
              <a:t>t</a:t>
            </a:r>
            <a:r>
              <a:rPr lang="en-US" sz="7200" dirty="0" smtClean="0"/>
              <a:t>) = </a:t>
            </a:r>
            <a:r>
              <a:rPr lang="en-US" sz="7200" dirty="0" smtClean="0">
                <a:latin typeface="Cambria Math" pitchFamily="18" charset="0"/>
                <a:ea typeface="Cambria Math" pitchFamily="18" charset="0"/>
              </a:rPr>
              <a:t>0</a:t>
            </a:r>
            <a:r>
              <a:rPr lang="en-US" sz="7200" dirty="0" smtClean="0"/>
              <a:t> if it is a failure, where </a:t>
            </a:r>
            <a:r>
              <a:rPr lang="en-US" sz="7200" i="1" dirty="0" smtClean="0"/>
              <a:t>p </a:t>
            </a:r>
            <a:r>
              <a:rPr lang="en-US" sz="7200" dirty="0" smtClean="0"/>
              <a:t>is the probability of success and </a:t>
            </a:r>
            <a:r>
              <a:rPr lang="en-US" sz="7200" i="1" dirty="0" smtClean="0"/>
              <a:t>q</a:t>
            </a:r>
            <a:r>
              <a:rPr lang="en-US" sz="7200" dirty="0" smtClean="0"/>
              <a:t> is the probability of failure?</a:t>
            </a:r>
          </a:p>
          <a:p>
            <a:pPr>
              <a:buNone/>
            </a:pPr>
            <a:endParaRPr lang="en-US" sz="7200" dirty="0" smtClean="0"/>
          </a:p>
          <a:p>
            <a:pPr>
              <a:buNone/>
            </a:pPr>
            <a:r>
              <a:rPr lang="en-US" sz="7200" dirty="0" smtClean="0"/>
              <a:t>     </a:t>
            </a:r>
            <a:r>
              <a:rPr lang="en-US" sz="7200" b="1" dirty="0" smtClean="0"/>
              <a:t>Solution</a:t>
            </a:r>
            <a:r>
              <a:rPr lang="en-US" sz="7200" dirty="0" smtClean="0"/>
              <a:t>: Because </a:t>
            </a:r>
            <a:r>
              <a:rPr lang="en-US" sz="7200" i="1" dirty="0" smtClean="0"/>
              <a:t>X</a:t>
            </a:r>
            <a:r>
              <a:rPr lang="en-US" sz="7200" dirty="0" smtClean="0"/>
              <a:t> takes only the values </a:t>
            </a:r>
            <a:r>
              <a:rPr lang="en-US" sz="7200" dirty="0" smtClean="0">
                <a:latin typeface="Cambria Math" pitchFamily="18" charset="0"/>
                <a:ea typeface="Cambria Math" pitchFamily="18" charset="0"/>
              </a:rPr>
              <a:t>0</a:t>
            </a:r>
            <a:r>
              <a:rPr lang="en-US" sz="7200" dirty="0" smtClean="0"/>
              <a:t> and </a:t>
            </a:r>
            <a:r>
              <a:rPr lang="en-US" sz="7200" dirty="0" smtClean="0">
                <a:latin typeface="Cambria Math" pitchFamily="18" charset="0"/>
                <a:ea typeface="Cambria Math" pitchFamily="18" charset="0"/>
              </a:rPr>
              <a:t>1</a:t>
            </a:r>
            <a:r>
              <a:rPr lang="en-US" sz="7200" dirty="0" smtClean="0"/>
              <a:t>, it follows that </a:t>
            </a:r>
            <a:r>
              <a:rPr lang="en-US" sz="7200" i="1" dirty="0" smtClean="0"/>
              <a:t>X</a:t>
            </a:r>
            <a:r>
              <a:rPr lang="en-US" sz="7200" baseline="30000" dirty="0" smtClean="0">
                <a:latin typeface="Cambria Math" pitchFamily="18" charset="0"/>
                <a:ea typeface="Cambria Math" pitchFamily="18" charset="0"/>
              </a:rPr>
              <a:t>2</a:t>
            </a:r>
            <a:r>
              <a:rPr lang="en-US" sz="7200" dirty="0" smtClean="0"/>
              <a:t>(</a:t>
            </a:r>
            <a:r>
              <a:rPr lang="en-US" sz="7200" i="1" dirty="0" smtClean="0"/>
              <a:t>t</a:t>
            </a:r>
            <a:r>
              <a:rPr lang="en-US" sz="7200" dirty="0" smtClean="0"/>
              <a:t>) = </a:t>
            </a:r>
            <a:r>
              <a:rPr lang="en-US" sz="7200" i="1" dirty="0" smtClean="0"/>
              <a:t>X</a:t>
            </a:r>
            <a:r>
              <a:rPr lang="en-US" sz="7200" dirty="0" smtClean="0"/>
              <a:t>(</a:t>
            </a:r>
            <a:r>
              <a:rPr lang="en-US" sz="7200" i="1" dirty="0" smtClean="0"/>
              <a:t>t</a:t>
            </a:r>
            <a:r>
              <a:rPr lang="en-US" sz="7200" dirty="0" smtClean="0"/>
              <a:t>). Hence, </a:t>
            </a:r>
          </a:p>
          <a:p>
            <a:pPr>
              <a:buNone/>
            </a:pPr>
            <a:endParaRPr lang="en-US" sz="3800" dirty="0" smtClean="0"/>
          </a:p>
          <a:p>
            <a:pPr>
              <a:buNone/>
            </a:pPr>
            <a:endParaRPr lang="en-US" sz="3800" dirty="0" smtClean="0"/>
          </a:p>
          <a:p>
            <a:pPr>
              <a:buNone/>
            </a:pPr>
            <a:endParaRPr lang="en-US" sz="3800" dirty="0" smtClean="0"/>
          </a:p>
          <a:p>
            <a:pPr>
              <a:buNone/>
            </a:pPr>
            <a:r>
              <a:rPr lang="en-US" sz="4500" b="1" dirty="0" smtClean="0"/>
              <a:t>       </a:t>
            </a:r>
            <a:r>
              <a:rPr lang="en-US" sz="7200" b="1" dirty="0" smtClean="0"/>
              <a:t>Variance of the Value of a Die: </a:t>
            </a:r>
            <a:r>
              <a:rPr lang="en-US" sz="7200" dirty="0" smtClean="0"/>
              <a:t>What is the variance of a random variable X, where X is the number that comes up when a fair die is rolled?</a:t>
            </a:r>
          </a:p>
          <a:p>
            <a:pPr>
              <a:buNone/>
            </a:pPr>
            <a:endParaRPr lang="en-US" sz="7200" dirty="0" smtClean="0"/>
          </a:p>
          <a:p>
            <a:pPr>
              <a:buNone/>
            </a:pPr>
            <a:r>
              <a:rPr lang="en-US" sz="7200" b="1" dirty="0" smtClean="0"/>
              <a:t>      Solution</a:t>
            </a:r>
            <a:r>
              <a:rPr lang="en-US" sz="7200" dirty="0" smtClean="0"/>
              <a:t>: We have </a:t>
            </a:r>
            <a:r>
              <a:rPr lang="en-US" sz="7200" i="1" dirty="0" smtClean="0"/>
              <a:t>V</a:t>
            </a:r>
            <a:r>
              <a:rPr lang="en-US" sz="7200" dirty="0" smtClean="0"/>
              <a:t>(</a:t>
            </a:r>
            <a:r>
              <a:rPr lang="en-US" sz="7200" i="1" dirty="0" smtClean="0"/>
              <a:t>X</a:t>
            </a:r>
            <a:r>
              <a:rPr lang="en-US" sz="7200" dirty="0" smtClean="0"/>
              <a:t>) = </a:t>
            </a:r>
            <a:r>
              <a:rPr lang="en-US" sz="7200" i="1" dirty="0" smtClean="0"/>
              <a:t>E</a:t>
            </a:r>
            <a:r>
              <a:rPr lang="en-US" sz="7200" dirty="0" smtClean="0"/>
              <a:t>(</a:t>
            </a:r>
            <a:r>
              <a:rPr lang="en-US" sz="7200" i="1" dirty="0" smtClean="0"/>
              <a:t>X</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a:ea typeface="Cambria Math"/>
              </a:rPr>
              <a:t>−</a:t>
            </a:r>
            <a:r>
              <a:rPr lang="en-US" sz="7200" dirty="0" smtClean="0"/>
              <a:t> </a:t>
            </a:r>
            <a:r>
              <a:rPr lang="en-US" sz="7200" i="1" dirty="0" smtClean="0"/>
              <a:t>E</a:t>
            </a:r>
            <a:r>
              <a:rPr lang="en-US" sz="7200" dirty="0" smtClean="0"/>
              <a:t>(</a:t>
            </a:r>
            <a:r>
              <a:rPr lang="en-US" sz="7200" i="1" dirty="0" smtClean="0"/>
              <a:t>X</a:t>
            </a:r>
            <a:r>
              <a:rPr lang="en-US" sz="7200" dirty="0" smtClean="0"/>
              <a:t>)</a:t>
            </a:r>
            <a:r>
              <a:rPr lang="en-US" sz="7200" baseline="30000" dirty="0" smtClean="0">
                <a:latin typeface="Cambria Math" pitchFamily="18" charset="0"/>
                <a:ea typeface="Cambria Math" pitchFamily="18" charset="0"/>
              </a:rPr>
              <a:t>2</a:t>
            </a:r>
            <a:r>
              <a:rPr lang="en-US" sz="7200" dirty="0" smtClean="0"/>
              <a:t> .  In an earlier example, we saw that </a:t>
            </a:r>
            <a:r>
              <a:rPr lang="en-US" sz="7200" i="1" dirty="0" smtClean="0"/>
              <a:t>E</a:t>
            </a:r>
            <a:r>
              <a:rPr lang="en-US" sz="7200" dirty="0" smtClean="0"/>
              <a:t>(</a:t>
            </a:r>
            <a:r>
              <a:rPr lang="en-US" sz="7200" i="1" dirty="0" smtClean="0"/>
              <a:t>X</a:t>
            </a:r>
            <a:r>
              <a:rPr lang="en-US" sz="7200" dirty="0" smtClean="0"/>
              <a:t>) = </a:t>
            </a:r>
            <a:r>
              <a:rPr lang="en-US" sz="7200" dirty="0" smtClean="0">
                <a:latin typeface="Cambria Math" pitchFamily="18" charset="0"/>
                <a:ea typeface="Cambria Math" pitchFamily="18" charset="0"/>
              </a:rPr>
              <a:t>7</a:t>
            </a:r>
            <a:r>
              <a:rPr lang="en-US" sz="7200" dirty="0" smtClean="0"/>
              <a:t>/</a:t>
            </a:r>
            <a:r>
              <a:rPr lang="en-US" sz="7200" dirty="0" smtClean="0">
                <a:latin typeface="Cambria Math" pitchFamily="18" charset="0"/>
                <a:ea typeface="Cambria Math" pitchFamily="18" charset="0"/>
              </a:rPr>
              <a:t>2</a:t>
            </a:r>
            <a:r>
              <a:rPr lang="en-US" sz="7200" dirty="0" smtClean="0"/>
              <a:t>. Note that</a:t>
            </a:r>
          </a:p>
          <a:p>
            <a:pPr>
              <a:buNone/>
            </a:pPr>
            <a:endParaRPr lang="en-US" sz="7200" dirty="0" smtClean="0"/>
          </a:p>
          <a:p>
            <a:pPr>
              <a:buNone/>
            </a:pPr>
            <a:r>
              <a:rPr lang="en-US" sz="7200" dirty="0" smtClean="0"/>
              <a:t>                      E(</a:t>
            </a:r>
            <a:r>
              <a:rPr lang="en-US" sz="7200" i="1" dirty="0" smtClean="0"/>
              <a:t>X</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1</a:t>
            </a:r>
            <a:r>
              <a:rPr lang="en-US" sz="7200" dirty="0" smtClean="0"/>
              <a:t>/</a:t>
            </a:r>
            <a:r>
              <a:rPr lang="en-US" sz="7200" dirty="0" smtClean="0">
                <a:latin typeface="Cambria Math" pitchFamily="18" charset="0"/>
                <a:ea typeface="Cambria Math" pitchFamily="18" charset="0"/>
              </a:rPr>
              <a:t>6</a:t>
            </a:r>
            <a:r>
              <a:rPr lang="en-US" sz="7200" dirty="0" smtClean="0"/>
              <a:t>(</a:t>
            </a:r>
            <a:r>
              <a:rPr lang="en-US" sz="7200" dirty="0" smtClean="0">
                <a:latin typeface="Cambria Math" pitchFamily="18" charset="0"/>
                <a:ea typeface="Cambria Math" pitchFamily="18" charset="0"/>
              </a:rPr>
              <a:t>1</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2</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3</a:t>
            </a:r>
            <a:r>
              <a:rPr lang="en-US" sz="7200" baseline="30000" dirty="0" smtClean="0">
                <a:latin typeface="Cambria Math" pitchFamily="18" charset="0"/>
                <a:ea typeface="Cambria Math" pitchFamily="18" charset="0"/>
              </a:rPr>
              <a:t>2</a:t>
            </a:r>
            <a:r>
              <a:rPr lang="en-US" sz="7200" dirty="0" smtClean="0"/>
              <a:t> +</a:t>
            </a:r>
            <a:r>
              <a:rPr lang="en-US" sz="7200" dirty="0" smtClean="0">
                <a:latin typeface="Cambria Math" pitchFamily="18" charset="0"/>
                <a:ea typeface="Cambria Math" pitchFamily="18" charset="0"/>
              </a:rPr>
              <a:t>4</a:t>
            </a:r>
            <a:r>
              <a:rPr lang="en-US" sz="7200" baseline="30000" dirty="0" smtClean="0">
                <a:latin typeface="Cambria Math" pitchFamily="18" charset="0"/>
                <a:ea typeface="Cambria Math" pitchFamily="18" charset="0"/>
              </a:rPr>
              <a:t>2</a:t>
            </a:r>
            <a:r>
              <a:rPr lang="en-US" sz="7200" dirty="0" smtClean="0">
                <a:latin typeface="Cambria Math" pitchFamily="18" charset="0"/>
                <a:ea typeface="Cambria Math" pitchFamily="18" charset="0"/>
              </a:rPr>
              <a:t> </a:t>
            </a:r>
            <a:r>
              <a:rPr lang="en-US" sz="7200" dirty="0" smtClean="0"/>
              <a:t>+ </a:t>
            </a:r>
            <a:r>
              <a:rPr lang="en-US" sz="7200" dirty="0" smtClean="0">
                <a:latin typeface="Cambria Math" pitchFamily="18" charset="0"/>
                <a:ea typeface="Cambria Math" pitchFamily="18" charset="0"/>
              </a:rPr>
              <a:t>5</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6</a:t>
            </a:r>
            <a:r>
              <a:rPr lang="en-US" sz="7200" baseline="30000" dirty="0" smtClean="0">
                <a:latin typeface="Cambria Math" pitchFamily="18" charset="0"/>
                <a:ea typeface="Cambria Math" pitchFamily="18" charset="0"/>
              </a:rPr>
              <a:t>2</a:t>
            </a:r>
            <a:r>
              <a:rPr lang="en-US" sz="7200" dirty="0" smtClean="0"/>
              <a:t>) = </a:t>
            </a:r>
            <a:r>
              <a:rPr lang="en-US" sz="7200" dirty="0" smtClean="0">
                <a:latin typeface="Cambria Math" pitchFamily="18" charset="0"/>
                <a:ea typeface="Cambria Math" pitchFamily="18" charset="0"/>
              </a:rPr>
              <a:t>91</a:t>
            </a:r>
            <a:r>
              <a:rPr lang="en-US" sz="7200" dirty="0" smtClean="0"/>
              <a:t>/</a:t>
            </a:r>
            <a:r>
              <a:rPr lang="en-US" sz="7200" dirty="0" smtClean="0">
                <a:latin typeface="Cambria Math" pitchFamily="18" charset="0"/>
                <a:ea typeface="Cambria Math" pitchFamily="18" charset="0"/>
              </a:rPr>
              <a:t>6</a:t>
            </a:r>
            <a:r>
              <a:rPr lang="en-US" sz="7200" dirty="0" smtClean="0"/>
              <a:t>.</a:t>
            </a:r>
          </a:p>
          <a:p>
            <a:pPr>
              <a:buNone/>
            </a:pPr>
            <a:endParaRPr lang="en-US" sz="7200" dirty="0" smtClean="0"/>
          </a:p>
          <a:p>
            <a:pPr>
              <a:buNone/>
            </a:pPr>
            <a:r>
              <a:rPr lang="en-US" sz="7200" dirty="0" smtClean="0"/>
              <a:t>      We conclude that</a:t>
            </a:r>
          </a:p>
          <a:p>
            <a:pPr>
              <a:buNone/>
            </a:pPr>
            <a:r>
              <a:rPr lang="en-US" sz="7200" dirty="0" smtClean="0"/>
              <a:t>      </a:t>
            </a:r>
          </a:p>
          <a:p>
            <a:pPr>
              <a:buNone/>
            </a:pPr>
            <a:endParaRPr lang="en-US" sz="7200" b="1" dirty="0" smtClean="0"/>
          </a:p>
          <a:p>
            <a:pPr>
              <a:buNone/>
            </a:pPr>
            <a:endParaRPr lang="en-US" sz="7200" b="1" dirty="0" smtClean="0"/>
          </a:p>
          <a:p>
            <a:pPr>
              <a:buNone/>
            </a:pPr>
            <a:endParaRPr lang="en-US" b="1" dirty="0" smtClean="0"/>
          </a:p>
          <a:p>
            <a:pPr>
              <a:buNone/>
            </a:pPr>
            <a:endParaRPr lang="en-US" b="1" dirty="0" smtClean="0"/>
          </a:p>
          <a:p>
            <a:pPr>
              <a:buNone/>
            </a:pPr>
            <a:r>
              <a:rPr lang="en-US" b="1" dirty="0" smtClean="0"/>
              <a:t>      </a:t>
            </a:r>
            <a:endParaRPr lang="en-US" sz="4500" dirty="0" smtClean="0"/>
          </a:p>
          <a:p>
            <a:pPr>
              <a:buNone/>
            </a:pPr>
            <a:r>
              <a:rPr lang="en-US"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2819400" y="5867400"/>
            <a:ext cx="2214563" cy="500063"/>
          </a:xfrm>
          <a:prstGeom prst="rect">
            <a:avLst/>
          </a:prstGeom>
        </p:spPr>
      </p:pic>
      <p:sp>
        <p:nvSpPr>
          <p:cNvPr id="10" name="TextBox 9"/>
          <p:cNvSpPr txBox="1"/>
          <p:nvPr/>
        </p:nvSpPr>
        <p:spPr>
          <a:xfrm>
            <a:off x="2286000" y="3352800"/>
            <a:ext cx="5562600" cy="369332"/>
          </a:xfrm>
          <a:prstGeom prst="rect">
            <a:avLst/>
          </a:prstGeom>
          <a:noFill/>
        </p:spPr>
        <p:txBody>
          <a:bodyPr wrap="square" rtlCol="0">
            <a:spAutoFit/>
          </a:bodyPr>
          <a:lstStyle/>
          <a:p>
            <a:r>
              <a:rPr lang="en-US" i="1" dirty="0" smtClean="0"/>
              <a:t>V</a:t>
            </a:r>
            <a:r>
              <a:rPr lang="en-US" dirty="0" smtClean="0"/>
              <a:t>(</a:t>
            </a:r>
            <a:r>
              <a:rPr lang="en-US" i="1" dirty="0" smtClean="0"/>
              <a:t>X</a:t>
            </a:r>
            <a:r>
              <a:rPr lang="en-US" dirty="0" smtClean="0"/>
              <a:t>) = </a:t>
            </a:r>
            <a:r>
              <a:rPr lang="en-US" i="1" dirty="0" smtClean="0"/>
              <a:t>E</a:t>
            </a:r>
            <a:r>
              <a:rPr lang="en-US" dirty="0" smtClean="0"/>
              <a:t>(</a:t>
            </a:r>
            <a:r>
              <a:rPr lang="en-US" i="1" dirty="0" smtClean="0"/>
              <a:t>X</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X</a:t>
            </a:r>
            <a:r>
              <a:rPr lang="en-US" dirty="0" smtClean="0"/>
              <a:t>)</a:t>
            </a:r>
            <a:r>
              <a:rPr lang="en-US" baseline="30000" dirty="0" smtClean="0">
                <a:latin typeface="Cambria Math" pitchFamily="18" charset="0"/>
                <a:ea typeface="Cambria Math" pitchFamily="18" charset="0"/>
              </a:rPr>
              <a:t>2</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p</a:t>
            </a:r>
            <a:r>
              <a:rPr lang="en-US" baseline="30000" dirty="0" smtClean="0">
                <a:latin typeface="Cambria Math" pitchFamily="18" charset="0"/>
                <a:ea typeface="Cambria Math" pitchFamily="18" charset="0"/>
              </a:rPr>
              <a:t>2</a:t>
            </a:r>
            <a:r>
              <a:rPr lang="en-US" baseline="30000" dirty="0" smtClean="0"/>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p</a:t>
            </a:r>
            <a:r>
              <a:rPr lang="en-US" dirty="0" smtClean="0"/>
              <a:t>) = </a:t>
            </a:r>
            <a:r>
              <a:rPr lang="en-US" i="1" dirty="0" err="1" smtClean="0"/>
              <a:t>pq</a:t>
            </a:r>
            <a:r>
              <a:rPr lang="en-US" i="1"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a:t>
            </a:r>
            <a:r>
              <a:rPr lang="en-US" b="1" dirty="0" err="1" smtClean="0"/>
              <a:t>Bienaymé‘s</a:t>
            </a:r>
            <a:r>
              <a:rPr lang="en-US" b="1" dirty="0" smtClean="0"/>
              <a:t> Formula</a:t>
            </a:r>
            <a:r>
              <a:rPr lang="en-US" dirty="0" smtClean="0"/>
              <a:t>:  If </a:t>
            </a:r>
            <a:r>
              <a:rPr lang="en-US" i="1" dirty="0" smtClean="0"/>
              <a:t>X</a:t>
            </a:r>
            <a:r>
              <a:rPr lang="en-US" dirty="0" smtClean="0"/>
              <a:t> and </a:t>
            </a:r>
            <a:r>
              <a:rPr lang="en-US" i="1" dirty="0" smtClean="0"/>
              <a:t>Y</a:t>
            </a:r>
            <a:r>
              <a:rPr lang="en-US" dirty="0" smtClean="0"/>
              <a:t> are two independent random variables on a sample space </a:t>
            </a:r>
            <a:r>
              <a:rPr lang="en-US" i="1" dirty="0" smtClean="0"/>
              <a:t>S</a:t>
            </a:r>
            <a:r>
              <a:rPr lang="en-US" dirty="0" smtClean="0"/>
              <a:t>, then </a:t>
            </a:r>
            <a:r>
              <a:rPr lang="en-US" i="1" dirty="0" smtClean="0"/>
              <a:t>V</a:t>
            </a:r>
            <a:r>
              <a:rPr lang="en-US" dirty="0" smtClean="0"/>
              <a:t>(</a:t>
            </a:r>
            <a:r>
              <a:rPr lang="en-US" i="1" dirty="0" smtClean="0"/>
              <a:t>X</a:t>
            </a:r>
            <a:r>
              <a:rPr lang="en-US" dirty="0" smtClean="0"/>
              <a:t> + </a:t>
            </a:r>
            <a:r>
              <a:rPr lang="en-US" i="1" dirty="0" smtClean="0"/>
              <a:t>Y</a:t>
            </a:r>
            <a:r>
              <a:rPr lang="en-US" dirty="0" smtClean="0"/>
              <a:t>) = </a:t>
            </a:r>
            <a:r>
              <a:rPr lang="en-US" i="1" dirty="0" smtClean="0"/>
              <a:t>V</a:t>
            </a:r>
            <a:r>
              <a:rPr lang="en-US" dirty="0" smtClean="0"/>
              <a:t>(</a:t>
            </a:r>
            <a:r>
              <a:rPr lang="en-US" i="1" dirty="0" smtClean="0"/>
              <a:t>X</a:t>
            </a:r>
            <a:r>
              <a:rPr lang="en-US" dirty="0" smtClean="0"/>
              <a:t>) + V(</a:t>
            </a:r>
            <a:r>
              <a:rPr lang="en-US" i="1" dirty="0" smtClean="0"/>
              <a:t>Y</a:t>
            </a:r>
            <a:r>
              <a:rPr lang="en-US" dirty="0" smtClean="0"/>
              <a:t>). Furthermore, if </a:t>
            </a:r>
            <a:r>
              <a:rPr lang="en-US" i="1" dirty="0" smtClean="0"/>
              <a:t>X</a:t>
            </a:r>
            <a:r>
              <a:rPr lang="en-US" i="1" baseline="-25000" dirty="0" smtClean="0"/>
              <a:t>i</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with </a:t>
            </a:r>
            <a:r>
              <a:rPr lang="en-US" i="1" dirty="0" smtClean="0"/>
              <a:t>n</a:t>
            </a:r>
            <a:r>
              <a:rPr lang="en-US" dirty="0" smtClean="0"/>
              <a:t> a positive integer, are </a:t>
            </a:r>
            <a:r>
              <a:rPr lang="en-US" dirty="0" err="1" smtClean="0"/>
              <a:t>pairwise</a:t>
            </a:r>
            <a:r>
              <a:rPr lang="en-US" dirty="0" smtClean="0"/>
              <a:t> independent random variables on </a:t>
            </a:r>
            <a:r>
              <a:rPr lang="en-US" i="1" dirty="0" smtClean="0"/>
              <a:t>S</a:t>
            </a:r>
            <a:r>
              <a:rPr lang="en-US" dirty="0" smtClean="0"/>
              <a:t>, then</a:t>
            </a:r>
          </a:p>
          <a:p>
            <a:pPr>
              <a:buNone/>
            </a:pPr>
            <a:endParaRPr lang="en-US" dirty="0" smtClean="0"/>
          </a:p>
          <a:p>
            <a:pPr>
              <a:buNone/>
            </a:pP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t> + </a:t>
            </a:r>
            <a:r>
              <a:rPr lang="en-US" i="1" dirty="0" smtClean="0"/>
              <a:t>X</a:t>
            </a:r>
            <a:r>
              <a:rPr lang="en-US" baseline="-25000" dirty="0" smtClean="0">
                <a:latin typeface="Cambria Math" pitchFamily="18" charset="0"/>
                <a:ea typeface="Cambria Math" pitchFamily="18" charset="0"/>
              </a:rPr>
              <a:t>2</a:t>
            </a:r>
            <a:r>
              <a:rPr lang="en-US" dirty="0" smtClean="0"/>
              <a:t> + </a:t>
            </a:r>
            <a:r>
              <a:rPr lang="en-US" dirty="0" smtClean="0">
                <a:latin typeface="Cambria Math"/>
                <a:ea typeface="Cambria Math"/>
              </a:rPr>
              <a:t>∙∙∙</a:t>
            </a:r>
            <a:r>
              <a:rPr lang="en-US" dirty="0" smtClean="0"/>
              <a:t>  + </a:t>
            </a:r>
            <a:r>
              <a:rPr lang="en-US" i="1" dirty="0" err="1" smtClean="0"/>
              <a:t>X</a:t>
            </a:r>
            <a:r>
              <a:rPr lang="en-US" i="1" baseline="-25000" dirty="0" err="1" smtClean="0"/>
              <a:t>n</a:t>
            </a:r>
            <a:r>
              <a:rPr lang="en-US" dirty="0" smtClean="0"/>
              <a:t>) =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a:t>
            </a:r>
          </a:p>
          <a:p>
            <a:pPr>
              <a:buNone/>
            </a:pPr>
            <a:endParaRPr lang="en-US" dirty="0" smtClean="0"/>
          </a:p>
          <a:p>
            <a:pPr>
              <a:buNone/>
            </a:pPr>
            <a:endParaRPr lang="en-US" dirty="0" smtClean="0"/>
          </a:p>
          <a:p>
            <a:pPr>
              <a:buNone/>
            </a:pPr>
            <a:r>
              <a:rPr lang="en-US" dirty="0" smtClean="0"/>
              <a:t>     </a:t>
            </a:r>
            <a:r>
              <a:rPr lang="en-US" b="1" dirty="0" smtClean="0"/>
              <a:t>Example</a:t>
            </a:r>
            <a:r>
              <a:rPr lang="en-US" dirty="0" smtClean="0"/>
              <a:t>: Find the variance of the number of successes when </a:t>
            </a:r>
            <a:r>
              <a:rPr lang="en-US" i="1" dirty="0" smtClean="0"/>
              <a:t>n</a:t>
            </a:r>
            <a:r>
              <a:rPr lang="en-US" dirty="0" smtClean="0"/>
              <a:t> independent Bernoulli trials are performed, where on each trial, </a:t>
            </a:r>
            <a:r>
              <a:rPr lang="en-US" i="1" dirty="0" smtClean="0"/>
              <a:t>p</a:t>
            </a:r>
            <a:r>
              <a:rPr lang="en-US" dirty="0" smtClean="0"/>
              <a:t> is the probability of success and </a:t>
            </a:r>
            <a:r>
              <a:rPr lang="en-US" i="1" dirty="0" smtClean="0"/>
              <a:t>q</a:t>
            </a:r>
            <a:r>
              <a:rPr lang="en-US" dirty="0" smtClean="0"/>
              <a:t> is the probability of failure. </a:t>
            </a:r>
          </a:p>
          <a:p>
            <a:pPr>
              <a:buNone/>
            </a:pPr>
            <a:endParaRPr lang="en-US" dirty="0" smtClean="0"/>
          </a:p>
          <a:p>
            <a:pPr>
              <a:buNone/>
            </a:pPr>
            <a:r>
              <a:rPr lang="en-US" dirty="0" smtClean="0"/>
              <a:t>     </a:t>
            </a:r>
            <a:r>
              <a:rPr lang="en-US" b="1" dirty="0" smtClean="0"/>
              <a:t>Solution</a:t>
            </a:r>
            <a:r>
              <a:rPr lang="en-US" dirty="0" smtClean="0"/>
              <a:t>: Let </a:t>
            </a:r>
            <a:r>
              <a:rPr lang="en-US" i="1" dirty="0" smtClean="0"/>
              <a:t>X</a:t>
            </a:r>
            <a:r>
              <a:rPr lang="en-US" i="1" baseline="-25000" dirty="0" smtClean="0"/>
              <a:t>i</a:t>
            </a:r>
            <a:r>
              <a:rPr lang="en-US" i="1" dirty="0" smtClean="0"/>
              <a:t>  </a:t>
            </a:r>
            <a:r>
              <a:rPr lang="en-US" dirty="0" smtClean="0"/>
              <a:t>be the random variable with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1</a:t>
            </a:r>
            <a:r>
              <a:rPr lang="en-US" dirty="0" smtClean="0"/>
              <a:t> if trial </a:t>
            </a:r>
            <a:r>
              <a:rPr lang="en-US" i="1" dirty="0" err="1" smtClean="0"/>
              <a:t>t</a:t>
            </a:r>
            <a:r>
              <a:rPr lang="en-US" i="1" baseline="-25000" dirty="0" err="1" smtClean="0"/>
              <a:t>i</a:t>
            </a:r>
            <a:r>
              <a:rPr lang="en-US" dirty="0" smtClean="0"/>
              <a:t> is a success and </a:t>
            </a:r>
            <a:r>
              <a:rPr lang="en-US" i="1" dirty="0" smtClean="0"/>
              <a:t>X</a:t>
            </a:r>
            <a:r>
              <a:rPr lang="en-US" i="1" baseline="-25000" dirty="0" smtClean="0"/>
              <a:t>i </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 </a:t>
            </a:r>
            <a:r>
              <a:rPr lang="en-US" i="1" dirty="0" err="1" smtClean="0"/>
              <a:t>t</a:t>
            </a:r>
            <a:r>
              <a:rPr lang="en-US" i="1" baseline="-25000" dirty="0" err="1" smtClean="0">
                <a:latin typeface="Cambria Math" pitchFamily="18" charset="0"/>
                <a:ea typeface="Cambria Math" pitchFamily="18" charset="0"/>
              </a:rPr>
              <a:t>n</a:t>
            </a:r>
            <a:r>
              <a:rPr lang="en-US" dirty="0" smtClean="0"/>
              <a:t>)) = </a:t>
            </a:r>
            <a:r>
              <a:rPr lang="en-US" dirty="0" smtClean="0">
                <a:latin typeface="Cambria Math" pitchFamily="18" charset="0"/>
                <a:ea typeface="Cambria Math" pitchFamily="18" charset="0"/>
              </a:rPr>
              <a:t>0 if it is a failure. Let    </a:t>
            </a:r>
            <a:r>
              <a:rPr lang="en-US" i="1" dirty="0" smtClean="0"/>
              <a:t>X = X</a:t>
            </a:r>
            <a:r>
              <a:rPr lang="en-US" i="1" baseline="-25000" dirty="0" smtClean="0"/>
              <a:t>2</a:t>
            </a:r>
            <a:r>
              <a:rPr lang="en-US" i="1" dirty="0" smtClean="0"/>
              <a:t> + X</a:t>
            </a:r>
            <a:r>
              <a:rPr lang="en-US" i="1" baseline="-25000" dirty="0" smtClean="0"/>
              <a:t>3</a:t>
            </a:r>
            <a:r>
              <a:rPr lang="en-US" i="1" dirty="0" smtClean="0"/>
              <a:t> + …. </a:t>
            </a:r>
            <a:r>
              <a:rPr lang="en-US" i="1" dirty="0" err="1" smtClean="0"/>
              <a:t>X</a:t>
            </a:r>
            <a:r>
              <a:rPr lang="en-US" i="1" baseline="-25000" dirty="0" err="1" smtClean="0"/>
              <a:t>n</a:t>
            </a:r>
            <a:r>
              <a:rPr lang="en-US" dirty="0" smtClean="0"/>
              <a:t>.  Then </a:t>
            </a:r>
            <a:r>
              <a:rPr lang="en-US" i="1" dirty="0" smtClean="0"/>
              <a:t>X</a:t>
            </a:r>
            <a:r>
              <a:rPr lang="en-US" dirty="0" smtClean="0"/>
              <a:t> counts the number of successes in the </a:t>
            </a:r>
            <a:r>
              <a:rPr lang="en-US" i="1" dirty="0" smtClean="0"/>
              <a:t>n</a:t>
            </a:r>
            <a:r>
              <a:rPr lang="en-US" dirty="0" smtClean="0"/>
              <a:t> trials.  </a:t>
            </a:r>
          </a:p>
          <a:p>
            <a:pPr lvl="1"/>
            <a:r>
              <a:rPr lang="en-US" dirty="0" smtClean="0"/>
              <a:t>By </a:t>
            </a:r>
            <a:r>
              <a:rPr lang="en-US" dirty="0" err="1" smtClean="0"/>
              <a:t>Bienaymé</a:t>
            </a:r>
            <a:r>
              <a:rPr lang="en-US" dirty="0" smtClean="0"/>
              <a:t> ‘s Formula, it follows that  </a:t>
            </a:r>
            <a:r>
              <a:rPr lang="en-US" i="1" dirty="0" smtClean="0"/>
              <a:t>V</a:t>
            </a:r>
            <a:r>
              <a:rPr lang="en-US" dirty="0" smtClean="0"/>
              <a:t>(</a:t>
            </a:r>
            <a:r>
              <a:rPr lang="en-US" i="1" dirty="0" smtClean="0"/>
              <a:t>X</a:t>
            </a:r>
            <a:r>
              <a:rPr lang="en-US" dirty="0" smtClean="0"/>
              <a:t>)= </a:t>
            </a:r>
            <a:r>
              <a:rPr lang="en-US" i="1" dirty="0" smtClean="0"/>
              <a:t>V</a:t>
            </a:r>
            <a:r>
              <a:rPr lang="en-US" dirty="0" smtClean="0"/>
              <a:t>(</a:t>
            </a:r>
            <a:r>
              <a:rPr lang="en-US" i="1" dirty="0" smtClean="0"/>
              <a:t>X</a:t>
            </a:r>
            <a:r>
              <a:rPr lang="en-US" baseline="-25000" dirty="0" smtClean="0">
                <a:latin typeface="Cambria Math" pitchFamily="18" charset="0"/>
                <a:ea typeface="Cambria Math" pitchFamily="18" charset="0"/>
              </a:rPr>
              <a:t>1</a:t>
            </a:r>
            <a:r>
              <a:rPr lang="en-US" dirty="0" smtClean="0">
                <a:ea typeface="Cambria Math" pitchFamily="18" charset="0"/>
              </a:rPr>
              <a:t>)</a:t>
            </a:r>
            <a:r>
              <a:rPr lang="en-US" dirty="0" smtClean="0"/>
              <a:t> + V(</a:t>
            </a:r>
            <a:r>
              <a:rPr lang="en-US" i="1" dirty="0" smtClean="0"/>
              <a:t>X</a:t>
            </a:r>
            <a:r>
              <a:rPr lang="en-US" baseline="-25000" dirty="0" smtClean="0">
                <a:latin typeface="Cambria Math" pitchFamily="18" charset="0"/>
                <a:ea typeface="Cambria Math" pitchFamily="18" charset="0"/>
              </a:rPr>
              <a:t>2</a:t>
            </a:r>
            <a:r>
              <a:rPr lang="en-US" dirty="0" smtClean="0">
                <a:ea typeface="Cambria Math" pitchFamily="18" charset="0"/>
              </a:rPr>
              <a:t>)</a:t>
            </a:r>
            <a:r>
              <a:rPr lang="en-US" dirty="0" smtClean="0"/>
              <a:t> + </a:t>
            </a:r>
            <a:r>
              <a:rPr lang="en-US" dirty="0" smtClean="0">
                <a:latin typeface="Cambria Math"/>
                <a:ea typeface="Cambria Math"/>
              </a:rPr>
              <a:t>∙∙∙</a:t>
            </a:r>
            <a:r>
              <a:rPr lang="en-US" dirty="0" smtClean="0"/>
              <a:t>  + V(</a:t>
            </a:r>
            <a:r>
              <a:rPr lang="en-US" i="1" dirty="0" err="1" smtClean="0"/>
              <a:t>X</a:t>
            </a:r>
            <a:r>
              <a:rPr lang="en-US" i="1" baseline="-25000" dirty="0" err="1" smtClean="0"/>
              <a:t>n</a:t>
            </a:r>
            <a:r>
              <a:rPr lang="en-US" dirty="0" smtClean="0"/>
              <a:t>). </a:t>
            </a:r>
          </a:p>
          <a:p>
            <a:pPr lvl="1"/>
            <a:r>
              <a:rPr lang="en-US" dirty="0" smtClean="0"/>
              <a:t>By the previous example ,</a:t>
            </a:r>
            <a:r>
              <a:rPr lang="en-US" i="1" dirty="0" smtClean="0"/>
              <a:t>V</a:t>
            </a:r>
            <a:r>
              <a:rPr lang="en-US" dirty="0" smtClean="0"/>
              <a:t>(</a:t>
            </a:r>
            <a:r>
              <a:rPr lang="en-US" i="1" dirty="0" smtClean="0"/>
              <a:t>X</a:t>
            </a:r>
            <a:r>
              <a:rPr lang="en-US" i="1" baseline="-25000" dirty="0" smtClean="0"/>
              <a:t>i</a:t>
            </a:r>
            <a:r>
              <a:rPr lang="en-US" dirty="0" smtClean="0"/>
              <a:t>) = </a:t>
            </a:r>
            <a:r>
              <a:rPr lang="en-US" i="1" dirty="0" err="1" smtClean="0"/>
              <a:t>pq</a:t>
            </a:r>
            <a:r>
              <a:rPr lang="en-US" i="1" dirty="0" smtClean="0"/>
              <a:t> </a:t>
            </a:r>
            <a:r>
              <a:rPr lang="en-US" dirty="0" smtClean="0"/>
              <a:t>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n</a:t>
            </a:r>
            <a:r>
              <a:rPr lang="en-US" dirty="0" smtClean="0"/>
              <a:t>. </a:t>
            </a:r>
          </a:p>
          <a:p>
            <a:pPr>
              <a:buNone/>
            </a:pPr>
            <a:r>
              <a:rPr lang="en-US" dirty="0" smtClean="0"/>
              <a:t>      Hence, </a:t>
            </a:r>
            <a:r>
              <a:rPr lang="en-US" i="1" dirty="0" smtClean="0"/>
              <a:t>V</a:t>
            </a:r>
            <a:r>
              <a:rPr lang="en-US" dirty="0" smtClean="0"/>
              <a:t>(</a:t>
            </a:r>
            <a:r>
              <a:rPr lang="en-US" i="1" dirty="0" smtClean="0"/>
              <a:t>X</a:t>
            </a:r>
            <a:r>
              <a:rPr lang="en-US" dirty="0" smtClean="0"/>
              <a:t>) = </a:t>
            </a:r>
            <a:r>
              <a:rPr lang="en-US" i="1" dirty="0" err="1" smtClean="0"/>
              <a:t>npq</a:t>
            </a:r>
            <a:r>
              <a:rPr lang="en-US" dirty="0" smtClean="0"/>
              <a:t>.</a:t>
            </a:r>
          </a:p>
          <a:p>
            <a:pPr>
              <a:buNone/>
            </a:pPr>
            <a:r>
              <a:rPr lang="en-US" dirty="0" smtClean="0"/>
              <a:t>     </a:t>
            </a:r>
            <a:endParaRPr lang="en-US" dirty="0"/>
          </a:p>
        </p:txBody>
      </p:sp>
      <p:pic>
        <p:nvPicPr>
          <p:cNvPr id="5" name="Picture 4" descr="bienayme.jpg"/>
          <p:cNvPicPr>
            <a:picLocks noChangeAspect="1"/>
          </p:cNvPicPr>
          <p:nvPr/>
        </p:nvPicPr>
        <p:blipFill>
          <a:blip r:embed="rId2" cstate="print"/>
          <a:stretch>
            <a:fillRect/>
          </a:stretch>
        </p:blipFill>
        <p:spPr>
          <a:xfrm>
            <a:off x="6629400" y="457200"/>
            <a:ext cx="1078992" cy="1049274"/>
          </a:xfrm>
          <a:prstGeom prst="rect">
            <a:avLst/>
          </a:prstGeom>
        </p:spPr>
      </p:pic>
      <p:sp>
        <p:nvSpPr>
          <p:cNvPr id="6" name="TextBox 5"/>
          <p:cNvSpPr txBox="1"/>
          <p:nvPr/>
        </p:nvSpPr>
        <p:spPr>
          <a:xfrm>
            <a:off x="3581400" y="609600"/>
            <a:ext cx="2743200" cy="646331"/>
          </a:xfrm>
          <a:prstGeom prst="rect">
            <a:avLst/>
          </a:prstGeom>
          <a:noFill/>
        </p:spPr>
        <p:txBody>
          <a:bodyPr wrap="square" rtlCol="0">
            <a:spAutoFit/>
          </a:bodyPr>
          <a:lstStyle/>
          <a:p>
            <a:r>
              <a:rPr lang="en-US" dirty="0" err="1" smtClean="0"/>
              <a:t>Irenée</a:t>
            </a:r>
            <a:r>
              <a:rPr lang="en-US" dirty="0" smtClean="0"/>
              <a:t>-Jules </a:t>
            </a:r>
            <a:r>
              <a:rPr lang="en-US" dirty="0" err="1" smtClean="0"/>
              <a:t>Bienaymé</a:t>
            </a:r>
            <a:r>
              <a:rPr lang="en-US" dirty="0" smtClean="0"/>
              <a:t> </a:t>
            </a:r>
          </a:p>
          <a:p>
            <a:r>
              <a:rPr lang="en-US" dirty="0" smtClean="0"/>
              <a:t>(</a:t>
            </a:r>
            <a:r>
              <a:rPr lang="en-US" dirty="0" smtClean="0">
                <a:latin typeface="Cambria Math" pitchFamily="18" charset="0"/>
                <a:ea typeface="Cambria Math" pitchFamily="18" charset="0"/>
              </a:rPr>
              <a:t>1796-1878</a:t>
            </a:r>
            <a:r>
              <a:rPr lang="en-US" dirty="0" smtClean="0"/>
              <a:t>)</a:t>
            </a:r>
            <a:endParaRPr lang="en-US" dirty="0"/>
          </a:p>
        </p:txBody>
      </p:sp>
      <p:sp>
        <p:nvSpPr>
          <p:cNvPr id="7" name="TextBox 6"/>
          <p:cNvSpPr txBox="1"/>
          <p:nvPr/>
        </p:nvSpPr>
        <p:spPr>
          <a:xfrm>
            <a:off x="5791200" y="3352800"/>
            <a:ext cx="2895600" cy="369332"/>
          </a:xfrm>
          <a:prstGeom prst="rect">
            <a:avLst/>
          </a:prstGeom>
          <a:noFill/>
        </p:spPr>
        <p:txBody>
          <a:bodyPr wrap="square" rtlCol="0">
            <a:spAutoFit/>
          </a:bodyPr>
          <a:lstStyle/>
          <a:p>
            <a:r>
              <a:rPr lang="en-US" i="1" dirty="0" smtClean="0"/>
              <a:t>see text for the proof </a:t>
            </a:r>
            <a:endParaRPr lang="en-US" i="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Chebyshev’s</a:t>
            </a:r>
            <a:r>
              <a:rPr lang="en-US" dirty="0" smtClean="0"/>
              <a:t> Inequality</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a:t>
            </a:r>
            <a:endParaRPr lang="en-US" dirty="0" smtClean="0"/>
          </a:p>
          <a:p>
            <a:pPr>
              <a:buNone/>
            </a:pPr>
            <a:r>
              <a:rPr lang="en-US" dirty="0" smtClean="0"/>
              <a:t>      </a:t>
            </a:r>
            <a:r>
              <a:rPr lang="en-US" sz="3300" b="1" dirty="0" err="1" smtClean="0"/>
              <a:t>Chebyschev’s</a:t>
            </a:r>
            <a:r>
              <a:rPr lang="en-US" sz="3300" b="1" dirty="0" smtClean="0"/>
              <a:t> Inequality</a:t>
            </a:r>
            <a:r>
              <a:rPr lang="en-US" sz="3300" dirty="0" smtClean="0"/>
              <a:t>:  Let </a:t>
            </a:r>
            <a:r>
              <a:rPr lang="en-US" sz="3300" i="1" dirty="0" smtClean="0"/>
              <a:t>X</a:t>
            </a:r>
            <a:r>
              <a:rPr lang="en-US" sz="3300" dirty="0" smtClean="0"/>
              <a:t> be a  random variable on a sample space </a:t>
            </a:r>
            <a:r>
              <a:rPr lang="en-US" sz="3300" i="1" dirty="0" smtClean="0"/>
              <a:t>S</a:t>
            </a:r>
            <a:r>
              <a:rPr lang="en-US" sz="3300" dirty="0" smtClean="0"/>
              <a:t>  with probability function </a:t>
            </a:r>
            <a:r>
              <a:rPr lang="en-US" sz="3300" i="1" dirty="0" smtClean="0"/>
              <a:t>p</a:t>
            </a:r>
            <a:r>
              <a:rPr lang="en-US" sz="3300" dirty="0" smtClean="0"/>
              <a:t>. If </a:t>
            </a:r>
            <a:r>
              <a:rPr lang="en-US" sz="3300" i="1" dirty="0" smtClean="0"/>
              <a:t>r</a:t>
            </a:r>
            <a:r>
              <a:rPr lang="en-US" sz="3300" dirty="0" smtClean="0"/>
              <a:t> is a positive real number, then</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 </a:t>
            </a:r>
            <a:r>
              <a:rPr lang="en-US" sz="3300" dirty="0" smtClean="0"/>
              <a:t> </a:t>
            </a:r>
            <a:r>
              <a:rPr lang="en-US" sz="3300" i="1" dirty="0" smtClean="0"/>
              <a:t>E</a:t>
            </a:r>
            <a:r>
              <a:rPr lang="en-US" sz="3300" dirty="0" smtClean="0"/>
              <a:t>(</a:t>
            </a:r>
            <a:r>
              <a:rPr lang="en-US" sz="3300" i="1" dirty="0" smtClean="0"/>
              <a:t>X</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3300" i="1" dirty="0" smtClean="0">
                <a:latin typeface="Cambria Math"/>
                <a:ea typeface="Cambria Math"/>
              </a:rPr>
              <a:t>r</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V(</a:t>
            </a:r>
            <a:r>
              <a:rPr lang="en-US" sz="3300" i="1" dirty="0" smtClean="0"/>
              <a:t>X</a:t>
            </a:r>
            <a:r>
              <a:rPr lang="en-US" sz="3300" dirty="0" smtClean="0"/>
              <a:t>)/</a:t>
            </a:r>
            <a:r>
              <a:rPr lang="en-US" sz="3300" i="1" dirty="0" smtClean="0"/>
              <a:t>r</a:t>
            </a:r>
            <a:r>
              <a:rPr lang="en-US" sz="3300" baseline="30000" dirty="0" smtClean="0">
                <a:latin typeface="Cambria Math" pitchFamily="18" charset="0"/>
                <a:ea typeface="Cambria Math" pitchFamily="18" charset="0"/>
              </a:rPr>
              <a:t>2</a:t>
            </a:r>
            <a:r>
              <a:rPr lang="en-US" sz="3300" dirty="0" smtClean="0"/>
              <a:t>.</a:t>
            </a:r>
          </a:p>
          <a:p>
            <a:pPr>
              <a:buNone/>
            </a:pPr>
            <a:endParaRPr lang="en-US" dirty="0" smtClean="0"/>
          </a:p>
          <a:p>
            <a:pPr>
              <a:buNone/>
            </a:pPr>
            <a:r>
              <a:rPr lang="en-US" sz="3300" dirty="0" smtClean="0"/>
              <a:t>     </a:t>
            </a:r>
            <a:r>
              <a:rPr lang="en-US" sz="3300" b="1" dirty="0" smtClean="0"/>
              <a:t>Example</a:t>
            </a:r>
            <a:r>
              <a:rPr lang="en-US" sz="3300" dirty="0" smtClean="0"/>
              <a:t>: Suppose that </a:t>
            </a:r>
            <a:r>
              <a:rPr lang="en-US" sz="3300" i="1" dirty="0" smtClean="0"/>
              <a:t>X</a:t>
            </a:r>
            <a:r>
              <a:rPr lang="en-US" sz="3300" dirty="0" smtClean="0"/>
              <a:t> is a random variable that counts the number of tails when a fair coin is tossed </a:t>
            </a:r>
            <a:r>
              <a:rPr lang="en-US" sz="3300" i="1" dirty="0" smtClean="0"/>
              <a:t>n</a:t>
            </a:r>
            <a:r>
              <a:rPr lang="en-US" sz="3300" dirty="0" smtClean="0"/>
              <a:t> times. Note that </a:t>
            </a:r>
            <a:r>
              <a:rPr lang="en-US" sz="3300" i="1" dirty="0" smtClean="0"/>
              <a:t>X</a:t>
            </a:r>
            <a:r>
              <a:rPr lang="en-US" sz="3300" dirty="0" smtClean="0"/>
              <a:t> is the number of successes when </a:t>
            </a:r>
            <a:r>
              <a:rPr lang="en-US" sz="3300" i="1" dirty="0" smtClean="0"/>
              <a:t>n</a:t>
            </a:r>
            <a:r>
              <a:rPr lang="en-US" sz="3300" dirty="0" smtClean="0"/>
              <a:t> independent Bernoulli trials, each with probability of success ½ are done. Hence, (by Theorem </a:t>
            </a:r>
            <a:r>
              <a:rPr lang="en-US" sz="3300" dirty="0" smtClean="0">
                <a:latin typeface="Cambria Math" pitchFamily="18" charset="0"/>
                <a:ea typeface="Cambria Math" pitchFamily="18" charset="0"/>
              </a:rPr>
              <a:t>2</a:t>
            </a:r>
            <a:r>
              <a:rPr lang="en-US" sz="3300" dirty="0" smtClean="0">
                <a:ea typeface="Cambria Math" pitchFamily="18" charset="0"/>
              </a:rPr>
              <a:t>)</a:t>
            </a:r>
            <a:r>
              <a:rPr lang="en-US" sz="3300" dirty="0" smtClean="0"/>
              <a:t>  </a:t>
            </a:r>
            <a:r>
              <a:rPr lang="en-US" sz="3300" i="1" dirty="0" smtClean="0"/>
              <a:t>E</a:t>
            </a:r>
            <a:r>
              <a:rPr lang="en-US" sz="3300" dirty="0" smtClean="0"/>
              <a:t>(</a:t>
            </a:r>
            <a:r>
              <a:rPr lang="en-US" sz="3300" i="1" dirty="0" smtClean="0"/>
              <a:t>X</a:t>
            </a:r>
            <a:r>
              <a:rPr lang="en-US" sz="3300" dirty="0" smtClean="0"/>
              <a:t>) = </a:t>
            </a:r>
            <a:r>
              <a:rPr lang="en-US" sz="3300" i="1" dirty="0" smtClean="0"/>
              <a:t>n</a:t>
            </a:r>
            <a:r>
              <a:rPr lang="en-US" sz="3300" dirty="0" smtClean="0"/>
              <a:t>/</a:t>
            </a:r>
            <a:r>
              <a:rPr lang="en-US" sz="3300" dirty="0" smtClean="0">
                <a:ea typeface="Cambria Math" pitchFamily="18" charset="0"/>
              </a:rPr>
              <a:t>2</a:t>
            </a:r>
            <a:r>
              <a:rPr lang="en-US" sz="3300" dirty="0" smtClean="0"/>
              <a:t> and (by Example </a:t>
            </a:r>
            <a:r>
              <a:rPr lang="en-US" sz="3300" dirty="0" smtClean="0">
                <a:latin typeface="Cambria Math" pitchFamily="18" charset="0"/>
                <a:ea typeface="Cambria Math" pitchFamily="18" charset="0"/>
              </a:rPr>
              <a:t>18</a:t>
            </a:r>
            <a:r>
              <a:rPr lang="en-US" sz="3300" dirty="0" smtClean="0"/>
              <a:t>) </a:t>
            </a:r>
            <a:r>
              <a:rPr lang="en-US" sz="3300" i="1" dirty="0" smtClean="0"/>
              <a:t>V</a:t>
            </a:r>
            <a:r>
              <a:rPr lang="en-US" sz="3300" dirty="0" smtClean="0"/>
              <a:t>(</a:t>
            </a:r>
            <a:r>
              <a:rPr lang="en-US" sz="3300" i="1" dirty="0" smtClean="0"/>
              <a:t>X</a:t>
            </a:r>
            <a:r>
              <a:rPr lang="en-US" sz="3300" dirty="0" smtClean="0"/>
              <a:t>) = </a:t>
            </a:r>
            <a:r>
              <a:rPr lang="en-US" sz="3300" i="1" dirty="0" smtClean="0"/>
              <a:t>n</a:t>
            </a:r>
            <a:r>
              <a:rPr lang="en-US" sz="3300" dirty="0" smtClean="0"/>
              <a:t>/4.</a:t>
            </a:r>
          </a:p>
          <a:p>
            <a:pPr>
              <a:buNone/>
            </a:pPr>
            <a:endParaRPr lang="en-US" dirty="0" smtClean="0"/>
          </a:p>
          <a:p>
            <a:pPr>
              <a:buNone/>
            </a:pPr>
            <a:r>
              <a:rPr lang="en-US" dirty="0" smtClean="0"/>
              <a:t>      </a:t>
            </a:r>
            <a:r>
              <a:rPr lang="en-US" sz="3300" dirty="0" smtClean="0"/>
              <a:t>By </a:t>
            </a:r>
            <a:r>
              <a:rPr lang="en-US" sz="3300" dirty="0" err="1" smtClean="0"/>
              <a:t>Chebyschev’s</a:t>
            </a:r>
            <a:r>
              <a:rPr lang="en-US" sz="3300" dirty="0" smtClean="0"/>
              <a:t> inequality with </a:t>
            </a:r>
            <a:r>
              <a:rPr lang="en-US" sz="3300" i="1" dirty="0" smtClean="0"/>
              <a:t>r</a:t>
            </a:r>
            <a:r>
              <a:rPr lang="en-US" sz="3300" dirty="0" smtClean="0"/>
              <a:t> = </a:t>
            </a:r>
            <a:r>
              <a:rPr lang="en-US" sz="2200" dirty="0" smtClean="0">
                <a:latin typeface="Cambria Math"/>
                <a:ea typeface="Cambria Math"/>
              </a:rPr>
              <a:t>√</a:t>
            </a:r>
            <a:r>
              <a:rPr lang="en-US" sz="3300" i="1" dirty="0" smtClean="0"/>
              <a:t>n</a:t>
            </a:r>
            <a:r>
              <a:rPr lang="en-US" sz="3300" dirty="0" smtClean="0"/>
              <a:t>, </a:t>
            </a:r>
          </a:p>
          <a:p>
            <a:pPr>
              <a:buNone/>
            </a:pPr>
            <a:endParaRPr lang="en-US" dirty="0" smtClean="0"/>
          </a:p>
          <a:p>
            <a:pPr>
              <a:buNone/>
            </a:pPr>
            <a:r>
              <a:rPr lang="en-US" sz="3300" i="1" dirty="0" smtClean="0"/>
              <a:t>                   p</a:t>
            </a:r>
            <a:r>
              <a:rPr lang="en-US" sz="3300" dirty="0" smtClean="0"/>
              <a:t>(</a:t>
            </a:r>
            <a:r>
              <a:rPr lang="en-US" sz="3300" i="1" dirty="0" smtClean="0"/>
              <a:t>|X</a:t>
            </a:r>
            <a:r>
              <a:rPr lang="en-US" sz="3300" dirty="0" smtClean="0"/>
              <a:t>(s) </a:t>
            </a:r>
            <a:r>
              <a:rPr lang="en-US" sz="3300" dirty="0" smtClean="0">
                <a:latin typeface="Cambria Math"/>
                <a:ea typeface="Cambria Math"/>
              </a:rPr>
              <a:t>−</a:t>
            </a:r>
            <a:r>
              <a:rPr lang="en-US" sz="3300" i="1" dirty="0" smtClean="0"/>
              <a:t> n</a:t>
            </a:r>
            <a:r>
              <a:rPr lang="en-US" sz="3300" dirty="0" smtClean="0"/>
              <a:t>/</a:t>
            </a:r>
            <a:r>
              <a:rPr lang="en-US" sz="33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 </a:t>
            </a:r>
            <a:r>
              <a:rPr lang="en-US" sz="2200" dirty="0" smtClean="0">
                <a:latin typeface="Cambria Math"/>
                <a:ea typeface="Cambria Math"/>
              </a:rPr>
              <a:t>√</a:t>
            </a:r>
            <a:r>
              <a:rPr lang="en-US" sz="3300" i="1" dirty="0" smtClean="0"/>
              <a:t>n</a:t>
            </a:r>
            <a:r>
              <a:rPr lang="en-US" sz="3300" dirty="0" smtClean="0"/>
              <a:t> </a:t>
            </a:r>
            <a:r>
              <a:rPr lang="en-US" sz="3300" dirty="0" smtClean="0">
                <a:ea typeface="Cambria Math" pitchFamily="18" charset="0"/>
              </a:rPr>
              <a:t>)</a:t>
            </a:r>
            <a:r>
              <a:rPr lang="en-US" sz="3300" dirty="0" smtClean="0"/>
              <a:t> </a:t>
            </a:r>
            <a:r>
              <a:rPr lang="en-US" sz="3300" dirty="0" smtClean="0">
                <a:latin typeface="Cambria Math"/>
                <a:ea typeface="Cambria Math"/>
              </a:rPr>
              <a:t>≤</a:t>
            </a:r>
            <a:r>
              <a:rPr lang="en-US" sz="3300" dirty="0" smtClean="0"/>
              <a:t> (</a:t>
            </a:r>
            <a:r>
              <a:rPr lang="en-US" sz="3300" i="1" dirty="0" smtClean="0"/>
              <a:t>n</a:t>
            </a:r>
            <a:r>
              <a:rPr lang="en-US" sz="3300" dirty="0" smtClean="0"/>
              <a:t>/</a:t>
            </a:r>
            <a:r>
              <a:rPr lang="en-US" sz="3300" dirty="0" smtClean="0">
                <a:latin typeface="Cambria Math" pitchFamily="18" charset="0"/>
                <a:ea typeface="Cambria Math" pitchFamily="18" charset="0"/>
              </a:rPr>
              <a:t>4</a:t>
            </a:r>
            <a:r>
              <a:rPr lang="en-US" sz="3300" dirty="0" smtClean="0"/>
              <a:t> )(</a:t>
            </a:r>
            <a:r>
              <a:rPr lang="en-US" sz="2200" dirty="0" smtClean="0">
                <a:latin typeface="Cambria Math" pitchFamily="18" charset="0"/>
                <a:ea typeface="Cambria Math" pitchFamily="18" charset="0"/>
              </a:rPr>
              <a:t>√</a:t>
            </a:r>
            <a:r>
              <a:rPr lang="en-US" sz="3300" i="1" dirty="0" smtClean="0"/>
              <a:t>n</a:t>
            </a:r>
            <a:r>
              <a:rPr lang="en-US" sz="3300" dirty="0" smtClean="0"/>
              <a:t> )</a:t>
            </a:r>
            <a:r>
              <a:rPr lang="en-US" sz="3300" baseline="30000" dirty="0" smtClean="0">
                <a:latin typeface="Cambria Math" pitchFamily="18" charset="0"/>
                <a:ea typeface="Cambria Math" pitchFamily="18" charset="0"/>
              </a:rPr>
              <a:t>2</a:t>
            </a:r>
            <a:r>
              <a:rPr lang="en-US" sz="3300" dirty="0" smtClean="0">
                <a:latin typeface="Cambria Math"/>
                <a:ea typeface="Cambria Math"/>
              </a:rPr>
              <a:t> =</a:t>
            </a:r>
            <a:r>
              <a:rPr lang="en-US" sz="3300" dirty="0" smtClean="0"/>
              <a:t> ¼.</a:t>
            </a:r>
          </a:p>
          <a:p>
            <a:pPr>
              <a:buNone/>
            </a:pPr>
            <a:endParaRPr lang="en-US" dirty="0" smtClean="0"/>
          </a:p>
          <a:p>
            <a:pPr>
              <a:buNone/>
            </a:pPr>
            <a:r>
              <a:rPr lang="en-US" dirty="0" smtClean="0"/>
              <a:t>      </a:t>
            </a:r>
            <a:r>
              <a:rPr lang="en-US" sz="3300" dirty="0" smtClean="0"/>
              <a:t>This means that the probability that the number of tails that come up on </a:t>
            </a:r>
            <a:r>
              <a:rPr lang="en-US" sz="3300" i="1" dirty="0" smtClean="0"/>
              <a:t>n</a:t>
            </a:r>
            <a:r>
              <a:rPr lang="en-US" sz="3300" dirty="0" smtClean="0"/>
              <a:t> tosses deviates from the mean , </a:t>
            </a:r>
            <a:r>
              <a:rPr lang="en-US" sz="3300" i="1" dirty="0" smtClean="0"/>
              <a:t>n</a:t>
            </a:r>
            <a:r>
              <a:rPr lang="en-US" sz="3300" dirty="0" smtClean="0"/>
              <a:t>/</a:t>
            </a:r>
            <a:r>
              <a:rPr lang="en-US" sz="3300" dirty="0" smtClean="0">
                <a:latin typeface="Cambria Math" pitchFamily="18" charset="0"/>
                <a:ea typeface="Cambria Math" pitchFamily="18" charset="0"/>
              </a:rPr>
              <a:t>2</a:t>
            </a:r>
            <a:r>
              <a:rPr lang="en-US" sz="3300" dirty="0" smtClean="0"/>
              <a:t>, by more than </a:t>
            </a:r>
            <a:r>
              <a:rPr lang="en-US" sz="3300" dirty="0" smtClean="0">
                <a:latin typeface="Cambria Math"/>
                <a:ea typeface="Cambria Math"/>
              </a:rPr>
              <a:t>√</a:t>
            </a:r>
            <a:r>
              <a:rPr lang="en-US" sz="3300" i="1" dirty="0" smtClean="0"/>
              <a:t>n</a:t>
            </a:r>
            <a:r>
              <a:rPr lang="en-US" sz="3300" dirty="0" smtClean="0"/>
              <a:t>  is no larger than ¼.</a:t>
            </a:r>
          </a:p>
          <a:p>
            <a:pPr>
              <a:buNone/>
            </a:pPr>
            <a:r>
              <a:rPr lang="en-US" sz="3300" dirty="0" smtClean="0"/>
              <a:t>          </a:t>
            </a:r>
            <a:endParaRPr lang="en-US" sz="3300" dirty="0"/>
          </a:p>
        </p:txBody>
      </p:sp>
      <p:sp>
        <p:nvSpPr>
          <p:cNvPr id="6" name="TextBox 5"/>
          <p:cNvSpPr txBox="1"/>
          <p:nvPr/>
        </p:nvSpPr>
        <p:spPr>
          <a:xfrm>
            <a:off x="3352800" y="304800"/>
            <a:ext cx="2971800" cy="646331"/>
          </a:xfrm>
          <a:prstGeom prst="rect">
            <a:avLst/>
          </a:prstGeom>
          <a:noFill/>
        </p:spPr>
        <p:txBody>
          <a:bodyPr wrap="square" rtlCol="0">
            <a:spAutoFit/>
          </a:bodyPr>
          <a:lstStyle/>
          <a:p>
            <a:r>
              <a:rPr lang="en-US" dirty="0" err="1" smtClean="0"/>
              <a:t>Pafnuty</a:t>
            </a:r>
            <a:r>
              <a:rPr lang="en-US" dirty="0" smtClean="0"/>
              <a:t> </a:t>
            </a:r>
            <a:r>
              <a:rPr lang="en-US" dirty="0" err="1" smtClean="0"/>
              <a:t>Lvovich</a:t>
            </a:r>
            <a:r>
              <a:rPr lang="en-US" dirty="0" smtClean="0"/>
              <a:t> </a:t>
            </a:r>
            <a:r>
              <a:rPr lang="en-US" dirty="0" err="1" smtClean="0"/>
              <a:t>Chebyshev</a:t>
            </a:r>
            <a:r>
              <a:rPr lang="en-US" dirty="0" smtClean="0"/>
              <a:t> </a:t>
            </a:r>
          </a:p>
          <a:p>
            <a:r>
              <a:rPr lang="en-US" dirty="0" smtClean="0"/>
              <a:t>(</a:t>
            </a:r>
            <a:r>
              <a:rPr lang="en-US" dirty="0" smtClean="0">
                <a:latin typeface="Cambria Math" pitchFamily="18" charset="0"/>
                <a:ea typeface="Cambria Math" pitchFamily="18" charset="0"/>
              </a:rPr>
              <a:t>1821-1894</a:t>
            </a:r>
            <a:r>
              <a:rPr lang="en-US" dirty="0" smtClean="0"/>
              <a:t>)</a:t>
            </a:r>
            <a:endParaRPr lang="en-US" dirty="0"/>
          </a:p>
        </p:txBody>
      </p:sp>
      <p:sp>
        <p:nvSpPr>
          <p:cNvPr id="7" name="TextBox 6"/>
          <p:cNvSpPr txBox="1"/>
          <p:nvPr/>
        </p:nvSpPr>
        <p:spPr>
          <a:xfrm>
            <a:off x="5334000" y="2819400"/>
            <a:ext cx="2895600" cy="369332"/>
          </a:xfrm>
          <a:prstGeom prst="rect">
            <a:avLst/>
          </a:prstGeom>
          <a:noFill/>
        </p:spPr>
        <p:txBody>
          <a:bodyPr wrap="square" rtlCol="0">
            <a:spAutoFit/>
          </a:bodyPr>
          <a:lstStyle/>
          <a:p>
            <a:r>
              <a:rPr lang="en-US" i="1" dirty="0" smtClean="0"/>
              <a:t>see text for the proof </a:t>
            </a:r>
            <a:endParaRPr lang="en-US" i="1" dirty="0"/>
          </a:p>
        </p:txBody>
      </p:sp>
      <p:pic>
        <p:nvPicPr>
          <p:cNvPr id="8" name="Picture 7" descr="0604.jpg"/>
          <p:cNvPicPr>
            <a:picLocks noChangeAspect="1"/>
          </p:cNvPicPr>
          <p:nvPr/>
        </p:nvPicPr>
        <p:blipFill>
          <a:blip r:embed="rId2" cstate="print"/>
          <a:stretch>
            <a:fillRect/>
          </a:stretch>
        </p:blipFill>
        <p:spPr>
          <a:xfrm>
            <a:off x="6629400" y="228600"/>
            <a:ext cx="898398" cy="10370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   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   Hence, the probability of picking a winning combination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a:p>
            <a:pPr>
              <a:buNone/>
            </a:pPr>
            <a:r>
              <a:rPr lang="en-US" dirty="0" smtClean="0">
                <a:latin typeface="Cambria Math" pitchFamily="18" charset="0"/>
                <a:ea typeface="Cambria Math" pitchFamily="18" charset="0"/>
              </a:rPr>
              <a:t>    </a:t>
            </a:r>
            <a:r>
              <a:rPr lang="en-US" i="1" dirty="0" smtClean="0">
                <a:ea typeface="Cambria Math" pitchFamily="18" charset="0"/>
              </a:rPr>
              <a:t>Can you work out the probability of winning the lottery with the biggest prize where you live?</a:t>
            </a:r>
            <a:endParaRPr lang="en-US"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None/>
            </a:pPr>
            <a:r>
              <a:rPr lang="en-US" dirty="0" smtClean="0">
                <a:solidFill>
                  <a:schemeClr val="accent1"/>
                </a:solidFill>
              </a:rPr>
              <a:t>a)</a:t>
            </a:r>
            <a:r>
              <a:rPr lang="en-US" dirty="0" smtClean="0"/>
              <a:t>    </a:t>
            </a:r>
            <a:r>
              <a:rPr lang="en-US" i="1" dirty="0" smtClean="0"/>
              <a:t>Sampling </a:t>
            </a:r>
            <a:r>
              <a:rPr lang="en-US" i="1" dirty="0" smtClean="0"/>
              <a:t>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smtClean="0">
                <a:latin typeface="Cambria Math"/>
                <a:ea typeface="Cambria Math"/>
              </a:rPr>
              <a:t>∙</a:t>
            </a:r>
            <a:r>
              <a:rPr lang="en-US" dirty="0" smtClean="0">
                <a:latin typeface="Cambria Math" pitchFamily="18" charset="0"/>
                <a:ea typeface="Cambria Math" pitchFamily="18" charset="0"/>
              </a:rPr>
              <a:t>47 </a:t>
            </a:r>
            <a:r>
              <a:rPr lang="en-US" dirty="0" smtClean="0">
                <a:latin typeface="Cambria Math"/>
                <a:ea typeface="Cambria Math"/>
              </a:rPr>
              <a:t>∙</a:t>
            </a:r>
            <a:r>
              <a:rPr lang="en-US" dirty="0" smtClean="0">
                <a:latin typeface="Cambria Math" pitchFamily="18" charset="0"/>
                <a:ea typeface="Cambria Math" pitchFamily="18" charset="0"/>
              </a:rPr>
              <a:t>46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solidFill>
                  <a:schemeClr val="accent1"/>
                </a:solidFill>
              </a:rPr>
              <a:t>b)</a:t>
            </a:r>
            <a:r>
              <a:rPr lang="en-US" i="1" dirty="0" smtClean="0"/>
              <a:t>    Sampling </a:t>
            </a:r>
            <a:r>
              <a:rPr lang="en-US" i="1" dirty="0" smtClean="0"/>
              <a:t>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i_1} \cap E_{i_2} \cap \cdots \cap E_{i_m}) = p(E_{i_1})p(E_{i_2}) \cdots p(E_{i_m}) $$&#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x \in S} p(s) X(s).$$&#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frac{1}{6}\cdot 1 + \frac{1}{6}\cdot 2 + \cdots \frac{1}{6}\cdot 6 = \frac{21}{6} = \frac{7}{2}.$$&#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X = r) = \sum_{s \in S, X(s) = r}p(s), $&#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r \in X(S)}p(X = r)r.$$&#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2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kC(n,k)p^{k}q^{n-k}$$&#10;&#10;&#10;\end{document}"/>
  <p:tag name="IGUANATEXSIZE" val="15"/>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n}nC(n-1,k-1)p^{k}q^{n-k}$$&#10;&#10;&#10;\end{document}"/>
  <p:tag name="IGUANATEXSIZE" val="15"/>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k = 1}^{n}C(n-1,k-1)p^{k-1}q^{n-k}$$&#10;&#10;&#10;\end{document}"/>
  <p:tag name="IGUANATEXSIZE" val="15"/>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sum_{j = 0}^{n-1}C(n-1,j)p^{j}q^{n-1-j}$$&#10;&#10;&#10;\end{document}"/>
  <p:tag name="IGUANATEXSIZE" val="15"/>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p + 1)^{n-1}$$&#10;&#10;&#10;\end{document}"/>
  <p:tag name="IGUANATEXSIZE" val="15"/>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np.$$&#10;&#10;&#10;\end{document}"/>
  <p:tag name="IGUANATEXSIZE" val="15"/>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k = 1}^{n}kp(X = k)$$&#10;&#10;&#10;\end{document}"/>
  <p:tag name="IGUANATEXSIZE" val="15"/>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 \sum_{1 \leq i &lt; j \leq n } I_{i,j}.$$&#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1 \leq i &lt; j \leq n } E(I_{i,j}) = \left( &#10;\begin{array}{l} n\\2&#10;\end{array}&#10; \right)&#10;\cdot \frac{1}{2} = \frac{n- 1}{2}\cdot \frac{1}{2}.$$&#10;&#10;&#10;\end{document}"/>
  <p:tag name="IGUANATEXSIZE" val="15"/>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 &#10;\begin{array}{l} n\\2&#10;\end{array}\right)$$&#10;&#10;&#10;\end{document}"/>
  <p:tag name="IGUANATEXSIZE" val="8"/>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_{j=1}^{n}p(a_j)X(a_j).$$&#10;&#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_i) = \sum^{i}_{k=1}p_i(k)\cdot X_i(k) = \sum_{k=1}^{i}\frac{1}{i}\cdot k$$&#10;&#10;\end{document}"/>
  <p:tag name="IGUANATEXSIZE" val="15"/>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i}\sum_{k=1}^{i}k = \frac{1}{i}\cdot \frac{i(i +1)}{2} = \frac{i + 1}{2}$$&#10;&#10;\end{document}"/>
  <p:tag name="IGUANATEXSIZE" val="15"/>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 = \sum^{n}_{i=2}E(X_i) = \sum_{i=2}^{n}\frac{i + 1}{2} = \frac{1}{2}\sum_{j=3}^{n + 1}j$$&#10;&#10;\end{document}"/>
  <p:tag name="IGUANATEXSIZE" val="15"/>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1}{2}\frac{(n+1)(n + 2)}{2} - \frac{1}{2}(1 + 2)  =     \frac{n^2 + 3n -4}{4}$$&#10; &#10;\end{document}"/>
  <p:tag name="IGUANATEXSIZE" val="15"/>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heta(n^2)$$&#10; &#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sum_{s \in S} (X(s) - E(X))^{2} p(s).$$&#10; &#10;\end{document}"/>
  <p:tag name="IGUANATEXSIZE" val="15"/>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qrt{V(X)}.$&#10; &#10;\end{document}"/>
  <p:tag name="IGUANATEXSIZE" val="12"/>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V(X) = \frac{91}{6} - \left( \frac{7}{2}\right)^2 = \frac{35}{12}.$$&#10; &#10;\end{document}"/>
  <p:tag name="IGUANATEXSIZ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12180</TotalTime>
  <Words>7920</Words>
  <Application>Microsoft Office PowerPoint</Application>
  <PresentationFormat>On-screen Show (4:3)</PresentationFormat>
  <Paragraphs>603</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Constantia</vt:lpstr>
      <vt:lpstr>Wingdings 2</vt:lpstr>
      <vt:lpstr>Cambria Math</vt:lpstr>
      <vt:lpstr>Symbol</vt:lpstr>
      <vt:lpstr>Cambria</vt:lpstr>
      <vt:lpstr>Flow</vt:lpstr>
      <vt:lpstr>Discrete Probability</vt:lpstr>
      <vt:lpstr>Chapter Summary</vt:lpstr>
      <vt:lpstr>An Introduction to Discrete Probability</vt:lpstr>
      <vt:lpstr>Section Summary</vt:lpstr>
      <vt:lpstr>Probability of an Event</vt:lpstr>
      <vt:lpstr>Applying Laplace’s Definition</vt:lpstr>
      <vt:lpstr>Applying Laplace’s Definition</vt:lpstr>
      <vt:lpstr>Applying Laplace’s Definition</vt:lpstr>
      <vt:lpstr>Applying Laplace’s Definition</vt:lpstr>
      <vt:lpstr>The Probability of Complements and Unions of Events</vt:lpstr>
      <vt:lpstr>The Probability of Complements and Unions of Events</vt:lpstr>
      <vt:lpstr>The Probability of Complements and Unions of Events</vt:lpstr>
      <vt:lpstr>The Probability of Complements and Unions of Events</vt:lpstr>
      <vt:lpstr>Monty Hall Puzzle</vt:lpstr>
      <vt:lpstr> Probability Theory</vt:lpstr>
      <vt:lpstr>Section Summary</vt:lpstr>
      <vt:lpstr>Assigning Probabilities</vt:lpstr>
      <vt:lpstr>Assigning Probabilities</vt:lpstr>
      <vt:lpstr>Uniform Distribution</vt:lpstr>
      <vt:lpstr>Probability of an Event</vt:lpstr>
      <vt:lpstr>Example</vt:lpstr>
      <vt:lpstr>Probabilities of Complements and Unions  of Events</vt:lpstr>
      <vt:lpstr>Combinations of Events</vt:lpstr>
      <vt:lpstr>Conditional Probability</vt:lpstr>
      <vt:lpstr>Conditional Probability</vt:lpstr>
      <vt:lpstr>Independence</vt:lpstr>
      <vt:lpstr>Independence</vt:lpstr>
      <vt:lpstr>Pairwise and Mutual Independence</vt:lpstr>
      <vt:lpstr>Bernoulli Trials </vt:lpstr>
      <vt:lpstr>Bernoulli Trials </vt:lpstr>
      <vt:lpstr>Probability of k Successes in n Independent Bernoulli Trials.</vt:lpstr>
      <vt:lpstr>Random Variables</vt:lpstr>
      <vt:lpstr>Random Variables</vt:lpstr>
      <vt:lpstr>The Famous Birthday Problem</vt:lpstr>
      <vt:lpstr>Monte Carlo Algorithms</vt:lpstr>
      <vt:lpstr>Probabilistic Primality Testing</vt:lpstr>
      <vt:lpstr>Bayes’ Theorem</vt:lpstr>
      <vt:lpstr>Section Summary</vt:lpstr>
      <vt:lpstr>Motivation for 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lpstr>Expected Value and Variance</vt:lpstr>
      <vt:lpstr>Section Summary</vt:lpstr>
      <vt:lpstr>Expected Value</vt:lpstr>
      <vt:lpstr>Expected Value</vt:lpstr>
      <vt:lpstr>Expected Value</vt:lpstr>
      <vt:lpstr>Expected Value</vt:lpstr>
      <vt:lpstr>Linearity of Expectations</vt:lpstr>
      <vt:lpstr>Linearity of Expectations</vt:lpstr>
      <vt:lpstr>Linearity of Expectations</vt:lpstr>
      <vt:lpstr>Average-Case Computational Complexity</vt:lpstr>
      <vt:lpstr>Average-Case Complexity of Linear Search</vt:lpstr>
      <vt:lpstr>Average-Case Complexity of Linear Search </vt:lpstr>
      <vt:lpstr>Average-Case Complexity of Insertion Sort</vt:lpstr>
      <vt:lpstr>Average-Case Complexity of Insertion Sort </vt:lpstr>
      <vt:lpstr>Average-Case Complexity of Insertion Sort </vt:lpstr>
      <vt:lpstr>The Geometric Distribution</vt:lpstr>
      <vt:lpstr>Independent Random Variables</vt:lpstr>
      <vt:lpstr>Variance</vt:lpstr>
      <vt:lpstr>Variance</vt:lpstr>
      <vt:lpstr>Variance</vt:lpstr>
      <vt:lpstr>Chebyshev’s Inequality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Richard Scherl</cp:lastModifiedBy>
  <cp:revision>685</cp:revision>
  <dcterms:created xsi:type="dcterms:W3CDTF">2011-09-30T22:16:33Z</dcterms:created>
  <dcterms:modified xsi:type="dcterms:W3CDTF">2011-11-09T00:44:54Z</dcterms:modified>
</cp:coreProperties>
</file>