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9144000" cy="6858000" type="screen4x3"/>
  <p:notesSz cx="6858000" cy="9723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64E7"/>
    <a:srgbClr val="2677DA"/>
    <a:srgbClr val="0070C0"/>
    <a:srgbClr val="43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24EA-436F-4623-BE78-AECB81036AE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AD0D-19F8-4D87-A48E-F98E1A2943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24EA-436F-4623-BE78-AECB81036AE0}" type="datetimeFigureOut">
              <a:rPr lang="ru-RU" smtClean="0"/>
              <a:t>19.11.2020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AD0D-19F8-4D87-A48E-F98E1A2943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9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0"/>
                <a:lumOff val="100000"/>
              </a:schemeClr>
            </a:gs>
            <a:gs pos="100000">
              <a:srgbClr val="2677DA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C01D65-7A40-4337-94CF-6248235C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28"/>
            <a:ext cx="9144000" cy="3600400"/>
          </a:xfrm>
          <a:prstGeom prst="rect">
            <a:avLst/>
          </a:prstGeom>
          <a:effectLst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37A2B4-1B5D-4BBE-A9F0-2A301ECA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20" y="509584"/>
            <a:ext cx="2688283" cy="89148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06F48FF-7F5F-45DB-ACFC-CF1E51035416}"/>
              </a:ext>
            </a:extLst>
          </p:cNvPr>
          <p:cNvSpPr/>
          <p:nvPr/>
        </p:nvSpPr>
        <p:spPr>
          <a:xfrm>
            <a:off x="0" y="2517001"/>
            <a:ext cx="9143999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ru-RU" sz="3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Приложение «Помощник учителя»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0133D-3A4F-4F1E-A112-C5823D490CE6}"/>
              </a:ext>
            </a:extLst>
          </p:cNvPr>
          <p:cNvSpPr txBox="1"/>
          <p:nvPr/>
        </p:nvSpPr>
        <p:spPr>
          <a:xfrm>
            <a:off x="4085736" y="604063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Москва 2020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030F9C-F17E-4DED-8074-591C6CC0C8A4}"/>
              </a:ext>
            </a:extLst>
          </p:cNvPr>
          <p:cNvSpPr/>
          <p:nvPr/>
        </p:nvSpPr>
        <p:spPr>
          <a:xfrm>
            <a:off x="3269812" y="4383626"/>
            <a:ext cx="42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ru-RU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Разработчик: Немов Николай</a:t>
            </a:r>
          </a:p>
          <a:p>
            <a:pPr defTabSz="914400">
              <a:spcBef>
                <a:spcPct val="0"/>
              </a:spcBef>
            </a:pPr>
            <a:r>
              <a:rPr lang="ru-RU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Руководитель проекта: …Вадим</a:t>
            </a:r>
          </a:p>
        </p:txBody>
      </p:sp>
    </p:spTree>
    <p:extLst>
      <p:ext uri="{BB962C8B-B14F-4D97-AF65-F5344CB8AC3E}">
        <p14:creationId xmlns:p14="http://schemas.microsoft.com/office/powerpoint/2010/main" val="1648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5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3392D1-E7A5-44CB-865F-1AF146C5990F}"/>
              </a:ext>
            </a:extLst>
          </p:cNvPr>
          <p:cNvSpPr/>
          <p:nvPr/>
        </p:nvSpPr>
        <p:spPr>
          <a:xfrm>
            <a:off x="2422316" y="2525443"/>
            <a:ext cx="4084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Спасибо за внимание!</a:t>
            </a:r>
          </a:p>
        </p:txBody>
      </p:sp>
      <p:pic>
        <p:nvPicPr>
          <p:cNvPr id="9" name="Picture 4" descr="https://blog.click.ru/wp-content/uploads/2019/01/chat-bot-na-sajte-zachem-sozdavat-komu-ispolzovat-i-kak-nastroit-1.jpg">
            <a:extLst>
              <a:ext uri="{FF2B5EF4-FFF2-40B4-BE49-F238E27FC236}">
                <a16:creationId xmlns:a16="http://schemas.microsoft.com/office/drawing/2014/main" id="{4BED1788-CC56-4BE2-8120-FD1327F4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70" y="3276548"/>
            <a:ext cx="3310927" cy="214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67725B6-D18E-49A8-8018-99F84E90F4A6}"/>
              </a:ext>
            </a:extLst>
          </p:cNvPr>
          <p:cNvSpPr/>
          <p:nvPr/>
        </p:nvSpPr>
        <p:spPr>
          <a:xfrm>
            <a:off x="6506818" y="6242681"/>
            <a:ext cx="2461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nicolaynemov@mail.ru</a:t>
            </a:r>
            <a:endParaRPr lang="ru-RU" sz="1500" b="1" dirty="0">
              <a:solidFill>
                <a:srgbClr val="286D9F"/>
              </a:solidFill>
              <a:latin typeface="Trebuchet MS" panose="020B0603020202020204"/>
              <a:ea typeface="DIN 2014 Light" panose="020B0404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526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4A163B-867B-4EDF-8786-874B0927D6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*</a:t>
            </a:r>
            <a:endParaRPr lang="en-US"/>
          </a:p>
        </p:txBody>
      </p:sp>
      <p:pic>
        <p:nvPicPr>
          <p:cNvPr id="5" name="Picture 4" descr="fon">
            <a:extLst>
              <a:ext uri="{FF2B5EF4-FFF2-40B4-BE49-F238E27FC236}">
                <a16:creationId xmlns:a16="http://schemas.microsoft.com/office/drawing/2014/main" id="{A0789EF2-3419-468F-8250-AE3E3671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3A7DC1-6ADE-4734-BBB2-4BEC35C16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26" name="Text Box 34">
            <a:extLst>
              <a:ext uri="{FF2B5EF4-FFF2-40B4-BE49-F238E27FC236}">
                <a16:creationId xmlns:a16="http://schemas.microsoft.com/office/drawing/2014/main" id="{75CEBE27-3357-4A0A-A717-C81CA31F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32687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Назначение приложения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1998D851-7B25-4913-88A4-82F05949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28" name="Picture 89">
            <a:extLst>
              <a:ext uri="{FF2B5EF4-FFF2-40B4-BE49-F238E27FC236}">
                <a16:creationId xmlns:a16="http://schemas.microsoft.com/office/drawing/2014/main" id="{F2DA6050-6A7C-4B99-9BA1-5DA3B42F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4" y="2055733"/>
            <a:ext cx="229914" cy="20576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7">
            <a:extLst>
              <a:ext uri="{FF2B5EF4-FFF2-40B4-BE49-F238E27FC236}">
                <a16:creationId xmlns:a16="http://schemas.microsoft.com/office/drawing/2014/main" id="{622C5A93-D77F-4E5B-BAAB-A0512329A53B}"/>
              </a:ext>
            </a:extLst>
          </p:cNvPr>
          <p:cNvSpPr/>
          <p:nvPr/>
        </p:nvSpPr>
        <p:spPr>
          <a:xfrm rot="10800000">
            <a:off x="22193" y="2040862"/>
            <a:ext cx="1000364" cy="589316"/>
          </a:xfrm>
          <a:prstGeom prst="rect">
            <a:avLst/>
          </a:prstGeom>
          <a:solidFill>
            <a:srgbClr val="0476B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pSp>
        <p:nvGrpSpPr>
          <p:cNvPr id="30" name="Group 99">
            <a:extLst>
              <a:ext uri="{FF2B5EF4-FFF2-40B4-BE49-F238E27FC236}">
                <a16:creationId xmlns:a16="http://schemas.microsoft.com/office/drawing/2014/main" id="{4E733D0B-CEBE-40A2-B21F-C3378B4939CC}"/>
              </a:ext>
            </a:extLst>
          </p:cNvPr>
          <p:cNvGrpSpPr/>
          <p:nvPr/>
        </p:nvGrpSpPr>
        <p:grpSpPr>
          <a:xfrm>
            <a:off x="734523" y="1845498"/>
            <a:ext cx="4030913" cy="759253"/>
            <a:chOff x="712330" y="1117961"/>
            <a:chExt cx="4030913" cy="872857"/>
          </a:xfrm>
        </p:grpSpPr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9B8C88E9-5D68-481A-B30A-FF9C79106CD3}"/>
                </a:ext>
              </a:extLst>
            </p:cNvPr>
            <p:cNvGrpSpPr/>
            <p:nvPr/>
          </p:nvGrpSpPr>
          <p:grpSpPr>
            <a:xfrm rot="10800000">
              <a:off x="712331" y="1117961"/>
              <a:ext cx="4030912" cy="677493"/>
              <a:chOff x="3074218" y="2072213"/>
              <a:chExt cx="4030912" cy="1017999"/>
            </a:xfrm>
            <a:solidFill>
              <a:srgbClr val="0476BF"/>
            </a:solidFill>
          </p:grpSpPr>
          <p:sp>
            <p:nvSpPr>
              <p:cNvPr id="33" name="Notched Right Arrow 34">
                <a:extLst>
                  <a:ext uri="{FF2B5EF4-FFF2-40B4-BE49-F238E27FC236}">
                    <a16:creationId xmlns:a16="http://schemas.microsoft.com/office/drawing/2014/main" id="{FEF00208-63AD-40C7-A02E-021A5AD6BAA3}"/>
                  </a:ext>
                </a:extLst>
              </p:cNvPr>
              <p:cNvSpPr/>
              <p:nvPr/>
            </p:nvSpPr>
            <p:spPr>
              <a:xfrm>
                <a:off x="3074218" y="2072213"/>
                <a:ext cx="2878772" cy="1017999"/>
              </a:xfrm>
              <a:prstGeom prst="notchedRightArrow">
                <a:avLst>
                  <a:gd name="adj1" fmla="val 100000"/>
                  <a:gd name="adj2" fmla="val 51461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9E752722-C2CC-4D13-8A3A-2620E0A163E1}"/>
                  </a:ext>
                </a:extLst>
              </p:cNvPr>
              <p:cNvSpPr/>
              <p:nvPr/>
            </p:nvSpPr>
            <p:spPr>
              <a:xfrm>
                <a:off x="5032856" y="2072213"/>
                <a:ext cx="2072274" cy="1017999"/>
              </a:xfrm>
              <a:prstGeom prst="rect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32" name="Right Triangle 38">
              <a:extLst>
                <a:ext uri="{FF2B5EF4-FFF2-40B4-BE49-F238E27FC236}">
                  <a16:creationId xmlns:a16="http://schemas.microsoft.com/office/drawing/2014/main" id="{BE9F4111-5D9C-4832-98C4-7C4D8DE8AA89}"/>
                </a:ext>
              </a:extLst>
            </p:cNvPr>
            <p:cNvSpPr/>
            <p:nvPr/>
          </p:nvSpPr>
          <p:spPr>
            <a:xfrm rot="10800000">
              <a:off x="712330" y="1788667"/>
              <a:ext cx="288033" cy="202151"/>
            </a:xfrm>
            <a:prstGeom prst="rtTriangle">
              <a:avLst/>
            </a:prstGeom>
            <a:solidFill>
              <a:srgbClr val="0476B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35" name="Rectangle 64">
            <a:extLst>
              <a:ext uri="{FF2B5EF4-FFF2-40B4-BE49-F238E27FC236}">
                <a16:creationId xmlns:a16="http://schemas.microsoft.com/office/drawing/2014/main" id="{D2EDBDB5-ED37-4D71-B19D-88EFA20058A5}"/>
              </a:ext>
            </a:extLst>
          </p:cNvPr>
          <p:cNvSpPr/>
          <p:nvPr/>
        </p:nvSpPr>
        <p:spPr>
          <a:xfrm>
            <a:off x="1057284" y="1924711"/>
            <a:ext cx="33635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31626"/>
            <a:r>
              <a:rPr lang="ru-RU" sz="1400" b="1" dirty="0">
                <a:solidFill>
                  <a:prstClr val="white"/>
                </a:solidFill>
                <a:latin typeface="Arial"/>
              </a:rPr>
              <a:t>Сокращение объемов канцелярской работы</a:t>
            </a:r>
          </a:p>
        </p:txBody>
      </p:sp>
      <p:grpSp>
        <p:nvGrpSpPr>
          <p:cNvPr id="36" name="Group 71">
            <a:extLst>
              <a:ext uri="{FF2B5EF4-FFF2-40B4-BE49-F238E27FC236}">
                <a16:creationId xmlns:a16="http://schemas.microsoft.com/office/drawing/2014/main" id="{702CAE77-571F-4A48-8757-2C5C5DDF153A}"/>
              </a:ext>
            </a:extLst>
          </p:cNvPr>
          <p:cNvGrpSpPr/>
          <p:nvPr/>
        </p:nvGrpSpPr>
        <p:grpSpPr>
          <a:xfrm>
            <a:off x="5665677" y="1775717"/>
            <a:ext cx="3401374" cy="688672"/>
            <a:chOff x="1386852" y="1192915"/>
            <a:chExt cx="3097031" cy="688672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BBC3A1D9-D260-4F28-9D7B-05F9318835A3}"/>
                </a:ext>
              </a:extLst>
            </p:cNvPr>
            <p:cNvSpPr txBox="1">
              <a:spLocks/>
            </p:cNvSpPr>
            <p:nvPr/>
          </p:nvSpPr>
          <p:spPr>
            <a:xfrm>
              <a:off x="1386852" y="1192915"/>
              <a:ext cx="3097031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200" b="1" dirty="0">
                  <a:solidFill>
                    <a:srgbClr val="0476BF"/>
                  </a:solidFill>
                  <a:latin typeface="Arial"/>
                </a:rPr>
                <a:t>Сокращение объемов канцелярской работы</a:t>
              </a: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C1BC4FFA-EE04-4887-9239-333695B6F6EE}"/>
                </a:ext>
              </a:extLst>
            </p:cNvPr>
            <p:cNvSpPr txBox="1">
              <a:spLocks/>
            </p:cNvSpPr>
            <p:nvPr/>
          </p:nvSpPr>
          <p:spPr>
            <a:xfrm>
              <a:off x="1386852" y="1419922"/>
              <a:ext cx="309703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/>
                </a:rPr>
                <a:t>Упрощение и сокращение объемов канцелярской работы, в большом объеме выполняемой учителями, в особенности – классными руководителями.</a:t>
              </a:r>
            </a:p>
          </p:txBody>
        </p:sp>
      </p:grpSp>
      <p:pic>
        <p:nvPicPr>
          <p:cNvPr id="40" name="Picture 89">
            <a:extLst>
              <a:ext uri="{FF2B5EF4-FFF2-40B4-BE49-F238E27FC236}">
                <a16:creationId xmlns:a16="http://schemas.microsoft.com/office/drawing/2014/main" id="{1D20677A-8203-48BD-A18F-5DF23197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" y="4048565"/>
            <a:ext cx="229914" cy="20576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1">
            <a:extLst>
              <a:ext uri="{FF2B5EF4-FFF2-40B4-BE49-F238E27FC236}">
                <a16:creationId xmlns:a16="http://schemas.microsoft.com/office/drawing/2014/main" id="{E716DB0C-3C41-4446-BD36-AB404FB31588}"/>
              </a:ext>
            </a:extLst>
          </p:cNvPr>
          <p:cNvSpPr/>
          <p:nvPr/>
        </p:nvSpPr>
        <p:spPr>
          <a:xfrm rot="10800000">
            <a:off x="44741" y="3803332"/>
            <a:ext cx="1000364" cy="589316"/>
          </a:xfrm>
          <a:prstGeom prst="rect">
            <a:avLst/>
          </a:prstGeom>
          <a:solidFill>
            <a:srgbClr val="32ACF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pSp>
        <p:nvGrpSpPr>
          <p:cNvPr id="42" name="Group 100">
            <a:extLst>
              <a:ext uri="{FF2B5EF4-FFF2-40B4-BE49-F238E27FC236}">
                <a16:creationId xmlns:a16="http://schemas.microsoft.com/office/drawing/2014/main" id="{D7234EB6-ADD0-464C-90D3-C2BB4CA169C6}"/>
              </a:ext>
            </a:extLst>
          </p:cNvPr>
          <p:cNvGrpSpPr/>
          <p:nvPr/>
        </p:nvGrpSpPr>
        <p:grpSpPr>
          <a:xfrm>
            <a:off x="757071" y="3609505"/>
            <a:ext cx="4030913" cy="759253"/>
            <a:chOff x="712330" y="2034922"/>
            <a:chExt cx="4030913" cy="8728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41AF5-59F3-4AA3-B8D6-972D823EC8F0}"/>
                </a:ext>
              </a:extLst>
            </p:cNvPr>
            <p:cNvGrpSpPr/>
            <p:nvPr/>
          </p:nvGrpSpPr>
          <p:grpSpPr>
            <a:xfrm rot="10800000">
              <a:off x="712331" y="2034922"/>
              <a:ext cx="4030912" cy="677493"/>
              <a:chOff x="3074218" y="2072213"/>
              <a:chExt cx="4030912" cy="1017999"/>
            </a:xfrm>
            <a:solidFill>
              <a:srgbClr val="32ACFA"/>
            </a:solidFill>
          </p:grpSpPr>
          <p:sp>
            <p:nvSpPr>
              <p:cNvPr id="45" name="Notched Right Arrow 44">
                <a:extLst>
                  <a:ext uri="{FF2B5EF4-FFF2-40B4-BE49-F238E27FC236}">
                    <a16:creationId xmlns:a16="http://schemas.microsoft.com/office/drawing/2014/main" id="{3893982E-5185-422D-B0B5-7B540219C2F8}"/>
                  </a:ext>
                </a:extLst>
              </p:cNvPr>
              <p:cNvSpPr/>
              <p:nvPr/>
            </p:nvSpPr>
            <p:spPr>
              <a:xfrm>
                <a:off x="3074218" y="2072213"/>
                <a:ext cx="2878772" cy="1017999"/>
              </a:xfrm>
              <a:prstGeom prst="notchedRightArrow">
                <a:avLst>
                  <a:gd name="adj1" fmla="val 100000"/>
                  <a:gd name="adj2" fmla="val 51461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A88941-4705-4D13-9D5C-F0ABEF33E377}"/>
                  </a:ext>
                </a:extLst>
              </p:cNvPr>
              <p:cNvSpPr/>
              <p:nvPr/>
            </p:nvSpPr>
            <p:spPr>
              <a:xfrm>
                <a:off x="5032856" y="2072213"/>
                <a:ext cx="2072274" cy="101799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60EAC303-6B85-46C6-9637-D30EA3AD3D25}"/>
                </a:ext>
              </a:extLst>
            </p:cNvPr>
            <p:cNvSpPr/>
            <p:nvPr/>
          </p:nvSpPr>
          <p:spPr>
            <a:xfrm rot="10800000">
              <a:off x="712330" y="2705628"/>
              <a:ext cx="288033" cy="202151"/>
            </a:xfrm>
            <a:prstGeom prst="rtTriangle">
              <a:avLst/>
            </a:prstGeom>
            <a:solidFill>
              <a:srgbClr val="32ACFA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53" name="Rectangle 67">
            <a:extLst>
              <a:ext uri="{FF2B5EF4-FFF2-40B4-BE49-F238E27FC236}">
                <a16:creationId xmlns:a16="http://schemas.microsoft.com/office/drawing/2014/main" id="{ABD38A02-00E2-4CC8-84D7-E3B2F9409F22}"/>
              </a:ext>
            </a:extLst>
          </p:cNvPr>
          <p:cNvSpPr/>
          <p:nvPr/>
        </p:nvSpPr>
        <p:spPr>
          <a:xfrm>
            <a:off x="1056287" y="3715535"/>
            <a:ext cx="34573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31626"/>
            <a:r>
              <a:rPr lang="ru-RU" sz="1400" b="1" dirty="0">
                <a:solidFill>
                  <a:prstClr val="white"/>
                </a:solidFill>
                <a:latin typeface="Arial"/>
              </a:rPr>
              <a:t>Повышение уровня комфорта при  выполнении рутинных операций</a:t>
            </a:r>
            <a:endParaRPr lang="en-US" sz="1400" b="1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87">
            <a:extLst>
              <a:ext uri="{FF2B5EF4-FFF2-40B4-BE49-F238E27FC236}">
                <a16:creationId xmlns:a16="http://schemas.microsoft.com/office/drawing/2014/main" id="{F6908347-AAF3-42AB-82E1-DDF48D010486}"/>
              </a:ext>
            </a:extLst>
          </p:cNvPr>
          <p:cNvGrpSpPr/>
          <p:nvPr/>
        </p:nvGrpSpPr>
        <p:grpSpPr>
          <a:xfrm>
            <a:off x="5665677" y="3573925"/>
            <a:ext cx="3479741" cy="701370"/>
            <a:chOff x="1315497" y="1239037"/>
            <a:chExt cx="3247039" cy="701370"/>
          </a:xfrm>
        </p:grpSpPr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0721B92E-3E8A-4896-904F-6BEF26932BC8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239037"/>
              <a:ext cx="294893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200" b="1" dirty="0">
                  <a:solidFill>
                    <a:srgbClr val="32ACFA"/>
                  </a:solidFill>
                  <a:latin typeface="Arial"/>
                </a:rPr>
                <a:t>Повышение уровня комфорта в работе</a:t>
              </a:r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C3E5EB56-AF39-4AF3-8B0A-EBECBFB15AE8}"/>
                </a:ext>
              </a:extLst>
            </p:cNvPr>
            <p:cNvSpPr txBox="1">
              <a:spLocks/>
            </p:cNvSpPr>
            <p:nvPr/>
          </p:nvSpPr>
          <p:spPr>
            <a:xfrm>
              <a:off x="1315497" y="1478742"/>
              <a:ext cx="3247039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031626"/>
              <a:r>
                <a:rPr lang="ru-RU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/>
                </a:rPr>
                <a:t>Консолидация в едином интерфейсе наиболее часто используемого функционала, а также ссылок на актуальные ресурсы.</a:t>
              </a:r>
              <a:endPara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endParaRPr>
            </a:p>
          </p:txBody>
        </p:sp>
      </p:grp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D7A70E64-53A2-44DB-B737-41E6D69400E8}"/>
              </a:ext>
            </a:extLst>
          </p:cNvPr>
          <p:cNvSpPr txBox="1">
            <a:spLocks/>
          </p:cNvSpPr>
          <p:nvPr/>
        </p:nvSpPr>
        <p:spPr>
          <a:xfrm>
            <a:off x="4904776" y="3561647"/>
            <a:ext cx="68608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32ACFA"/>
                </a:solidFill>
                <a:latin typeface="Arial"/>
              </a:rPr>
              <a:t>02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8B9A9E03-8341-4E35-8B1E-FA9699973F53}"/>
              </a:ext>
            </a:extLst>
          </p:cNvPr>
          <p:cNvSpPr txBox="1">
            <a:spLocks/>
          </p:cNvSpPr>
          <p:nvPr/>
        </p:nvSpPr>
        <p:spPr>
          <a:xfrm>
            <a:off x="4897705" y="1771739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0476BF"/>
                </a:solidFill>
                <a:latin typeface="Arial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488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conveyor dir="l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 animBg="1"/>
      <p:bldP spid="57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30451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Реализованные задачи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2" name="Slide Number Placeholder 257">
            <a:extLst>
              <a:ext uri="{FF2B5EF4-FFF2-40B4-BE49-F238E27FC236}">
                <a16:creationId xmlns:a16="http://schemas.microsoft.com/office/drawing/2014/main" id="{E07B7DEF-589F-47E1-BC84-E7D5BD96F90D}"/>
              </a:ext>
            </a:extLst>
          </p:cNvPr>
          <p:cNvSpPr txBox="1">
            <a:spLocks/>
          </p:cNvSpPr>
          <p:nvPr/>
        </p:nvSpPr>
        <p:spPr>
          <a:xfrm>
            <a:off x="7757565" y="2756012"/>
            <a:ext cx="514421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626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300" smtClean="0">
                <a:solidFill>
                  <a:prstClr val="white"/>
                </a:solidFill>
                <a:latin typeface="Arial"/>
              </a:rPr>
              <a:pPr/>
              <a:t>3</a:t>
            </a:fld>
            <a:endParaRPr lang="en-US" sz="1300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13" name="Group 92">
            <a:extLst>
              <a:ext uri="{FF2B5EF4-FFF2-40B4-BE49-F238E27FC236}">
                <a16:creationId xmlns:a16="http://schemas.microsoft.com/office/drawing/2014/main" id="{0509A273-5E89-4687-854D-D0DE499E419C}"/>
              </a:ext>
            </a:extLst>
          </p:cNvPr>
          <p:cNvGrpSpPr/>
          <p:nvPr/>
        </p:nvGrpSpPr>
        <p:grpSpPr>
          <a:xfrm>
            <a:off x="8374836" y="3745531"/>
            <a:ext cx="413860" cy="362923"/>
            <a:chOff x="6365875" y="1458913"/>
            <a:chExt cx="619125" cy="542925"/>
          </a:xfrm>
          <a:solidFill>
            <a:srgbClr val="32ACFA"/>
          </a:solidFill>
        </p:grpSpPr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CAA2CE6C-5C7A-43DF-A35F-29379E4D9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7E68382F-7174-4A7E-9610-97E7151C8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1173A12C-2208-4C63-843D-95DBB8D24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534356"/>
              <a:ext cx="619125" cy="1539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5A2A23C-6216-4AFC-AF7A-CEF4920A8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C76A5B1-60EF-4DF0-9750-1ECD8181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0666E09B-4CFA-4B73-83A2-8E53D1B9E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20" name="Group 121">
            <a:extLst>
              <a:ext uri="{FF2B5EF4-FFF2-40B4-BE49-F238E27FC236}">
                <a16:creationId xmlns:a16="http://schemas.microsoft.com/office/drawing/2014/main" id="{82452C4E-C1A7-4915-BBB0-DA3F1283F3BC}"/>
              </a:ext>
            </a:extLst>
          </p:cNvPr>
          <p:cNvGrpSpPr/>
          <p:nvPr/>
        </p:nvGrpSpPr>
        <p:grpSpPr>
          <a:xfrm>
            <a:off x="8361486" y="4706333"/>
            <a:ext cx="456674" cy="456674"/>
            <a:chOff x="6365875" y="2117725"/>
            <a:chExt cx="711201" cy="711201"/>
          </a:xfrm>
          <a:solidFill>
            <a:srgbClr val="A1A1A1"/>
          </a:solidFill>
        </p:grpSpPr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E6D8501-E163-40AE-B3A2-44A9EB721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1175" y="2117725"/>
              <a:ext cx="19050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5" h="22">
                  <a:moveTo>
                    <a:pt x="3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D11A0956-3A92-41B5-996A-357B09EF9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5" y="2117725"/>
              <a:ext cx="19050" cy="82550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2" y="22"/>
                </a:cxn>
              </a:cxnLst>
              <a:rect l="0" t="0" r="r" b="b"/>
              <a:pathLst>
                <a:path w="5" h="22">
                  <a:moveTo>
                    <a:pt x="2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  <a:close/>
                  <a:moveTo>
                    <a:pt x="2" y="22"/>
                  </a:moveTo>
                  <a:cubicBezTo>
                    <a:pt x="2" y="22"/>
                    <a:pt x="2" y="22"/>
                    <a:pt x="2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5E1E53D8-02BF-4F3F-8430-327D36490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2117725"/>
              <a:ext cx="23813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5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DD9FC216-2C30-460D-A47C-E3DF022C2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117725"/>
              <a:ext cx="23813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4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0C17B603-555F-4B37-A57A-026A53F7E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2575" y="2117725"/>
              <a:ext cx="22225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4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159A128-67B0-4CFC-A733-797E3EBD2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425" y="2117725"/>
              <a:ext cx="19050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5" h="22">
                  <a:moveTo>
                    <a:pt x="3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93570DD-5173-4F6C-814B-4696BBF0A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31140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7A66B3C4-B07B-44DC-90E1-070F36AAB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368550"/>
              <a:ext cx="84138" cy="222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19" y="6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6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6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8AC65E51-C1AC-4063-BB7E-ABE944205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428875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6B843562-3850-4838-A2B6-4E50C0490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486025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350E4D89-7AFC-43EE-9C94-A2C4EFA11E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54000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2" name="Freeform 63">
              <a:extLst>
                <a:ext uri="{FF2B5EF4-FFF2-40B4-BE49-F238E27FC236}">
                  <a16:creationId xmlns:a16="http://schemas.microsoft.com/office/drawing/2014/main" id="{962A7E8D-410A-4ACB-8A82-B36608DFA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59715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3" name="Freeform 64">
              <a:extLst>
                <a:ext uri="{FF2B5EF4-FFF2-40B4-BE49-F238E27FC236}">
                  <a16:creationId xmlns:a16="http://schemas.microsoft.com/office/drawing/2014/main" id="{926A5DBA-A190-4B80-8BD7-2380ED955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1175" y="2741613"/>
              <a:ext cx="19050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4" name="Freeform 65">
              <a:extLst>
                <a:ext uri="{FF2B5EF4-FFF2-40B4-BE49-F238E27FC236}">
                  <a16:creationId xmlns:a16="http://schemas.microsoft.com/office/drawing/2014/main" id="{3DCAF895-03AD-43ED-9456-DB1E9B5B2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5" y="2741613"/>
              <a:ext cx="19050" cy="873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3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5" name="Freeform 66">
              <a:extLst>
                <a:ext uri="{FF2B5EF4-FFF2-40B4-BE49-F238E27FC236}">
                  <a16:creationId xmlns:a16="http://schemas.microsoft.com/office/drawing/2014/main" id="{A90DED72-C653-45D4-BAE7-0196A026F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2741613"/>
              <a:ext cx="23813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5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6" name="Freeform 67">
              <a:extLst>
                <a:ext uri="{FF2B5EF4-FFF2-40B4-BE49-F238E27FC236}">
                  <a16:creationId xmlns:a16="http://schemas.microsoft.com/office/drawing/2014/main" id="{ACD26BA3-714F-492D-887C-2FEECF2A3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741613"/>
              <a:ext cx="23813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7" name="Freeform 68">
              <a:extLst>
                <a:ext uri="{FF2B5EF4-FFF2-40B4-BE49-F238E27FC236}">
                  <a16:creationId xmlns:a16="http://schemas.microsoft.com/office/drawing/2014/main" id="{4D0F2384-7DC3-4339-8D7A-9CE02E2CB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2575" y="2741613"/>
              <a:ext cx="22225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8" name="Freeform 69">
              <a:extLst>
                <a:ext uri="{FF2B5EF4-FFF2-40B4-BE49-F238E27FC236}">
                  <a16:creationId xmlns:a16="http://schemas.microsoft.com/office/drawing/2014/main" id="{31FB7E0A-01D9-47C4-95F1-03659B6A3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425" y="2741613"/>
              <a:ext cx="19050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9" name="Freeform 70">
              <a:extLst>
                <a:ext uri="{FF2B5EF4-FFF2-40B4-BE49-F238E27FC236}">
                  <a16:creationId xmlns:a16="http://schemas.microsoft.com/office/drawing/2014/main" id="{B1FB4E28-2306-4F1B-8BB4-E51AA7F57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1288" y="2236917"/>
              <a:ext cx="476250" cy="476250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7" y="0"/>
                </a:cxn>
                <a:cxn ang="0">
                  <a:pos x="0" y="18"/>
                </a:cxn>
                <a:cxn ang="0">
                  <a:pos x="0" y="108"/>
                </a:cxn>
                <a:cxn ang="0">
                  <a:pos x="17" y="125"/>
                </a:cxn>
                <a:cxn ang="0">
                  <a:pos x="107" y="125"/>
                </a:cxn>
                <a:cxn ang="0">
                  <a:pos x="125" y="108"/>
                </a:cxn>
                <a:cxn ang="0">
                  <a:pos x="125" y="18"/>
                </a:cxn>
                <a:cxn ang="0">
                  <a:pos x="107" y="0"/>
                </a:cxn>
                <a:cxn ang="0">
                  <a:pos x="26" y="28"/>
                </a:cxn>
                <a:cxn ang="0">
                  <a:pos x="20" y="22"/>
                </a:cxn>
                <a:cxn ang="0">
                  <a:pos x="26" y="17"/>
                </a:cxn>
                <a:cxn ang="0">
                  <a:pos x="31" y="22"/>
                </a:cxn>
                <a:cxn ang="0">
                  <a:pos x="26" y="28"/>
                </a:cxn>
                <a:cxn ang="0">
                  <a:pos x="91" y="90"/>
                </a:cxn>
                <a:cxn ang="0">
                  <a:pos x="34" y="90"/>
                </a:cxn>
                <a:cxn ang="0">
                  <a:pos x="34" y="32"/>
                </a:cxn>
                <a:cxn ang="0">
                  <a:pos x="91" y="32"/>
                </a:cxn>
                <a:cxn ang="0">
                  <a:pos x="91" y="90"/>
                </a:cxn>
                <a:cxn ang="0">
                  <a:pos x="91" y="90"/>
                </a:cxn>
                <a:cxn ang="0">
                  <a:pos x="91" y="90"/>
                </a:cxn>
              </a:cxnLst>
              <a:rect l="0" t="0" r="r" b="b"/>
              <a:pathLst>
                <a:path w="125" h="125">
                  <a:moveTo>
                    <a:pt x="10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8"/>
                    <a:pt x="7" y="125"/>
                    <a:pt x="1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7" y="125"/>
                    <a:pt x="125" y="118"/>
                    <a:pt x="125" y="10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8"/>
                    <a:pt x="117" y="0"/>
                    <a:pt x="107" y="0"/>
                  </a:cubicBezTo>
                  <a:close/>
                  <a:moveTo>
                    <a:pt x="26" y="28"/>
                  </a:moveTo>
                  <a:cubicBezTo>
                    <a:pt x="23" y="28"/>
                    <a:pt x="20" y="26"/>
                    <a:pt x="20" y="22"/>
                  </a:cubicBezTo>
                  <a:cubicBezTo>
                    <a:pt x="20" y="19"/>
                    <a:pt x="23" y="17"/>
                    <a:pt x="26" y="17"/>
                  </a:cubicBezTo>
                  <a:cubicBezTo>
                    <a:pt x="29" y="17"/>
                    <a:pt x="31" y="19"/>
                    <a:pt x="31" y="22"/>
                  </a:cubicBezTo>
                  <a:cubicBezTo>
                    <a:pt x="31" y="26"/>
                    <a:pt x="29" y="28"/>
                    <a:pt x="26" y="28"/>
                  </a:cubicBezTo>
                  <a:close/>
                  <a:moveTo>
                    <a:pt x="91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91" y="32"/>
                    <a:pt x="91" y="32"/>
                    <a:pt x="91" y="32"/>
                  </a:cubicBezTo>
                  <a:lnTo>
                    <a:pt x="91" y="90"/>
                  </a:lnTo>
                  <a:close/>
                  <a:moveTo>
                    <a:pt x="91" y="90"/>
                  </a:moveTo>
                  <a:cubicBezTo>
                    <a:pt x="91" y="90"/>
                    <a:pt x="91" y="90"/>
                    <a:pt x="91" y="9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0" name="Freeform 71">
              <a:extLst>
                <a:ext uri="{FF2B5EF4-FFF2-40B4-BE49-F238E27FC236}">
                  <a16:creationId xmlns:a16="http://schemas.microsoft.com/office/drawing/2014/main" id="{29E784A5-5551-44DE-A8F7-B7321D961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311400"/>
              <a:ext cx="87313" cy="1905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0" y="5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23" h="5">
                  <a:moveTo>
                    <a:pt x="3" y="5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1" name="Freeform 72">
              <a:extLst>
                <a:ext uri="{FF2B5EF4-FFF2-40B4-BE49-F238E27FC236}">
                  <a16:creationId xmlns:a16="http://schemas.microsoft.com/office/drawing/2014/main" id="{323776E4-CECA-459C-A76A-F58065E95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368550"/>
              <a:ext cx="87313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20" y="6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6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2" name="Freeform 73">
              <a:extLst>
                <a:ext uri="{FF2B5EF4-FFF2-40B4-BE49-F238E27FC236}">
                  <a16:creationId xmlns:a16="http://schemas.microsoft.com/office/drawing/2014/main" id="{38C5D624-2807-4BCC-AD59-E674BE844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428875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3" name="Freeform 74">
              <a:extLst>
                <a:ext uri="{FF2B5EF4-FFF2-40B4-BE49-F238E27FC236}">
                  <a16:creationId xmlns:a16="http://schemas.microsoft.com/office/drawing/2014/main" id="{79279D67-FD5A-44A9-BCFF-FBBAE652F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486025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4" name="Freeform 75">
              <a:extLst>
                <a:ext uri="{FF2B5EF4-FFF2-40B4-BE49-F238E27FC236}">
                  <a16:creationId xmlns:a16="http://schemas.microsoft.com/office/drawing/2014/main" id="{7B3FC9E1-92F9-45D4-A9E4-3E1AECA8B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540000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5" name="Freeform 76">
              <a:extLst>
                <a:ext uri="{FF2B5EF4-FFF2-40B4-BE49-F238E27FC236}">
                  <a16:creationId xmlns:a16="http://schemas.microsoft.com/office/drawing/2014/main" id="{C26A96C9-DA06-48E5-B48C-489E53890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597150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50" name="Freeform 89">
            <a:extLst>
              <a:ext uri="{FF2B5EF4-FFF2-40B4-BE49-F238E27FC236}">
                <a16:creationId xmlns:a16="http://schemas.microsoft.com/office/drawing/2014/main" id="{54145BD4-873B-4F70-96AF-A81DFD819F73}"/>
              </a:ext>
            </a:extLst>
          </p:cNvPr>
          <p:cNvSpPr>
            <a:spLocks noEditPoints="1"/>
          </p:cNvSpPr>
          <p:nvPr/>
        </p:nvSpPr>
        <p:spPr bwMode="auto">
          <a:xfrm>
            <a:off x="8341825" y="2763859"/>
            <a:ext cx="537790" cy="414779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0E5A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58C2B22B-4F42-4C86-911D-90B58A8C18C6}"/>
              </a:ext>
            </a:extLst>
          </p:cNvPr>
          <p:cNvSpPr>
            <a:spLocks noEditPoints="1"/>
          </p:cNvSpPr>
          <p:nvPr/>
        </p:nvSpPr>
        <p:spPr bwMode="auto">
          <a:xfrm>
            <a:off x="8392030" y="2048587"/>
            <a:ext cx="395587" cy="467511"/>
          </a:xfrm>
          <a:custGeom>
            <a:avLst/>
            <a:gdLst/>
            <a:ahLst/>
            <a:cxnLst>
              <a:cxn ang="0">
                <a:pos x="250" y="250"/>
              </a:cxn>
              <a:cxn ang="0">
                <a:pos x="125" y="296"/>
              </a:cxn>
              <a:cxn ang="0">
                <a:pos x="0" y="250"/>
              </a:cxn>
              <a:cxn ang="0">
                <a:pos x="66" y="210"/>
              </a:cxn>
              <a:cxn ang="0">
                <a:pos x="79" y="219"/>
              </a:cxn>
              <a:cxn ang="0">
                <a:pos x="70" y="232"/>
              </a:cxn>
              <a:cxn ang="0">
                <a:pos x="23" y="251"/>
              </a:cxn>
              <a:cxn ang="0">
                <a:pos x="125" y="273"/>
              </a:cxn>
              <a:cxn ang="0">
                <a:pos x="228" y="250"/>
              </a:cxn>
              <a:cxn ang="0">
                <a:pos x="180" y="232"/>
              </a:cxn>
              <a:cxn ang="0">
                <a:pos x="171" y="219"/>
              </a:cxn>
              <a:cxn ang="0">
                <a:pos x="184" y="210"/>
              </a:cxn>
              <a:cxn ang="0">
                <a:pos x="250" y="250"/>
              </a:cxn>
              <a:cxn ang="0">
                <a:pos x="80" y="182"/>
              </a:cxn>
              <a:cxn ang="0">
                <a:pos x="91" y="182"/>
              </a:cxn>
              <a:cxn ang="0">
                <a:pos x="91" y="250"/>
              </a:cxn>
              <a:cxn ang="0">
                <a:pos x="102" y="262"/>
              </a:cxn>
              <a:cxn ang="0">
                <a:pos x="148" y="262"/>
              </a:cxn>
              <a:cxn ang="0">
                <a:pos x="159" y="250"/>
              </a:cxn>
              <a:cxn ang="0">
                <a:pos x="159" y="182"/>
              </a:cxn>
              <a:cxn ang="0">
                <a:pos x="171" y="182"/>
              </a:cxn>
              <a:cxn ang="0">
                <a:pos x="182" y="171"/>
              </a:cxn>
              <a:cxn ang="0">
                <a:pos x="182" y="102"/>
              </a:cxn>
              <a:cxn ang="0">
                <a:pos x="157" y="82"/>
              </a:cxn>
              <a:cxn ang="0">
                <a:pos x="125" y="80"/>
              </a:cxn>
              <a:cxn ang="0">
                <a:pos x="93" y="82"/>
              </a:cxn>
              <a:cxn ang="0">
                <a:pos x="68" y="102"/>
              </a:cxn>
              <a:cxn ang="0">
                <a:pos x="68" y="171"/>
              </a:cxn>
              <a:cxn ang="0">
                <a:pos x="80" y="182"/>
              </a:cxn>
              <a:cxn ang="0">
                <a:pos x="125" y="68"/>
              </a:cxn>
              <a:cxn ang="0">
                <a:pos x="159" y="34"/>
              </a:cxn>
              <a:cxn ang="0">
                <a:pos x="125" y="0"/>
              </a:cxn>
              <a:cxn ang="0">
                <a:pos x="91" y="34"/>
              </a:cxn>
              <a:cxn ang="0">
                <a:pos x="125" y="68"/>
              </a:cxn>
              <a:cxn ang="0">
                <a:pos x="125" y="68"/>
              </a:cxn>
              <a:cxn ang="0">
                <a:pos x="125" y="68"/>
              </a:cxn>
            </a:cxnLst>
            <a:rect l="0" t="0" r="r" b="b"/>
            <a:pathLst>
              <a:path w="250" h="296">
                <a:moveTo>
                  <a:pt x="250" y="250"/>
                </a:moveTo>
                <a:cubicBezTo>
                  <a:pt x="250" y="282"/>
                  <a:pt x="185" y="296"/>
                  <a:pt x="125" y="296"/>
                </a:cubicBezTo>
                <a:cubicBezTo>
                  <a:pt x="65" y="296"/>
                  <a:pt x="0" y="282"/>
                  <a:pt x="0" y="250"/>
                </a:cubicBezTo>
                <a:cubicBezTo>
                  <a:pt x="0" y="226"/>
                  <a:pt x="36" y="215"/>
                  <a:pt x="66" y="210"/>
                </a:cubicBezTo>
                <a:cubicBezTo>
                  <a:pt x="72" y="209"/>
                  <a:pt x="78" y="213"/>
                  <a:pt x="79" y="219"/>
                </a:cubicBezTo>
                <a:cubicBezTo>
                  <a:pt x="80" y="225"/>
                  <a:pt x="76" y="231"/>
                  <a:pt x="70" y="232"/>
                </a:cubicBezTo>
                <a:cubicBezTo>
                  <a:pt x="33" y="239"/>
                  <a:pt x="23" y="249"/>
                  <a:pt x="23" y="251"/>
                </a:cubicBezTo>
                <a:cubicBezTo>
                  <a:pt x="24" y="257"/>
                  <a:pt x="58" y="273"/>
                  <a:pt x="125" y="273"/>
                </a:cubicBezTo>
                <a:cubicBezTo>
                  <a:pt x="192" y="273"/>
                  <a:pt x="226" y="257"/>
                  <a:pt x="228" y="250"/>
                </a:cubicBezTo>
                <a:cubicBezTo>
                  <a:pt x="227" y="249"/>
                  <a:pt x="217" y="238"/>
                  <a:pt x="180" y="232"/>
                </a:cubicBezTo>
                <a:cubicBezTo>
                  <a:pt x="174" y="231"/>
                  <a:pt x="170" y="225"/>
                  <a:pt x="171" y="219"/>
                </a:cubicBezTo>
                <a:cubicBezTo>
                  <a:pt x="172" y="213"/>
                  <a:pt x="178" y="209"/>
                  <a:pt x="184" y="210"/>
                </a:cubicBezTo>
                <a:cubicBezTo>
                  <a:pt x="214" y="215"/>
                  <a:pt x="250" y="226"/>
                  <a:pt x="250" y="250"/>
                </a:cubicBezTo>
                <a:close/>
                <a:moveTo>
                  <a:pt x="80" y="182"/>
                </a:moveTo>
                <a:cubicBezTo>
                  <a:pt x="91" y="182"/>
                  <a:pt x="91" y="182"/>
                  <a:pt x="91" y="182"/>
                </a:cubicBezTo>
                <a:cubicBezTo>
                  <a:pt x="91" y="250"/>
                  <a:pt x="91" y="250"/>
                  <a:pt x="91" y="250"/>
                </a:cubicBezTo>
                <a:cubicBezTo>
                  <a:pt x="91" y="257"/>
                  <a:pt x="96" y="262"/>
                  <a:pt x="102" y="262"/>
                </a:cubicBezTo>
                <a:cubicBezTo>
                  <a:pt x="148" y="262"/>
                  <a:pt x="148" y="262"/>
                  <a:pt x="148" y="262"/>
                </a:cubicBezTo>
                <a:cubicBezTo>
                  <a:pt x="154" y="262"/>
                  <a:pt x="159" y="257"/>
                  <a:pt x="159" y="250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71" y="182"/>
                  <a:pt x="171" y="182"/>
                  <a:pt x="171" y="182"/>
                </a:cubicBezTo>
                <a:cubicBezTo>
                  <a:pt x="177" y="182"/>
                  <a:pt x="182" y="177"/>
                  <a:pt x="182" y="171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82" y="97"/>
                  <a:pt x="173" y="84"/>
                  <a:pt x="157" y="82"/>
                </a:cubicBezTo>
                <a:cubicBezTo>
                  <a:pt x="150" y="81"/>
                  <a:pt x="138" y="80"/>
                  <a:pt x="125" y="80"/>
                </a:cubicBezTo>
                <a:cubicBezTo>
                  <a:pt x="112" y="80"/>
                  <a:pt x="100" y="81"/>
                  <a:pt x="93" y="82"/>
                </a:cubicBezTo>
                <a:cubicBezTo>
                  <a:pt x="77" y="84"/>
                  <a:pt x="68" y="97"/>
                  <a:pt x="68" y="102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68" y="177"/>
                  <a:pt x="73" y="182"/>
                  <a:pt x="80" y="182"/>
                </a:cubicBezTo>
                <a:close/>
                <a:moveTo>
                  <a:pt x="125" y="68"/>
                </a:moveTo>
                <a:cubicBezTo>
                  <a:pt x="144" y="68"/>
                  <a:pt x="159" y="53"/>
                  <a:pt x="159" y="34"/>
                </a:cubicBezTo>
                <a:cubicBezTo>
                  <a:pt x="159" y="15"/>
                  <a:pt x="144" y="0"/>
                  <a:pt x="125" y="0"/>
                </a:cubicBezTo>
                <a:cubicBezTo>
                  <a:pt x="106" y="0"/>
                  <a:pt x="91" y="15"/>
                  <a:pt x="91" y="34"/>
                </a:cubicBezTo>
                <a:cubicBezTo>
                  <a:pt x="91" y="53"/>
                  <a:pt x="106" y="68"/>
                  <a:pt x="125" y="68"/>
                </a:cubicBezTo>
                <a:close/>
                <a:moveTo>
                  <a:pt x="125" y="68"/>
                </a:moveTo>
                <a:cubicBezTo>
                  <a:pt x="125" y="68"/>
                  <a:pt x="125" y="68"/>
                  <a:pt x="125" y="68"/>
                </a:cubicBezTo>
              </a:path>
            </a:pathLst>
          </a:custGeom>
          <a:solidFill>
            <a:srgbClr val="0476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2279FFD2-2693-4B69-88E8-18D6D038AC27}"/>
              </a:ext>
            </a:extLst>
          </p:cNvPr>
          <p:cNvSpPr txBox="1">
            <a:spLocks/>
          </p:cNvSpPr>
          <p:nvPr/>
        </p:nvSpPr>
        <p:spPr>
          <a:xfrm>
            <a:off x="5293015" y="2195583"/>
            <a:ext cx="2978971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0476BF"/>
                </a:solidFill>
                <a:latin typeface="Arial"/>
              </a:rPr>
              <a:t>Ведение классных журналов</a:t>
            </a:r>
            <a:endParaRPr lang="en-US" sz="1500" b="1" dirty="0">
              <a:solidFill>
                <a:srgbClr val="0476BF"/>
              </a:solidFill>
              <a:latin typeface="Arial"/>
            </a:endParaRPr>
          </a:p>
        </p:txBody>
      </p:sp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2DFC6E02-3808-4386-A9F8-E7091DBD2037}"/>
              </a:ext>
            </a:extLst>
          </p:cNvPr>
          <p:cNvSpPr txBox="1">
            <a:spLocks/>
          </p:cNvSpPr>
          <p:nvPr/>
        </p:nvSpPr>
        <p:spPr>
          <a:xfrm>
            <a:off x="5653233" y="2857198"/>
            <a:ext cx="2618753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0E5A8B"/>
                </a:solidFill>
                <a:latin typeface="Arial"/>
              </a:rPr>
              <a:t>Работ с почтой</a:t>
            </a:r>
            <a:endParaRPr lang="en-US" sz="1500" b="1" dirty="0">
              <a:solidFill>
                <a:srgbClr val="0E5A8B"/>
              </a:solidFill>
              <a:latin typeface="Arial"/>
            </a:endParaRP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2B1FB44E-BE31-4340-82C4-E6CF376C2E96}"/>
              </a:ext>
            </a:extLst>
          </p:cNvPr>
          <p:cNvSpPr txBox="1">
            <a:spLocks/>
          </p:cNvSpPr>
          <p:nvPr/>
        </p:nvSpPr>
        <p:spPr>
          <a:xfrm>
            <a:off x="3622705" y="3650012"/>
            <a:ext cx="4649281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32ACFA"/>
                </a:solidFill>
                <a:latin typeface="Arial"/>
              </a:rPr>
              <a:t>Дополнительный инструментарий: графический редактор, калькулятор, интерактивные часы</a:t>
            </a:r>
            <a:endParaRPr lang="en-US" sz="1500" b="1" dirty="0">
              <a:solidFill>
                <a:srgbClr val="32ACFA"/>
              </a:solidFill>
              <a:latin typeface="Arial"/>
            </a:endParaRPr>
          </a:p>
        </p:txBody>
      </p:sp>
      <p:sp>
        <p:nvSpPr>
          <p:cNvPr id="158" name="Text Placeholder 3">
            <a:extLst>
              <a:ext uri="{FF2B5EF4-FFF2-40B4-BE49-F238E27FC236}">
                <a16:creationId xmlns:a16="http://schemas.microsoft.com/office/drawing/2014/main" id="{3F2AA2E4-5BB9-47F0-AA15-D424371C3631}"/>
              </a:ext>
            </a:extLst>
          </p:cNvPr>
          <p:cNvSpPr txBox="1">
            <a:spLocks/>
          </p:cNvSpPr>
          <p:nvPr/>
        </p:nvSpPr>
        <p:spPr>
          <a:xfrm>
            <a:off x="3224571" y="4779495"/>
            <a:ext cx="5047414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A1A1A1"/>
                </a:solidFill>
                <a:latin typeface="Arial"/>
              </a:rPr>
              <a:t>Список наиболее используемых в работе ресурсов</a:t>
            </a:r>
            <a:endParaRPr lang="en-US" sz="1500" b="1" dirty="0">
              <a:solidFill>
                <a:srgbClr val="A1A1A1"/>
              </a:solidFill>
              <a:latin typeface="Arial"/>
            </a:endParaRPr>
          </a:p>
        </p:txBody>
      </p:sp>
      <p:grpSp>
        <p:nvGrpSpPr>
          <p:cNvPr id="168" name="Группа 167">
            <a:extLst>
              <a:ext uri="{FF2B5EF4-FFF2-40B4-BE49-F238E27FC236}">
                <a16:creationId xmlns:a16="http://schemas.microsoft.com/office/drawing/2014/main" id="{9A31F59F-2852-4A97-94B1-E041B579C812}"/>
              </a:ext>
            </a:extLst>
          </p:cNvPr>
          <p:cNvGrpSpPr/>
          <p:nvPr/>
        </p:nvGrpSpPr>
        <p:grpSpPr>
          <a:xfrm>
            <a:off x="0" y="1325880"/>
            <a:ext cx="3519055" cy="3875939"/>
            <a:chOff x="21047" y="1100867"/>
            <a:chExt cx="3470092" cy="3729554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929334F9-C7B3-4D96-B92C-1783D8369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649" y="1840152"/>
              <a:ext cx="1815066" cy="2147615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70" name="Group 81">
              <a:extLst>
                <a:ext uri="{FF2B5EF4-FFF2-40B4-BE49-F238E27FC236}">
                  <a16:creationId xmlns:a16="http://schemas.microsoft.com/office/drawing/2014/main" id="{FE11FE5B-2285-4A45-9A28-2A11E48A6FDC}"/>
                </a:ext>
              </a:extLst>
            </p:cNvPr>
            <p:cNvGrpSpPr/>
            <p:nvPr/>
          </p:nvGrpSpPr>
          <p:grpSpPr>
            <a:xfrm>
              <a:off x="654724" y="1776688"/>
              <a:ext cx="1917878" cy="2258042"/>
              <a:chOff x="3371851" y="1649413"/>
              <a:chExt cx="2398713" cy="2824162"/>
            </a:xfrm>
          </p:grpSpPr>
          <p:sp>
            <p:nvSpPr>
              <p:cNvPr id="178" name="Freeform 6">
                <a:extLst>
                  <a:ext uri="{FF2B5EF4-FFF2-40B4-BE49-F238E27FC236}">
                    <a16:creationId xmlns:a16="http://schemas.microsoft.com/office/drawing/2014/main" id="{F5CC1EFF-D2C9-4E3E-BC21-B585770FD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9" name="Freeform 7">
                <a:extLst>
                  <a:ext uri="{FF2B5EF4-FFF2-40B4-BE49-F238E27FC236}">
                    <a16:creationId xmlns:a16="http://schemas.microsoft.com/office/drawing/2014/main" id="{515E42A6-C548-4670-833D-5A39414D3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0" name="Freeform 8">
                <a:extLst>
                  <a:ext uri="{FF2B5EF4-FFF2-40B4-BE49-F238E27FC236}">
                    <a16:creationId xmlns:a16="http://schemas.microsoft.com/office/drawing/2014/main" id="{2FEDF014-079B-4E0D-B116-243DE08D4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1" name="Freeform 9">
                <a:extLst>
                  <a:ext uri="{FF2B5EF4-FFF2-40B4-BE49-F238E27FC236}">
                    <a16:creationId xmlns:a16="http://schemas.microsoft.com/office/drawing/2014/main" id="{D843F71E-F093-414B-A7A4-A51656925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2" name="Freeform 10">
                <a:extLst>
                  <a:ext uri="{FF2B5EF4-FFF2-40B4-BE49-F238E27FC236}">
                    <a16:creationId xmlns:a16="http://schemas.microsoft.com/office/drawing/2014/main" id="{28FD8F74-3956-41E1-889A-B70DDAFEB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3" name="Freeform 11">
                <a:extLst>
                  <a:ext uri="{FF2B5EF4-FFF2-40B4-BE49-F238E27FC236}">
                    <a16:creationId xmlns:a16="http://schemas.microsoft.com/office/drawing/2014/main" id="{3FF01486-74DB-4399-8521-D8F38C721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4" name="Freeform 12">
                <a:extLst>
                  <a:ext uri="{FF2B5EF4-FFF2-40B4-BE49-F238E27FC236}">
                    <a16:creationId xmlns:a16="http://schemas.microsoft.com/office/drawing/2014/main" id="{2A36E3CD-97CD-4FC7-9B02-8D9E0F00B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5" name="Freeform 13">
                <a:extLst>
                  <a:ext uri="{FF2B5EF4-FFF2-40B4-BE49-F238E27FC236}">
                    <a16:creationId xmlns:a16="http://schemas.microsoft.com/office/drawing/2014/main" id="{542E3F5B-7172-4ECB-A994-CB2509F50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6" name="Freeform 14">
                <a:extLst>
                  <a:ext uri="{FF2B5EF4-FFF2-40B4-BE49-F238E27FC236}">
                    <a16:creationId xmlns:a16="http://schemas.microsoft.com/office/drawing/2014/main" id="{2C91DDE4-35D0-4C85-B601-7C2A9E643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7" name="Freeform 15">
                <a:extLst>
                  <a:ext uri="{FF2B5EF4-FFF2-40B4-BE49-F238E27FC236}">
                    <a16:creationId xmlns:a16="http://schemas.microsoft.com/office/drawing/2014/main" id="{F7E1B8F8-B0EF-46DE-B49A-08DE7BD1B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8" name="Freeform 16">
                <a:extLst>
                  <a:ext uri="{FF2B5EF4-FFF2-40B4-BE49-F238E27FC236}">
                    <a16:creationId xmlns:a16="http://schemas.microsoft.com/office/drawing/2014/main" id="{582C6341-B76F-4024-B3C4-6C826DF1A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9" name="Freeform 17">
                <a:extLst>
                  <a:ext uri="{FF2B5EF4-FFF2-40B4-BE49-F238E27FC236}">
                    <a16:creationId xmlns:a16="http://schemas.microsoft.com/office/drawing/2014/main" id="{166C99AC-2F67-401E-A5EA-F0D50116D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0" name="Freeform 18">
                <a:extLst>
                  <a:ext uri="{FF2B5EF4-FFF2-40B4-BE49-F238E27FC236}">
                    <a16:creationId xmlns:a16="http://schemas.microsoft.com/office/drawing/2014/main" id="{7FFED9FF-038D-47F4-82F0-8063FA682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1" name="Freeform 19">
                <a:extLst>
                  <a:ext uri="{FF2B5EF4-FFF2-40B4-BE49-F238E27FC236}">
                    <a16:creationId xmlns:a16="http://schemas.microsoft.com/office/drawing/2014/main" id="{01678D61-E3A8-42B8-8D63-FA1015990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2" name="Freeform 20">
                <a:extLst>
                  <a:ext uri="{FF2B5EF4-FFF2-40B4-BE49-F238E27FC236}">
                    <a16:creationId xmlns:a16="http://schemas.microsoft.com/office/drawing/2014/main" id="{0827B36D-BA27-4A2B-BA98-645C7BAC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3" name="Freeform 21">
                <a:extLst>
                  <a:ext uri="{FF2B5EF4-FFF2-40B4-BE49-F238E27FC236}">
                    <a16:creationId xmlns:a16="http://schemas.microsoft.com/office/drawing/2014/main" id="{0668586B-393F-4BDF-96CF-A1279B0A7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4" name="Freeform 22">
                <a:extLst>
                  <a:ext uri="{FF2B5EF4-FFF2-40B4-BE49-F238E27FC236}">
                    <a16:creationId xmlns:a16="http://schemas.microsoft.com/office/drawing/2014/main" id="{19BE663D-D82F-481E-934E-A747F602B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5" name="Freeform 23">
                <a:extLst>
                  <a:ext uri="{FF2B5EF4-FFF2-40B4-BE49-F238E27FC236}">
                    <a16:creationId xmlns:a16="http://schemas.microsoft.com/office/drawing/2014/main" id="{4A16D776-F53B-4B58-8FC7-070BD0246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6" name="Freeform 24">
                <a:extLst>
                  <a:ext uri="{FF2B5EF4-FFF2-40B4-BE49-F238E27FC236}">
                    <a16:creationId xmlns:a16="http://schemas.microsoft.com/office/drawing/2014/main" id="{7416F21B-82C5-4B3E-9061-0D3BD9C71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7" name="Freeform 25">
                <a:extLst>
                  <a:ext uri="{FF2B5EF4-FFF2-40B4-BE49-F238E27FC236}">
                    <a16:creationId xmlns:a16="http://schemas.microsoft.com/office/drawing/2014/main" id="{57038C3A-A312-442A-9037-3A557580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8" name="Freeform 26">
                <a:extLst>
                  <a:ext uri="{FF2B5EF4-FFF2-40B4-BE49-F238E27FC236}">
                    <a16:creationId xmlns:a16="http://schemas.microsoft.com/office/drawing/2014/main" id="{BEFFE357-B7E7-42D2-9836-2CFE682BA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9" name="Freeform 27">
                <a:extLst>
                  <a:ext uri="{FF2B5EF4-FFF2-40B4-BE49-F238E27FC236}">
                    <a16:creationId xmlns:a16="http://schemas.microsoft.com/office/drawing/2014/main" id="{6A23811F-4803-4516-BBAC-F56C4006B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0" name="Freeform 28">
                <a:extLst>
                  <a:ext uri="{FF2B5EF4-FFF2-40B4-BE49-F238E27FC236}">
                    <a16:creationId xmlns:a16="http://schemas.microsoft.com/office/drawing/2014/main" id="{1AA2D16B-154E-4A6D-A3DD-20C751128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1" name="Freeform 29">
                <a:extLst>
                  <a:ext uri="{FF2B5EF4-FFF2-40B4-BE49-F238E27FC236}">
                    <a16:creationId xmlns:a16="http://schemas.microsoft.com/office/drawing/2014/main" id="{18CD0352-FCD2-41BA-9944-4D72E1F04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2" name="Freeform 30">
                <a:extLst>
                  <a:ext uri="{FF2B5EF4-FFF2-40B4-BE49-F238E27FC236}">
                    <a16:creationId xmlns:a16="http://schemas.microsoft.com/office/drawing/2014/main" id="{AF1BE2EA-2391-4B2B-93F9-A0D3307E0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3" name="Freeform 31">
                <a:extLst>
                  <a:ext uri="{FF2B5EF4-FFF2-40B4-BE49-F238E27FC236}">
                    <a16:creationId xmlns:a16="http://schemas.microsoft.com/office/drawing/2014/main" id="{5B342FB8-7521-4207-9237-5DB5C4E8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0232B78B-B343-4F8F-9D1C-6445ECBB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E6F44190-9844-497D-86A4-B965FF497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6" name="Freeform 34">
                <a:extLst>
                  <a:ext uri="{FF2B5EF4-FFF2-40B4-BE49-F238E27FC236}">
                    <a16:creationId xmlns:a16="http://schemas.microsoft.com/office/drawing/2014/main" id="{700EFD93-AD12-4619-9246-49CE0EBB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7" name="Freeform 35">
                <a:extLst>
                  <a:ext uri="{FF2B5EF4-FFF2-40B4-BE49-F238E27FC236}">
                    <a16:creationId xmlns:a16="http://schemas.microsoft.com/office/drawing/2014/main" id="{8B82130F-0095-491B-8C78-195A25FD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8" name="Freeform 36">
                <a:extLst>
                  <a:ext uri="{FF2B5EF4-FFF2-40B4-BE49-F238E27FC236}">
                    <a16:creationId xmlns:a16="http://schemas.microsoft.com/office/drawing/2014/main" id="{C0D75015-0DEE-4AC0-88BF-37DF0DA96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9" name="Freeform 37">
                <a:extLst>
                  <a:ext uri="{FF2B5EF4-FFF2-40B4-BE49-F238E27FC236}">
                    <a16:creationId xmlns:a16="http://schemas.microsoft.com/office/drawing/2014/main" id="{BB85071C-8D83-4583-8BC3-B2AB5A75B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0" name="Freeform 38">
                <a:extLst>
                  <a:ext uri="{FF2B5EF4-FFF2-40B4-BE49-F238E27FC236}">
                    <a16:creationId xmlns:a16="http://schemas.microsoft.com/office/drawing/2014/main" id="{2472BAA8-2C3E-4BFA-BF04-4883919C7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1" name="Freeform 39">
                <a:extLst>
                  <a:ext uri="{FF2B5EF4-FFF2-40B4-BE49-F238E27FC236}">
                    <a16:creationId xmlns:a16="http://schemas.microsoft.com/office/drawing/2014/main" id="{EEF0E204-5077-4BEE-AC16-4D1BC3841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71" name="Arc 140">
              <a:extLst>
                <a:ext uri="{FF2B5EF4-FFF2-40B4-BE49-F238E27FC236}">
                  <a16:creationId xmlns:a16="http://schemas.microsoft.com/office/drawing/2014/main" id="{B40631B9-00AE-4024-B2A9-E033F90F2CAC}"/>
                </a:ext>
              </a:extLst>
            </p:cNvPr>
            <p:cNvSpPr/>
            <p:nvPr/>
          </p:nvSpPr>
          <p:spPr>
            <a:xfrm>
              <a:off x="21047" y="1304396"/>
              <a:ext cx="3346370" cy="3346368"/>
            </a:xfrm>
            <a:prstGeom prst="arc">
              <a:avLst>
                <a:gd name="adj1" fmla="val 16200000"/>
                <a:gd name="adj2" fmla="val 5686778"/>
              </a:avLst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2" name="Oval 142">
              <a:extLst>
                <a:ext uri="{FF2B5EF4-FFF2-40B4-BE49-F238E27FC236}">
                  <a16:creationId xmlns:a16="http://schemas.microsoft.com/office/drawing/2014/main" id="{3F60BF06-7A0D-4FA3-A7F0-83971F1038DB}"/>
                </a:ext>
              </a:extLst>
            </p:cNvPr>
            <p:cNvSpPr/>
            <p:nvPr/>
          </p:nvSpPr>
          <p:spPr>
            <a:xfrm>
              <a:off x="1487623" y="1100867"/>
              <a:ext cx="359314" cy="359314"/>
            </a:xfrm>
            <a:prstGeom prst="ellipse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3" name="Oval 143">
              <a:extLst>
                <a:ext uri="{FF2B5EF4-FFF2-40B4-BE49-F238E27FC236}">
                  <a16:creationId xmlns:a16="http://schemas.microsoft.com/office/drawing/2014/main" id="{12E74B2D-8789-4F30-8A59-20BF63AF2549}"/>
                </a:ext>
              </a:extLst>
            </p:cNvPr>
            <p:cNvSpPr/>
            <p:nvPr/>
          </p:nvSpPr>
          <p:spPr>
            <a:xfrm>
              <a:off x="2586577" y="1521152"/>
              <a:ext cx="359314" cy="359314"/>
            </a:xfrm>
            <a:prstGeom prst="ellipse">
              <a:avLst/>
            </a:prstGeom>
            <a:solidFill>
              <a:srgbClr val="0E5A8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4" name="Oval 144">
              <a:extLst>
                <a:ext uri="{FF2B5EF4-FFF2-40B4-BE49-F238E27FC236}">
                  <a16:creationId xmlns:a16="http://schemas.microsoft.com/office/drawing/2014/main" id="{67F849ED-18E4-46F4-85B3-F3F9DF50824E}"/>
                </a:ext>
              </a:extLst>
            </p:cNvPr>
            <p:cNvSpPr/>
            <p:nvPr/>
          </p:nvSpPr>
          <p:spPr>
            <a:xfrm>
              <a:off x="3118153" y="2293514"/>
              <a:ext cx="359314" cy="359314"/>
            </a:xfrm>
            <a:prstGeom prst="ellipse">
              <a:avLst/>
            </a:prstGeom>
            <a:solidFill>
              <a:srgbClr val="32ACF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5" name="Oval 145">
              <a:extLst>
                <a:ext uri="{FF2B5EF4-FFF2-40B4-BE49-F238E27FC236}">
                  <a16:creationId xmlns:a16="http://schemas.microsoft.com/office/drawing/2014/main" id="{F830517E-CDC9-481B-A434-A7C56DADDABE}"/>
                </a:ext>
              </a:extLst>
            </p:cNvPr>
            <p:cNvSpPr/>
            <p:nvPr/>
          </p:nvSpPr>
          <p:spPr>
            <a:xfrm>
              <a:off x="3131825" y="3252007"/>
              <a:ext cx="359314" cy="359314"/>
            </a:xfrm>
            <a:prstGeom prst="ellipse">
              <a:avLst/>
            </a:prstGeom>
            <a:solidFill>
              <a:srgbClr val="A1A1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6" name="Oval 146">
              <a:extLst>
                <a:ext uri="{FF2B5EF4-FFF2-40B4-BE49-F238E27FC236}">
                  <a16:creationId xmlns:a16="http://schemas.microsoft.com/office/drawing/2014/main" id="{9423F92B-5F2C-4627-985F-110FBDD0FA48}"/>
                </a:ext>
              </a:extLst>
            </p:cNvPr>
            <p:cNvSpPr/>
            <p:nvPr/>
          </p:nvSpPr>
          <p:spPr>
            <a:xfrm>
              <a:off x="2484476" y="4127139"/>
              <a:ext cx="359314" cy="359314"/>
            </a:xfrm>
            <a:prstGeom prst="ellipse">
              <a:avLst/>
            </a:prstGeom>
            <a:solidFill>
              <a:srgbClr val="058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55D7B0FF-662A-4095-96DD-53C5AB1CE02E}"/>
                </a:ext>
              </a:extLst>
            </p:cNvPr>
            <p:cNvSpPr/>
            <p:nvPr/>
          </p:nvSpPr>
          <p:spPr>
            <a:xfrm>
              <a:off x="1487623" y="4471107"/>
              <a:ext cx="359314" cy="359314"/>
            </a:xfrm>
            <a:prstGeom prst="ellipse">
              <a:avLst/>
            </a:prstGeom>
            <a:solidFill>
              <a:srgbClr val="52525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4" grpId="0"/>
      <p:bldP spid="156" grpId="0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4455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Перспективы и сценарий развития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1" name="TextBox 19">
            <a:extLst>
              <a:ext uri="{FF2B5EF4-FFF2-40B4-BE49-F238E27FC236}">
                <a16:creationId xmlns:a16="http://schemas.microsoft.com/office/drawing/2014/main" id="{E13FB06C-9991-48B5-BDDC-29AEF82B5A21}"/>
              </a:ext>
            </a:extLst>
          </p:cNvPr>
          <p:cNvSpPr txBox="1"/>
          <p:nvPr/>
        </p:nvSpPr>
        <p:spPr>
          <a:xfrm>
            <a:off x="680895" y="1551392"/>
            <a:ext cx="505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</a:rPr>
              <a:t>Новый интерфейс</a:t>
            </a: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CEBE7BF0-F68D-44B8-928E-D3938C6B3895}"/>
              </a:ext>
            </a:extLst>
          </p:cNvPr>
          <p:cNvSpPr/>
          <p:nvPr/>
        </p:nvSpPr>
        <p:spPr>
          <a:xfrm>
            <a:off x="150169" y="1529611"/>
            <a:ext cx="497532" cy="474450"/>
          </a:xfrm>
          <a:prstGeom prst="rect">
            <a:avLst/>
          </a:prstGeom>
          <a:solidFill>
            <a:srgbClr val="286D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Regular" charset="0"/>
                <a:ea typeface="+mn-ea"/>
                <a:cs typeface="+mn-cs"/>
              </a:rPr>
              <a:t>1</a:t>
            </a:r>
          </a:p>
        </p:txBody>
      </p:sp>
      <p:pic>
        <p:nvPicPr>
          <p:cNvPr id="94" name="Picture 2" descr="https://i.pinimg.com/736x/f5/12/84/f512844474d0a4cb4d1e52f3aa43c410.jpg">
            <a:extLst>
              <a:ext uri="{FF2B5EF4-FFF2-40B4-BE49-F238E27FC236}">
                <a16:creationId xmlns:a16="http://schemas.microsoft.com/office/drawing/2014/main" id="{0A25B6EF-378D-42D1-A4FF-D82C09559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719" r="11011" b="21026"/>
          <a:stretch/>
        </p:blipFill>
        <p:spPr bwMode="auto">
          <a:xfrm>
            <a:off x="5434735" y="1509613"/>
            <a:ext cx="3430827" cy="24178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003DDB7-5FF1-4983-A869-E7AF34EA2909}"/>
              </a:ext>
            </a:extLst>
          </p:cNvPr>
          <p:cNvSpPr/>
          <p:nvPr/>
        </p:nvSpPr>
        <p:spPr>
          <a:xfrm>
            <a:off x="-27709" y="2004061"/>
            <a:ext cx="8963891" cy="1371730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46B4D81-A54D-45B1-BF83-DF0E3099E230}"/>
              </a:ext>
            </a:extLst>
          </p:cNvPr>
          <p:cNvSpPr/>
          <p:nvPr/>
        </p:nvSpPr>
        <p:spPr>
          <a:xfrm>
            <a:off x="619991" y="2111136"/>
            <a:ext cx="825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Доработка реализованного интерфейса, </a:t>
            </a:r>
            <a:b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внедрение более легкого и технологичного </a:t>
            </a:r>
            <a:b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дизайна.</a:t>
            </a: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41005A0C-DF3A-465F-8964-DF6B2662AC51}"/>
              </a:ext>
            </a:extLst>
          </p:cNvPr>
          <p:cNvSpPr/>
          <p:nvPr/>
        </p:nvSpPr>
        <p:spPr>
          <a:xfrm>
            <a:off x="152401" y="4096366"/>
            <a:ext cx="492198" cy="5173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F6F8F8"/>
                </a:solidFill>
                <a:latin typeface="Roboto Regular" charset="0"/>
              </a:rPr>
              <a:t>2</a:t>
            </a:r>
          </a:p>
        </p:txBody>
      </p:sp>
      <p:sp>
        <p:nvSpPr>
          <p:cNvPr id="99" name="TextBox 19">
            <a:extLst>
              <a:ext uri="{FF2B5EF4-FFF2-40B4-BE49-F238E27FC236}">
                <a16:creationId xmlns:a16="http://schemas.microsoft.com/office/drawing/2014/main" id="{7391721A-83A1-40CE-9EE2-BDEA1E3C6E56}"/>
              </a:ext>
            </a:extLst>
          </p:cNvPr>
          <p:cNvSpPr txBox="1"/>
          <p:nvPr/>
        </p:nvSpPr>
        <p:spPr>
          <a:xfrm>
            <a:off x="644599" y="4021777"/>
            <a:ext cx="714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</a:rPr>
              <a:t>Интеграция со сторонними сервисами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53D18D95-8613-42C9-AE76-E4C866A8AEB1}"/>
              </a:ext>
            </a:extLst>
          </p:cNvPr>
          <p:cNvSpPr/>
          <p:nvPr/>
        </p:nvSpPr>
        <p:spPr>
          <a:xfrm>
            <a:off x="0" y="4557973"/>
            <a:ext cx="8963891" cy="1371730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54327DE5-9692-4DC7-9444-1F4C0A5AC073}"/>
              </a:ext>
            </a:extLst>
          </p:cNvPr>
          <p:cNvSpPr/>
          <p:nvPr/>
        </p:nvSpPr>
        <p:spPr>
          <a:xfrm>
            <a:off x="647700" y="4665048"/>
            <a:ext cx="8258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Внедрение взаимодействия с веб-сервисами учета успеваемости учеников, посещаемости, иными профильными сервисами, доступ к которым предоставляется платформой МЭШ и Департаментом образования г. Москвы.</a:t>
            </a:r>
          </a:p>
        </p:txBody>
      </p:sp>
    </p:spTree>
    <p:extLst>
      <p:ext uri="{BB962C8B-B14F-4D97-AF65-F5344CB8AC3E}">
        <p14:creationId xmlns:p14="http://schemas.microsoft.com/office/powerpoint/2010/main" val="40104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https://blog.click.ru/wp-content/uploads/2019/01/chat-bot-na-sajte-zachem-sozdavat-komu-ispolzovat-i-kak-nastroit-1.jpg">
            <a:extLst>
              <a:ext uri="{FF2B5EF4-FFF2-40B4-BE49-F238E27FC236}">
                <a16:creationId xmlns:a16="http://schemas.microsoft.com/office/drawing/2014/main" id="{23C24B04-5545-4A51-B65D-FF8F0B74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47" y="3395818"/>
            <a:ext cx="3310927" cy="214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33A228E4-3CD3-42EF-A3DB-769E901A85FA}"/>
              </a:ext>
            </a:extLst>
          </p:cNvPr>
          <p:cNvSpPr txBox="1"/>
          <p:nvPr/>
        </p:nvSpPr>
        <p:spPr>
          <a:xfrm>
            <a:off x="680895" y="1551392"/>
            <a:ext cx="742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  <a:cs typeface="Open Sans Light"/>
              </a:rPr>
              <a:t>Автоматизация формирования и рассылки документов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AF184E86-D77A-4E42-B315-79C5DFEAAF6A}"/>
              </a:ext>
            </a:extLst>
          </p:cNvPr>
          <p:cNvSpPr/>
          <p:nvPr/>
        </p:nvSpPr>
        <p:spPr>
          <a:xfrm>
            <a:off x="150169" y="1529611"/>
            <a:ext cx="497532" cy="474450"/>
          </a:xfrm>
          <a:prstGeom prst="rect">
            <a:avLst/>
          </a:prstGeom>
          <a:solidFill>
            <a:srgbClr val="2E83C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Regular" charset="0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Regular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3FF3E88-C35C-4B00-9A6E-91F39166EBD3}"/>
              </a:ext>
            </a:extLst>
          </p:cNvPr>
          <p:cNvSpPr/>
          <p:nvPr/>
        </p:nvSpPr>
        <p:spPr>
          <a:xfrm>
            <a:off x="-27709" y="2004060"/>
            <a:ext cx="9144000" cy="1846045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0843DF7-FB58-4AA4-B415-8B2ADE20AC66}"/>
              </a:ext>
            </a:extLst>
          </p:cNvPr>
          <p:cNvSpPr/>
          <p:nvPr/>
        </p:nvSpPr>
        <p:spPr>
          <a:xfrm>
            <a:off x="647700" y="2051555"/>
            <a:ext cx="814337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Создание функционала, реализующего формирование документов на основе шаблонов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MS Office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 использованием данных классных журналов.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Последующая рассылка сформированных документов (как пакетная, так и единичная) на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e-mail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имеющиеся в классных журналах.</a:t>
            </a:r>
          </a:p>
        </p:txBody>
      </p:sp>
      <p:sp>
        <p:nvSpPr>
          <p:cNvPr id="26" name="Text Box 34">
            <a:extLst>
              <a:ext uri="{FF2B5EF4-FFF2-40B4-BE49-F238E27FC236}">
                <a16:creationId xmlns:a16="http://schemas.microsoft.com/office/drawing/2014/main" id="{F9FC0842-F82E-42E0-A1EF-3A91B078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4455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Перспективы и сценарий развития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577FC-3007-4768-8CCE-B59241144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8" y="1983636"/>
            <a:ext cx="4609524" cy="17047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8C1F2D-89AD-4313-B2C2-18DBA0963419}"/>
              </a:ext>
            </a:extLst>
          </p:cNvPr>
          <p:cNvSpPr/>
          <p:nvPr/>
        </p:nvSpPr>
        <p:spPr>
          <a:xfrm>
            <a:off x="374761" y="1292991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88523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F9730-757C-42B4-AC93-AA86FDFA7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62" y="1919476"/>
            <a:ext cx="4590476" cy="301904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D71902-1914-4B33-8462-282C50B8361F}"/>
              </a:ext>
            </a:extLst>
          </p:cNvPr>
          <p:cNvSpPr/>
          <p:nvPr/>
        </p:nvSpPr>
        <p:spPr>
          <a:xfrm>
            <a:off x="374761" y="1292991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Создание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7250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CFF03-3494-48D5-B04D-BF6BDAC9C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4" y="1455400"/>
            <a:ext cx="8490971" cy="42767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92D575-28F0-411E-AAE1-E377A8D1CA84}"/>
              </a:ext>
            </a:extLst>
          </p:cNvPr>
          <p:cNvSpPr/>
          <p:nvPr/>
        </p:nvSpPr>
        <p:spPr>
          <a:xfrm>
            <a:off x="326514" y="916130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Основная экранная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214398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09D376-43A0-41DF-B600-F825982AD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1852809"/>
            <a:ext cx="4752381" cy="315238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3392D1-E7A5-44CB-865F-1AF146C5990F}"/>
              </a:ext>
            </a:extLst>
          </p:cNvPr>
          <p:cNvSpPr/>
          <p:nvPr/>
        </p:nvSpPr>
        <p:spPr>
          <a:xfrm>
            <a:off x="374760" y="1292991"/>
            <a:ext cx="5853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Создание, редактирование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246024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236</Words>
  <Application>Microsoft Office PowerPoint</Application>
  <PresentationFormat>Экран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 Light</vt:lpstr>
      <vt:lpstr>Roboto Regular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nemovamv</dc:creator>
  <cp:lastModifiedBy>Maria</cp:lastModifiedBy>
  <cp:revision>42</cp:revision>
  <dcterms:created xsi:type="dcterms:W3CDTF">2012-07-31T05:21:42Z</dcterms:created>
  <dcterms:modified xsi:type="dcterms:W3CDTF">2020-11-20T17:03:07Z</dcterms:modified>
</cp:coreProperties>
</file>