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74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5" r:id="rId15"/>
    <p:sldId id="276" r:id="rId16"/>
    <p:sldId id="273" r:id="rId17"/>
  </p:sldIdLst>
  <p:sldSz cx="14630400" cy="8229600"/>
  <p:notesSz cx="82296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80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815965043475712E-2"/>
          <c:y val="0.11014105419450632"/>
          <c:w val="0.94932183756360067"/>
          <c:h val="0.720420648977897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14-17 лет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3"/>
                <c:pt idx="0">
                  <c:v>Геймеры и любители коллекционных игр</c:v>
                </c:pt>
                <c:pt idx="1">
                  <c:v>Коллекционеры тематических карточек</c:v>
                </c:pt>
                <c:pt idx="2">
                  <c:v>Прочие пользователи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 formatCode="0%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0A-8545-8EAF-6342EC1223C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18-24 лет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3"/>
                <c:pt idx="0">
                  <c:v>Геймеры и любители коллекционных игр</c:v>
                </c:pt>
                <c:pt idx="1">
                  <c:v>Коллекционеры тематических карточек</c:v>
                </c:pt>
                <c:pt idx="2">
                  <c:v>Прочие пользователи</c:v>
                </c:pt>
              </c:strCache>
            </c:strRef>
          </c:cat>
          <c:val>
            <c:numRef>
              <c:f>Лист1!$C$2:$C$5</c:f>
              <c:numCache>
                <c:formatCode>0%</c:formatCode>
                <c:ptCount val="4"/>
                <c:pt idx="0">
                  <c:v>0.22</c:v>
                </c:pt>
                <c:pt idx="1">
                  <c:v>0.09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0A-8545-8EAF-6342EC1223C0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25-30 лет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3"/>
                <c:pt idx="0">
                  <c:v>Геймеры и любители коллекционных игр</c:v>
                </c:pt>
                <c:pt idx="1">
                  <c:v>Коллекционеры тематических карточек</c:v>
                </c:pt>
                <c:pt idx="2">
                  <c:v>Прочие пользователи</c:v>
                </c:pt>
              </c:strCache>
            </c:strRef>
          </c:cat>
          <c:val>
            <c:numRef>
              <c:f>Лист1!$D$2:$D$5</c:f>
              <c:numCache>
                <c:formatCode>0%</c:formatCode>
                <c:ptCount val="4"/>
                <c:pt idx="0">
                  <c:v>0.15</c:v>
                </c:pt>
                <c:pt idx="1">
                  <c:v>0.16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0A-8545-8EAF-6342EC1223C0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31-36 лет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3"/>
                <c:pt idx="0">
                  <c:v>Геймеры и любители коллекционных игр</c:v>
                </c:pt>
                <c:pt idx="1">
                  <c:v>Коллекционеры тематических карточек</c:v>
                </c:pt>
                <c:pt idx="2">
                  <c:v>Прочие пользователи</c:v>
                </c:pt>
              </c:strCache>
            </c:strRef>
          </c:cat>
          <c:val>
            <c:numRef>
              <c:f>Лист1!$E$2:$E$5</c:f>
              <c:numCache>
                <c:formatCode>0%</c:formatCode>
                <c:ptCount val="4"/>
                <c:pt idx="1">
                  <c:v>0.1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F0A-8545-8EAF-6342EC1223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42"/>
        <c:axId val="1976570240"/>
        <c:axId val="1976566976"/>
      </c:barChart>
      <c:catAx>
        <c:axId val="1976570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76566976"/>
        <c:crosses val="autoZero"/>
        <c:auto val="1"/>
        <c:lblAlgn val="ctr"/>
        <c:lblOffset val="100"/>
        <c:noMultiLvlLbl val="0"/>
      </c:catAx>
      <c:valAx>
        <c:axId val="197656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97657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196980092670926"/>
          <c:y val="3.4830365307312809E-2"/>
          <c:w val="0.55516981430545087"/>
          <c:h val="7.95709444210477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50" baseline="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29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993D6-CCE4-F065-3189-B8C58B959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D5FF67-3128-F031-12EE-C461B52D1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644C1-AA77-D53C-4151-26D102DE5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3FDE2-E459-7033-321E-BE8C3CA58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58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919F4-B07E-4B62-ED78-2154D535B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700DE9-C481-D33C-467C-63BB9B2D0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37F65-40B2-68C1-17C4-E52CD04C2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23913-64BF-25D0-687C-AAEF00CD35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97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CC418-5C99-15A5-9272-7A32CE75B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E4BB8D-72FB-BB29-2CEE-5E39EDA566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53BA9-7D77-8F57-17A0-55E560847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EEFC0-6C7A-D422-B135-689781BC46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3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B31D2-2649-3186-1FCB-25F291246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E427F5-6C1F-6762-97FA-4215D66ED7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59ECB5-F055-E01F-9C0C-EB8C96916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EC29F-0130-79EF-D9A4-DE9110EED4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4F4A6-7BEC-32FB-2834-8B586C66C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id="{07AAFB72-918E-D19C-91F3-630588DA64A2}"/>
              </a:ext>
            </a:extLst>
          </p:cNvPr>
          <p:cNvSpPr/>
          <p:nvPr/>
        </p:nvSpPr>
        <p:spPr>
          <a:xfrm>
            <a:off x="2588701" y="6172200"/>
            <a:ext cx="9452997" cy="3918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800" dirty="0" err="1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Мобильное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приложение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обмена</a:t>
            </a:r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коллекционными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карточками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3EE6F6-AB40-1DD9-C4B3-53D20B584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112" y="1665564"/>
            <a:ext cx="3178176" cy="4898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C6B1-E046-3552-A338-D11283835FE4}"/>
              </a:ext>
            </a:extLst>
          </p:cNvPr>
          <p:cNvSpPr txBox="1"/>
          <p:nvPr/>
        </p:nvSpPr>
        <p:spPr>
          <a:xfrm>
            <a:off x="9147603" y="7519916"/>
            <a:ext cx="515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 5 группа 1 команда</a:t>
            </a:r>
          </a:p>
        </p:txBody>
      </p:sp>
    </p:spTree>
    <p:extLst>
      <p:ext uri="{BB962C8B-B14F-4D97-AF65-F5344CB8AC3E}">
        <p14:creationId xmlns:p14="http://schemas.microsoft.com/office/powerpoint/2010/main" val="157887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720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>
                <a:solidFill>
                  <a:srgbClr val="484237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Технологии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1479590" y="296324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4" name="Text 2"/>
          <p:cNvSpPr/>
          <p:nvPr/>
        </p:nvSpPr>
        <p:spPr>
          <a:xfrm>
            <a:off x="1559958" y="3077124"/>
            <a:ext cx="340160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216705" y="3054801"/>
            <a:ext cx="18980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Spring Boot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4970822" y="643289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8" name="Text 6"/>
          <p:cNvSpPr/>
          <p:nvPr/>
        </p:nvSpPr>
        <p:spPr>
          <a:xfrm>
            <a:off x="5055892" y="6507112"/>
            <a:ext cx="335458" cy="322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707938" y="64754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PostgreSQL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1479590" y="466143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2" name="Text 10"/>
          <p:cNvSpPr/>
          <p:nvPr/>
        </p:nvSpPr>
        <p:spPr>
          <a:xfrm>
            <a:off x="1564660" y="4750607"/>
            <a:ext cx="335458" cy="331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2216705" y="47424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Docker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8114467" y="466143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6" name="Text 14"/>
          <p:cNvSpPr/>
          <p:nvPr/>
        </p:nvSpPr>
        <p:spPr>
          <a:xfrm>
            <a:off x="8199537" y="4750607"/>
            <a:ext cx="3307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8851583" y="47039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Flutter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Цветная иконка Логотип Spring в PNG, SVG">
            <a:extLst>
              <a:ext uri="{FF2B5EF4-FFF2-40B4-BE49-F238E27FC236}">
                <a16:creationId xmlns:a16="http://schemas.microsoft.com/office/drawing/2014/main" id="{FBCA65EE-3F33-AF6E-4BAB-97F906DF8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348" y="2350756"/>
            <a:ext cx="1579301" cy="15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Докер – Бесплатные иконки: бренды и логотипы">
            <a:extLst>
              <a:ext uri="{FF2B5EF4-FFF2-40B4-BE49-F238E27FC236}">
                <a16:creationId xmlns:a16="http://schemas.microsoft.com/office/drawing/2014/main" id="{CAF348F4-B111-AB14-7AF4-4BBC0CF51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41" y="4083983"/>
            <a:ext cx="1317029" cy="13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— Википедия">
            <a:extLst>
              <a:ext uri="{FF2B5EF4-FFF2-40B4-BE49-F238E27FC236}">
                <a16:creationId xmlns:a16="http://schemas.microsoft.com/office/drawing/2014/main" id="{1ADFFE4F-1009-CCEC-F437-D8D84980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836" y="5984173"/>
            <a:ext cx="1365656" cy="140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lú - Desarrollo de aplicaciones Flutter">
            <a:extLst>
              <a:ext uri="{FF2B5EF4-FFF2-40B4-BE49-F238E27FC236}">
                <a16:creationId xmlns:a16="http://schemas.microsoft.com/office/drawing/2014/main" id="{23E91CE2-AC73-BD18-561E-2D795FC5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481" y="4105767"/>
            <a:ext cx="1365656" cy="136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4A7A3-144E-470D-744E-DAFC276320F9}"/>
              </a:ext>
            </a:extLst>
          </p:cNvPr>
          <p:cNvSpPr txBox="1"/>
          <p:nvPr/>
        </p:nvSpPr>
        <p:spPr>
          <a:xfrm>
            <a:off x="7201853" y="77987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E1E14A64-5007-AC78-2EE2-AF9D8A9D0E29}"/>
              </a:ext>
            </a:extLst>
          </p:cNvPr>
          <p:cNvSpPr/>
          <p:nvPr/>
        </p:nvSpPr>
        <p:spPr>
          <a:xfrm>
            <a:off x="8114466" y="296324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BFB7CC09-C888-3492-6D5C-9DBB71774675}"/>
              </a:ext>
            </a:extLst>
          </p:cNvPr>
          <p:cNvSpPr/>
          <p:nvPr/>
        </p:nvSpPr>
        <p:spPr>
          <a:xfrm>
            <a:off x="8194836" y="3066113"/>
            <a:ext cx="335460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1812BBFF-E61A-C94A-831C-7A25E8215E38}"/>
              </a:ext>
            </a:extLst>
          </p:cNvPr>
          <p:cNvSpPr/>
          <p:nvPr/>
        </p:nvSpPr>
        <p:spPr>
          <a:xfrm>
            <a:off x="8851583" y="3041228"/>
            <a:ext cx="18980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Kotlin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94A51AF-8B88-4A68-E92B-A05414EB6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327" y="2482905"/>
            <a:ext cx="1097963" cy="109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720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>
                <a:solidFill>
                  <a:srgbClr val="484237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Бизнес модель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859345"/>
            <a:ext cx="4196358" cy="3476030"/>
          </a:xfrm>
          <a:prstGeom prst="roundRect">
            <a:avLst>
              <a:gd name="adj" fmla="val 1237"/>
            </a:avLst>
          </a:prstGeom>
          <a:solidFill>
            <a:srgbClr val="EEE8DD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086159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 err="1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Продажа</a:t>
            </a:r>
            <a:r>
              <a:rPr lang="en-US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местной</a:t>
            </a:r>
            <a:r>
              <a:rPr lang="en-US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 валюты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0604" y="3930908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Пользователи могут использовать ее для </a:t>
            </a:r>
            <a:r>
              <a:rPr lang="en-US" sz="2800" dirty="0" err="1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приобретения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тематических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паков</a:t>
            </a:r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и при создании уникальных карт.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5216962" y="2859345"/>
            <a:ext cx="4196358" cy="3476030"/>
          </a:xfrm>
          <a:prstGeom prst="roundRect">
            <a:avLst>
              <a:gd name="adj" fmla="val 1237"/>
            </a:avLst>
          </a:prstGeom>
          <a:solidFill>
            <a:srgbClr val="EEE8DD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3086159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Монетизация </a:t>
            </a:r>
            <a:r>
              <a:rPr lang="en-US" sz="2800" b="1" dirty="0" err="1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через</a:t>
            </a:r>
            <a:r>
              <a:rPr lang="en-US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местную</a:t>
            </a:r>
            <a:r>
              <a:rPr lang="en-US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 валюту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443776" y="3930908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Каждая транзакция приносит прибыль и укрепляет </a:t>
            </a:r>
            <a:r>
              <a:rPr lang="en-US" sz="2800" dirty="0" err="1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связь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с контентом.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9640252" y="2859345"/>
            <a:ext cx="4196358" cy="3476030"/>
          </a:xfrm>
          <a:prstGeom prst="roundRect">
            <a:avLst>
              <a:gd name="adj" fmla="val 1237"/>
            </a:avLst>
          </a:prstGeom>
          <a:solidFill>
            <a:srgbClr val="EEE8DD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3086159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Уникальные карточные паки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866948" y="3930908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 err="1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Предлагаем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пользователям уникальные </a:t>
            </a:r>
            <a:r>
              <a:rPr lang="en-US" sz="2800" dirty="0" err="1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паки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доступные только </a:t>
            </a:r>
            <a:r>
              <a:rPr lang="en-US" sz="2800" dirty="0" err="1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за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местную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валюту.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829C8-A4C6-FFAB-F662-1308897BC728}"/>
              </a:ext>
            </a:extLst>
          </p:cNvPr>
          <p:cNvSpPr txBox="1"/>
          <p:nvPr/>
        </p:nvSpPr>
        <p:spPr>
          <a:xfrm>
            <a:off x="7201853" y="7798713"/>
            <a:ext cx="481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7200"/>
            <a:ext cx="62519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 err="1">
                <a:solidFill>
                  <a:srgbClr val="484237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Краткосрочные</a:t>
            </a:r>
            <a:r>
              <a:rPr lang="en-US" sz="4400" dirty="0">
                <a:solidFill>
                  <a:srgbClr val="484237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 </a:t>
            </a:r>
            <a:r>
              <a:rPr lang="ru-RU" sz="4400" dirty="0">
                <a:solidFill>
                  <a:srgbClr val="484237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цели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095036"/>
            <a:ext cx="3260646" cy="9072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20604" y="5342453"/>
            <a:ext cx="280701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Сбор и анализ данных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435" y="4095036"/>
            <a:ext cx="3260765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281249" y="5342453"/>
            <a:ext cx="28071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Разработка MVP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4095036"/>
            <a:ext cx="3260646" cy="90725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542014" y="5342453"/>
            <a:ext cx="280701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Расширение функционала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5846" y="4095036"/>
            <a:ext cx="3260765" cy="9072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802660" y="5342453"/>
            <a:ext cx="28071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Релиз проекта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416AE2-27E0-905C-1814-8E8687A69454}"/>
              </a:ext>
            </a:extLst>
          </p:cNvPr>
          <p:cNvSpPr txBox="1"/>
          <p:nvPr/>
        </p:nvSpPr>
        <p:spPr>
          <a:xfrm>
            <a:off x="1173610" y="3178611"/>
            <a:ext cx="25010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Февраль-Март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2025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18FE9-9C97-F460-C8C0-16DAECE58FA7}"/>
              </a:ext>
            </a:extLst>
          </p:cNvPr>
          <p:cNvSpPr txBox="1"/>
          <p:nvPr/>
        </p:nvSpPr>
        <p:spPr>
          <a:xfrm>
            <a:off x="4980880" y="3178611"/>
            <a:ext cx="1407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Апрель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2025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D0382-F3A0-5C9E-16B2-E3603397A188}"/>
              </a:ext>
            </a:extLst>
          </p:cNvPr>
          <p:cNvSpPr txBox="1"/>
          <p:nvPr/>
        </p:nvSpPr>
        <p:spPr>
          <a:xfrm>
            <a:off x="8473278" y="3178610"/>
            <a:ext cx="9444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Май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2025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39EAB-5219-3153-B29F-31355268FBC6}"/>
              </a:ext>
            </a:extLst>
          </p:cNvPr>
          <p:cNvSpPr txBox="1"/>
          <p:nvPr/>
        </p:nvSpPr>
        <p:spPr>
          <a:xfrm>
            <a:off x="11627384" y="3178609"/>
            <a:ext cx="11576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Июнь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2025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86666-F96E-8504-F473-3C9F56F59FDE}"/>
              </a:ext>
            </a:extLst>
          </p:cNvPr>
          <p:cNvSpPr txBox="1"/>
          <p:nvPr/>
        </p:nvSpPr>
        <p:spPr>
          <a:xfrm>
            <a:off x="7201853" y="77987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7200"/>
            <a:ext cx="59824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 err="1">
                <a:solidFill>
                  <a:srgbClr val="484237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Долгосрочные</a:t>
            </a:r>
            <a:r>
              <a:rPr lang="en-US" sz="4400" dirty="0">
                <a:solidFill>
                  <a:srgbClr val="484237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 </a:t>
            </a:r>
            <a:r>
              <a:rPr lang="ru-RU" sz="4400" dirty="0">
                <a:solidFill>
                  <a:srgbClr val="484237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цели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534710" y="29719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4" name="Text 2"/>
          <p:cNvSpPr/>
          <p:nvPr/>
        </p:nvSpPr>
        <p:spPr>
          <a:xfrm>
            <a:off x="619780" y="301442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271826" y="2971918"/>
            <a:ext cx="29526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Рейтинговая система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271826" y="3462337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Внедрение системы рейтингов для улучшения опыта игроков.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7169587" y="29719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8" name="Text 6"/>
          <p:cNvSpPr/>
          <p:nvPr/>
        </p:nvSpPr>
        <p:spPr>
          <a:xfrm>
            <a:off x="7254657" y="301442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2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06703" y="2971918"/>
            <a:ext cx="41433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Нейросетевые рекомендации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906703" y="3462337"/>
            <a:ext cx="606883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Использование ИИ для нейросетевых</a:t>
            </a:r>
            <a:b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рекомендаций обмена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534710" y="467010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2" name="Text 10"/>
          <p:cNvSpPr/>
          <p:nvPr/>
        </p:nvSpPr>
        <p:spPr>
          <a:xfrm>
            <a:off x="619780" y="471261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3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271826" y="46701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Масштабирование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271826" y="5160525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Увеличение числа пользователей и расширение</a:t>
            </a:r>
            <a:b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на другие страны СНГ.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169587" y="467010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6" name="Text 14"/>
          <p:cNvSpPr/>
          <p:nvPr/>
        </p:nvSpPr>
        <p:spPr>
          <a:xfrm>
            <a:off x="7254657" y="471261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4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906703" y="4670107"/>
            <a:ext cx="36187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Интеграция с физическими магазинами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906703" y="5160525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Партнёрства с магазинами, чтобы пользователи могли продавать или покупать реальные карточки через приложение.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20A6A5-F4AA-2469-BACC-F08CE6D82391}"/>
              </a:ext>
            </a:extLst>
          </p:cNvPr>
          <p:cNvSpPr txBox="1"/>
          <p:nvPr/>
        </p:nvSpPr>
        <p:spPr>
          <a:xfrm>
            <a:off x="7201853" y="77987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4008F-32F5-DBA9-2D2A-51D9537A7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C1515F1-E121-F6DF-7157-BEB5A903AECB}"/>
              </a:ext>
            </a:extLst>
          </p:cNvPr>
          <p:cNvSpPr/>
          <p:nvPr/>
        </p:nvSpPr>
        <p:spPr>
          <a:xfrm>
            <a:off x="793790" y="907200"/>
            <a:ext cx="6521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00" dirty="0">
                <a:solidFill>
                  <a:srgbClr val="484237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Интерфейс приложения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C1117-E806-92AD-9DB6-E6EA9E12E837}"/>
              </a:ext>
            </a:extLst>
          </p:cNvPr>
          <p:cNvSpPr txBox="1"/>
          <p:nvPr/>
        </p:nvSpPr>
        <p:spPr>
          <a:xfrm>
            <a:off x="7201853" y="77987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395772-C57C-2893-DE06-B32581189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1" y="1824589"/>
            <a:ext cx="2865967" cy="62049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535E74-A622-B49E-8FA7-6B06A321B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781" y="1824589"/>
            <a:ext cx="2865966" cy="62049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418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EBE44-6700-237D-41C8-014C4F979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36FBFC3-A922-E9BC-3E2C-2095023F98ED}"/>
              </a:ext>
            </a:extLst>
          </p:cNvPr>
          <p:cNvSpPr txBox="1"/>
          <p:nvPr/>
        </p:nvSpPr>
        <p:spPr>
          <a:xfrm>
            <a:off x="7201853" y="7798713"/>
            <a:ext cx="481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2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3828D3-7D6B-90EB-E334-784CCBF8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902" y="788948"/>
            <a:ext cx="3086101" cy="66815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292E5-8919-A36F-491C-587A3DB3F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414" y="788948"/>
            <a:ext cx="3086099" cy="66815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D87579-3769-8D88-BD0D-5EA843EAE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400" y="788948"/>
            <a:ext cx="3086099" cy="66815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12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DDE72-D500-74B1-04C3-D050AA5A3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id="{A509CFE8-DAA6-4D90-8E01-281E55C410A1}"/>
              </a:ext>
            </a:extLst>
          </p:cNvPr>
          <p:cNvSpPr/>
          <p:nvPr/>
        </p:nvSpPr>
        <p:spPr>
          <a:xfrm>
            <a:off x="682262" y="6201133"/>
            <a:ext cx="922174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800" dirty="0" err="1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Мобильное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приложение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обмена</a:t>
            </a:r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коллекционными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карточками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01089105-0DB9-E96D-E0A5-18EA658B2020}"/>
              </a:ext>
            </a:extLst>
          </p:cNvPr>
          <p:cNvSpPr/>
          <p:nvPr/>
        </p:nvSpPr>
        <p:spPr>
          <a:xfrm>
            <a:off x="793790" y="476678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30F34D-6416-006A-E8AF-AC71EA6B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2" y="1665563"/>
            <a:ext cx="3178176" cy="48984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E95B4B-2BCE-87F8-1E0B-9453E4553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010" y="453876"/>
            <a:ext cx="4051300" cy="4051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5F241-3660-DC17-E8AF-CC1695BF8394}"/>
              </a:ext>
            </a:extLst>
          </p:cNvPr>
          <p:cNvSpPr txBox="1"/>
          <p:nvPr/>
        </p:nvSpPr>
        <p:spPr>
          <a:xfrm>
            <a:off x="10466759" y="4243566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</a:t>
            </a:r>
            <a:endParaRPr lang="ru-RU" sz="2800" dirty="0">
              <a:solidFill>
                <a:srgbClr val="7465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1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720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>
                <a:solidFill>
                  <a:srgbClr val="484237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Команда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30615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104078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Доброва Анна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30906" y="3551992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Team Lead, PM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428667" y="30615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37" y="3104078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65783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Чершнев Евгений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8165783" y="3551992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Analyst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793790" y="439685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4439364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530906" y="43968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Григорьев Иван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9"/>
          <p:cNvSpPr/>
          <p:nvPr/>
        </p:nvSpPr>
        <p:spPr>
          <a:xfrm>
            <a:off x="1530906" y="4887278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Developer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0"/>
          <p:cNvSpPr/>
          <p:nvPr/>
        </p:nvSpPr>
        <p:spPr>
          <a:xfrm>
            <a:off x="7428667" y="439685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3737" y="4439364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165783" y="43968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Папонов Данил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2"/>
          <p:cNvSpPr/>
          <p:nvPr/>
        </p:nvSpPr>
        <p:spPr>
          <a:xfrm>
            <a:off x="8165783" y="4887278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13"/>
          <p:cNvSpPr/>
          <p:nvPr/>
        </p:nvSpPr>
        <p:spPr>
          <a:xfrm>
            <a:off x="793790" y="573214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860" y="5774650"/>
            <a:ext cx="340162" cy="425291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1530906" y="5732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Наумов Никита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5"/>
          <p:cNvSpPr/>
          <p:nvPr/>
        </p:nvSpPr>
        <p:spPr>
          <a:xfrm>
            <a:off x="1530906" y="6222563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DevOps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hape 16"/>
          <p:cNvSpPr/>
          <p:nvPr/>
        </p:nvSpPr>
        <p:spPr>
          <a:xfrm>
            <a:off x="7428667" y="573214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3737" y="5774650"/>
            <a:ext cx="340162" cy="425291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8165783" y="5732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Бирюков Дмитрий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18"/>
          <p:cNvSpPr/>
          <p:nvPr/>
        </p:nvSpPr>
        <p:spPr>
          <a:xfrm>
            <a:off x="8165783" y="6222563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Tester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52DCC-202A-8BB4-A9F7-881E1081A378}"/>
              </a:ext>
            </a:extLst>
          </p:cNvPr>
          <p:cNvSpPr txBox="1"/>
          <p:nvPr/>
        </p:nvSpPr>
        <p:spPr>
          <a:xfrm>
            <a:off x="7201853" y="779871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>
              <a:solidFill>
                <a:srgbClr val="7465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0720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>
                <a:solidFill>
                  <a:srgbClr val="484237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Проблема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125944" y="2520619"/>
            <a:ext cx="7216259" cy="42373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Уход лидера</a:t>
            </a:r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Pokémon TCG — </a:t>
            </a:r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мировой хаб для коллекционеров — полностью прекратил работу в России.</a:t>
            </a:r>
            <a:endParaRPr lang="en-US" sz="2800" dirty="0">
              <a:solidFill>
                <a:srgbClr val="746558"/>
              </a:solidFill>
              <a:latin typeface="Times New Roman" panose="02020603050405020304" pitchFamily="18" charset="0"/>
              <a:ea typeface="Gelasio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ru-RU" sz="2800" dirty="0">
              <a:solidFill>
                <a:srgbClr val="746558"/>
              </a:solidFill>
              <a:latin typeface="Times New Roman" panose="02020603050405020304" pitchFamily="18" charset="0"/>
              <a:ea typeface="Gelasio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ru-RU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Пустота в нише</a:t>
            </a:r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: Нет российского аналога, способного заменить функционал и комьюнити сервиса.</a:t>
            </a:r>
            <a:endParaRPr lang="en-US" sz="2800" dirty="0">
              <a:solidFill>
                <a:srgbClr val="746558"/>
              </a:solidFill>
              <a:latin typeface="Times New Roman" panose="02020603050405020304" pitchFamily="18" charset="0"/>
              <a:ea typeface="Gelasio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ru-RU" sz="2800" dirty="0">
              <a:solidFill>
                <a:srgbClr val="746558"/>
              </a:solidFill>
              <a:latin typeface="Times New Roman" panose="02020603050405020304" pitchFamily="18" charset="0"/>
              <a:ea typeface="Gelasio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ru-RU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Риски для сообщества</a:t>
            </a:r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: Тысячи энтузиастов теряют возможность торговать, общаться и развивать хобби.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93790" y="3658314"/>
            <a:ext cx="30480" cy="1961912"/>
          </a:xfrm>
          <a:prstGeom prst="rect">
            <a:avLst/>
          </a:prstGeom>
          <a:solidFill>
            <a:srgbClr val="D3C5B6"/>
          </a:solidFill>
          <a:ln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ADF6A-4FAD-B569-D8E2-FFA6011C1A2C}"/>
              </a:ext>
            </a:extLst>
          </p:cNvPr>
          <p:cNvSpPr txBox="1"/>
          <p:nvPr/>
        </p:nvSpPr>
        <p:spPr>
          <a:xfrm>
            <a:off x="7201853" y="779871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720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00" dirty="0">
                <a:solidFill>
                  <a:srgbClr val="484237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Решаемые</a:t>
            </a:r>
            <a:r>
              <a:rPr lang="en-US" sz="4400" dirty="0">
                <a:solidFill>
                  <a:srgbClr val="484237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 проблемы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3808571"/>
            <a:ext cx="4196358" cy="1661279"/>
          </a:xfrm>
          <a:prstGeom prst="roundRect">
            <a:avLst>
              <a:gd name="adj" fmla="val 2048"/>
            </a:avLst>
          </a:prstGeom>
          <a:solidFill>
            <a:srgbClr val="EEE8DD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4284880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Безопасное цифровое хранение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0604" y="4880134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5216962" y="3808571"/>
            <a:ext cx="4196358" cy="1661279"/>
          </a:xfrm>
          <a:prstGeom prst="roundRect">
            <a:avLst>
              <a:gd name="adj" fmla="val 2048"/>
            </a:avLst>
          </a:prstGeom>
          <a:solidFill>
            <a:srgbClr val="EEE8DD"/>
          </a:solidFill>
          <a:ln/>
        </p:spPr>
      </p:sp>
      <p:sp>
        <p:nvSpPr>
          <p:cNvPr id="7" name="Text 5"/>
          <p:cNvSpPr/>
          <p:nvPr/>
        </p:nvSpPr>
        <p:spPr>
          <a:xfrm>
            <a:off x="5762506" y="4462045"/>
            <a:ext cx="31052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Расширенный каталог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9640133" y="3808571"/>
            <a:ext cx="4196358" cy="1661279"/>
          </a:xfrm>
          <a:prstGeom prst="roundRect">
            <a:avLst>
              <a:gd name="adj" fmla="val 2048"/>
            </a:avLst>
          </a:prstGeom>
          <a:solidFill>
            <a:srgbClr val="EEE8DD"/>
          </a:solidFill>
          <a:ln/>
        </p:spPr>
      </p:sp>
      <p:sp>
        <p:nvSpPr>
          <p:cNvPr id="9" name="Text 7"/>
          <p:cNvSpPr/>
          <p:nvPr/>
        </p:nvSpPr>
        <p:spPr>
          <a:xfrm>
            <a:off x="10320694" y="4462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Мгновенный обмен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866948" y="4525804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C8B96-A1EE-F869-F9D7-ACD5A875C46D}"/>
              </a:ext>
            </a:extLst>
          </p:cNvPr>
          <p:cNvSpPr txBox="1"/>
          <p:nvPr/>
        </p:nvSpPr>
        <p:spPr>
          <a:xfrm>
            <a:off x="7201853" y="779871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2645" y="907200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400" dirty="0">
                <a:solidFill>
                  <a:srgbClr val="484237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Аналоги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388" y="2210419"/>
            <a:ext cx="2748551" cy="2137761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830" y="2513074"/>
            <a:ext cx="1970297" cy="1532453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848" y="4691363"/>
            <a:ext cx="2268260" cy="1692627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360" y="4916492"/>
            <a:ext cx="2426610" cy="1233972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2442906" y="4206436"/>
            <a:ext cx="393397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Steam Community Market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2"/>
          <p:cNvSpPr/>
          <p:nvPr/>
        </p:nvSpPr>
        <p:spPr>
          <a:xfrm>
            <a:off x="8889859" y="4206436"/>
            <a:ext cx="1819607" cy="397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Cardmarket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3"/>
          <p:cNvSpPr/>
          <p:nvPr/>
        </p:nvSpPr>
        <p:spPr>
          <a:xfrm>
            <a:off x="3524111" y="6150464"/>
            <a:ext cx="171173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Case Battle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4"/>
          <p:cNvSpPr/>
          <p:nvPr/>
        </p:nvSpPr>
        <p:spPr>
          <a:xfrm>
            <a:off x="8679679" y="6185658"/>
            <a:ext cx="2426610" cy="396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Pokemon TCGP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059B0-93CF-AA03-F3A9-17D22AA4C280}"/>
              </a:ext>
            </a:extLst>
          </p:cNvPr>
          <p:cNvSpPr txBox="1"/>
          <p:nvPr/>
        </p:nvSpPr>
        <p:spPr>
          <a:xfrm>
            <a:off x="7201853" y="779871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5947"/>
            <a:ext cx="57666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>
                <a:solidFill>
                  <a:srgbClr val="484237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Сравнение аналогов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641B48-3704-3F5D-7D09-B922EFB7E888}"/>
              </a:ext>
            </a:extLst>
          </p:cNvPr>
          <p:cNvSpPr txBox="1"/>
          <p:nvPr/>
        </p:nvSpPr>
        <p:spPr>
          <a:xfrm>
            <a:off x="7201853" y="779871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41" name="Таблица 40">
            <a:extLst>
              <a:ext uri="{FF2B5EF4-FFF2-40B4-BE49-F238E27FC236}">
                <a16:creationId xmlns:a16="http://schemas.microsoft.com/office/drawing/2014/main" id="{A1FA7829-CA2C-43E7-1F71-D7B29B6D1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07563"/>
              </p:ext>
            </p:extLst>
          </p:nvPr>
        </p:nvGraphicFramePr>
        <p:xfrm>
          <a:off x="0" y="1681843"/>
          <a:ext cx="14630400" cy="6117108"/>
        </p:xfrm>
        <a:graphic>
          <a:graphicData uri="http://schemas.openxmlformats.org/drawingml/2006/table">
            <a:tbl>
              <a:tblPr firstRow="1" firstCol="1" bandRow="1">
                <a:solidFill>
                  <a:schemeClr val="accent2">
                    <a:lumMod val="20000"/>
                    <a:lumOff val="80000"/>
                  </a:schemeClr>
                </a:solidFill>
                <a:tableStyleId>{C4B1156A-380E-4F78-BDF5-A606A8083BF9}</a:tableStyleId>
              </a:tblPr>
              <a:tblGrid>
                <a:gridCol w="2935028">
                  <a:extLst>
                    <a:ext uri="{9D8B030D-6E8A-4147-A177-3AD203B41FA5}">
                      <a16:colId xmlns:a16="http://schemas.microsoft.com/office/drawing/2014/main" val="3395697194"/>
                    </a:ext>
                  </a:extLst>
                </a:gridCol>
                <a:gridCol w="2040195">
                  <a:extLst>
                    <a:ext uri="{9D8B030D-6E8A-4147-A177-3AD203B41FA5}">
                      <a16:colId xmlns:a16="http://schemas.microsoft.com/office/drawing/2014/main" val="2732477521"/>
                    </a:ext>
                  </a:extLst>
                </a:gridCol>
                <a:gridCol w="2159560">
                  <a:extLst>
                    <a:ext uri="{9D8B030D-6E8A-4147-A177-3AD203B41FA5}">
                      <a16:colId xmlns:a16="http://schemas.microsoft.com/office/drawing/2014/main" val="736633227"/>
                    </a:ext>
                  </a:extLst>
                </a:gridCol>
                <a:gridCol w="2520191">
                  <a:extLst>
                    <a:ext uri="{9D8B030D-6E8A-4147-A177-3AD203B41FA5}">
                      <a16:colId xmlns:a16="http://schemas.microsoft.com/office/drawing/2014/main" val="2363380810"/>
                    </a:ext>
                  </a:extLst>
                </a:gridCol>
                <a:gridCol w="2215661">
                  <a:extLst>
                    <a:ext uri="{9D8B030D-6E8A-4147-A177-3AD203B41FA5}">
                      <a16:colId xmlns:a16="http://schemas.microsoft.com/office/drawing/2014/main" val="869168976"/>
                    </a:ext>
                  </a:extLst>
                </a:gridCol>
                <a:gridCol w="2759765">
                  <a:extLst>
                    <a:ext uri="{9D8B030D-6E8A-4147-A177-3AD203B41FA5}">
                      <a16:colId xmlns:a16="http://schemas.microsoft.com/office/drawing/2014/main" val="1357197027"/>
                    </a:ext>
                  </a:extLst>
                </a:gridCol>
              </a:tblGrid>
              <a:tr h="1236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Возможность совершения быстрого обмена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Наличие ежедневных квестов и наград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Возможность демонстрировать избранное в профиле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Наличие мини игр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Возможность генерации уникальной карты с помощью ИИ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extLst>
                  <a:ext uri="{0D108BD9-81ED-4DB2-BD59-A6C34878D82A}">
                    <a16:rowId xmlns:a16="http://schemas.microsoft.com/office/drawing/2014/main" val="3309564468"/>
                  </a:ext>
                </a:extLst>
              </a:tr>
              <a:tr h="9441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Steam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Community Market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ru-RU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ru-RU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ru-RU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ru-RU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ru-RU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6394" marR="56394" marT="0" marB="0" anchor="ctr"/>
                </a:tc>
                <a:extLst>
                  <a:ext uri="{0D108BD9-81ED-4DB2-BD59-A6C34878D82A}">
                    <a16:rowId xmlns:a16="http://schemas.microsoft.com/office/drawing/2014/main" val="3277027514"/>
                  </a:ext>
                </a:extLst>
              </a:tr>
              <a:tr h="9441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spc="-1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Cardmarket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ru-RU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ru-RU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ru-RU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ru-RU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ru-RU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6394" marR="56394" marT="0" marB="0" anchor="ctr"/>
                </a:tc>
                <a:extLst>
                  <a:ext uri="{0D108BD9-81ED-4DB2-BD59-A6C34878D82A}">
                    <a16:rowId xmlns:a16="http://schemas.microsoft.com/office/drawing/2014/main" val="629920233"/>
                  </a:ext>
                </a:extLst>
              </a:tr>
              <a:tr h="9441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  <a:r>
                        <a:rPr lang="ru-RU" sz="20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spc="-1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Battle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ru-RU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ru-RU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ru-RU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ru-RU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ru-RU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6394" marR="56394" marT="0" marB="0" anchor="ctr"/>
                </a:tc>
                <a:extLst>
                  <a:ext uri="{0D108BD9-81ED-4DB2-BD59-A6C34878D82A}">
                    <a16:rowId xmlns:a16="http://schemas.microsoft.com/office/drawing/2014/main" val="92117863"/>
                  </a:ext>
                </a:extLst>
              </a:tr>
              <a:tr h="9441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Pokemon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TCGP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extLst>
                  <a:ext uri="{0D108BD9-81ED-4DB2-BD59-A6C34878D82A}">
                    <a16:rowId xmlns:a16="http://schemas.microsoft.com/office/drawing/2014/main" val="1627332832"/>
                  </a:ext>
                </a:extLst>
              </a:tr>
              <a:tr h="9441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Cardly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66775" algn="ctr"/>
                          <a:tab pos="894080" algn="ctr"/>
                          <a:tab pos="1734185" algn="r"/>
                          <a:tab pos="1788795" algn="r"/>
                        </a:tabLst>
                      </a:pPr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4" marR="56394" marT="0" marB="0" anchor="ctr"/>
                </a:tc>
                <a:extLst>
                  <a:ext uri="{0D108BD9-81ED-4DB2-BD59-A6C34878D82A}">
                    <a16:rowId xmlns:a16="http://schemas.microsoft.com/office/drawing/2014/main" val="26110236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7200"/>
            <a:ext cx="81830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>
                <a:solidFill>
                  <a:srgbClr val="484237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Конкурентное преимущество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7EB238-F79C-0E89-93A4-A93AFF940A87}"/>
              </a:ext>
            </a:extLst>
          </p:cNvPr>
          <p:cNvSpPr txBox="1"/>
          <p:nvPr/>
        </p:nvSpPr>
        <p:spPr>
          <a:xfrm>
            <a:off x="7201853" y="779871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25" name="Image 0" descr="preencoded.png">
            <a:extLst>
              <a:ext uri="{FF2B5EF4-FFF2-40B4-BE49-F238E27FC236}">
                <a16:creationId xmlns:a16="http://schemas.microsoft.com/office/drawing/2014/main" id="{78AE732C-900C-D607-3495-6B9A0E90F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pic>
        <p:nvPicPr>
          <p:cNvPr id="26" name="Image 1" descr="preencoded.png">
            <a:extLst>
              <a:ext uri="{FF2B5EF4-FFF2-40B4-BE49-F238E27FC236}">
                <a16:creationId xmlns:a16="http://schemas.microsoft.com/office/drawing/2014/main" id="{F91C9FA4-E220-63A5-8AF4-EEBA29740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3294936"/>
            <a:ext cx="318968" cy="398621"/>
          </a:xfrm>
          <a:prstGeom prst="rect">
            <a:avLst/>
          </a:prstGeom>
        </p:spPr>
      </p:pic>
      <p:sp>
        <p:nvSpPr>
          <p:cNvPr id="27" name="Text 1">
            <a:extLst>
              <a:ext uri="{FF2B5EF4-FFF2-40B4-BE49-F238E27FC236}">
                <a16:creationId xmlns:a16="http://schemas.microsoft.com/office/drawing/2014/main" id="{7D0F0E44-34E6-29B1-5872-5FBF9E5DC8C8}"/>
              </a:ext>
            </a:extLst>
          </p:cNvPr>
          <p:cNvSpPr/>
          <p:nvPr/>
        </p:nvSpPr>
        <p:spPr>
          <a:xfrm>
            <a:off x="5357217" y="2905720"/>
            <a:ext cx="40618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Социальное взаимодействие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36F8F3A5-400C-D045-2668-117AB3D784D6}"/>
              </a:ext>
            </a:extLst>
          </p:cNvPr>
          <p:cNvSpPr/>
          <p:nvPr/>
        </p:nvSpPr>
        <p:spPr>
          <a:xfrm>
            <a:off x="5357217" y="3396139"/>
            <a:ext cx="40618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Комьюнити коллекционеров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Shape 3">
            <a:extLst>
              <a:ext uri="{FF2B5EF4-FFF2-40B4-BE49-F238E27FC236}">
                <a16:creationId xmlns:a16="http://schemas.microsoft.com/office/drawing/2014/main" id="{DBA50E06-B579-C074-6F28-836BC65DA237}"/>
              </a:ext>
            </a:extLst>
          </p:cNvPr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  <a:ln/>
        </p:spPr>
      </p:sp>
      <p:pic>
        <p:nvPicPr>
          <p:cNvPr id="30" name="Image 2" descr="preencoded.png">
            <a:extLst>
              <a:ext uri="{FF2B5EF4-FFF2-40B4-BE49-F238E27FC236}">
                <a16:creationId xmlns:a16="http://schemas.microsoft.com/office/drawing/2014/main" id="{380655A1-5728-FF83-B615-8576384BE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pic>
        <p:nvPicPr>
          <p:cNvPr id="31" name="Image 3" descr="preencoded.png">
            <a:extLst>
              <a:ext uri="{FF2B5EF4-FFF2-40B4-BE49-F238E27FC236}">
                <a16:creationId xmlns:a16="http://schemas.microsoft.com/office/drawing/2014/main" id="{E5C50879-8448-C0D2-A2C9-5D1BCEE8D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496633"/>
            <a:ext cx="318968" cy="398621"/>
          </a:xfrm>
          <a:prstGeom prst="rect">
            <a:avLst/>
          </a:prstGeom>
        </p:spPr>
      </p:pic>
      <p:sp>
        <p:nvSpPr>
          <p:cNvPr id="32" name="Text 4">
            <a:extLst>
              <a:ext uri="{FF2B5EF4-FFF2-40B4-BE49-F238E27FC236}">
                <a16:creationId xmlns:a16="http://schemas.microsoft.com/office/drawing/2014/main" id="{980BAD2A-68C7-CD21-E83E-186881BE2EF1}"/>
              </a:ext>
            </a:extLst>
          </p:cNvPr>
          <p:cNvSpPr/>
          <p:nvPr/>
        </p:nvSpPr>
        <p:spPr>
          <a:xfrm>
            <a:off x="6433304" y="4269343"/>
            <a:ext cx="33319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ИИ-генерация карточек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5">
            <a:extLst>
              <a:ext uri="{FF2B5EF4-FFF2-40B4-BE49-F238E27FC236}">
                <a16:creationId xmlns:a16="http://schemas.microsoft.com/office/drawing/2014/main" id="{BA3B63C9-9C42-188D-5308-A373AC153748}"/>
              </a:ext>
            </a:extLst>
          </p:cNvPr>
          <p:cNvSpPr/>
          <p:nvPr/>
        </p:nvSpPr>
        <p:spPr>
          <a:xfrm>
            <a:off x="6433304" y="4759762"/>
            <a:ext cx="43676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Уникальные коллекционные предметы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hape 6">
            <a:extLst>
              <a:ext uri="{FF2B5EF4-FFF2-40B4-BE49-F238E27FC236}">
                <a16:creationId xmlns:a16="http://schemas.microsoft.com/office/drawing/2014/main" id="{65A1CB47-71FC-00E2-0EAA-A4187C7EB7DE}"/>
              </a:ext>
            </a:extLst>
          </p:cNvPr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  <a:ln/>
        </p:spPr>
      </p:sp>
      <p:pic>
        <p:nvPicPr>
          <p:cNvPr id="35" name="Image 4" descr="preencoded.png">
            <a:extLst>
              <a:ext uri="{FF2B5EF4-FFF2-40B4-BE49-F238E27FC236}">
                <a16:creationId xmlns:a16="http://schemas.microsoft.com/office/drawing/2014/main" id="{5F2ACEFF-FE24-3152-6DB9-EFC45428E1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pic>
        <p:nvPicPr>
          <p:cNvPr id="36" name="Image 5" descr="preencoded.png">
            <a:extLst>
              <a:ext uri="{FF2B5EF4-FFF2-40B4-BE49-F238E27FC236}">
                <a16:creationId xmlns:a16="http://schemas.microsoft.com/office/drawing/2014/main" id="{CE93C4C8-8E56-996D-0B24-0264D849C7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860256"/>
            <a:ext cx="318968" cy="398621"/>
          </a:xfrm>
          <a:prstGeom prst="rect">
            <a:avLst/>
          </a:prstGeom>
        </p:spPr>
      </p:pic>
      <p:sp>
        <p:nvSpPr>
          <p:cNvPr id="37" name="Text 7">
            <a:extLst>
              <a:ext uri="{FF2B5EF4-FFF2-40B4-BE49-F238E27FC236}">
                <a16:creationId xmlns:a16="http://schemas.microsoft.com/office/drawing/2014/main" id="{EDAFB557-A4EA-994F-AA80-087C6096CC7E}"/>
              </a:ext>
            </a:extLst>
          </p:cNvPr>
          <p:cNvSpPr/>
          <p:nvPr/>
        </p:nvSpPr>
        <p:spPr>
          <a:xfrm>
            <a:off x="7509272" y="5632966"/>
            <a:ext cx="27570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Квесты с наградами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8">
            <a:extLst>
              <a:ext uri="{FF2B5EF4-FFF2-40B4-BE49-F238E27FC236}">
                <a16:creationId xmlns:a16="http://schemas.microsoft.com/office/drawing/2014/main" id="{7281AC8B-AC91-3583-E5D9-46A10CA717C1}"/>
              </a:ext>
            </a:extLst>
          </p:cNvPr>
          <p:cNvSpPr/>
          <p:nvPr/>
        </p:nvSpPr>
        <p:spPr>
          <a:xfrm>
            <a:off x="7509272" y="6123384"/>
            <a:ext cx="275701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Игровая динамика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720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>
                <a:solidFill>
                  <a:srgbClr val="484237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Целевая аудитория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360449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4" name="Text 2"/>
          <p:cNvSpPr/>
          <p:nvPr/>
        </p:nvSpPr>
        <p:spPr>
          <a:xfrm>
            <a:off x="1530906" y="3604498"/>
            <a:ext cx="57636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 err="1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Геймеры</a:t>
            </a:r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 - </a:t>
            </a:r>
            <a:r>
              <a:rPr lang="en-US" sz="2800" dirty="0" err="1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любители</a:t>
            </a: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игр с коллекционированием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93790" y="485191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6" name="Text 4"/>
          <p:cNvSpPr/>
          <p:nvPr/>
        </p:nvSpPr>
        <p:spPr>
          <a:xfrm>
            <a:off x="1530906" y="4851916"/>
            <a:ext cx="55439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Коллекционеры тематических карточек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3034F-806F-0867-A003-4BBE95BC3036}"/>
              </a:ext>
            </a:extLst>
          </p:cNvPr>
          <p:cNvSpPr txBox="1"/>
          <p:nvPr/>
        </p:nvSpPr>
        <p:spPr>
          <a:xfrm>
            <a:off x="7201853" y="779871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7200"/>
            <a:ext cx="7391757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4400" dirty="0">
                <a:solidFill>
                  <a:srgbClr val="484237"/>
                </a:solidFill>
                <a:latin typeface="Times New Roman" panose="02020603050405020304" pitchFamily="18" charset="0"/>
                <a:ea typeface="Gelasio Semi Bold" pitchFamily="34" charset="-122"/>
                <a:cs typeface="Times New Roman" panose="02020603050405020304" pitchFamily="18" charset="0"/>
              </a:rPr>
              <a:t>Распределение целевой аудитории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09C2F-5F34-9401-84D5-D67E50621C7B}"/>
              </a:ext>
            </a:extLst>
          </p:cNvPr>
          <p:cNvSpPr txBox="1"/>
          <p:nvPr/>
        </p:nvSpPr>
        <p:spPr>
          <a:xfrm>
            <a:off x="7201853" y="779871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7465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F6E35745-4B04-DD45-8C97-C736190DC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547022"/>
              </p:ext>
            </p:extLst>
          </p:nvPr>
        </p:nvGraphicFramePr>
        <p:xfrm>
          <a:off x="141915" y="1880558"/>
          <a:ext cx="14346570" cy="5762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379</Words>
  <Application>Microsoft Office PowerPoint</Application>
  <PresentationFormat>Произвольный</PresentationFormat>
  <Paragraphs>160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[] C4PT1</cp:lastModifiedBy>
  <cp:revision>24</cp:revision>
  <dcterms:created xsi:type="dcterms:W3CDTF">2025-03-23T13:19:18Z</dcterms:created>
  <dcterms:modified xsi:type="dcterms:W3CDTF">2025-03-25T12:50:22Z</dcterms:modified>
</cp:coreProperties>
</file>