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Default Extension="xlsm" ContentType="application/vnd.ms-excel.sheet.macroEnabled.12"/>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slideLayouts/slideLayout13.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tiff" ContentType="image/tiff"/>
  <Default Extension="gif" ContentType="image/gif"/>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4"/>
  </p:notesMasterIdLst>
  <p:sldIdLst>
    <p:sldId id="262" r:id="rId3"/>
    <p:sldId id="280" r:id="rId4"/>
    <p:sldId id="294" r:id="rId5"/>
    <p:sldId id="295" r:id="rId6"/>
    <p:sldId id="271" r:id="rId7"/>
    <p:sldId id="288" r:id="rId8"/>
    <p:sldId id="290" r:id="rId9"/>
    <p:sldId id="296" r:id="rId10"/>
    <p:sldId id="297" r:id="rId11"/>
    <p:sldId id="28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varScale="1">
        <p:scale>
          <a:sx n="86" d="100"/>
          <a:sy n="86" d="100"/>
        </p:scale>
        <p:origin x="-8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xmlns=""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xmlns=""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xmlns=""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1.xml"/><Relationship Id="rId7" Type="http://schemas.openxmlformats.org/officeDocument/2006/relationships/oleObject" Target="../embeddings/oleObject10.bin"/><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slideMaster" Target="../slideMasters/slideMaster2.xml"/><Relationship Id="rId5" Type="http://schemas.openxmlformats.org/officeDocument/2006/relationships/tags" Target="../tags/tag43.xml"/><Relationship Id="rId4" Type="http://schemas.openxmlformats.org/officeDocument/2006/relationships/tags" Target="../tags/tag4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11.vml"/><Relationship Id="rId5" Type="http://schemas.openxmlformats.org/officeDocument/2006/relationships/image" Target="../media/image13.png"/><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3.bin"/><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9" cstate="email">
            <a:extLst>
              <a:ext uri="{28A0092B-C50C-407E-A947-70E740481C1C}">
                <a14:useLocalDpi xmlns:a14="http://schemas.microsoft.com/office/drawing/2010/main" xmlns=""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1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5"/>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xmlns=""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xmlns=""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xmlns=""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1"/>
          <a:ext cx="135749" cy="143985"/>
        </p:xfrm>
        <a:graphic>
          <a:graphicData uri="http://schemas.openxmlformats.org/presentationml/2006/ole">
            <p:oleObj spid="_x0000_s11335" name="think-cell Slide" r:id="rId7" imgW="360" imgH="360" progId="">
              <p:embed/>
            </p:oleObj>
          </a:graphicData>
        </a:graphic>
      </p:graphicFrame>
      <p:grpSp>
        <p:nvGrpSpPr>
          <p:cNvPr id="2" name="Group 351"/>
          <p:cNvGrpSpPr/>
          <p:nvPr userDrawn="1">
            <p:custDataLst>
              <p:tags r:id="rId2"/>
            </p:custDataLst>
          </p:nvPr>
        </p:nvGrpSpPr>
        <p:grpSpPr>
          <a:xfrm>
            <a:off x="5337165"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xmlns=""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1"/>
          <a:ext cx="135749" cy="143985"/>
        </p:xfrm>
        <a:graphic>
          <a:graphicData uri="http://schemas.openxmlformats.org/presentationml/2006/ole">
            <p:oleObj spid="_x0000_s12359"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xmlns=""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3383" name="think-cell Slide" r:id="rId3" imgW="360" imgH="360" progId="">
              <p:embed/>
            </p:oleObj>
          </a:graphicData>
        </a:graphic>
      </p:graphicFrame>
    </p:spTree>
    <p:extLst>
      <p:ext uri="{BB962C8B-B14F-4D97-AF65-F5344CB8AC3E}">
        <p14:creationId xmlns:p14="http://schemas.microsoft.com/office/powerpoint/2010/main" xmlns=""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14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xmlns=""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4167"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519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21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23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8263" name="think-cell Slide" r:id="rId3" imgW="360" imgH="360" progId="">
              <p:embed/>
            </p:oleObj>
          </a:graphicData>
        </a:graphic>
      </p:graphicFrame>
    </p:spTree>
    <p:extLst>
      <p:ext uri="{BB962C8B-B14F-4D97-AF65-F5344CB8AC3E}">
        <p14:creationId xmlns:p14="http://schemas.microsoft.com/office/powerpoint/2010/main" xmlns=""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4.x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slideLayout" Target="../slideLayouts/slideLayout13.xml"/><Relationship Id="rId16" Type="http://schemas.openxmlformats.org/officeDocument/2006/relationships/oleObject" Target="../embeddings/oleObject9.bin"/><Relationship Id="rId20"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vmlDrawing" Target="../drawings/vmlDrawing9.vml"/><Relationship Id="rId15" Type="http://schemas.openxmlformats.org/officeDocument/2006/relationships/tags" Target="../tags/tag39.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95" name="think-cell Slide" r:id="rId22" imgW="360" imgH="360" progId="">
              <p:embed/>
            </p:oleObj>
          </a:graphicData>
        </a:graphic>
      </p:graphicFrame>
      <p:sp>
        <p:nvSpPr>
          <p:cNvPr id="2" name="Title Placeholder 1"/>
          <p:cNvSpPr>
            <a:spLocks noGrp="1"/>
          </p:cNvSpPr>
          <p:nvPr>
            <p:ph type="title"/>
            <p:custDataLst>
              <p:tags r:id="rId14"/>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3"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311"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0"/>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xmlns=""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14.vml"/><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Excel_Macro-Enabled_Worksheet1.xlsm"/><Relationship Id="rId2" Type="http://schemas.openxmlformats.org/officeDocument/2006/relationships/slideLayout" Target="../slideLayouts/slideLayout10.xml"/><Relationship Id="rId1" Type="http://schemas.openxmlformats.org/officeDocument/2006/relationships/vmlDrawing" Target="../drawings/vmlDrawing13.vml"/><Relationship Id="rId4" Type="http://schemas.openxmlformats.org/officeDocument/2006/relationships/package" Target="../embeddings/Microsoft_Office_Excel_Macro-Enabled_Worksheet2.xlsm"/></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xmlns=""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412776"/>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p>
          <a:p>
            <a:pPr fontAlgn="base"/>
            <a:r>
              <a:rPr lang="en-US" sz="2400" dirty="0" smtClean="0"/>
              <a:t>Inter bank transaction also added to Cash Debit</a:t>
            </a:r>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xmlns=""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263769"/>
          <a:ext cx="146538" cy="146538"/>
        </p:xfrm>
        <a:graphic>
          <a:graphicData uri="http://schemas.openxmlformats.org/presentationml/2006/ole">
            <p:oleObj spid="_x0000_s14407" name="think-cell Slide" r:id="rId4" imgW="360" imgH="360" progId="">
              <p:embed/>
            </p:oleObj>
          </a:graphicData>
        </a:graphic>
      </p:graphicFrame>
    </p:spTree>
    <p:extLst>
      <p:ext uri="{BB962C8B-B14F-4D97-AF65-F5344CB8AC3E}">
        <p14:creationId xmlns:p14="http://schemas.microsoft.com/office/powerpoint/2010/main" xmlns=""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2000" dirty="0" smtClean="0">
                <a:solidFill>
                  <a:schemeClr val="tx1"/>
                </a:solidFill>
              </a:rPr>
              <a:t>Indhu Rajasekaran – Manager</a:t>
            </a:r>
          </a:p>
          <a:p>
            <a:r>
              <a:rPr lang="en-US" sz="2000" dirty="0" smtClean="0">
                <a:solidFill>
                  <a:schemeClr val="tx1"/>
                </a:solidFill>
              </a:rPr>
              <a:t>Skills – Java/J2EE, Oracle PL/SQL, Shell scripting</a:t>
            </a:r>
          </a:p>
          <a:p>
            <a:r>
              <a:rPr lang="en-US" sz="2000" dirty="0" smtClean="0"/>
              <a:t>Business skills – Use case/Test data preparation, Gap analysis, strategy planning, converting legacy systems/algorithms</a:t>
            </a:r>
          </a:p>
          <a:p>
            <a:r>
              <a:rPr lang="en-US" sz="2000" dirty="0" smtClean="0">
                <a:solidFill>
                  <a:schemeClr val="tx1"/>
                </a:solidFill>
              </a:rPr>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2000" dirty="0" smtClean="0"/>
              <a:t>Suresh C – Lead</a:t>
            </a:r>
          </a:p>
          <a:p>
            <a:r>
              <a:rPr lang="en-US" sz="2000" dirty="0"/>
              <a:t>Skills – Java/J2EE, Oracle </a:t>
            </a:r>
            <a:r>
              <a:rPr lang="en-US" sz="2000" dirty="0" smtClean="0"/>
              <a:t>PL/SQL</a:t>
            </a:r>
          </a:p>
          <a:p>
            <a:r>
              <a:rPr lang="en-US" sz="2000" dirty="0"/>
              <a:t>Business skills – Use case/Test data preparation, Gap analysis, strategy planning, converting legacy systems/algorithms</a:t>
            </a:r>
          </a:p>
          <a:p>
            <a:r>
              <a:rPr lang="en-US" sz="2000" dirty="0"/>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p>
        </p:txBody>
      </p:sp>
    </p:spTree>
    <p:extLst>
      <p:ext uri="{BB962C8B-B14F-4D97-AF65-F5344CB8AC3E}">
        <p14:creationId xmlns:p14="http://schemas.microsoft.com/office/powerpoint/2010/main" xmlns=""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xmlns=""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196752"/>
            <a:ext cx="8118652" cy="4882604"/>
          </a:xfrm>
        </p:spPr>
        <p:txBody>
          <a:bodyPr/>
          <a:lstStyle/>
          <a:p>
            <a:r>
              <a:rPr lang="en-US" sz="2000" dirty="0" smtClean="0"/>
              <a:t>Customer N makes transaction either through BANK/SHOPPING/CASH. His expenses are through BANK transactions.</a:t>
            </a:r>
          </a:p>
          <a:p>
            <a:r>
              <a:rPr lang="en-US" sz="2000" dirty="0" smtClean="0"/>
              <a:t>Debit transaction for FRAUD is considered with CASH WITHDRAW &amp; BANKDEPOSIT (inter bank transaction)</a:t>
            </a:r>
          </a:p>
          <a:p>
            <a:r>
              <a:rPr lang="en-US" sz="2000" dirty="0" smtClean="0"/>
              <a:t>After Demonetization, he tries to deposit the CASH on hand.</a:t>
            </a:r>
          </a:p>
          <a:p>
            <a:r>
              <a:rPr lang="en-US" sz="2000" dirty="0" smtClean="0"/>
              <a:t>Customer N whose cash debits (month = 1, 2, …10) are considered to be deposited again on or after 8</a:t>
            </a:r>
            <a:r>
              <a:rPr lang="en-US" sz="2000" baseline="30000" dirty="0" smtClean="0"/>
              <a:t>th</a:t>
            </a:r>
            <a:r>
              <a:rPr lang="en-US" sz="2000" dirty="0" smtClean="0"/>
              <a:t> Nov ’17 </a:t>
            </a:r>
          </a:p>
          <a:p>
            <a:r>
              <a:rPr lang="en-US" sz="2000" dirty="0" smtClean="0"/>
              <a:t>These cash debits can have minor expenditure &amp; major investments.</a:t>
            </a:r>
          </a:p>
          <a:p>
            <a:r>
              <a:rPr lang="en-US" sz="2000" dirty="0" smtClean="0"/>
              <a:t>Invested cash debits are computed to have had a increase of 10 – 20% based on salary category which is still allowed as a WHITE MONEY</a:t>
            </a:r>
            <a:endParaRPr lang="en-US" sz="2400" dirty="0" smtClean="0"/>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xmlns=""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 – initial object model built after analyzing customer transaction</a:t>
            </a:r>
            <a:endParaRPr lang="en-US" sz="1800" dirty="0"/>
          </a:p>
          <a:p>
            <a:r>
              <a:rPr lang="en-US" sz="1800" b="1" dirty="0" smtClean="0"/>
              <a:t>Unsupervised Learning</a:t>
            </a:r>
          </a:p>
          <a:p>
            <a:pPr lvl="1"/>
            <a:r>
              <a:rPr lang="en-US" sz="1800" dirty="0" smtClean="0"/>
              <a:t>Clustering Algorithms – cluster the CASH credit limit for LOW, MEDUIM, HIGH using m * n matrix (where m = customer ID, n = customer &amp; transaction Info)</a:t>
            </a:r>
          </a:p>
          <a:p>
            <a:pPr lvl="1"/>
            <a:endParaRPr lang="en-US" sz="1800" dirty="0"/>
          </a:p>
        </p:txBody>
      </p:sp>
    </p:spTree>
    <p:extLst>
      <p:ext uri="{BB962C8B-B14F-4D97-AF65-F5344CB8AC3E}">
        <p14:creationId xmlns:p14="http://schemas.microsoft.com/office/powerpoint/2010/main" xmlns="" val="163674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CustomerCategory</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CustInfo</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p>
          <a:p>
            <a:endParaRPr lang="en-US" dirty="0"/>
          </a:p>
          <a:p>
            <a:endParaRPr lang="en-US" dirty="0"/>
          </a:p>
        </p:txBody>
      </p:sp>
      <p:graphicFrame>
        <p:nvGraphicFramePr>
          <p:cNvPr id="5" name="Object 4"/>
          <p:cNvGraphicFramePr>
            <a:graphicFrameLocks noChangeAspect="1"/>
          </p:cNvGraphicFramePr>
          <p:nvPr/>
        </p:nvGraphicFramePr>
        <p:xfrm>
          <a:off x="683568" y="2420888"/>
          <a:ext cx="914400" cy="771525"/>
        </p:xfrm>
        <a:graphic>
          <a:graphicData uri="http://schemas.openxmlformats.org/presentationml/2006/ole">
            <p:oleObj spid="_x0000_s21506" name="Macro-Enabled Worksheet" showAsIcon="1" r:id="rId3" imgW="914400" imgH="771480" progId="Excel.SheetMacroEnabled.12">
              <p:embed/>
            </p:oleObj>
          </a:graphicData>
        </a:graphic>
      </p:graphicFrame>
      <p:graphicFrame>
        <p:nvGraphicFramePr>
          <p:cNvPr id="6" name="Object 5"/>
          <p:cNvGraphicFramePr>
            <a:graphicFrameLocks noChangeAspect="1"/>
          </p:cNvGraphicFramePr>
          <p:nvPr/>
        </p:nvGraphicFramePr>
        <p:xfrm>
          <a:off x="1979712" y="2348880"/>
          <a:ext cx="914400" cy="771525"/>
        </p:xfrm>
        <a:graphic>
          <a:graphicData uri="http://schemas.openxmlformats.org/presentationml/2006/ole">
            <p:oleObj spid="_x0000_s21507" name="Macro-Enabled Worksheet" showAsIcon="1" r:id="rId4" imgW="914400" imgH="771480" progId="Excel.SheetMacroEnabled.12">
              <p:embed/>
            </p:oleObj>
          </a:graphicData>
        </a:graphic>
      </p:graphicFrame>
    </p:spTree>
    <p:extLst>
      <p:ext uri="{BB962C8B-B14F-4D97-AF65-F5344CB8AC3E}">
        <p14:creationId xmlns:p14="http://schemas.microsoft.com/office/powerpoint/2010/main" xmlns=""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a:t>
            </a:r>
            <a:r>
              <a:rPr lang="en-US" dirty="0" err="1" smtClean="0"/>
              <a:t>CustomerCategory</a:t>
            </a:r>
            <a:r>
              <a:rPr lang="en-US" dirty="0" smtClean="0"/>
              <a:t> object</a:t>
            </a:r>
          </a:p>
          <a:p>
            <a:r>
              <a:rPr lang="en-US" dirty="0" smtClean="0"/>
              <a:t>Set criteria for fraud patterns</a:t>
            </a:r>
          </a:p>
          <a:p>
            <a:r>
              <a:rPr lang="en-US" dirty="0" smtClean="0"/>
              <a:t>Read customer master file and load </a:t>
            </a:r>
            <a:r>
              <a:rPr lang="en-US" dirty="0" err="1" smtClean="0"/>
              <a:t>CustInfo</a:t>
            </a:r>
            <a:r>
              <a:rPr lang="en-US" dirty="0" smtClean="0"/>
              <a:t>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err="1" smtClean="0"/>
              <a:t>CustInfo</a:t>
            </a:r>
            <a:r>
              <a:rPr lang="en-US" dirty="0" smtClean="0"/>
              <a:t>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xmlns=""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41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2212</TotalTime>
  <Words>744</Words>
  <Application>Microsoft Office PowerPoint</Application>
  <PresentationFormat>On-screen Show (4:3)</PresentationFormat>
  <Paragraphs>116</Paragraphs>
  <Slides>11</Slides>
  <Notes>6</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11</vt:i4>
      </vt:variant>
    </vt:vector>
  </HeadingPairs>
  <TitlesOfParts>
    <vt:vector size="15" baseType="lpstr">
      <vt:lpstr>2_PPT_Template_Capgemini</vt:lpstr>
      <vt:lpstr>1_Closing slides</vt:lpstr>
      <vt:lpstr>think-cell Slide</vt:lpstr>
      <vt:lpstr>Macro-Enabled Worksheet</vt:lpstr>
      <vt:lpstr>Slide 1</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sc682989</cp:lastModifiedBy>
  <cp:revision>68</cp:revision>
  <dcterms:created xsi:type="dcterms:W3CDTF">2017-03-19T18:06:43Z</dcterms:created>
  <dcterms:modified xsi:type="dcterms:W3CDTF">2017-04-04T15:34:58Z</dcterms:modified>
</cp:coreProperties>
</file>