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4"/>
  </p:notesMasterIdLst>
  <p:sldIdLst>
    <p:sldId id="262" r:id="rId3"/>
    <p:sldId id="280" r:id="rId4"/>
    <p:sldId id="294" r:id="rId5"/>
    <p:sldId id="295" r:id="rId6"/>
    <p:sldId id="271" r:id="rId7"/>
    <p:sldId id="288" r:id="rId8"/>
    <p:sldId id="290" r:id="rId9"/>
    <p:sldId id="296" r:id="rId10"/>
    <p:sldId id="297" r:id="rId11"/>
    <p:sldId id="28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56" autoAdjust="0"/>
    <p:restoredTop sz="94660"/>
  </p:normalViewPr>
  <p:slideViewPr>
    <p:cSldViewPr>
      <p:cViewPr varScale="1">
        <p:scale>
          <a:sx n="69" d="100"/>
          <a:sy n="69" d="100"/>
        </p:scale>
        <p:origin x="-11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6</a:t>
            </a:fld>
            <a:endParaRPr lang="en-US"/>
          </a:p>
        </p:txBody>
      </p:sp>
    </p:spTree>
    <p:extLst>
      <p:ext uri="{BB962C8B-B14F-4D97-AF65-F5344CB8AC3E}">
        <p14:creationId xmlns:p14="http://schemas.microsoft.com/office/powerpoint/2010/main" val="80573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03"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67170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319"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343"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67"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27"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51"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75"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99"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23"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47"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79"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timing>
    <p:tnLst>
      <p:par>
        <p:cTn id="1" dur="indefinite" restart="never" nodeType="tmRoot"/>
      </p:par>
    </p:tnLst>
  </p:timing>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95"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b="1" dirty="0" smtClean="0">
                <a:solidFill>
                  <a:schemeClr val="accent5">
                    <a:lumMod val="75000"/>
                  </a:schemeClr>
                </a:solidFill>
              </a:rPr>
              <a:t>Fraud Alert</a:t>
            </a:r>
            <a:r>
              <a:rPr lang="en-US" sz="2769" dirty="0" smtClean="0">
                <a:solidFill>
                  <a:schemeClr val="accent5">
                    <a:lumMod val="75000"/>
                  </a:schemeClr>
                </a:solidFill>
              </a:rPr>
              <a:t> use case - Machine Learning </a:t>
            </a:r>
          </a:p>
          <a:p>
            <a:r>
              <a:rPr lang="en-US" sz="2769" dirty="0" smtClean="0">
                <a:solidFill>
                  <a:schemeClr val="accent5">
                    <a:lumMod val="75000"/>
                  </a:schemeClr>
                </a:solidFill>
              </a:rPr>
              <a:t>					- </a:t>
            </a:r>
            <a:r>
              <a:rPr lang="en-US" sz="2769" b="1" dirty="0" smtClean="0">
                <a:solidFill>
                  <a:schemeClr val="accent5">
                    <a:lumMod val="75000"/>
                  </a:schemeClr>
                </a:solidFill>
              </a:rPr>
              <a:t>Penske Rockers team</a:t>
            </a:r>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Test scenarios probability considered</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61933" y="1917700"/>
            <a:ext cx="8118652" cy="1892300"/>
          </a:xfrm>
        </p:spPr>
        <p:txBody>
          <a:bodyPr/>
          <a:lstStyle/>
          <a:p>
            <a:pPr fontAlgn="base"/>
            <a:r>
              <a:rPr lang="en-US" sz="2400" dirty="0"/>
              <a:t>Customer CASH CREDIT with </a:t>
            </a:r>
            <a:r>
              <a:rPr lang="en-US" sz="2400" dirty="0" smtClean="0"/>
              <a:t>no past DEBIT history.</a:t>
            </a:r>
          </a:p>
          <a:p>
            <a:pPr fontAlgn="base"/>
            <a:r>
              <a:rPr lang="en-US" sz="2400" dirty="0" smtClean="0"/>
              <a:t>Customer CASH CREDIT post Demonetization whose cash credit amount is crossing 1.1, 1.15, 1.2 times of his overall Debit.</a:t>
            </a:r>
          </a:p>
          <a:p>
            <a:pPr fontAlgn="base"/>
            <a:r>
              <a:rPr lang="en-US" sz="2400" dirty="0" smtClean="0"/>
              <a:t>Customer with NO FRAUD dataset.</a:t>
            </a:r>
          </a:p>
          <a:p>
            <a:pPr fontAlgn="base"/>
            <a:r>
              <a:rPr lang="en-US" sz="2400" dirty="0" smtClean="0"/>
              <a:t>Customer once being identified as FRAUD is not reset to FALSE.</a:t>
            </a:r>
          </a:p>
          <a:p>
            <a:pPr fontAlgn="base"/>
            <a:r>
              <a:rPr lang="en-US" sz="2400" dirty="0" smtClean="0"/>
              <a:t>Customer doing more CASH CREDIT but not crossing the THRESHOLD limits</a:t>
            </a:r>
          </a:p>
          <a:p>
            <a:endParaRPr lang="en-US" sz="2400" b="1" dirty="0">
              <a:solidFill>
                <a:srgbClr val="0070C0"/>
              </a:solidFill>
            </a:endParaRPr>
          </a:p>
        </p:txBody>
      </p:sp>
    </p:spTree>
    <p:extLst>
      <p:ext uri="{BB962C8B-B14F-4D97-AF65-F5344CB8AC3E}">
        <p14:creationId xmlns:p14="http://schemas.microsoft.com/office/powerpoint/2010/main" val="8354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391"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smtClean="0">
                <a:solidFill>
                  <a:schemeClr val="accent5"/>
                </a:solidFill>
                <a:latin typeface="Arial Narrow" pitchFamily="34" charset="0"/>
              </a:rPr>
              <a:t>Penske Rockers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412776"/>
            <a:ext cx="3739662" cy="4416524"/>
          </a:xfrm>
          <a:ln>
            <a:noFill/>
          </a:ln>
        </p:spPr>
        <p:txBody>
          <a:bodyPr/>
          <a:lstStyle/>
          <a:p>
            <a:r>
              <a:rPr lang="en-US" sz="2000" dirty="0" smtClean="0">
                <a:solidFill>
                  <a:schemeClr val="tx1"/>
                </a:solidFill>
              </a:rPr>
              <a:t>Indhu Rajasekaran – Manager</a:t>
            </a:r>
          </a:p>
          <a:p>
            <a:r>
              <a:rPr lang="en-US" sz="2000" dirty="0" smtClean="0">
                <a:solidFill>
                  <a:schemeClr val="tx1"/>
                </a:solidFill>
              </a:rPr>
              <a:t>Skills – Java/J2EE, Oracle PL/SQL, Shell scripting</a:t>
            </a:r>
          </a:p>
          <a:p>
            <a:r>
              <a:rPr lang="en-US" sz="2000" dirty="0" smtClean="0"/>
              <a:t>Business skills – Use case/Test data preparation, Gap analysis, strategy planning, converting legacy systems/algorithms</a:t>
            </a:r>
          </a:p>
          <a:p>
            <a:r>
              <a:rPr lang="en-US" sz="2000" dirty="0" smtClean="0">
                <a:solidFill>
                  <a:schemeClr val="tx1"/>
                </a:solidFill>
              </a:rPr>
              <a:t>Interests – Mathematics (probability – fuzzy logics, correlations), Data analysis for Strategy solutioning / planning, Simulation techniques</a:t>
            </a:r>
          </a:p>
          <a:p>
            <a:endParaRPr lang="en-US" sz="2000" b="1" dirty="0" smtClean="0">
              <a:solidFill>
                <a:srgbClr val="C00000"/>
              </a:solidFill>
            </a:endParaRPr>
          </a:p>
          <a:p>
            <a:pPr lvl="1"/>
            <a:endParaRPr lang="en-US" sz="2000" dirty="0">
              <a:solidFill>
                <a:schemeClr val="tx1"/>
              </a:solidFill>
            </a:endParaRPr>
          </a:p>
        </p:txBody>
      </p:sp>
      <p:sp>
        <p:nvSpPr>
          <p:cNvPr id="6" name="Content Placeholder 3"/>
          <p:cNvSpPr txBox="1">
            <a:spLocks/>
          </p:cNvSpPr>
          <p:nvPr/>
        </p:nvSpPr>
        <p:spPr>
          <a:xfrm>
            <a:off x="4427984" y="1412776"/>
            <a:ext cx="3739662" cy="4447999"/>
          </a:xfrm>
          <a:prstGeom prst="rect">
            <a:avLst/>
          </a:prstGeom>
          <a:ln>
            <a:noFill/>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r>
              <a:rPr lang="en-US" sz="2000" dirty="0" smtClean="0"/>
              <a:t>Suresh C – Lead</a:t>
            </a:r>
          </a:p>
          <a:p>
            <a:r>
              <a:rPr lang="en-US" sz="2000" dirty="0"/>
              <a:t>Skills – Java/J2EE, Oracle </a:t>
            </a:r>
            <a:r>
              <a:rPr lang="en-US" sz="2000" dirty="0" smtClean="0"/>
              <a:t>PL/SQL</a:t>
            </a:r>
          </a:p>
          <a:p>
            <a:r>
              <a:rPr lang="en-US" sz="2000" dirty="0"/>
              <a:t>Business skills – Use case/Test data preparation, Gap analysis, strategy planning, converting legacy systems/algorithms</a:t>
            </a:r>
          </a:p>
          <a:p>
            <a:r>
              <a:rPr lang="en-US" sz="2000" dirty="0"/>
              <a:t>Interests – Mathematics (probability – fuzzy logics, correlations), Data analysis for Strategy solutioning / planning, Simulation techniques</a:t>
            </a:r>
          </a:p>
          <a:p>
            <a:endParaRPr lang="en-US" sz="2000" b="1" dirty="0" smtClean="0">
              <a:solidFill>
                <a:srgbClr val="C00000"/>
              </a:solidFill>
            </a:endParaRPr>
          </a:p>
          <a:p>
            <a:pPr lvl="1"/>
            <a:endParaRPr lang="en-US" sz="2000" dirty="0"/>
          </a:p>
        </p:txBody>
      </p:sp>
    </p:spTree>
    <p:extLst>
      <p:ext uri="{BB962C8B-B14F-4D97-AF65-F5344CB8AC3E}">
        <p14:creationId xmlns:p14="http://schemas.microsoft.com/office/powerpoint/2010/main" val="1816198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of debits.</a:t>
            </a:r>
            <a:endParaRPr lang="en-US" dirty="0"/>
          </a:p>
        </p:txBody>
      </p:sp>
    </p:spTree>
    <p:extLst>
      <p:ext uri="{BB962C8B-B14F-4D97-AF65-F5344CB8AC3E}">
        <p14:creationId xmlns:p14="http://schemas.microsoft.com/office/powerpoint/2010/main" val="14273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Assumptions/Predictions for Data Set</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79164" y="1282700"/>
            <a:ext cx="8118652" cy="4882604"/>
          </a:xfrm>
        </p:spPr>
        <p:txBody>
          <a:bodyPr/>
          <a:lstStyle/>
          <a:p>
            <a:r>
              <a:rPr lang="en-US" sz="2400" dirty="0" smtClean="0"/>
              <a:t>Customer N makes transaction either through BANK/CASH. His expenses are through BANK transactions.</a:t>
            </a:r>
          </a:p>
          <a:p>
            <a:r>
              <a:rPr lang="en-US" sz="2400" dirty="0" smtClean="0"/>
              <a:t>After Demonetization, he tries to deposit the CASH on </a:t>
            </a:r>
            <a:r>
              <a:rPr lang="en-US" sz="2400" dirty="0" smtClean="0"/>
              <a:t>hand.</a:t>
            </a:r>
            <a:endParaRPr lang="en-US" sz="2400" dirty="0" smtClean="0"/>
          </a:p>
          <a:p>
            <a:r>
              <a:rPr lang="en-US" sz="2400" dirty="0" smtClean="0"/>
              <a:t>Customer N whose cash debits (</a:t>
            </a:r>
            <a:r>
              <a:rPr lang="en-US" sz="2400" dirty="0" smtClean="0"/>
              <a:t>month </a:t>
            </a:r>
            <a:r>
              <a:rPr lang="en-US" sz="2400" dirty="0" smtClean="0"/>
              <a:t>= 1, 2, …10) are considered to be deposited again on or after 8</a:t>
            </a:r>
            <a:r>
              <a:rPr lang="en-US" sz="2400" baseline="30000" dirty="0" smtClean="0"/>
              <a:t>th</a:t>
            </a:r>
            <a:r>
              <a:rPr lang="en-US" sz="2400" dirty="0" smtClean="0"/>
              <a:t> Nov ’17 </a:t>
            </a:r>
          </a:p>
          <a:p>
            <a:r>
              <a:rPr lang="en-US" sz="2400" dirty="0" smtClean="0"/>
              <a:t>These cash debits can have minor expenditure &amp; major investments.</a:t>
            </a:r>
          </a:p>
          <a:p>
            <a:r>
              <a:rPr lang="en-US" sz="2400" dirty="0" smtClean="0"/>
              <a:t>Invested cash debits are computed to have had a increase of </a:t>
            </a:r>
            <a:r>
              <a:rPr lang="en-US" sz="2400" dirty="0" smtClean="0"/>
              <a:t>10 – 20% based on salary category </a:t>
            </a:r>
            <a:r>
              <a:rPr lang="en-US" sz="2400" dirty="0" smtClean="0"/>
              <a:t>which is still allowed as a WHITE MONEY</a:t>
            </a:r>
          </a:p>
          <a:p>
            <a:pPr marL="0" indent="0">
              <a:buNone/>
            </a:pPr>
            <a:endParaRPr lang="en-US" sz="2400" dirty="0" smtClean="0"/>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27435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 – used to identify patterns</a:t>
            </a:r>
            <a:endParaRPr lang="en-US" dirty="0"/>
          </a:p>
        </p:txBody>
      </p:sp>
      <p:sp>
        <p:nvSpPr>
          <p:cNvPr id="3" name="Content Placeholder 2"/>
          <p:cNvSpPr>
            <a:spLocks noGrp="1"/>
          </p:cNvSpPr>
          <p:nvPr>
            <p:ph idx="1"/>
          </p:nvPr>
        </p:nvSpPr>
        <p:spPr/>
        <p:txBody>
          <a:bodyPr/>
          <a:lstStyle/>
          <a:p>
            <a:r>
              <a:rPr lang="en-US" sz="1800" b="1" dirty="0" smtClean="0"/>
              <a:t>Supervised Learning</a:t>
            </a:r>
          </a:p>
          <a:p>
            <a:pPr lvl="1"/>
            <a:r>
              <a:rPr lang="en-US" sz="1800" dirty="0" smtClean="0"/>
              <a:t>Decision Trees – initial object model build against while reading customer transaction</a:t>
            </a:r>
            <a:endParaRPr lang="en-US" sz="1800" dirty="0"/>
          </a:p>
          <a:p>
            <a:r>
              <a:rPr lang="en-US" sz="1800" b="1" dirty="0" smtClean="0"/>
              <a:t>Unsupervised Learning</a:t>
            </a:r>
          </a:p>
          <a:p>
            <a:pPr lvl="1"/>
            <a:r>
              <a:rPr lang="en-US" sz="1800" dirty="0" smtClean="0"/>
              <a:t>Clustering Algorithms – cluster the CASH credit limit for LOW, MEDUIM, HIGH using m * n matrix (where m = customer ID, n = customer &amp; transaction Info)</a:t>
            </a:r>
          </a:p>
          <a:p>
            <a:pPr lvl="1"/>
            <a:endParaRPr lang="en-US" sz="1800" dirty="0"/>
          </a:p>
        </p:txBody>
      </p:sp>
    </p:spTree>
    <p:extLst>
      <p:ext uri="{BB962C8B-B14F-4D97-AF65-F5344CB8AC3E}">
        <p14:creationId xmlns:p14="http://schemas.microsoft.com/office/powerpoint/2010/main" val="1636745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a:t>
            </a:r>
            <a:r>
              <a:rPr lang="en-US" kern="0" dirty="0" smtClean="0">
                <a:solidFill>
                  <a:schemeClr val="accent5"/>
                </a:solidFill>
                <a:latin typeface="Arial Narrow" pitchFamily="34" charset="0"/>
              </a:rPr>
              <a:t>Visualization - Models</a:t>
            </a:r>
            <a:endParaRPr lang="en-US" dirty="0"/>
          </a:p>
        </p:txBody>
      </p:sp>
      <p:sp>
        <p:nvSpPr>
          <p:cNvPr id="5" name="Text Box 2"/>
          <p:cNvSpPr txBox="1"/>
          <p:nvPr/>
        </p:nvSpPr>
        <p:spPr>
          <a:xfrm>
            <a:off x="1015296" y="1426840"/>
            <a:ext cx="3236734" cy="2362200"/>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DailyTransaction</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creditCount</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totalCredit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debitCount</a:t>
            </a:r>
            <a:r>
              <a:rPr lang="en-US" sz="1100" dirty="0" smtClean="0">
                <a:solidFill>
                  <a:srgbClr val="FFFFFF"/>
                </a:solidFill>
                <a:effectLst/>
                <a:latin typeface="Candara"/>
                <a:ea typeface="Calibri"/>
                <a:cs typeface="Times New Roman"/>
              </a:rPr>
              <a:t> </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a:t>
            </a:r>
            <a:r>
              <a:rPr lang="en-US" sz="1100" dirty="0" smtClean="0">
                <a:solidFill>
                  <a:srgbClr val="FFFFFF"/>
                </a:solidFill>
                <a:effectLst/>
                <a:latin typeface="Candara"/>
                <a:ea typeface="Calibri"/>
                <a:cs typeface="Times New Roman"/>
              </a:rPr>
              <a:t>month)</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totalCashCredit</a:t>
            </a:r>
            <a:r>
              <a:rPr lang="en-US" sz="1100" dirty="0">
                <a:solidFill>
                  <a:srgbClr val="FFFFFF"/>
                </a:solidFill>
                <a:effectLst/>
                <a:latin typeface="Candara"/>
                <a:ea typeface="Calibri"/>
                <a:cs typeface="Times New Roman"/>
              </a:rPr>
              <a:t>	(summation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6" name="Text Box 1"/>
          <p:cNvSpPr txBox="1"/>
          <p:nvPr/>
        </p:nvSpPr>
        <p:spPr>
          <a:xfrm>
            <a:off x="4744320" y="1346579"/>
            <a:ext cx="3857625" cy="1362341"/>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CustomerCategory</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lowCustCreditLimit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(low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mediumCustCreditLimit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highCustCreditLimit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salary)</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smtClean="0">
                <a:solidFill>
                  <a:srgbClr val="FFFFFF"/>
                </a:solidFill>
                <a:effectLst/>
                <a:ea typeface="Calibri"/>
                <a:cs typeface="Times New Roman"/>
              </a:rPr>
              <a:t> </a:t>
            </a:r>
            <a:endParaRPr lang="en-US" sz="1100" dirty="0" smtClean="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0" name="Text Box 4"/>
          <p:cNvSpPr txBox="1">
            <a:spLocks noChangeArrowheads="1"/>
          </p:cNvSpPr>
          <p:nvPr/>
        </p:nvSpPr>
        <p:spPr bwMode="auto">
          <a:xfrm>
            <a:off x="4758474" y="2924944"/>
            <a:ext cx="3829319" cy="2232248"/>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CustInfo</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customerName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salary</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isFraud</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profileCategory</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(LOW, MEDIUM, HIGH)</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cashDebit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cashCredit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086572"/>
            <a:ext cx="3876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4"/>
          <p:cNvSpPr txBox="1">
            <a:spLocks noChangeArrowheads="1"/>
          </p:cNvSpPr>
          <p:nvPr/>
        </p:nvSpPr>
        <p:spPr bwMode="auto">
          <a:xfrm>
            <a:off x="4744322" y="5352839"/>
            <a:ext cx="3857625" cy="740457"/>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Pattern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Holds</a:t>
            </a:r>
            <a:r>
              <a:rPr kumimoji="0" lang="en-US" altLang="en-US" sz="1100" b="0" i="0" u="none" strike="noStrike" cap="none" normalizeH="0" dirty="0" smtClean="0">
                <a:ln>
                  <a:noFill/>
                </a:ln>
                <a:solidFill>
                  <a:srgbClr val="FFFFFF"/>
                </a:solidFill>
                <a:effectLst/>
                <a:latin typeface="Candara" pitchFamily="34" charset="0"/>
                <a:ea typeface="Calibri" pitchFamily="34" charset="0"/>
                <a:cs typeface="Times New Roman" pitchFamily="18" charset="0"/>
              </a:rPr>
              <a:t> criteria for demonetization like</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100" baseline="0" dirty="0" err="1" smtClean="0">
                <a:solidFill>
                  <a:srgbClr val="FFFFFF"/>
                </a:solidFill>
                <a:latin typeface="Candara" pitchFamily="34" charset="0"/>
                <a:cs typeface="Times New Roman" pitchFamily="18" charset="0"/>
              </a:rPr>
              <a:t>Demonitization</a:t>
            </a:r>
            <a:r>
              <a:rPr lang="en-US" altLang="en-US" sz="1100" baseline="0" dirty="0" smtClean="0">
                <a:solidFill>
                  <a:srgbClr val="FFFFFF"/>
                </a:solidFill>
                <a:latin typeface="Candara" pitchFamily="34" charset="0"/>
                <a:cs typeface="Times New Roman" pitchFamily="18" charset="0"/>
              </a:rPr>
              <a:t> credit limits,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250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a:t>
            </a:r>
            <a:r>
              <a:rPr lang="en-US" kern="0" dirty="0" smtClean="0">
                <a:solidFill>
                  <a:schemeClr val="accent5"/>
                </a:solidFill>
                <a:latin typeface="Arial Narrow" pitchFamily="34" charset="0"/>
              </a:rPr>
              <a:t>population</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Generate dataset – master file, transaction file randomly using Precision &amp; Recall technique</a:t>
            </a:r>
          </a:p>
          <a:p>
            <a:r>
              <a:rPr lang="en-US" dirty="0" smtClean="0"/>
              <a:t>Dataset is pushed as a csv file for further processing</a:t>
            </a:r>
            <a:endParaRPr lang="en-US" dirty="0"/>
          </a:p>
        </p:txBody>
      </p:sp>
    </p:spTree>
    <p:extLst>
      <p:ext uri="{BB962C8B-B14F-4D97-AF65-F5344CB8AC3E}">
        <p14:creationId xmlns:p14="http://schemas.microsoft.com/office/powerpoint/2010/main" val="125992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processing</a:t>
            </a:r>
          </a:p>
        </p:txBody>
      </p:sp>
      <p:sp>
        <p:nvSpPr>
          <p:cNvPr id="3" name="Content Placeholder 2"/>
          <p:cNvSpPr>
            <a:spLocks noGrp="1"/>
          </p:cNvSpPr>
          <p:nvPr>
            <p:ph idx="1"/>
          </p:nvPr>
        </p:nvSpPr>
        <p:spPr/>
        <p:txBody>
          <a:bodyPr/>
          <a:lstStyle/>
          <a:p>
            <a:r>
              <a:rPr lang="en-US" dirty="0" smtClean="0"/>
              <a:t>Load into </a:t>
            </a:r>
            <a:r>
              <a:rPr lang="en-US" dirty="0" err="1" smtClean="0"/>
              <a:t>CustomerCategory</a:t>
            </a:r>
            <a:r>
              <a:rPr lang="en-US" dirty="0" smtClean="0"/>
              <a:t> object</a:t>
            </a:r>
          </a:p>
          <a:p>
            <a:r>
              <a:rPr lang="en-US" dirty="0" smtClean="0"/>
              <a:t>Set criteria for fraud patterns</a:t>
            </a:r>
          </a:p>
          <a:p>
            <a:r>
              <a:rPr lang="en-US" dirty="0" smtClean="0"/>
              <a:t>Read customer master file and load </a:t>
            </a:r>
            <a:r>
              <a:rPr lang="en-US" dirty="0" err="1" smtClean="0"/>
              <a:t>CustInfo</a:t>
            </a:r>
            <a:r>
              <a:rPr lang="en-US" dirty="0" smtClean="0"/>
              <a:t> object</a:t>
            </a:r>
          </a:p>
          <a:p>
            <a:r>
              <a:rPr lang="en-US" dirty="0" smtClean="0"/>
              <a:t>Read transaction file &amp; build inner level maps (clustering based on month for each customer)</a:t>
            </a:r>
          </a:p>
          <a:p>
            <a:r>
              <a:rPr lang="en-US" dirty="0" smtClean="0"/>
              <a:t>Each month’s total credits, debits, cash credits, cash debits are calculated</a:t>
            </a:r>
          </a:p>
          <a:p>
            <a:r>
              <a:rPr lang="en-US" dirty="0" err="1" smtClean="0"/>
              <a:t>CustInfo</a:t>
            </a:r>
            <a:r>
              <a:rPr lang="en-US" dirty="0" smtClean="0"/>
              <a:t> object gets updated with total cash credit , total cash debit</a:t>
            </a:r>
          </a:p>
          <a:p>
            <a:r>
              <a:rPr lang="en-US" dirty="0" smtClean="0"/>
              <a:t>At position j , i.e., Nov ‘17 and above validation against total cash debit against the monthly cash credit is checked to identify frauds</a:t>
            </a:r>
          </a:p>
          <a:p>
            <a:r>
              <a:rPr lang="en-US" dirty="0" smtClean="0"/>
              <a:t>This total cash debit varies with each customer &amp; assumed to have an increase with small percentage as return on investment.</a:t>
            </a:r>
            <a:endParaRPr lang="en-US" dirty="0"/>
          </a:p>
        </p:txBody>
      </p:sp>
    </p:spTree>
    <p:extLst>
      <p:ext uri="{BB962C8B-B14F-4D97-AF65-F5344CB8AC3E}">
        <p14:creationId xmlns:p14="http://schemas.microsoft.com/office/powerpoint/2010/main" val="134607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Visualization </a:t>
            </a:r>
            <a:r>
              <a:rPr lang="en-US" kern="0" dirty="0" smtClean="0">
                <a:solidFill>
                  <a:schemeClr val="accent5"/>
                </a:solidFill>
                <a:latin typeface="Arial Narrow" pitchFamily="34" charset="0"/>
              </a:rPr>
              <a:t>- Reports</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2 reports are generated </a:t>
            </a:r>
          </a:p>
          <a:p>
            <a:pPr lvl="1"/>
            <a:r>
              <a:rPr lang="en-US" dirty="0" smtClean="0"/>
              <a:t>Monthly report containing details on monthly transaction of each customer</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Fraud alert report containing the customer detail &amp; if there are fraud/not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53795"/>
            <a:ext cx="51911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21088"/>
            <a:ext cx="24669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460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2198</TotalTime>
  <Words>721</Words>
  <Application>Microsoft Office PowerPoint</Application>
  <PresentationFormat>On-screen Show (4:3)</PresentationFormat>
  <Paragraphs>114</Paragraphs>
  <Slides>11</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2_PPT_Template_Capgemini</vt:lpstr>
      <vt:lpstr>1_Closing slides</vt:lpstr>
      <vt:lpstr>think-cell Slide</vt:lpstr>
      <vt:lpstr>PowerPoint Presentation</vt:lpstr>
      <vt:lpstr>Penske Rockers – Team members</vt:lpstr>
      <vt:lpstr>Use Case</vt:lpstr>
      <vt:lpstr> Assumptions/Predictions for Data Set </vt:lpstr>
      <vt:lpstr>Machine Learning Algorithms – used to identify patterns</vt:lpstr>
      <vt:lpstr>Data Visualization - Models</vt:lpstr>
      <vt:lpstr>Algorithm  - Dataset population</vt:lpstr>
      <vt:lpstr>Algorithm – Dataset processing</vt:lpstr>
      <vt:lpstr>Data Visualization - Reports</vt:lpstr>
      <vt:lpstr>Test scenarios probability considered</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Indhu Rajasekaran</cp:lastModifiedBy>
  <cp:revision>58</cp:revision>
  <dcterms:created xsi:type="dcterms:W3CDTF">2017-03-19T18:06:43Z</dcterms:created>
  <dcterms:modified xsi:type="dcterms:W3CDTF">2017-04-04T14:56:57Z</dcterms:modified>
</cp:coreProperties>
</file>