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4"/>
  </p:notesMasterIdLst>
  <p:sldIdLst>
    <p:sldId id="262" r:id="rId3"/>
    <p:sldId id="280" r:id="rId4"/>
    <p:sldId id="294" r:id="rId5"/>
    <p:sldId id="295" r:id="rId6"/>
    <p:sldId id="271" r:id="rId7"/>
    <p:sldId id="288" r:id="rId8"/>
    <p:sldId id="290" r:id="rId9"/>
    <p:sldId id="296" r:id="rId10"/>
    <p:sldId id="297" r:id="rId11"/>
    <p:sldId id="28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varScale="1">
        <p:scale>
          <a:sx n="69" d="100"/>
          <a:sy n="69" d="100"/>
        </p:scale>
        <p:origin x="-11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19"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35"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35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8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43"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67"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91"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15"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39"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63"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95"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11"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Learning </a:t>
            </a: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83568" y="1412776"/>
            <a:ext cx="8118652" cy="1892300"/>
          </a:xfrm>
        </p:spPr>
        <p:txBody>
          <a:bodyPr/>
          <a:lstStyle/>
          <a:p>
            <a:pPr fontAlgn="base"/>
            <a:r>
              <a:rPr lang="en-US" sz="2400" dirty="0"/>
              <a:t>Customer CASH CREDIT with </a:t>
            </a:r>
            <a:r>
              <a:rPr lang="en-US" sz="2400" dirty="0" smtClean="0"/>
              <a:t>no past DEBIT history.</a:t>
            </a:r>
          </a:p>
          <a:p>
            <a:pPr fontAlgn="base"/>
            <a:r>
              <a:rPr lang="en-US" sz="2400" dirty="0" smtClean="0"/>
              <a:t>Customer CASH CREDIT post Demonetization whose cash credit amount is crossing 1.1, 1.15, 1.2 times of his overall Debit</a:t>
            </a:r>
            <a:r>
              <a:rPr lang="en-US" sz="2400" dirty="0" smtClean="0"/>
              <a:t>.</a:t>
            </a:r>
          </a:p>
          <a:p>
            <a:pPr fontAlgn="base"/>
            <a:r>
              <a:rPr lang="en-US" sz="2400" dirty="0" smtClean="0"/>
              <a:t>Inter bank transaction also added to Cash Debit</a:t>
            </a:r>
            <a:endParaRPr lang="en-US" sz="2400" dirty="0" smtClean="0"/>
          </a:p>
          <a:p>
            <a:pPr fontAlgn="base"/>
            <a:r>
              <a:rPr lang="en-US" sz="2400" dirty="0" smtClean="0"/>
              <a:t>Customer with NO FRAUD dataset.</a:t>
            </a:r>
          </a:p>
          <a:p>
            <a:pPr fontAlgn="base"/>
            <a:r>
              <a:rPr lang="en-US" sz="2400" dirty="0" smtClean="0"/>
              <a:t>Customer once being identified as FRAUD is not reset to FALSE.</a:t>
            </a:r>
          </a:p>
          <a:p>
            <a:pPr fontAlgn="base"/>
            <a:r>
              <a:rPr lang="en-US" sz="2400" dirty="0" smtClean="0"/>
              <a:t>Customer doing more CASH CREDIT but not crossing the THRESHOLD limits</a:t>
            </a:r>
          </a:p>
          <a:p>
            <a:endParaRPr lang="en-US" sz="2400" b="1" dirty="0">
              <a:solidFill>
                <a:srgbClr val="0070C0"/>
              </a:solidFill>
            </a:endParaRPr>
          </a:p>
        </p:txBody>
      </p:sp>
    </p:spTree>
    <p:extLst>
      <p:ext uri="{BB962C8B-B14F-4D97-AF65-F5344CB8AC3E}">
        <p14:creationId xmlns:p14="http://schemas.microsoft.com/office/powerpoint/2010/main"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407"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2000" dirty="0" smtClean="0">
                <a:solidFill>
                  <a:schemeClr val="tx1"/>
                </a:solidFill>
              </a:rPr>
              <a:t>Indhu Rajasekaran – Manager</a:t>
            </a:r>
          </a:p>
          <a:p>
            <a:r>
              <a:rPr lang="en-US" sz="2000" dirty="0" smtClean="0">
                <a:solidFill>
                  <a:schemeClr val="tx1"/>
                </a:solidFill>
              </a:rPr>
              <a:t>Skills – Java/J2EE, Oracle PL/SQL, Shell scripting</a:t>
            </a:r>
          </a:p>
          <a:p>
            <a:r>
              <a:rPr lang="en-US" sz="2000" dirty="0" smtClean="0"/>
              <a:t>Business skills – Use case/Test data preparation, Gap analysis, strategy planning, converting legacy systems/algorithms</a:t>
            </a:r>
          </a:p>
          <a:p>
            <a:r>
              <a:rPr lang="en-US" sz="2000" dirty="0" smtClean="0">
                <a:solidFill>
                  <a:schemeClr val="tx1"/>
                </a:solidFill>
              </a:rPr>
              <a:t>Interests – Mathematics (probability – fuzzy logics, correlations), Data analysis for Strategy solutioning / planning, Simulation techniques</a:t>
            </a:r>
          </a:p>
          <a:p>
            <a:endParaRPr lang="en-US" sz="2000" b="1" dirty="0" smtClean="0">
              <a:solidFill>
                <a:srgbClr val="C00000"/>
              </a:solidFill>
            </a:endParaRPr>
          </a:p>
          <a:p>
            <a:pPr lvl="1"/>
            <a:endParaRPr lang="en-US" sz="20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2000" dirty="0" smtClean="0"/>
              <a:t>Suresh C – Lead</a:t>
            </a:r>
          </a:p>
          <a:p>
            <a:r>
              <a:rPr lang="en-US" sz="2000" dirty="0"/>
              <a:t>Skills – Java/J2EE, Oracle </a:t>
            </a:r>
            <a:r>
              <a:rPr lang="en-US" sz="2000" dirty="0" smtClean="0"/>
              <a:t>PL/SQL</a:t>
            </a:r>
          </a:p>
          <a:p>
            <a:r>
              <a:rPr lang="en-US" sz="2000" dirty="0"/>
              <a:t>Business skills – Use case/Test data preparation, Gap analysis, strategy planning, converting legacy systems/algorithms</a:t>
            </a:r>
          </a:p>
          <a:p>
            <a:r>
              <a:rPr lang="en-US" sz="2000" dirty="0"/>
              <a:t>Interests – Mathematics (probability – fuzzy logics, correlations), Data analysis for Strategy solutioning / planning, Simulation techniques</a:t>
            </a:r>
          </a:p>
          <a:p>
            <a:endParaRPr lang="en-US" sz="2000" b="1" dirty="0" smtClean="0">
              <a:solidFill>
                <a:srgbClr val="C00000"/>
              </a:solidFill>
            </a:endParaRPr>
          </a:p>
          <a:p>
            <a:pPr lvl="1"/>
            <a:endParaRPr lang="en-US" sz="2000" dirty="0"/>
          </a:p>
        </p:txBody>
      </p:sp>
    </p:spTree>
    <p:extLst>
      <p:ext uri="{BB962C8B-B14F-4D97-AF65-F5344CB8AC3E}">
        <p14:creationId xmlns:p14="http://schemas.microsoft.com/office/powerpoint/2010/main"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 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55576" y="1196752"/>
            <a:ext cx="8118652" cy="4882604"/>
          </a:xfrm>
        </p:spPr>
        <p:txBody>
          <a:bodyPr/>
          <a:lstStyle/>
          <a:p>
            <a:r>
              <a:rPr lang="en-US" sz="2000" dirty="0" smtClean="0"/>
              <a:t>Customer N makes transaction either through </a:t>
            </a:r>
            <a:r>
              <a:rPr lang="en-US" sz="2000" dirty="0" smtClean="0"/>
              <a:t>BANK/SHOPPING/CASH</a:t>
            </a:r>
            <a:r>
              <a:rPr lang="en-US" sz="2000" dirty="0" smtClean="0"/>
              <a:t>. His expenses are through BANK transactions</a:t>
            </a:r>
            <a:r>
              <a:rPr lang="en-US" sz="2000" dirty="0" smtClean="0"/>
              <a:t>.</a:t>
            </a:r>
          </a:p>
          <a:p>
            <a:r>
              <a:rPr lang="en-US" sz="2000" dirty="0" smtClean="0"/>
              <a:t>Debit transaction for FRAUD is considered with CASH WITHDRAW &amp; BANKDEPOSIT (inter bank transaction)</a:t>
            </a:r>
            <a:endParaRPr lang="en-US" sz="2000" dirty="0" smtClean="0"/>
          </a:p>
          <a:p>
            <a:r>
              <a:rPr lang="en-US" sz="2000" dirty="0" smtClean="0"/>
              <a:t>After Demonetization, he tries to deposit the CASH on hand.</a:t>
            </a:r>
          </a:p>
          <a:p>
            <a:r>
              <a:rPr lang="en-US" sz="2000" dirty="0" smtClean="0"/>
              <a:t>Customer N whose cash debits (month = 1, 2, …10) are considered to be deposited again on or after 8</a:t>
            </a:r>
            <a:r>
              <a:rPr lang="en-US" sz="2000" baseline="30000" dirty="0" smtClean="0"/>
              <a:t>th</a:t>
            </a:r>
            <a:r>
              <a:rPr lang="en-US" sz="2000" dirty="0" smtClean="0"/>
              <a:t> Nov ’17 </a:t>
            </a:r>
          </a:p>
          <a:p>
            <a:r>
              <a:rPr lang="en-US" sz="2000" dirty="0" smtClean="0"/>
              <a:t>These cash debits can have minor expenditure &amp; major investments.</a:t>
            </a:r>
          </a:p>
          <a:p>
            <a:r>
              <a:rPr lang="en-US" sz="2000" dirty="0" smtClean="0"/>
              <a:t>Invested cash debits are computed to have had a increase of 10 – 20% based on salary category which is still allowed as a WHITE MONEY</a:t>
            </a:r>
            <a:endParaRPr lang="en-US" sz="2400" dirty="0" smtClean="0"/>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Algorithms – used to identify patterns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Trees – initial object model </a:t>
            </a:r>
            <a:r>
              <a:rPr lang="en-US" sz="1800" dirty="0" smtClean="0"/>
              <a:t>built after analyzing </a:t>
            </a:r>
            <a:r>
              <a:rPr lang="en-US" sz="1800" dirty="0" smtClean="0"/>
              <a:t>customer transaction</a:t>
            </a:r>
            <a:endParaRPr lang="en-US" sz="1800" dirty="0"/>
          </a:p>
          <a:p>
            <a:r>
              <a:rPr lang="en-US" sz="1800" b="1" dirty="0" smtClean="0"/>
              <a:t>Unsupervised Learning</a:t>
            </a:r>
          </a:p>
          <a:p>
            <a:pPr lvl="1"/>
            <a:r>
              <a:rPr lang="en-US" sz="1800" dirty="0" smtClean="0"/>
              <a:t>Clustering Algorithms – cluster the CASH credit limit for LOW, MEDUIM, HIGH using m * n matrix (where m = customer ID, n = customer &amp; transaction Info)</a:t>
            </a:r>
          </a:p>
          <a:p>
            <a:pPr lvl="1"/>
            <a:endParaRPr lang="en-US" sz="1800" dirty="0"/>
          </a:p>
        </p:txBody>
      </p:sp>
    </p:spTree>
    <p:extLst>
      <p:ext uri="{BB962C8B-B14F-4D97-AF65-F5344CB8AC3E}">
        <p14:creationId xmlns:p14="http://schemas.microsoft.com/office/powerpoint/2010/main" val="163674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CustomerCategory</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CustInfo</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a:t>
            </a:r>
            <a:r>
              <a:rPr lang="en-US" dirty="0" smtClean="0"/>
              <a:t>processing</a:t>
            </a:r>
          </a:p>
          <a:p>
            <a:endParaRPr lang="en-US" dirty="0"/>
          </a:p>
          <a:p>
            <a:endParaRPr lang="en-US" dirty="0"/>
          </a:p>
        </p:txBody>
      </p:sp>
    </p:spTree>
    <p:extLst>
      <p:ext uri="{BB962C8B-B14F-4D97-AF65-F5344CB8AC3E}">
        <p14:creationId xmlns:p14="http://schemas.microsoft.com/office/powerpoint/2010/main"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p>
        </p:txBody>
      </p:sp>
      <p:sp>
        <p:nvSpPr>
          <p:cNvPr id="3" name="Content Placeholder 2"/>
          <p:cNvSpPr>
            <a:spLocks noGrp="1"/>
          </p:cNvSpPr>
          <p:nvPr>
            <p:ph idx="1"/>
          </p:nvPr>
        </p:nvSpPr>
        <p:spPr/>
        <p:txBody>
          <a:bodyPr/>
          <a:lstStyle/>
          <a:p>
            <a:r>
              <a:rPr lang="en-US" dirty="0" smtClean="0"/>
              <a:t>Load into </a:t>
            </a:r>
            <a:r>
              <a:rPr lang="en-US" dirty="0" err="1" smtClean="0"/>
              <a:t>CustomerCategory</a:t>
            </a:r>
            <a:r>
              <a:rPr lang="en-US" dirty="0" smtClean="0"/>
              <a:t> object</a:t>
            </a:r>
          </a:p>
          <a:p>
            <a:r>
              <a:rPr lang="en-US" dirty="0" smtClean="0"/>
              <a:t>Set criteria for fraud patterns</a:t>
            </a:r>
          </a:p>
          <a:p>
            <a:r>
              <a:rPr lang="en-US" dirty="0" smtClean="0"/>
              <a:t>Read customer master file and load </a:t>
            </a:r>
            <a:r>
              <a:rPr lang="en-US" dirty="0" err="1" smtClean="0"/>
              <a:t>CustInfo</a:t>
            </a:r>
            <a:r>
              <a:rPr lang="en-US" dirty="0" smtClean="0"/>
              <a:t>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err="1" smtClean="0"/>
              <a:t>CustInfo</a:t>
            </a:r>
            <a:r>
              <a:rPr lang="en-US" dirty="0" smtClean="0"/>
              <a:t>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2209</TotalTime>
  <Words>744</Words>
  <Application>Microsoft Office PowerPoint</Application>
  <PresentationFormat>On-screen Show (4:3)</PresentationFormat>
  <Paragraphs>116</Paragraphs>
  <Slides>11</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2_PPT_Template_Capgemini</vt:lpstr>
      <vt:lpstr>1_Closing slides</vt:lpstr>
      <vt:lpstr>think-cell Slide</vt:lpstr>
      <vt:lpstr>PowerPoint Presentation</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Indhu Rajasekaran</cp:lastModifiedBy>
  <cp:revision>63</cp:revision>
  <dcterms:created xsi:type="dcterms:W3CDTF">2017-03-19T18:06:43Z</dcterms:created>
  <dcterms:modified xsi:type="dcterms:W3CDTF">2017-04-04T15:27:43Z</dcterms:modified>
</cp:coreProperties>
</file>