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3.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15"/>
  </p:notesMasterIdLst>
  <p:sldIdLst>
    <p:sldId id="262" r:id="rId3"/>
    <p:sldId id="280" r:id="rId4"/>
    <p:sldId id="294" r:id="rId5"/>
    <p:sldId id="295" r:id="rId6"/>
    <p:sldId id="298" r:id="rId7"/>
    <p:sldId id="288" r:id="rId8"/>
    <p:sldId id="290" r:id="rId9"/>
    <p:sldId id="296" r:id="rId10"/>
    <p:sldId id="297" r:id="rId11"/>
    <p:sldId id="283" r:id="rId12"/>
    <p:sldId id="299"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956" autoAdjust="0"/>
    <p:restoredTop sz="94660"/>
  </p:normalViewPr>
  <p:slideViewPr>
    <p:cSldViewPr>
      <p:cViewPr>
        <p:scale>
          <a:sx n="76" d="100"/>
          <a:sy n="76" d="100"/>
        </p:scale>
        <p:origin x="-97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4/10/2017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2786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 2.7.11 (default, Mar  1 2016, 18:40:10) </a:t>
            </a:r>
          </a:p>
          <a:p>
            <a:r>
              <a:rPr lang="en-US" sz="1200" b="0" i="0" kern="1200" dirty="0" smtClean="0">
                <a:solidFill>
                  <a:schemeClr val="tx1"/>
                </a:solidFill>
                <a:latin typeface="+mn-lt"/>
                <a:ea typeface="+mn-ea"/>
                <a:cs typeface="+mn-cs"/>
              </a:rPr>
              <a:t>[GCC 4.2.1 Compatible Apple LLVM 7.0.2 (clang-700.1.81)]</a:t>
            </a:r>
          </a:p>
          <a:p>
            <a:r>
              <a:rPr lang="en-US" sz="1200" b="0" i="0" kern="1200" dirty="0" err="1" smtClean="0">
                <a:solidFill>
                  <a:schemeClr val="tx1"/>
                </a:solidFill>
                <a:latin typeface="+mn-lt"/>
                <a:ea typeface="+mn-ea"/>
                <a:cs typeface="+mn-cs"/>
              </a:rPr>
              <a:t>scipy</a:t>
            </a:r>
            <a:r>
              <a:rPr lang="en-US" sz="1200" b="0" i="0" kern="1200" dirty="0" smtClean="0">
                <a:solidFill>
                  <a:schemeClr val="tx1"/>
                </a:solidFill>
                <a:latin typeface="+mn-lt"/>
                <a:ea typeface="+mn-ea"/>
                <a:cs typeface="+mn-cs"/>
              </a:rPr>
              <a:t>: 0.17.0</a:t>
            </a:r>
          </a:p>
          <a:p>
            <a:r>
              <a:rPr lang="en-US" sz="1200" b="0" i="0" kern="1200" dirty="0" err="1" smtClean="0">
                <a:solidFill>
                  <a:schemeClr val="tx1"/>
                </a:solidFill>
                <a:latin typeface="+mn-lt"/>
                <a:ea typeface="+mn-ea"/>
                <a:cs typeface="+mn-cs"/>
              </a:rPr>
              <a:t>numpy</a:t>
            </a:r>
            <a:r>
              <a:rPr lang="en-US" sz="1200" b="0" i="0" kern="1200" dirty="0" smtClean="0">
                <a:solidFill>
                  <a:schemeClr val="tx1"/>
                </a:solidFill>
                <a:latin typeface="+mn-lt"/>
                <a:ea typeface="+mn-ea"/>
                <a:cs typeface="+mn-cs"/>
              </a:rPr>
              <a:t>: 1.10.4</a:t>
            </a:r>
          </a:p>
          <a:p>
            <a:r>
              <a:rPr lang="en-US" sz="1200" b="0" i="0" kern="1200" dirty="0" err="1" smtClean="0">
                <a:solidFill>
                  <a:schemeClr val="tx1"/>
                </a:solidFill>
                <a:latin typeface="+mn-lt"/>
                <a:ea typeface="+mn-ea"/>
                <a:cs typeface="+mn-cs"/>
              </a:rPr>
              <a:t>matplotlib</a:t>
            </a:r>
            <a:r>
              <a:rPr lang="en-US" sz="1200" b="0" i="0" kern="1200" dirty="0" smtClean="0">
                <a:solidFill>
                  <a:schemeClr val="tx1"/>
                </a:solidFill>
                <a:latin typeface="+mn-lt"/>
                <a:ea typeface="+mn-ea"/>
                <a:cs typeface="+mn-cs"/>
              </a:rPr>
              <a:t>: 1.5.1</a:t>
            </a:r>
          </a:p>
          <a:p>
            <a:r>
              <a:rPr lang="en-US" sz="1200" b="0" i="0" kern="1200" dirty="0" smtClean="0">
                <a:solidFill>
                  <a:schemeClr val="tx1"/>
                </a:solidFill>
                <a:latin typeface="+mn-lt"/>
                <a:ea typeface="+mn-ea"/>
                <a:cs typeface="+mn-cs"/>
              </a:rPr>
              <a:t>pandas: 0.17.1</a:t>
            </a:r>
          </a:p>
          <a:p>
            <a:r>
              <a:rPr lang="en-US" sz="1200" b="0" i="0" kern="1200" dirty="0" err="1" smtClean="0">
                <a:solidFill>
                  <a:schemeClr val="tx1"/>
                </a:solidFill>
                <a:latin typeface="+mn-lt"/>
                <a:ea typeface="+mn-ea"/>
                <a:cs typeface="+mn-cs"/>
              </a:rPr>
              <a:t>sklearn</a:t>
            </a:r>
            <a:r>
              <a:rPr lang="en-US" sz="1200" b="0" i="0" kern="1200" dirty="0" smtClean="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33558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35057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http://blog.aylien.com/naive-bayes-for-dummies-a-simple-explanation/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6</a:t>
            </a:fld>
            <a:endParaRPr lang="en-US"/>
          </a:p>
        </p:txBody>
      </p:sp>
    </p:spTree>
    <p:extLst>
      <p:ext uri="{BB962C8B-B14F-4D97-AF65-F5344CB8AC3E}">
        <p14:creationId xmlns:p14="http://schemas.microsoft.com/office/powerpoint/2010/main" val="80573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54201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9382180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50.xml"/><Relationship Id="rId7"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13.png"/><Relationship Id="rId4" Type="http://schemas.openxmlformats.org/officeDocument/2006/relationships/tags" Target="../tags/tag51.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3.png"/><Relationship Id="rId2" Type="http://schemas.openxmlformats.org/officeDocument/2006/relationships/tags" Target="../tags/tag54.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8.xml"/><Relationship Id="rId7" Type="http://schemas.openxmlformats.org/officeDocument/2006/relationships/image" Target="../media/image6.jpe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61" name="think-cell Slide" r:id="rId11" imgW="360" imgH="360" progId="">
                  <p:embed/>
                </p:oleObj>
              </mc:Choice>
              <mc:Fallback>
                <p:oleObj name="think-cell Slide" r:id="rId11" imgW="360" imgH="360" progId="">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6"/>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val="220642366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smtClean="0"/>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smtClean="0"/>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smtClean="0"/>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6717089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smtClean="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val="712844109"/>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377"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5"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grpSp>
      </p:grpSp>
      <p:sp>
        <p:nvSpPr>
          <p:cNvPr id="335" name="Rectangle 9"/>
          <p:cNvSpPr>
            <a:spLocks noChangeArrowheads="1"/>
          </p:cNvSpPr>
          <p:nvPr userDrawn="1">
            <p:custDataLst>
              <p:tags r:id="rId4"/>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defRPr/>
            </a:pPr>
            <a:r>
              <a:rPr lang="en-US" sz="923" dirty="0" smtClean="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its worldwide delivery model.</a:t>
            </a:r>
          </a:p>
          <a:p>
            <a:pPr algn="just" defTabSz="884105">
              <a:defRPr/>
            </a:pPr>
            <a:endParaRPr lang="en-US" sz="969" dirty="0" smtClean="0">
              <a:solidFill>
                <a:prstClr val="white"/>
              </a:solidFill>
              <a:latin typeface="Arial" pitchFamily="34" charset="0"/>
              <a:cs typeface="Arial" pitchFamily="34" charset="0"/>
            </a:endParaRPr>
          </a:p>
          <a:p>
            <a:pPr algn="just" defTabSz="884105">
              <a:defRPr/>
            </a:pPr>
            <a:r>
              <a:rPr lang="en-US" sz="831" i="1" dirty="0" smtClean="0">
                <a:solidFill>
                  <a:prstClr val="white"/>
                </a:solidFill>
                <a:latin typeface="Arial" pitchFamily="34" charset="0"/>
                <a:cs typeface="Arial" pitchFamily="34" charset="0"/>
              </a:rPr>
              <a:t>Rightshore</a:t>
            </a:r>
            <a:r>
              <a:rPr lang="en-US" sz="831" i="1" baseline="30000" dirty="0" smtClean="0">
                <a:solidFill>
                  <a:prstClr val="white"/>
                </a:solidFill>
                <a:latin typeface="Arial" pitchFamily="34" charset="0"/>
                <a:cs typeface="Arial" pitchFamily="34" charset="0"/>
              </a:rPr>
              <a:t>®</a:t>
            </a:r>
            <a:r>
              <a:rPr lang="en-US" sz="831" i="1" dirty="0" smtClean="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val="15550402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401"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r>
              <a:rPr lang="en-US" sz="923" dirty="0" smtClean="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smtClean="0">
                <a:solidFill>
                  <a:prstClr val="white"/>
                </a:solidFill>
                <a:latin typeface="Arial" pitchFamily="34" charset="0"/>
                <a:cs typeface="Arial" pitchFamily="34" charset="0"/>
              </a:rPr>
              <a:t>Together </a:t>
            </a:r>
            <a:r>
              <a:rPr lang="en-US" sz="923" dirty="0">
                <a:solidFill>
                  <a:prstClr val="white"/>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smtClean="0">
                <a:solidFill>
                  <a:prstClr val="white"/>
                </a:solidFill>
                <a:latin typeface="Arial" pitchFamily="34" charset="0"/>
                <a:cs typeface="Arial" pitchFamily="34" charset="0"/>
              </a:rPr>
              <a:t>Experience™, </a:t>
            </a:r>
            <a:r>
              <a:rPr lang="en-US" sz="923" dirty="0">
                <a:solidFill>
                  <a:prstClr val="white"/>
                </a:solidFill>
                <a:latin typeface="Arial" pitchFamily="34" charset="0"/>
                <a:cs typeface="Arial" pitchFamily="34" charset="0"/>
              </a:rPr>
              <a:t>and draws on </a:t>
            </a:r>
            <a:r>
              <a:rPr lang="en-US" sz="923" dirty="0" smtClean="0">
                <a:solidFill>
                  <a:prstClr val="white"/>
                </a:solidFill>
                <a:latin typeface="Arial" pitchFamily="34" charset="0"/>
                <a:cs typeface="Arial" pitchFamily="34" charset="0"/>
              </a:rPr>
              <a:t>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a:t>
            </a:r>
            <a:r>
              <a:rPr lang="en-US" sz="923" dirty="0">
                <a:solidFill>
                  <a:prstClr val="white"/>
                </a:solidFill>
                <a:latin typeface="Arial" pitchFamily="34" charset="0"/>
                <a:cs typeface="Arial" pitchFamily="34" charset="0"/>
              </a:rPr>
              <a:t>its worldwide delivery model</a:t>
            </a:r>
            <a:r>
              <a:rPr lang="en-US" sz="923" dirty="0" smtClean="0">
                <a:solidFill>
                  <a:prstClr val="white"/>
                </a:solidFill>
                <a:latin typeface="Arial" pitchFamily="34" charset="0"/>
                <a:cs typeface="Arial" pitchFamily="34" charset="0"/>
              </a:rPr>
              <a:t>.</a:t>
            </a:r>
            <a:endParaRPr lang="en-US" sz="923" dirty="0">
              <a:solidFill>
                <a:prstClr val="white"/>
              </a:solidFill>
              <a:latin typeface="Arial" pitchFamily="34" charset="0"/>
              <a:cs typeface="Arial" pitchFamily="34" charset="0"/>
            </a:endParaRP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val="1222225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425"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1327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85"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298604" y="1501978"/>
            <a:ext cx="6283986"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209"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58238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233"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66587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57"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81"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305"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245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1.emf"/><Relationship Id="rId26" Type="http://schemas.openxmlformats.org/officeDocument/2006/relationships/image" Target="../media/image10.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oleObject" Target="../embeddings/oleObject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48.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9.png"/><Relationship Id="rId5" Type="http://schemas.openxmlformats.org/officeDocument/2006/relationships/vmlDrawing" Target="../drawings/vmlDrawing9.vml"/><Relationship Id="rId15" Type="http://schemas.openxmlformats.org/officeDocument/2006/relationships/tags" Target="../tags/tag47.xml"/><Relationship Id="rId23" Type="http://schemas.openxmlformats.org/officeDocument/2006/relationships/hyperlink" Target="http://www.linkedin.com/company/capgemini" TargetMode="External"/><Relationship Id="rId28" Type="http://schemas.openxmlformats.org/officeDocument/2006/relationships/image" Target="../media/image11.png"/><Relationship Id="rId10" Type="http://schemas.openxmlformats.org/officeDocument/2006/relationships/tags" Target="../tags/tag42.xml"/><Relationship Id="rId19" Type="http://schemas.openxmlformats.org/officeDocument/2006/relationships/image" Target="../media/image7.tiff"/><Relationship Id="rId4" Type="http://schemas.openxmlformats.org/officeDocument/2006/relationships/theme" Target="../theme/theme2.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8.png"/><Relationship Id="rId27" Type="http://schemas.openxmlformats.org/officeDocument/2006/relationships/hyperlink" Target="http://www.youtube.com/capgemini" TargetMode="External"/><Relationship Id="rId30" Type="http://schemas.openxmlformats.org/officeDocument/2006/relationships/image" Target="../media/image1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37" name="think-cell Slide" r:id="rId23" imgW="360" imgH="360" progId="">
                  <p:embed/>
                </p:oleObj>
              </mc:Choice>
              <mc:Fallback>
                <p:oleObj name="think-cell Slide" r:id="rId23" imgW="360" imgH="360" progId="">
                  <p:embed/>
                  <p:pic>
                    <p:nvPicPr>
                      <p:cNvPr id="0"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smtClean="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98C85"/>
                </a:solidFill>
              </a:rPr>
              <a:t>Presentation Title | Date | Financial Services</a:t>
            </a:r>
            <a:endParaRPr lang="en-US" sz="646" dirty="0">
              <a:solidFill>
                <a:srgbClr val="998C85"/>
              </a:solidFill>
            </a:endParaRPr>
          </a:p>
        </p:txBody>
      </p:sp>
      <p:pic>
        <p:nvPicPr>
          <p:cNvPr id="14" name="Picture 103" descr="C:\Users\UserSim\Desktop\Capgemini\Capgemini_logo_cmyk.png"/>
          <p:cNvPicPr>
            <a:picLocks noChangeAspect="1" noChangeArrowheads="1"/>
          </p:cNvPicPr>
          <p:nvPr>
            <p:custDataLst>
              <p:tags r:id="rId21"/>
            </p:custDataLst>
          </p:nvPr>
        </p:nvPicPr>
        <p:blipFill>
          <a:blip r:embed="rId25"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Lst>
  <p:timing>
    <p:tnLst>
      <p:par>
        <p:cTn id="1" dur="indefinite" restart="never" nodeType="tmRoot"/>
      </p:par>
    </p:tnLst>
  </p:timing>
  <p:hf sldNum="0" hdr="0" dt="0"/>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53"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0"/>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p>
          <a:p>
            <a:pPr algn="r" defTabSz="884105"/>
            <a:r>
              <a:rPr lang="en-US" sz="646" dirty="0" smtClean="0">
                <a:solidFill>
                  <a:prstClr val="white"/>
                </a:solidFill>
                <a:latin typeface="Arial"/>
                <a:cs typeface="Arial"/>
              </a:rPr>
              <a:t>© 2015 </a:t>
            </a:r>
            <a:r>
              <a:rPr lang="en-US" sz="646" dirty="0">
                <a:solidFill>
                  <a:prstClr val="white"/>
                </a:solidFill>
                <a:latin typeface="Arial"/>
                <a:cs typeface="Arial"/>
              </a:rPr>
              <a:t>Capgemini. All rights </a:t>
            </a:r>
            <a:r>
              <a:rPr lang="en-US" sz="646" dirty="0" smtClean="0">
                <a:solidFill>
                  <a:prstClr val="white"/>
                </a:solidFill>
                <a:latin typeface="Arial"/>
                <a:cs typeface="Arial"/>
              </a:rPr>
              <a:t>reserved.</a:t>
            </a:r>
            <a:endParaRPr lang="en-US" sz="646" dirty="0">
              <a:solidFill>
                <a:prstClr val="white"/>
              </a:solidFill>
              <a:latin typeface="Arial"/>
              <a:cs typeface="Arial"/>
            </a:endParaRPr>
          </a:p>
        </p:txBody>
      </p:sp>
      <p:sp>
        <p:nvSpPr>
          <p:cNvPr id="15" name="Rectangle 14"/>
          <p:cNvSpPr/>
          <p:nvPr>
            <p:custDataLst>
              <p:tags r:id="rId11"/>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rotWithShape="1">
          <a:blip r:embed="rId5" cstate="print"/>
          <a:srcRect l="9359" t="-44" r="9474"/>
          <a:stretch/>
        </p:blipFill>
        <p:spPr>
          <a:xfrm>
            <a:off x="0" y="290517"/>
            <a:ext cx="9144000" cy="6336681"/>
          </a:xfrm>
          <a:prstGeom prst="rect">
            <a:avLst/>
          </a:prstGeom>
        </p:spPr>
      </p:pic>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r>
              <a:rPr lang="en-US" sz="2769" b="1" dirty="0" smtClean="0">
                <a:solidFill>
                  <a:schemeClr val="accent5">
                    <a:lumMod val="75000"/>
                  </a:schemeClr>
                </a:solidFill>
              </a:rPr>
              <a:t>Fraud Alert</a:t>
            </a:r>
            <a:r>
              <a:rPr lang="en-US" sz="2769" dirty="0" smtClean="0">
                <a:solidFill>
                  <a:schemeClr val="accent5">
                    <a:lumMod val="75000"/>
                  </a:schemeClr>
                </a:solidFill>
              </a:rPr>
              <a:t> use case - Machine Learning </a:t>
            </a:r>
          </a:p>
          <a:p>
            <a:r>
              <a:rPr lang="en-US" sz="2769" dirty="0" smtClean="0">
                <a:solidFill>
                  <a:schemeClr val="accent5">
                    <a:lumMod val="75000"/>
                  </a:schemeClr>
                </a:solidFill>
              </a:rPr>
              <a:t>					- </a:t>
            </a:r>
            <a:r>
              <a:rPr lang="en-US" sz="2769" b="1" dirty="0" smtClean="0">
                <a:solidFill>
                  <a:schemeClr val="accent5">
                    <a:lumMod val="75000"/>
                  </a:schemeClr>
                </a:solidFill>
              </a:rPr>
              <a:t>Penske Rockers team</a:t>
            </a:r>
            <a:endParaRPr lang="en-US" sz="2769" b="1"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Tree>
    <p:extLst>
      <p:ext uri="{BB962C8B-B14F-4D97-AF65-F5344CB8AC3E}">
        <p14:creationId xmlns:p14="http://schemas.microsoft.com/office/powerpoint/2010/main" val="2935150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Test scenarios probability considered</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83568" y="1412776"/>
            <a:ext cx="8118652" cy="1892300"/>
          </a:xfrm>
        </p:spPr>
        <p:txBody>
          <a:bodyPr/>
          <a:lstStyle/>
          <a:p>
            <a:pPr fontAlgn="base"/>
            <a:r>
              <a:rPr lang="en-US" sz="2400" dirty="0"/>
              <a:t>Customer CASH CREDIT with </a:t>
            </a:r>
            <a:r>
              <a:rPr lang="en-US" sz="2400" dirty="0" smtClean="0"/>
              <a:t>no past DEBIT history.</a:t>
            </a:r>
          </a:p>
          <a:p>
            <a:pPr fontAlgn="base"/>
            <a:r>
              <a:rPr lang="en-US" sz="2400" dirty="0" smtClean="0"/>
              <a:t>Customer CASH CREDIT post Demonetization whose cash credit amount is crossing 1.1, 1.15, 1.2 times of his overall Debit.</a:t>
            </a:r>
          </a:p>
          <a:p>
            <a:pPr fontAlgn="base"/>
            <a:r>
              <a:rPr lang="en-US" sz="2400" dirty="0" smtClean="0"/>
              <a:t>Inter bank transaction also added to Cash Debit</a:t>
            </a:r>
          </a:p>
          <a:p>
            <a:pPr fontAlgn="base"/>
            <a:r>
              <a:rPr lang="en-US" sz="2400" dirty="0" smtClean="0"/>
              <a:t>Customer with NO FRAUD dataset.</a:t>
            </a:r>
          </a:p>
          <a:p>
            <a:pPr fontAlgn="base"/>
            <a:r>
              <a:rPr lang="en-US" sz="2400" dirty="0" smtClean="0"/>
              <a:t>Customer once being identified as FRAUD is not reset to FALSE.</a:t>
            </a:r>
          </a:p>
          <a:p>
            <a:pPr fontAlgn="base"/>
            <a:r>
              <a:rPr lang="en-US" sz="2400" dirty="0" smtClean="0"/>
              <a:t>Customer doing more CASH CREDIT but not crossing the THRESHOLD limits</a:t>
            </a:r>
          </a:p>
          <a:p>
            <a:endParaRPr lang="en-US" sz="2400" b="1" dirty="0">
              <a:solidFill>
                <a:srgbClr val="0070C0"/>
              </a:solidFill>
            </a:endParaRPr>
          </a:p>
        </p:txBody>
      </p:sp>
    </p:spTree>
    <p:extLst>
      <p:ext uri="{BB962C8B-B14F-4D97-AF65-F5344CB8AC3E}">
        <p14:creationId xmlns:p14="http://schemas.microsoft.com/office/powerpoint/2010/main" val="83548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Test scenarios probability considered</a:t>
            </a:r>
            <a:endParaRPr lang="en-US" kern="0" dirty="0">
              <a:solidFill>
                <a:schemeClr val="accent5"/>
              </a:solidFill>
              <a:latin typeface="Arial Narrow" pitchFamily="34"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7488832" cy="5008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585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14449"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37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noProof="0" dirty="0" smtClean="0">
                <a:solidFill>
                  <a:schemeClr val="accent5"/>
                </a:solidFill>
                <a:latin typeface="Arial Narrow" pitchFamily="34" charset="0"/>
              </a:rPr>
              <a:t>Penske Rockers – Team members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7" y="1412776"/>
            <a:ext cx="3739662" cy="4416524"/>
          </a:xfrm>
          <a:ln>
            <a:noFill/>
          </a:ln>
        </p:spPr>
        <p:txBody>
          <a:bodyPr/>
          <a:lstStyle/>
          <a:p>
            <a:r>
              <a:rPr lang="en-US" sz="1600" b="1" dirty="0" smtClean="0">
                <a:solidFill>
                  <a:schemeClr val="tx1"/>
                </a:solidFill>
              </a:rPr>
              <a:t>Indhu Rajasekaran </a:t>
            </a:r>
            <a:r>
              <a:rPr lang="en-US" sz="1600" dirty="0" smtClean="0">
                <a:solidFill>
                  <a:schemeClr val="tx1"/>
                </a:solidFill>
              </a:rPr>
              <a:t>– Manager, Penske – RentalNet, MALS ADM Service Line</a:t>
            </a:r>
          </a:p>
          <a:p>
            <a:r>
              <a:rPr lang="en-US" sz="1600" dirty="0" smtClean="0">
                <a:solidFill>
                  <a:schemeClr val="tx1"/>
                </a:solidFill>
              </a:rPr>
              <a:t>Skills – Java/J2EE, Oracle PL/SQL, C++, Shell scripting, MACHINE LEARNING</a:t>
            </a:r>
          </a:p>
          <a:p>
            <a:r>
              <a:rPr lang="en-US" sz="1600" dirty="0" smtClean="0"/>
              <a:t>Business skills – Use case/Test data preparation, Gap analysis, strategy planning, converting legacy systems/algorithms</a:t>
            </a:r>
          </a:p>
          <a:p>
            <a:r>
              <a:rPr lang="en-US" sz="1600" dirty="0" smtClean="0">
                <a:solidFill>
                  <a:schemeClr val="tx1"/>
                </a:solidFill>
              </a:rPr>
              <a:t>Interests – Mathematics (probability – fuzzy logics, correlations), Data analysis for Strategy solutioning / planning, Simulation techniques, </a:t>
            </a:r>
            <a:r>
              <a:rPr lang="en-US" sz="1600" dirty="0" smtClean="0"/>
              <a:t>Machine </a:t>
            </a:r>
            <a:r>
              <a:rPr lang="en-US" sz="1600" dirty="0" smtClean="0"/>
              <a:t>Learning</a:t>
            </a:r>
            <a:endParaRPr lang="en-US" sz="1600" dirty="0" smtClean="0">
              <a:solidFill>
                <a:schemeClr val="tx1"/>
              </a:solidFill>
            </a:endParaRPr>
          </a:p>
          <a:p>
            <a:endParaRPr lang="en-US" sz="1600" b="1" dirty="0" smtClean="0">
              <a:solidFill>
                <a:srgbClr val="C00000"/>
              </a:solidFill>
            </a:endParaRPr>
          </a:p>
          <a:p>
            <a:pPr lvl="1"/>
            <a:endParaRPr lang="en-US" sz="1600" dirty="0">
              <a:solidFill>
                <a:schemeClr val="tx1"/>
              </a:solidFill>
            </a:endParaRPr>
          </a:p>
        </p:txBody>
      </p:sp>
      <p:sp>
        <p:nvSpPr>
          <p:cNvPr id="6" name="Content Placeholder 3"/>
          <p:cNvSpPr txBox="1">
            <a:spLocks/>
          </p:cNvSpPr>
          <p:nvPr/>
        </p:nvSpPr>
        <p:spPr>
          <a:xfrm>
            <a:off x="4427984" y="1412776"/>
            <a:ext cx="3739662" cy="4447999"/>
          </a:xfrm>
          <a:prstGeom prst="rect">
            <a:avLst/>
          </a:prstGeom>
          <a:ln>
            <a:noFill/>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r>
              <a:rPr lang="en-US" sz="1600" b="1" dirty="0" smtClean="0"/>
              <a:t>Suresh C</a:t>
            </a:r>
            <a:r>
              <a:rPr lang="en-US" sz="1600" dirty="0" smtClean="0"/>
              <a:t> – </a:t>
            </a:r>
            <a:r>
              <a:rPr lang="en-US" sz="1600" dirty="0" smtClean="0"/>
              <a:t>Project Lead</a:t>
            </a:r>
            <a:r>
              <a:rPr lang="en-US" sz="1600" dirty="0" smtClean="0"/>
              <a:t>,                     Penske </a:t>
            </a:r>
            <a:r>
              <a:rPr lang="en-US" sz="1600" dirty="0"/>
              <a:t>– </a:t>
            </a:r>
            <a:r>
              <a:rPr lang="en-US" sz="1600" dirty="0" smtClean="0"/>
              <a:t>Java AMO, </a:t>
            </a:r>
            <a:r>
              <a:rPr lang="en-US" sz="1600" dirty="0"/>
              <a:t>MALS ADM Service Line</a:t>
            </a:r>
            <a:endParaRPr lang="en-US" sz="1600" dirty="0" smtClean="0"/>
          </a:p>
          <a:p>
            <a:r>
              <a:rPr lang="en-US" sz="1600" dirty="0"/>
              <a:t>Skills – Java/J2EE, Oracle </a:t>
            </a:r>
            <a:r>
              <a:rPr lang="en-US" sz="1600" dirty="0" smtClean="0"/>
              <a:t>PL/SQL, MACHINE LEARNING</a:t>
            </a:r>
          </a:p>
          <a:p>
            <a:r>
              <a:rPr lang="en-US" sz="1600" dirty="0"/>
              <a:t>Business skills – Use case/Test data preparation, Gap </a:t>
            </a:r>
            <a:r>
              <a:rPr lang="en-US" sz="1600" dirty="0" smtClean="0"/>
              <a:t>analysis</a:t>
            </a:r>
            <a:endParaRPr lang="en-US" sz="1600" dirty="0"/>
          </a:p>
          <a:p>
            <a:r>
              <a:rPr lang="en-US" sz="1600" dirty="0"/>
              <a:t>Interests – </a:t>
            </a:r>
            <a:r>
              <a:rPr lang="en-US" sz="1600" dirty="0" smtClean="0"/>
              <a:t>Programming, Machine </a:t>
            </a:r>
            <a:r>
              <a:rPr lang="en-US" sz="1600" dirty="0" smtClean="0"/>
              <a:t>Learning (Automation), Table Tennis</a:t>
            </a:r>
            <a:endParaRPr lang="en-US" sz="1600" dirty="0"/>
          </a:p>
          <a:p>
            <a:endParaRPr lang="en-US" sz="1600" b="1" dirty="0" smtClean="0">
              <a:solidFill>
                <a:srgbClr val="C00000"/>
              </a:solidFill>
            </a:endParaRPr>
          </a:p>
          <a:p>
            <a:pPr lvl="1"/>
            <a:endParaRPr lang="en-US" sz="1600" dirty="0"/>
          </a:p>
        </p:txBody>
      </p:sp>
    </p:spTree>
    <p:extLst>
      <p:ext uri="{BB962C8B-B14F-4D97-AF65-F5344CB8AC3E}">
        <p14:creationId xmlns:p14="http://schemas.microsoft.com/office/powerpoint/2010/main" val="1816198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Fraud Alert</a:t>
            </a:r>
          </a:p>
          <a:p>
            <a:endParaRPr lang="en-US" dirty="0"/>
          </a:p>
          <a:p>
            <a:r>
              <a:rPr lang="en-US" dirty="0" smtClean="0"/>
              <a:t>Read a dataset of bank transactions</a:t>
            </a:r>
          </a:p>
          <a:p>
            <a:r>
              <a:rPr lang="en-US" dirty="0" smtClean="0"/>
              <a:t>Data is present from Jan 2016 to Mar 2017.</a:t>
            </a:r>
          </a:p>
          <a:p>
            <a:endParaRPr lang="en-US" dirty="0"/>
          </a:p>
          <a:p>
            <a:r>
              <a:rPr lang="en-US" dirty="0" smtClean="0"/>
              <a:t>Considering an average as follows:</a:t>
            </a:r>
          </a:p>
          <a:p>
            <a:pPr lvl="1"/>
            <a:r>
              <a:rPr lang="en-US" dirty="0" smtClean="0"/>
              <a:t>Low Salaried – 2 credits, 10 debits</a:t>
            </a:r>
          </a:p>
          <a:p>
            <a:pPr lvl="1"/>
            <a:r>
              <a:rPr lang="en-US" dirty="0" smtClean="0"/>
              <a:t>Medium Salaried – 5 credits, 20 debits</a:t>
            </a:r>
          </a:p>
          <a:p>
            <a:pPr lvl="1"/>
            <a:r>
              <a:rPr lang="en-US" dirty="0" smtClean="0"/>
              <a:t>High Salaried – 10 credits, 50 debits</a:t>
            </a:r>
          </a:p>
          <a:p>
            <a:pPr lvl="1"/>
            <a:endParaRPr lang="en-US" dirty="0"/>
          </a:p>
          <a:p>
            <a:pPr lvl="1"/>
            <a:r>
              <a:rPr lang="en-US" dirty="0" smtClean="0"/>
              <a:t>Predict which customers would have a higher probability of committing fraudulent transactions after Nov 8, 2016.</a:t>
            </a:r>
          </a:p>
          <a:p>
            <a:pPr lvl="1"/>
            <a:r>
              <a:rPr lang="en-US" dirty="0" smtClean="0"/>
              <a:t>Assume higher credits but same number of debits.</a:t>
            </a:r>
            <a:endParaRPr lang="en-US" dirty="0"/>
          </a:p>
        </p:txBody>
      </p:sp>
    </p:spTree>
    <p:extLst>
      <p:ext uri="{BB962C8B-B14F-4D97-AF65-F5344CB8AC3E}">
        <p14:creationId xmlns:p14="http://schemas.microsoft.com/office/powerpoint/2010/main" val="14273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Assumptions/Predictions for Data Set</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55576" y="1196752"/>
            <a:ext cx="8118652" cy="4882604"/>
          </a:xfrm>
        </p:spPr>
        <p:txBody>
          <a:bodyPr/>
          <a:lstStyle/>
          <a:p>
            <a:r>
              <a:rPr lang="en-US" sz="2000" dirty="0" smtClean="0"/>
              <a:t>Customer N makes transaction either through BANK/SHOPPING/CASH. His expenses are through BANK transactions.</a:t>
            </a:r>
          </a:p>
          <a:p>
            <a:r>
              <a:rPr lang="en-US" sz="2000" dirty="0" smtClean="0"/>
              <a:t>Debit transaction for FRAUD is considered with CASH WITHDRAW &amp; BANKDEPOSIT (inter bank transaction)</a:t>
            </a:r>
          </a:p>
          <a:p>
            <a:r>
              <a:rPr lang="en-US" sz="2000" dirty="0" smtClean="0"/>
              <a:t>After Demonetization, he tries to deposit the CASH on hand.</a:t>
            </a:r>
          </a:p>
          <a:p>
            <a:r>
              <a:rPr lang="en-US" sz="2000" dirty="0" smtClean="0"/>
              <a:t>Customer N whose cash debits (month = 1, 2, …10) are considered to be deposited again on or after 8</a:t>
            </a:r>
            <a:r>
              <a:rPr lang="en-US" sz="2000" baseline="30000" dirty="0" smtClean="0"/>
              <a:t>th</a:t>
            </a:r>
            <a:r>
              <a:rPr lang="en-US" sz="2000" dirty="0" smtClean="0"/>
              <a:t> Nov ’17 </a:t>
            </a:r>
          </a:p>
          <a:p>
            <a:r>
              <a:rPr lang="en-US" sz="2000" dirty="0" smtClean="0"/>
              <a:t>These cash debits can have minor expenditure &amp; major investments.</a:t>
            </a:r>
          </a:p>
          <a:p>
            <a:r>
              <a:rPr lang="en-US" sz="2000" dirty="0" smtClean="0"/>
              <a:t>Invested cash debits are computed to have had a increase of 10 – 20% based on salary category which is still allowed as a WHITE MONEY</a:t>
            </a:r>
            <a:endParaRPr lang="en-US" sz="2400" dirty="0" smtClean="0"/>
          </a:p>
          <a:p>
            <a:pPr marL="0" indent="0">
              <a:buNone/>
            </a:pPr>
            <a:endParaRPr lang="en-US" sz="2400" dirty="0" smtClean="0"/>
          </a:p>
        </p:txBody>
      </p:sp>
      <p:sp>
        <p:nvSpPr>
          <p:cNvPr id="5" name="TextBox 4"/>
          <p:cNvSpPr txBox="1"/>
          <p:nvPr/>
        </p:nvSpPr>
        <p:spPr>
          <a:xfrm>
            <a:off x="3357490" y="5339082"/>
            <a:ext cx="4379741"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Tree>
    <p:extLst>
      <p:ext uri="{BB962C8B-B14F-4D97-AF65-F5344CB8AC3E}">
        <p14:creationId xmlns:p14="http://schemas.microsoft.com/office/powerpoint/2010/main" val="227435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smtClean="0">
                <a:solidFill>
                  <a:schemeClr val="accent5"/>
                </a:solidFill>
                <a:latin typeface="Arial Narrow" pitchFamily="34" charset="0"/>
              </a:rPr>
              <a:t>Machine Learning Algorithms – used to identify patterns</a:t>
            </a:r>
            <a:endParaRPr lang="en-US" dirty="0"/>
          </a:p>
        </p:txBody>
      </p:sp>
      <p:sp>
        <p:nvSpPr>
          <p:cNvPr id="3" name="Content Placeholder 2"/>
          <p:cNvSpPr>
            <a:spLocks noGrp="1"/>
          </p:cNvSpPr>
          <p:nvPr>
            <p:ph idx="1"/>
          </p:nvPr>
        </p:nvSpPr>
        <p:spPr>
          <a:xfrm>
            <a:off x="323528" y="1412776"/>
            <a:ext cx="8549477" cy="4896544"/>
          </a:xfrm>
        </p:spPr>
        <p:txBody>
          <a:bodyPr/>
          <a:lstStyle/>
          <a:p>
            <a:r>
              <a:rPr lang="en-US" sz="1800" b="1" dirty="0" smtClean="0"/>
              <a:t>Supervised Learning</a:t>
            </a:r>
          </a:p>
          <a:p>
            <a:pPr lvl="1"/>
            <a:r>
              <a:rPr lang="en-US" sz="1800" dirty="0" smtClean="0"/>
              <a:t>Decision Trees – initial object models were built after analyzing customer data, transaction and </a:t>
            </a:r>
            <a:r>
              <a:rPr lang="en-US" sz="1800" dirty="0" smtClean="0"/>
              <a:t>classifications</a:t>
            </a:r>
          </a:p>
          <a:p>
            <a:pPr marL="215416" lvl="1" indent="0">
              <a:buNone/>
            </a:pPr>
            <a:endParaRPr lang="en-US" sz="1800" dirty="0"/>
          </a:p>
          <a:p>
            <a:pPr marL="215416" lvl="1" indent="0">
              <a:buNone/>
            </a:pPr>
            <a:endParaRPr lang="en-US" sz="1800" dirty="0" smtClean="0"/>
          </a:p>
          <a:p>
            <a:pPr marL="215416" lvl="1" indent="0">
              <a:buNone/>
            </a:pPr>
            <a:endParaRPr lang="en-US" sz="1800" dirty="0"/>
          </a:p>
          <a:p>
            <a:pPr marL="215416" lvl="1" indent="0">
              <a:buNone/>
            </a:pPr>
            <a:endParaRPr lang="en-US" sz="1800" dirty="0" smtClean="0"/>
          </a:p>
          <a:p>
            <a:pPr marL="215416" lvl="1" indent="0">
              <a:buNone/>
            </a:pPr>
            <a:endParaRPr lang="en-US" sz="1800" dirty="0"/>
          </a:p>
          <a:p>
            <a:r>
              <a:rPr lang="en-US" sz="1800" b="1" dirty="0" smtClean="0"/>
              <a:t>Unsupervised Learning</a:t>
            </a:r>
          </a:p>
          <a:p>
            <a:pPr lvl="1"/>
            <a:r>
              <a:rPr lang="en-US" sz="1800" dirty="0" smtClean="0"/>
              <a:t>Clustering </a:t>
            </a:r>
            <a:r>
              <a:rPr lang="en-US" sz="1800" dirty="0" smtClean="0"/>
              <a:t>Algorithm </a:t>
            </a:r>
            <a:r>
              <a:rPr lang="en-US" sz="1800" dirty="0" smtClean="0"/>
              <a:t>– Hierarchical Cluster was chosen since KMeans and Mixed clustering seemed </a:t>
            </a:r>
            <a:r>
              <a:rPr lang="en-US" sz="1800" dirty="0" smtClean="0"/>
              <a:t>not suitable &amp; lengthy approach</a:t>
            </a:r>
            <a:endParaRPr lang="en-US" sz="1800" dirty="0" smtClean="0"/>
          </a:p>
          <a:p>
            <a:pPr lvl="1"/>
            <a:r>
              <a:rPr lang="en-US" sz="1800" dirty="0" smtClean="0"/>
              <a:t>Each customer transaction cluster </a:t>
            </a:r>
            <a:r>
              <a:rPr lang="en-US" sz="1800" dirty="0" smtClean="0"/>
              <a:t>has </a:t>
            </a:r>
            <a:r>
              <a:rPr lang="en-US" sz="1800" dirty="0" smtClean="0"/>
              <a:t>Customer master information, each month </a:t>
            </a:r>
            <a:r>
              <a:rPr lang="en-US" sz="1800" dirty="0" smtClean="0"/>
              <a:t>transaction </a:t>
            </a:r>
            <a:r>
              <a:rPr lang="en-US" sz="1800" dirty="0" smtClean="0"/>
              <a:t>information, the CASH credit limit for LOW, MEDUIM, HIGH using m * n matrix (where m = customer ID, n = customer &amp; transaction Info)</a:t>
            </a:r>
          </a:p>
          <a:p>
            <a:pPr lvl="1"/>
            <a:endParaRPr lang="en-US" sz="18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83526"/>
            <a:ext cx="698477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339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a:t>
            </a:r>
            <a:r>
              <a:rPr lang="en-US" kern="0" dirty="0" smtClean="0">
                <a:solidFill>
                  <a:schemeClr val="accent5"/>
                </a:solidFill>
                <a:latin typeface="Arial Narrow" pitchFamily="34" charset="0"/>
              </a:rPr>
              <a:t>Visualization - Models</a:t>
            </a:r>
            <a:endParaRPr lang="en-US" dirty="0"/>
          </a:p>
        </p:txBody>
      </p:sp>
      <p:sp>
        <p:nvSpPr>
          <p:cNvPr id="5" name="Text Box 2"/>
          <p:cNvSpPr txBox="1"/>
          <p:nvPr/>
        </p:nvSpPr>
        <p:spPr>
          <a:xfrm>
            <a:off x="1015296" y="1426840"/>
            <a:ext cx="3236734" cy="2362200"/>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DailyTransaction</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creditCount</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totalCredit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debitCount</a:t>
            </a:r>
            <a:r>
              <a:rPr lang="en-US" sz="1100" dirty="0" smtClean="0">
                <a:solidFill>
                  <a:srgbClr val="FFFFFF"/>
                </a:solidFill>
                <a:effectLst/>
                <a:latin typeface="Candara"/>
                <a:ea typeface="Calibri"/>
                <a:cs typeface="Times New Roman"/>
              </a:rPr>
              <a:t> </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a:t>
            </a:r>
            <a:r>
              <a:rPr lang="en-US" sz="1100" dirty="0" smtClean="0">
                <a:solidFill>
                  <a:srgbClr val="FFFFFF"/>
                </a:solidFill>
                <a:effectLst/>
                <a:latin typeface="Candara"/>
                <a:ea typeface="Calibri"/>
                <a:cs typeface="Times New Roman"/>
              </a:rPr>
              <a:t>month)</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totalCashCredit</a:t>
            </a:r>
            <a:r>
              <a:rPr lang="en-US" sz="1100" dirty="0">
                <a:solidFill>
                  <a:srgbClr val="FFFFFF"/>
                </a:solidFill>
                <a:effectLst/>
                <a:latin typeface="Candara"/>
                <a:ea typeface="Calibri"/>
                <a:cs typeface="Times New Roman"/>
              </a:rPr>
              <a:t>	(summation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6" name="Text Box 1"/>
          <p:cNvSpPr txBox="1"/>
          <p:nvPr/>
        </p:nvSpPr>
        <p:spPr>
          <a:xfrm>
            <a:off x="4744320" y="1346579"/>
            <a:ext cx="3857625" cy="1362341"/>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FFFFFF"/>
                </a:solidFill>
                <a:effectLst/>
                <a:latin typeface="Candara"/>
                <a:ea typeface="Calibri"/>
                <a:cs typeface="Times New Roman"/>
              </a:rPr>
              <a:t>CustomerCategory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lowCustCreditLimit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(low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mediumCustCreditLimit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highCustCreditLimit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salary)</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smtClean="0">
                <a:solidFill>
                  <a:srgbClr val="FFFFFF"/>
                </a:solidFill>
                <a:effectLst/>
                <a:ea typeface="Calibri"/>
                <a:cs typeface="Times New Roman"/>
              </a:rPr>
              <a:t> </a:t>
            </a:r>
            <a:endParaRPr lang="en-US" sz="1100" dirty="0" smtClean="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10" name="Text Box 4"/>
          <p:cNvSpPr txBox="1">
            <a:spLocks noChangeArrowheads="1"/>
          </p:cNvSpPr>
          <p:nvPr/>
        </p:nvSpPr>
        <p:spPr bwMode="auto">
          <a:xfrm>
            <a:off x="4758474" y="2924944"/>
            <a:ext cx="3829319" cy="2232248"/>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CustInfo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customerName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salary</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isFraud</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profileCategory</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(LOW, MEDIUM, HIGH)</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cashDebit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cashCredit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4086572"/>
            <a:ext cx="38766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4"/>
          <p:cNvSpPr txBox="1">
            <a:spLocks noChangeArrowheads="1"/>
          </p:cNvSpPr>
          <p:nvPr/>
        </p:nvSpPr>
        <p:spPr bwMode="auto">
          <a:xfrm>
            <a:off x="4744322" y="5352839"/>
            <a:ext cx="3857625" cy="740457"/>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Pattern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Holds</a:t>
            </a:r>
            <a:r>
              <a:rPr kumimoji="0" lang="en-US" altLang="en-US" sz="1100" b="0" i="0" u="none" strike="noStrike" cap="none" normalizeH="0" dirty="0" smtClean="0">
                <a:ln>
                  <a:noFill/>
                </a:ln>
                <a:solidFill>
                  <a:srgbClr val="FFFFFF"/>
                </a:solidFill>
                <a:effectLst/>
                <a:latin typeface="Candara" pitchFamily="34" charset="0"/>
                <a:ea typeface="Calibri" pitchFamily="34" charset="0"/>
                <a:cs typeface="Times New Roman" pitchFamily="18" charset="0"/>
              </a:rPr>
              <a:t> criteria for demonetization like</a:t>
            </a: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1100" baseline="0" dirty="0" err="1" smtClean="0">
                <a:solidFill>
                  <a:srgbClr val="FFFFFF"/>
                </a:solidFill>
                <a:latin typeface="Candara" pitchFamily="34" charset="0"/>
                <a:cs typeface="Times New Roman" pitchFamily="18" charset="0"/>
              </a:rPr>
              <a:t>Demonitization</a:t>
            </a:r>
            <a:r>
              <a:rPr lang="en-US" altLang="en-US" sz="1100" baseline="0" dirty="0" smtClean="0">
                <a:solidFill>
                  <a:srgbClr val="FFFFFF"/>
                </a:solidFill>
                <a:latin typeface="Candara" pitchFamily="34" charset="0"/>
                <a:cs typeface="Times New Roman" pitchFamily="18" charset="0"/>
              </a:rPr>
              <a:t> credit limits, etc.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2502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a:t>
            </a:r>
            <a:r>
              <a:rPr lang="en-US" kern="0" dirty="0" smtClean="0">
                <a:solidFill>
                  <a:schemeClr val="accent5"/>
                </a:solidFill>
                <a:latin typeface="Arial Narrow" pitchFamily="34" charset="0"/>
              </a:rPr>
              <a:t>population</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Generate dataset – master file, transaction file randomly using Precision &amp; Recall technique</a:t>
            </a:r>
          </a:p>
          <a:p>
            <a:r>
              <a:rPr lang="en-US" dirty="0" smtClean="0"/>
              <a:t>Dataset is pushed as a csv file for further processing</a:t>
            </a:r>
          </a:p>
          <a:p>
            <a:endParaRPr lang="en-US" dirty="0"/>
          </a:p>
          <a:p>
            <a:endParaRPr lang="en-US" dirty="0"/>
          </a:p>
        </p:txBody>
      </p:sp>
    </p:spTree>
    <p:extLst>
      <p:ext uri="{BB962C8B-B14F-4D97-AF65-F5344CB8AC3E}">
        <p14:creationId xmlns:p14="http://schemas.microsoft.com/office/powerpoint/2010/main" val="125992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processing</a:t>
            </a:r>
          </a:p>
        </p:txBody>
      </p:sp>
      <p:sp>
        <p:nvSpPr>
          <p:cNvPr id="3" name="Content Placeholder 2"/>
          <p:cNvSpPr>
            <a:spLocks noGrp="1"/>
          </p:cNvSpPr>
          <p:nvPr>
            <p:ph idx="1"/>
          </p:nvPr>
        </p:nvSpPr>
        <p:spPr/>
        <p:txBody>
          <a:bodyPr/>
          <a:lstStyle/>
          <a:p>
            <a:r>
              <a:rPr lang="en-US" dirty="0" smtClean="0"/>
              <a:t>Load into CustomerCategory object</a:t>
            </a:r>
          </a:p>
          <a:p>
            <a:r>
              <a:rPr lang="en-US" dirty="0" smtClean="0"/>
              <a:t>Set criteria for fraud patterns</a:t>
            </a:r>
          </a:p>
          <a:p>
            <a:r>
              <a:rPr lang="en-US" dirty="0" smtClean="0"/>
              <a:t>Read customer master file and load CustInfo object</a:t>
            </a:r>
          </a:p>
          <a:p>
            <a:r>
              <a:rPr lang="en-US" dirty="0" smtClean="0"/>
              <a:t>Read transaction file &amp; build inner level maps (clustering based on month for each customer)</a:t>
            </a:r>
          </a:p>
          <a:p>
            <a:r>
              <a:rPr lang="en-US" dirty="0" smtClean="0"/>
              <a:t>Each month’s total credits, debits, cash credits, cash debits are calculated</a:t>
            </a:r>
          </a:p>
          <a:p>
            <a:r>
              <a:rPr lang="en-US" dirty="0" smtClean="0"/>
              <a:t>CustInfo object gets updated with total cash credit , total cash debit</a:t>
            </a:r>
          </a:p>
          <a:p>
            <a:r>
              <a:rPr lang="en-US" dirty="0" smtClean="0"/>
              <a:t>At position j , i.e., Nov ‘17 and above validation against total cash debit against the monthly cash credit is checked to identify frauds</a:t>
            </a:r>
          </a:p>
          <a:p>
            <a:r>
              <a:rPr lang="en-US" dirty="0" smtClean="0"/>
              <a:t>This total cash debit varies with each customer &amp; assumed to have an increase with small percentage as return on investment.</a:t>
            </a:r>
            <a:endParaRPr lang="en-US" dirty="0"/>
          </a:p>
        </p:txBody>
      </p:sp>
    </p:spTree>
    <p:extLst>
      <p:ext uri="{BB962C8B-B14F-4D97-AF65-F5344CB8AC3E}">
        <p14:creationId xmlns:p14="http://schemas.microsoft.com/office/powerpoint/2010/main" val="1346079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Visualization </a:t>
            </a:r>
            <a:r>
              <a:rPr lang="en-US" kern="0" dirty="0" smtClean="0">
                <a:solidFill>
                  <a:schemeClr val="accent5"/>
                </a:solidFill>
                <a:latin typeface="Arial Narrow" pitchFamily="34" charset="0"/>
              </a:rPr>
              <a:t>- Reports</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2 reports are generated </a:t>
            </a:r>
          </a:p>
          <a:p>
            <a:pPr lvl="1"/>
            <a:r>
              <a:rPr lang="en-US" dirty="0" smtClean="0"/>
              <a:t>Monthly report containing details on monthly transaction of each customer</a:t>
            </a:r>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Fraud alert report containing the customer detail &amp; if there are fraud/not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53795"/>
            <a:ext cx="51911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21088"/>
            <a:ext cx="24669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4603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3640</TotalTime>
  <Words>795</Words>
  <Application>Microsoft Office PowerPoint</Application>
  <PresentationFormat>On-screen Show (4:3)</PresentationFormat>
  <Paragraphs>123</Paragraphs>
  <Slides>12</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2_PPT_Template_Capgemini</vt:lpstr>
      <vt:lpstr>1_Closing slides</vt:lpstr>
      <vt:lpstr>think-cell Slide</vt:lpstr>
      <vt:lpstr>PowerPoint Presentation</vt:lpstr>
      <vt:lpstr>Penske Rockers – Team members</vt:lpstr>
      <vt:lpstr>Use Case</vt:lpstr>
      <vt:lpstr> Assumptions/Predictions for Data Set </vt:lpstr>
      <vt:lpstr>Machine Learning Algorithms – used to identify patterns</vt:lpstr>
      <vt:lpstr>Data Visualization - Models</vt:lpstr>
      <vt:lpstr>Algorithm  - Dataset population</vt:lpstr>
      <vt:lpstr>Algorithm – Dataset processing</vt:lpstr>
      <vt:lpstr>Data Visualization - Reports</vt:lpstr>
      <vt:lpstr>Test scenarios probability considered</vt:lpstr>
      <vt:lpstr>Test scenarios probability considered</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Indhu Rajasekaran</cp:lastModifiedBy>
  <cp:revision>78</cp:revision>
  <dcterms:created xsi:type="dcterms:W3CDTF">2017-03-19T18:06:43Z</dcterms:created>
  <dcterms:modified xsi:type="dcterms:W3CDTF">2017-04-10T04:56:37Z</dcterms:modified>
</cp:coreProperties>
</file>