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heme/theme3.xml" ContentType="application/vnd.openxmlformats-officedocument.theme+xml"/>
  <Override PartName="/ppt/tags/tag57.xml" ContentType="application/vnd.openxmlformats-officedocument.presentationml.tags+xml"/>
  <Override PartName="/ppt/tags/tag5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9.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69" r:id="rId2"/>
  </p:sldMasterIdLst>
  <p:notesMasterIdLst>
    <p:notesMasterId r:id="rId14"/>
  </p:notesMasterIdLst>
  <p:sldIdLst>
    <p:sldId id="262" r:id="rId3"/>
    <p:sldId id="280" r:id="rId4"/>
    <p:sldId id="294" r:id="rId5"/>
    <p:sldId id="295" r:id="rId6"/>
    <p:sldId id="271" r:id="rId7"/>
    <p:sldId id="288" r:id="rId8"/>
    <p:sldId id="290" r:id="rId9"/>
    <p:sldId id="296" r:id="rId10"/>
    <p:sldId id="297" r:id="rId11"/>
    <p:sldId id="283"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956" autoAdjust="0"/>
    <p:restoredTop sz="94660"/>
  </p:normalViewPr>
  <p:slideViewPr>
    <p:cSldViewPr>
      <p:cViewPr varScale="1">
        <p:scale>
          <a:sx n="72" d="100"/>
          <a:sy n="72" d="100"/>
        </p:scale>
        <p:origin x="684"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255BB-15D5-4662-B412-B161A631B83A}" type="datetimeFigureOut">
              <a:rPr lang="en-US" smtClean="0"/>
              <a:pPr/>
              <a:t>4/10/2017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87EF9-A988-4EB5-AB12-17B2FFDE1B11}" type="slidenum">
              <a:rPr lang="en-US" smtClean="0"/>
              <a:pPr/>
              <a:t>‹#›</a:t>
            </a:fld>
            <a:endParaRPr lang="en-US"/>
          </a:p>
        </p:txBody>
      </p:sp>
    </p:spTree>
    <p:extLst>
      <p:ext uri="{BB962C8B-B14F-4D97-AF65-F5344CB8AC3E}">
        <p14:creationId xmlns:p14="http://schemas.microsoft.com/office/powerpoint/2010/main" val="2894373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127863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Python: 2.7.11 (default, Mar  1 2016, 18:40:10) </a:t>
            </a:r>
          </a:p>
          <a:p>
            <a:r>
              <a:rPr lang="en-US" sz="1200" b="0" i="0" kern="1200" dirty="0" smtClean="0">
                <a:solidFill>
                  <a:schemeClr val="tx1"/>
                </a:solidFill>
                <a:latin typeface="+mn-lt"/>
                <a:ea typeface="+mn-ea"/>
                <a:cs typeface="+mn-cs"/>
              </a:rPr>
              <a:t>[GCC 4.2.1 Compatible Apple LLVM 7.0.2 (clang-700.1.81)]</a:t>
            </a:r>
          </a:p>
          <a:p>
            <a:r>
              <a:rPr lang="en-US" sz="1200" b="0" i="0" kern="1200" dirty="0" err="1" smtClean="0">
                <a:solidFill>
                  <a:schemeClr val="tx1"/>
                </a:solidFill>
                <a:latin typeface="+mn-lt"/>
                <a:ea typeface="+mn-ea"/>
                <a:cs typeface="+mn-cs"/>
              </a:rPr>
              <a:t>scipy</a:t>
            </a:r>
            <a:r>
              <a:rPr lang="en-US" sz="1200" b="0" i="0" kern="1200" dirty="0" smtClean="0">
                <a:solidFill>
                  <a:schemeClr val="tx1"/>
                </a:solidFill>
                <a:latin typeface="+mn-lt"/>
                <a:ea typeface="+mn-ea"/>
                <a:cs typeface="+mn-cs"/>
              </a:rPr>
              <a:t>: 0.17.0</a:t>
            </a:r>
          </a:p>
          <a:p>
            <a:r>
              <a:rPr lang="en-US" sz="1200" b="0" i="0" kern="1200" dirty="0" err="1" smtClean="0">
                <a:solidFill>
                  <a:schemeClr val="tx1"/>
                </a:solidFill>
                <a:latin typeface="+mn-lt"/>
                <a:ea typeface="+mn-ea"/>
                <a:cs typeface="+mn-cs"/>
              </a:rPr>
              <a:t>numpy</a:t>
            </a:r>
            <a:r>
              <a:rPr lang="en-US" sz="1200" b="0" i="0" kern="1200" dirty="0" smtClean="0">
                <a:solidFill>
                  <a:schemeClr val="tx1"/>
                </a:solidFill>
                <a:latin typeface="+mn-lt"/>
                <a:ea typeface="+mn-ea"/>
                <a:cs typeface="+mn-cs"/>
              </a:rPr>
              <a:t>: 1.10.4</a:t>
            </a:r>
          </a:p>
          <a:p>
            <a:r>
              <a:rPr lang="en-US" sz="1200" b="0" i="0" kern="1200" dirty="0" err="1" smtClean="0">
                <a:solidFill>
                  <a:schemeClr val="tx1"/>
                </a:solidFill>
                <a:latin typeface="+mn-lt"/>
                <a:ea typeface="+mn-ea"/>
                <a:cs typeface="+mn-cs"/>
              </a:rPr>
              <a:t>matplotlib</a:t>
            </a:r>
            <a:r>
              <a:rPr lang="en-US" sz="1200" b="0" i="0" kern="1200" dirty="0" smtClean="0">
                <a:solidFill>
                  <a:schemeClr val="tx1"/>
                </a:solidFill>
                <a:latin typeface="+mn-lt"/>
                <a:ea typeface="+mn-ea"/>
                <a:cs typeface="+mn-cs"/>
              </a:rPr>
              <a:t>: 1.5.1</a:t>
            </a:r>
          </a:p>
          <a:p>
            <a:r>
              <a:rPr lang="en-US" sz="1200" b="0" i="0" kern="1200" dirty="0" smtClean="0">
                <a:solidFill>
                  <a:schemeClr val="tx1"/>
                </a:solidFill>
                <a:latin typeface="+mn-lt"/>
                <a:ea typeface="+mn-ea"/>
                <a:cs typeface="+mn-cs"/>
              </a:rPr>
              <a:t>pandas: 0.17.1</a:t>
            </a:r>
          </a:p>
          <a:p>
            <a:r>
              <a:rPr lang="en-US" sz="1200" b="0" i="0" kern="1200" dirty="0" err="1" smtClean="0">
                <a:solidFill>
                  <a:schemeClr val="tx1"/>
                </a:solidFill>
                <a:latin typeface="+mn-lt"/>
                <a:ea typeface="+mn-ea"/>
                <a:cs typeface="+mn-cs"/>
              </a:rPr>
              <a:t>sklearn</a:t>
            </a:r>
            <a:r>
              <a:rPr lang="en-US" sz="1200" b="0" i="0" kern="1200" dirty="0" smtClean="0">
                <a:solidFill>
                  <a:schemeClr val="tx1"/>
                </a:solidFill>
                <a:latin typeface="+mn-lt"/>
                <a:ea typeface="+mn-ea"/>
                <a:cs typeface="+mn-cs"/>
              </a:rPr>
              <a:t>: 0.18.1</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extLst>
      <p:ext uri="{BB962C8B-B14F-4D97-AF65-F5344CB8AC3E}">
        <p14:creationId xmlns:p14="http://schemas.microsoft.com/office/powerpoint/2010/main" val="2335582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extLst>
      <p:ext uri="{BB962C8B-B14F-4D97-AF65-F5344CB8AC3E}">
        <p14:creationId xmlns:p14="http://schemas.microsoft.com/office/powerpoint/2010/main" val="350579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http://blog.aylien.com/naive-bayes-for-dummies-a-simple-explanation/</a:t>
            </a:r>
            <a:endParaRPr lang="en-US" dirty="0"/>
          </a:p>
        </p:txBody>
      </p:sp>
      <p:sp>
        <p:nvSpPr>
          <p:cNvPr id="4" name="Slide Number Placeholder 3"/>
          <p:cNvSpPr>
            <a:spLocks noGrp="1"/>
          </p:cNvSpPr>
          <p:nvPr>
            <p:ph type="sldNum" sz="quarter" idx="10"/>
          </p:nvPr>
        </p:nvSpPr>
        <p:spPr/>
        <p:txBody>
          <a:bodyPr/>
          <a:lstStyle/>
          <a:p>
            <a:fld id="{B2087EF9-A988-4EB5-AB12-17B2FFDE1B11}" type="slidenum">
              <a:rPr lang="en-US" smtClean="0"/>
              <a:pPr/>
              <a:t>6</a:t>
            </a:fld>
            <a:endParaRPr lang="en-US"/>
          </a:p>
        </p:txBody>
      </p:sp>
    </p:spTree>
    <p:extLst>
      <p:ext uri="{BB962C8B-B14F-4D97-AF65-F5344CB8AC3E}">
        <p14:creationId xmlns:p14="http://schemas.microsoft.com/office/powerpoint/2010/main" val="80573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dirty="0"/>
          </a:p>
        </p:txBody>
      </p:sp>
    </p:spTree>
    <p:extLst>
      <p:ext uri="{BB962C8B-B14F-4D97-AF65-F5344CB8AC3E}">
        <p14:creationId xmlns:p14="http://schemas.microsoft.com/office/powerpoint/2010/main" val="54201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93821806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4.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3.jpeg"/><Relationship Id="rId4" Type="http://schemas.openxmlformats.org/officeDocument/2006/relationships/tags" Target="../tags/tag12.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50.xml"/><Relationship Id="rId7" Type="http://schemas.openxmlformats.org/officeDocument/2006/relationships/slideMaster" Target="../slideMasters/slideMaster2.xml"/><Relationship Id="rId2" Type="http://schemas.openxmlformats.org/officeDocument/2006/relationships/tags" Target="../tags/tag49.xml"/><Relationship Id="rId1" Type="http://schemas.openxmlformats.org/officeDocument/2006/relationships/vmlDrawing" Target="../drawings/vmlDrawing10.vml"/><Relationship Id="rId6" Type="http://schemas.openxmlformats.org/officeDocument/2006/relationships/tags" Target="../tags/tag53.xml"/><Relationship Id="rId5" Type="http://schemas.openxmlformats.org/officeDocument/2006/relationships/tags" Target="../tags/tag52.xml"/><Relationship Id="rId10" Type="http://schemas.openxmlformats.org/officeDocument/2006/relationships/image" Target="../media/image13.png"/><Relationship Id="rId4" Type="http://schemas.openxmlformats.org/officeDocument/2006/relationships/tags" Target="../tags/tag51.xml"/><Relationship Id="rId9"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13.png"/><Relationship Id="rId2" Type="http://schemas.openxmlformats.org/officeDocument/2006/relationships/tags" Target="../tags/tag54.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6.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8.xml"/><Relationship Id="rId7" Type="http://schemas.openxmlformats.org/officeDocument/2006/relationships/image" Target="../media/image6.jpe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5.bin"/><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1.emf"/><Relationship Id="rId4" Type="http://schemas.openxmlformats.org/officeDocument/2006/relationships/tags" Target="../tags/tag33.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1">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8594" y="1511300"/>
            <a:ext cx="9152594" cy="5388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1895"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29" name="think-cell Slide" r:id="rId11" imgW="360" imgH="360" progId="">
                  <p:embed/>
                </p:oleObj>
              </mc:Choice>
              <mc:Fallback>
                <p:oleObj name="think-cell Slide" r:id="rId11" imgW="360" imgH="360" progId="">
                  <p:embed/>
                  <p:pic>
                    <p:nvPicPr>
                      <p:cNvPr id="0" name="Picture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8" y="6520695"/>
            <a:ext cx="2770546" cy="239021"/>
          </a:xfrm>
          <a:prstGeom prst="rect">
            <a:avLst/>
          </a:prstGeom>
          <a:noFill/>
        </p:spPr>
      </p:pic>
      <p:sp>
        <p:nvSpPr>
          <p:cNvPr id="2" name="Title 1"/>
          <p:cNvSpPr>
            <a:spLocks noGrp="1"/>
          </p:cNvSpPr>
          <p:nvPr>
            <p:ph type="ctrTitle" hasCustomPrompt="1"/>
            <p:custDataLst>
              <p:tags r:id="rId6"/>
            </p:custDataLst>
          </p:nvPr>
        </p:nvSpPr>
        <p:spPr>
          <a:xfrm>
            <a:off x="4660485" y="3034040"/>
            <a:ext cx="4191400" cy="2261632"/>
          </a:xfrm>
        </p:spPr>
        <p:txBody>
          <a:bodyPr lIns="231412" tIns="33059" rIns="33059" bIns="33059"/>
          <a:lstStyle>
            <a:lvl1pPr algn="l">
              <a:lnSpc>
                <a:spcPct val="100000"/>
              </a:lnSpc>
              <a:defRPr sz="3046"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660484" y="5329225"/>
            <a:ext cx="4191905" cy="947750"/>
          </a:xfrm>
        </p:spPr>
        <p:txBody>
          <a:bodyPr lIns="231412" tIns="33059" rIns="33059" bIns="33059"/>
          <a:lstStyle>
            <a:lvl1pPr marL="0" indent="0" algn="l">
              <a:lnSpc>
                <a:spcPct val="100000"/>
              </a:lnSpc>
              <a:buNone/>
              <a:defRPr sz="2031" b="0">
                <a:solidFill>
                  <a:schemeClr val="bg1"/>
                </a:solidFill>
                <a:latin typeface="+mn-lt"/>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661139" y="653034"/>
            <a:ext cx="2770161" cy="694690"/>
          </a:xfrm>
          <a:prstGeom prst="rect">
            <a:avLst/>
          </a:prstGeom>
          <a:noFill/>
        </p:spPr>
      </p:pic>
    </p:spTree>
    <p:extLst>
      <p:ext uri="{BB962C8B-B14F-4D97-AF65-F5344CB8AC3E}">
        <p14:creationId xmlns:p14="http://schemas.microsoft.com/office/powerpoint/2010/main" val="220642366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15417" indent="-215417">
              <a:defRPr lang="en-US" sz="1477" b="0" kern="1200" dirty="0" smtClean="0">
                <a:solidFill>
                  <a:schemeClr val="tx1"/>
                </a:solidFill>
                <a:latin typeface="Arial" pitchFamily="34" charset="0"/>
                <a:ea typeface="+mn-ea"/>
                <a:cs typeface="Arial" pitchFamily="34" charset="0"/>
              </a:defRPr>
            </a:lvl1pPr>
            <a:lvl2pPr marL="422041" indent="-206625">
              <a:defRPr lang="en-US" sz="1477" b="0" kern="1200" dirty="0" smtClean="0">
                <a:solidFill>
                  <a:schemeClr val="tx1"/>
                </a:solidFill>
                <a:latin typeface="Arial" pitchFamily="34" charset="0"/>
                <a:ea typeface="+mn-ea"/>
                <a:cs typeface="Arial" pitchFamily="34" charset="0"/>
              </a:defRPr>
            </a:lvl2pPr>
            <a:lvl3pPr>
              <a:defRPr lang="en-US" sz="1292" b="0" kern="1200" dirty="0" smtClean="0">
                <a:solidFill>
                  <a:schemeClr val="tx1"/>
                </a:solidFill>
                <a:latin typeface="Arial" pitchFamily="34" charset="0"/>
                <a:ea typeface="+mn-ea"/>
                <a:cs typeface="Arial" pitchFamily="34" charset="0"/>
              </a:defRPr>
            </a:lvl3pPr>
            <a:lvl4pPr>
              <a:defRPr lang="en-US" sz="1108" b="0" kern="1200" dirty="0" smtClean="0">
                <a:solidFill>
                  <a:schemeClr val="tx1"/>
                </a:solidFill>
                <a:latin typeface="Arial" pitchFamily="34" charset="0"/>
                <a:ea typeface="+mn-ea"/>
                <a:cs typeface="Arial" pitchFamily="34" charset="0"/>
              </a:defRPr>
            </a:lvl4pPr>
            <a:lvl5pPr>
              <a:defRPr lang="en-US" sz="1108" b="0" kern="1200" dirty="0">
                <a:solidFill>
                  <a:schemeClr val="tx1"/>
                </a:solidFill>
                <a:latin typeface="Arial" pitchFamily="34" charset="0"/>
                <a:ea typeface="+mn-ea"/>
                <a:cs typeface="Arial" pitchFamily="34" charset="0"/>
              </a:defRPr>
            </a:lvl5pPr>
          </a:lstStyle>
          <a:p>
            <a:pPr marL="215417" lvl="0" indent="-215417" algn="l" defTabSz="844083" rtl="0" eaLnBrk="1" fontAlgn="base" latinLnBrk="0" hangingPunct="1">
              <a:spcBef>
                <a:spcPct val="0"/>
              </a:spcBef>
              <a:spcAft>
                <a:spcPts val="554"/>
              </a:spcAft>
              <a:buClr>
                <a:schemeClr val="accent2"/>
              </a:buClr>
              <a:buFont typeface="Wingdings" pitchFamily="2" charset="2"/>
              <a:buChar char="§"/>
            </a:pPr>
            <a:r>
              <a:rPr lang="en-US" smtClean="0"/>
              <a:t>Click to edit Master text styles</a:t>
            </a:r>
          </a:p>
          <a:p>
            <a:pPr marL="215417" lvl="1" indent="-215417" algn="l" defTabSz="844083" rtl="0" eaLnBrk="1" fontAlgn="base" latinLnBrk="0" hangingPunct="1">
              <a:spcBef>
                <a:spcPct val="0"/>
              </a:spcBef>
              <a:spcAft>
                <a:spcPts val="554"/>
              </a:spcAft>
              <a:buClr>
                <a:schemeClr val="accent2"/>
              </a:buClr>
              <a:buFont typeface="Wingdings" pitchFamily="2" charset="2"/>
              <a:buChar char="§"/>
            </a:pPr>
            <a:r>
              <a:rPr lang="en-US" smtClean="0"/>
              <a:t>Second level</a:t>
            </a:r>
          </a:p>
          <a:p>
            <a:pPr marL="215417" lvl="2" indent="-215417" algn="l" defTabSz="844083" rtl="0" eaLnBrk="1" fontAlgn="base" latinLnBrk="0" hangingPunct="1">
              <a:spcBef>
                <a:spcPct val="0"/>
              </a:spcBef>
              <a:spcAft>
                <a:spcPts val="554"/>
              </a:spcAft>
              <a:buClr>
                <a:schemeClr val="accent2"/>
              </a:buClr>
              <a:buFont typeface="Wingdings" pitchFamily="2" charset="2"/>
              <a:buChar char="§"/>
            </a:pPr>
            <a:r>
              <a:rPr lang="en-US" smtClean="0"/>
              <a:t>Third level</a:t>
            </a:r>
          </a:p>
          <a:p>
            <a:pPr marL="215417" lvl="3" indent="-215417" algn="l" defTabSz="844083" rtl="0" eaLnBrk="1" fontAlgn="base" latinLnBrk="0" hangingPunct="1">
              <a:spcBef>
                <a:spcPct val="0"/>
              </a:spcBef>
              <a:spcAft>
                <a:spcPts val="554"/>
              </a:spcAft>
              <a:buClr>
                <a:schemeClr val="accent2"/>
              </a:buClr>
              <a:buFont typeface="Wingdings" pitchFamily="2" charset="2"/>
              <a:buChar char="§"/>
            </a:pPr>
            <a:r>
              <a:rPr lang="en-US" smtClean="0"/>
              <a:t>Fourth level</a:t>
            </a:r>
          </a:p>
          <a:p>
            <a:pPr marL="215417" lvl="4" indent="-215417" algn="l" defTabSz="844083" rtl="0" eaLnBrk="1" fontAlgn="base" latinLnBrk="0" hangingPunct="1">
              <a:spcBef>
                <a:spcPct val="0"/>
              </a:spcBef>
              <a:spcAft>
                <a:spcPts val="554"/>
              </a:spcAft>
              <a:buClr>
                <a:schemeClr val="accent2"/>
              </a:buClr>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6717089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6" y="136527"/>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6" y="1265238"/>
            <a:ext cx="8713788" cy="4860925"/>
          </a:xfrm>
        </p:spPr>
        <p:txBody>
          <a:bodyPr rtlCol="0">
            <a:normAutofit/>
          </a:bodyPr>
          <a:lstStyle/>
          <a:p>
            <a:pPr lvl="0"/>
            <a:endParaRPr lang="en-US" noProof="0" smtClean="0"/>
          </a:p>
        </p:txBody>
      </p:sp>
      <p:sp>
        <p:nvSpPr>
          <p:cNvPr id="4" name="Rectangle 103"/>
          <p:cNvSpPr>
            <a:spLocks noGrp="1" noChangeArrowheads="1"/>
          </p:cNvSpPr>
          <p:nvPr>
            <p:ph type="sldNum" sz="quarter" idx="10"/>
          </p:nvPr>
        </p:nvSpPr>
        <p:spPr>
          <a:xfrm>
            <a:off x="8769351" y="6673852"/>
            <a:ext cx="238125" cy="130175"/>
          </a:xfrm>
          <a:prstGeom prst="rect">
            <a:avLst/>
          </a:prstGeom>
        </p:spPr>
        <p:txBody>
          <a:bodyPr/>
          <a:lstStyle>
            <a:lvl1pPr>
              <a:defRPr/>
            </a:lvl1pPr>
          </a:lstStyle>
          <a:p>
            <a:pPr defTabSz="884105">
              <a:defRPr/>
            </a:pPr>
            <a:fld id="{1B3B247A-C777-4CA8-818C-12ECD66741A1}" type="slidenum">
              <a:rPr lang="en-US" sz="1754" smtClean="0">
                <a:solidFill>
                  <a:srgbClr val="263147"/>
                </a:solidFill>
              </a:rPr>
              <a:pPr defTabSz="884105">
                <a:defRPr/>
              </a:pPr>
              <a:t>‹#›</a:t>
            </a:fld>
            <a:endParaRPr lang="en-US" sz="1754">
              <a:solidFill>
                <a:srgbClr val="263147"/>
              </a:solidFill>
            </a:endParaRPr>
          </a:p>
        </p:txBody>
      </p:sp>
    </p:spTree>
    <p:extLst>
      <p:ext uri="{BB962C8B-B14F-4D97-AF65-F5344CB8AC3E}">
        <p14:creationId xmlns:p14="http://schemas.microsoft.com/office/powerpoint/2010/main" val="712844109"/>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345" name="think-cell Slide" r:id="rId8" imgW="360" imgH="360" progId="">
                  <p:embed/>
                </p:oleObj>
              </mc:Choice>
              <mc:Fallback>
                <p:oleObj name="think-cell Slide" r:id="rId8" imgW="360" imgH="360" progId="">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337165" y="3258545"/>
            <a:ext cx="3416820"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grpSp>
      </p:grpSp>
      <p:sp>
        <p:nvSpPr>
          <p:cNvPr id="335" name="Rectangle 9"/>
          <p:cNvSpPr>
            <a:spLocks noChangeArrowheads="1"/>
          </p:cNvSpPr>
          <p:nvPr userDrawn="1">
            <p:custDataLst>
              <p:tags r:id="rId4"/>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smtClean="0">
                <a:solidFill>
                  <a:prstClr val="white"/>
                </a:solidFill>
                <a:latin typeface="Arial"/>
                <a:cs typeface="Arial"/>
              </a:rPr>
              <a:t>About Capgemini</a:t>
            </a:r>
            <a:endParaRPr lang="en-US" sz="923" dirty="0" smtClean="0">
              <a:solidFill>
                <a:prstClr val="white"/>
              </a:solidFill>
              <a:latin typeface="Arial" pitchFamily="34" charset="0"/>
              <a:cs typeface="Arial" pitchFamily="34" charset="0"/>
            </a:endParaRPr>
          </a:p>
          <a:p>
            <a:pPr algn="just" defTabSz="884105"/>
            <a:endParaRPr lang="en-US" sz="923" dirty="0" smtClean="0">
              <a:solidFill>
                <a:prstClr val="white"/>
              </a:solidFill>
              <a:latin typeface="Arial" pitchFamily="34" charset="0"/>
              <a:cs typeface="Arial" pitchFamily="34" charset="0"/>
            </a:endParaRPr>
          </a:p>
          <a:p>
            <a:pPr algn="just" defTabSz="884105">
              <a:defRPr/>
            </a:pPr>
            <a:r>
              <a:rPr lang="en-US" sz="923" dirty="0" smtClean="0">
                <a:solidFill>
                  <a:prstClr val="white"/>
                </a:solidFill>
                <a:latin typeface="Arial" pitchFamily="34" charset="0"/>
                <a:cs typeface="Arial" pitchFamily="34" charset="0"/>
              </a:rPr>
              <a:t>With more than 145,000 people in 40 countries, Capgemini is one of the world's foremost providers of consulting, technology and outsourcing services. The Group reported 2014 global revenues of EUR 10.5 billion.</a:t>
            </a:r>
          </a:p>
          <a:p>
            <a:pPr algn="just" defTabSz="884105">
              <a:defRPr/>
            </a:pPr>
            <a:r>
              <a:rPr lang="en-US" sz="923" dirty="0" smtClean="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923" b="1" baseline="30000" dirty="0" smtClean="0">
                <a:solidFill>
                  <a:prstClr val="white"/>
                </a:solidFill>
                <a:latin typeface="Arial" pitchFamily="34" charset="0"/>
                <a:cs typeface="Arial" pitchFamily="34" charset="0"/>
              </a:rPr>
              <a:t>®</a:t>
            </a:r>
            <a:r>
              <a:rPr lang="en-US" sz="923" dirty="0" smtClean="0">
                <a:solidFill>
                  <a:prstClr val="white"/>
                </a:solidFill>
                <a:latin typeface="Arial" pitchFamily="34" charset="0"/>
                <a:cs typeface="Arial" pitchFamily="34" charset="0"/>
              </a:rPr>
              <a:t>, its worldwide delivery model.</a:t>
            </a:r>
          </a:p>
          <a:p>
            <a:pPr algn="just" defTabSz="884105">
              <a:defRPr/>
            </a:pPr>
            <a:endParaRPr lang="en-US" sz="969" dirty="0" smtClean="0">
              <a:solidFill>
                <a:prstClr val="white"/>
              </a:solidFill>
              <a:latin typeface="Arial" pitchFamily="34" charset="0"/>
              <a:cs typeface="Arial" pitchFamily="34" charset="0"/>
            </a:endParaRPr>
          </a:p>
          <a:p>
            <a:pPr algn="just" defTabSz="884105">
              <a:defRPr/>
            </a:pPr>
            <a:r>
              <a:rPr lang="en-US" sz="831" i="1" dirty="0" smtClean="0">
                <a:solidFill>
                  <a:prstClr val="white"/>
                </a:solidFill>
                <a:latin typeface="Arial" pitchFamily="34" charset="0"/>
                <a:cs typeface="Arial" pitchFamily="34" charset="0"/>
              </a:rPr>
              <a:t>Rightshore</a:t>
            </a:r>
            <a:r>
              <a:rPr lang="en-US" sz="831" i="1" baseline="30000" dirty="0" smtClean="0">
                <a:solidFill>
                  <a:prstClr val="white"/>
                </a:solidFill>
                <a:latin typeface="Arial" pitchFamily="34" charset="0"/>
                <a:cs typeface="Arial" pitchFamily="34" charset="0"/>
              </a:rPr>
              <a:t>®</a:t>
            </a:r>
            <a:r>
              <a:rPr lang="en-US" sz="831" i="1" dirty="0" smtClean="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800977" y="3468294"/>
            <a:ext cx="479605" cy="522508"/>
          </a:xfrm>
          <a:prstGeom prst="rect">
            <a:avLst/>
          </a:prstGeom>
        </p:spPr>
      </p:pic>
    </p:spTree>
    <p:extLst>
      <p:ext uri="{BB962C8B-B14F-4D97-AF65-F5344CB8AC3E}">
        <p14:creationId xmlns:p14="http://schemas.microsoft.com/office/powerpoint/2010/main" val="15550402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369"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smtClean="0">
                <a:solidFill>
                  <a:prstClr val="white"/>
                </a:solidFill>
                <a:latin typeface="Arial"/>
                <a:cs typeface="Arial"/>
              </a:rPr>
              <a:t>About Capgemini</a:t>
            </a:r>
            <a:endParaRPr lang="en-US" sz="923" dirty="0" smtClean="0">
              <a:solidFill>
                <a:prstClr val="white"/>
              </a:solidFill>
              <a:latin typeface="Arial" pitchFamily="34" charset="0"/>
              <a:cs typeface="Arial" pitchFamily="34" charset="0"/>
            </a:endParaRPr>
          </a:p>
          <a:p>
            <a:pPr algn="just" defTabSz="884105"/>
            <a:endParaRPr lang="en-US" sz="923" dirty="0" smtClean="0">
              <a:solidFill>
                <a:prstClr val="white"/>
              </a:solidFill>
              <a:latin typeface="Arial" pitchFamily="34" charset="0"/>
              <a:cs typeface="Arial" pitchFamily="34" charset="0"/>
            </a:endParaRPr>
          </a:p>
          <a:p>
            <a:pPr algn="just" defTabSz="884105"/>
            <a:r>
              <a:rPr lang="en-US" sz="923" dirty="0" smtClean="0">
                <a:solidFill>
                  <a:prstClr val="white"/>
                </a:solidFill>
                <a:latin typeface="Arial" pitchFamily="34" charset="0"/>
                <a:cs typeface="Arial" pitchFamily="34" charset="0"/>
              </a:rPr>
              <a:t>With more than 130,000 people in 44 countries, Capgemini is one of the world's foremost providers of consulting, technology and outsourcing services. The Group reported 2013 global revenues of EUR 10.1 billion.</a:t>
            </a:r>
          </a:p>
          <a:p>
            <a:pPr algn="just" defTabSz="884105"/>
            <a:r>
              <a:rPr lang="en-US" sz="923" dirty="0" smtClean="0">
                <a:solidFill>
                  <a:prstClr val="white"/>
                </a:solidFill>
                <a:latin typeface="Arial" pitchFamily="34" charset="0"/>
                <a:cs typeface="Arial" pitchFamily="34" charset="0"/>
              </a:rPr>
              <a:t>Together </a:t>
            </a:r>
            <a:r>
              <a:rPr lang="en-US" sz="923" dirty="0">
                <a:solidFill>
                  <a:prstClr val="white"/>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smtClean="0">
                <a:solidFill>
                  <a:prstClr val="white"/>
                </a:solidFill>
                <a:latin typeface="Arial" pitchFamily="34" charset="0"/>
                <a:cs typeface="Arial" pitchFamily="34" charset="0"/>
              </a:rPr>
              <a:t>Experience™, </a:t>
            </a:r>
            <a:r>
              <a:rPr lang="en-US" sz="923" dirty="0">
                <a:solidFill>
                  <a:prstClr val="white"/>
                </a:solidFill>
                <a:latin typeface="Arial" pitchFamily="34" charset="0"/>
                <a:cs typeface="Arial" pitchFamily="34" charset="0"/>
              </a:rPr>
              <a:t>and draws on </a:t>
            </a:r>
            <a:r>
              <a:rPr lang="en-US" sz="923" dirty="0" smtClean="0">
                <a:solidFill>
                  <a:prstClr val="white"/>
                </a:solidFill>
                <a:latin typeface="Arial" pitchFamily="34" charset="0"/>
                <a:cs typeface="Arial" pitchFamily="34" charset="0"/>
              </a:rPr>
              <a:t>Rightshore</a:t>
            </a:r>
            <a:r>
              <a:rPr lang="en-US" sz="923" b="1" baseline="30000" dirty="0" smtClean="0">
                <a:solidFill>
                  <a:prstClr val="white"/>
                </a:solidFill>
                <a:latin typeface="Arial" pitchFamily="34" charset="0"/>
                <a:cs typeface="Arial" pitchFamily="34" charset="0"/>
              </a:rPr>
              <a:t>®</a:t>
            </a:r>
            <a:r>
              <a:rPr lang="en-US" sz="923" dirty="0" smtClean="0">
                <a:solidFill>
                  <a:prstClr val="white"/>
                </a:solidFill>
                <a:latin typeface="Arial" pitchFamily="34" charset="0"/>
                <a:cs typeface="Arial" pitchFamily="34" charset="0"/>
              </a:rPr>
              <a:t>, </a:t>
            </a:r>
            <a:r>
              <a:rPr lang="en-US" sz="923" dirty="0">
                <a:solidFill>
                  <a:prstClr val="white"/>
                </a:solidFill>
                <a:latin typeface="Arial" pitchFamily="34" charset="0"/>
                <a:cs typeface="Arial" pitchFamily="34" charset="0"/>
              </a:rPr>
              <a:t>its worldwide delivery model</a:t>
            </a:r>
            <a:r>
              <a:rPr lang="en-US" sz="923" dirty="0" smtClean="0">
                <a:solidFill>
                  <a:prstClr val="white"/>
                </a:solidFill>
                <a:latin typeface="Arial" pitchFamily="34" charset="0"/>
                <a:cs typeface="Arial" pitchFamily="34" charset="0"/>
              </a:rPr>
              <a:t>.</a:t>
            </a:r>
            <a:endParaRPr lang="en-US" sz="923" dirty="0">
              <a:solidFill>
                <a:prstClr val="white"/>
              </a:solidFill>
              <a:latin typeface="Arial" pitchFamily="34" charset="0"/>
              <a:cs typeface="Arial" pitchFamily="34" charset="0"/>
            </a:endParaRPr>
          </a:p>
          <a:p>
            <a:pPr algn="just" defTabSz="884105"/>
            <a:endParaRPr lang="en-US" sz="969" dirty="0">
              <a:solidFill>
                <a:prstClr val="white"/>
              </a:solidFill>
              <a:latin typeface="Arial" pitchFamily="34" charset="0"/>
              <a:cs typeface="Arial" pitchFamily="34" charset="0"/>
            </a:endParaRPr>
          </a:p>
          <a:p>
            <a:pPr algn="just" defTabSz="884105"/>
            <a:r>
              <a:rPr lang="en-US" sz="831" i="1" dirty="0">
                <a:solidFill>
                  <a:prstClr val="white"/>
                </a:solidFill>
                <a:latin typeface="Arial" pitchFamily="34" charset="0"/>
                <a:cs typeface="Arial" pitchFamily="34" charset="0"/>
              </a:rPr>
              <a:t>Rightshore</a:t>
            </a:r>
            <a:r>
              <a:rPr lang="en-US" sz="831" i="1" baseline="30000" dirty="0">
                <a:solidFill>
                  <a:prstClr val="white"/>
                </a:solidFill>
                <a:latin typeface="Arial" pitchFamily="34" charset="0"/>
                <a:cs typeface="Arial" pitchFamily="34" charset="0"/>
              </a:rPr>
              <a:t>®</a:t>
            </a:r>
            <a:r>
              <a:rPr lang="en-US" sz="831" i="1" dirty="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4648582" y="2791400"/>
            <a:ext cx="479605" cy="522508"/>
          </a:xfrm>
          <a:prstGeom prst="rect">
            <a:avLst/>
          </a:prstGeom>
        </p:spPr>
      </p:pic>
    </p:spTree>
    <p:extLst>
      <p:ext uri="{BB962C8B-B14F-4D97-AF65-F5344CB8AC3E}">
        <p14:creationId xmlns:p14="http://schemas.microsoft.com/office/powerpoint/2010/main" val="122222592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93"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413274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email"/>
          <a:srcRect/>
          <a:stretch>
            <a:fillRect/>
          </a:stretch>
        </p:blipFill>
        <p:spPr>
          <a:xfrm>
            <a:off x="0" y="0"/>
            <a:ext cx="9144000" cy="6353298"/>
          </a:xfrm>
          <a:prstGeom prst="rect">
            <a:avLst/>
          </a:prstGeom>
        </p:spPr>
      </p:pic>
      <p:sp>
        <p:nvSpPr>
          <p:cNvPr id="8" name="Rectangle 7"/>
          <p:cNvSpPr/>
          <p:nvPr userDrawn="1"/>
        </p:nvSpPr>
        <p:spPr>
          <a:xfrm>
            <a:off x="0" y="1"/>
            <a:ext cx="91440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98C85">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53" name="think-cell Slide" r:id="rId8" imgW="360" imgH="360" progId="">
                  <p:embed/>
                </p:oleObj>
              </mc:Choice>
              <mc:Fallback>
                <p:oleObj name="think-cell Slide" r:id="rId8" imgW="360" imgH="360" progId="">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298604" y="1501978"/>
            <a:ext cx="6283986" cy="2950251"/>
          </a:xfrm>
        </p:spPr>
        <p:txBody>
          <a:bodyPr/>
          <a:lstStyle/>
          <a:p>
            <a:pPr lvl="0"/>
            <a:r>
              <a:rPr lang="en-US" noProof="0" dirty="0" smtClean="0"/>
              <a:t>Click to edit Master text style</a:t>
            </a:r>
          </a:p>
        </p:txBody>
      </p:sp>
    </p:spTree>
    <p:extLst>
      <p:ext uri="{BB962C8B-B14F-4D97-AF65-F5344CB8AC3E}">
        <p14:creationId xmlns:p14="http://schemas.microsoft.com/office/powerpoint/2010/main" val="395426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77"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293078" y="1511300"/>
            <a:ext cx="8554914"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582385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201" name="think-cell Slide" r:id="rId7" imgW="360" imgH="360" progId="">
                  <p:embed/>
                </p:oleObj>
              </mc:Choice>
              <mc:Fallback>
                <p:oleObj name="think-cell Slide" r:id="rId7" imgW="360" imgH="360" progId="">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6665875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225" name="think-cell Slide" r:id="rId7" imgW="360" imgH="360" progId="">
                  <p:embed/>
                </p:oleObj>
              </mc:Choice>
              <mc:Fallback>
                <p:oleObj name="think-cell Slide" r:id="rId7" imgW="360" imgH="360" progId="">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26211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49"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57045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93077"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93077" y="1902610"/>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1"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1" y="1902610"/>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93077"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93077" y="4286585"/>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1"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1" y="4286585"/>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028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73"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524531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17501" y="1005843"/>
            <a:ext cx="8526463" cy="1384995"/>
          </a:xfrm>
          <a:noFill/>
          <a:ln w="9525" algn="ctr">
            <a:noFill/>
            <a:miter lim="800000"/>
            <a:headEnd/>
            <a:tailEnd/>
          </a:ln>
          <a:effectLst/>
        </p:spPr>
        <p:txBody>
          <a:bodyPr/>
          <a:lstStyle>
            <a:lvl1pPr marL="0" indent="0" algn="l" defTabSz="844083" rtl="0" eaLnBrk="0" fontAlgn="base" latinLnBrk="0" hangingPunct="0">
              <a:spcBef>
                <a:spcPct val="0"/>
              </a:spcBef>
              <a:spcAft>
                <a:spcPts val="554"/>
              </a:spcAft>
              <a:buClr>
                <a:schemeClr val="accent2"/>
              </a:buClr>
              <a:buNone/>
              <a:defRPr lang="en-US" sz="1477" b="1" kern="1200" dirty="0" smtClean="0">
                <a:solidFill>
                  <a:schemeClr val="tx1"/>
                </a:solidFill>
                <a:latin typeface="Arial" pitchFamily="34" charset="0"/>
                <a:ea typeface="+mn-ea"/>
                <a:cs typeface="Arial" pitchFamily="34" charset="0"/>
              </a:defRPr>
            </a:lvl1pPr>
            <a:lvl2pPr marL="215417" indent="-215417" algn="l" defTabSz="844083" rtl="0" eaLnBrk="0" fontAlgn="base" latinLnBrk="0" hangingPunct="0">
              <a:spcBef>
                <a:spcPct val="0"/>
              </a:spcBef>
              <a:spcAft>
                <a:spcPts val="554"/>
              </a:spcAft>
              <a:buClr>
                <a:schemeClr val="accent2"/>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422041" indent="-206625" algn="l" defTabSz="844083" rtl="0" eaLnBrk="0" fontAlgn="base" latinLnBrk="0" hangingPunct="0">
              <a:spcBef>
                <a:spcPct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637459" indent="-215417"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844083" indent="-206625"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3944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image" Target="../media/image1.emf"/><Relationship Id="rId26" Type="http://schemas.openxmlformats.org/officeDocument/2006/relationships/image" Target="../media/image10.png"/><Relationship Id="rId3" Type="http://schemas.openxmlformats.org/officeDocument/2006/relationships/slideLayout" Target="../slideLayouts/slideLayout14.xml"/><Relationship Id="rId21" Type="http://schemas.openxmlformats.org/officeDocument/2006/relationships/hyperlink" Target="http://www.facebook.com/Capgemini" TargetMode="Externa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oleObject" Target="../embeddings/oleObject9.bin"/><Relationship Id="rId25" Type="http://schemas.openxmlformats.org/officeDocument/2006/relationships/hyperlink" Target="http://www.twitter.com/capgemini" TargetMode="External"/><Relationship Id="rId2" Type="http://schemas.openxmlformats.org/officeDocument/2006/relationships/slideLayout" Target="../slideLayouts/slideLayout13.xml"/><Relationship Id="rId16" Type="http://schemas.openxmlformats.org/officeDocument/2006/relationships/tags" Target="../tags/tag48.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2.xml"/><Relationship Id="rId6" Type="http://schemas.openxmlformats.org/officeDocument/2006/relationships/tags" Target="../tags/tag38.xml"/><Relationship Id="rId11" Type="http://schemas.openxmlformats.org/officeDocument/2006/relationships/tags" Target="../tags/tag43.xml"/><Relationship Id="rId24" Type="http://schemas.openxmlformats.org/officeDocument/2006/relationships/image" Target="../media/image9.png"/><Relationship Id="rId5" Type="http://schemas.openxmlformats.org/officeDocument/2006/relationships/vmlDrawing" Target="../drawings/vmlDrawing9.vml"/><Relationship Id="rId15" Type="http://schemas.openxmlformats.org/officeDocument/2006/relationships/tags" Target="../tags/tag47.xml"/><Relationship Id="rId23" Type="http://schemas.openxmlformats.org/officeDocument/2006/relationships/hyperlink" Target="http://www.linkedin.com/company/capgemini" TargetMode="External"/><Relationship Id="rId28" Type="http://schemas.openxmlformats.org/officeDocument/2006/relationships/image" Target="../media/image11.png"/><Relationship Id="rId10" Type="http://schemas.openxmlformats.org/officeDocument/2006/relationships/tags" Target="../tags/tag42.xml"/><Relationship Id="rId19" Type="http://schemas.openxmlformats.org/officeDocument/2006/relationships/image" Target="../media/image7.tiff"/><Relationship Id="rId4" Type="http://schemas.openxmlformats.org/officeDocument/2006/relationships/theme" Target="../theme/theme2.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image" Target="../media/image8.png"/><Relationship Id="rId27" Type="http://schemas.openxmlformats.org/officeDocument/2006/relationships/hyperlink" Target="http://www.youtube.com/capgemini" TargetMode="External"/><Relationship Id="rId30" Type="http://schemas.openxmlformats.org/officeDocument/2006/relationships/image" Target="../media/image12.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105" name="think-cell Slide" r:id="rId23" imgW="360" imgH="360" progId="">
                  <p:embed/>
                </p:oleObj>
              </mc:Choice>
              <mc:Fallback>
                <p:oleObj name="think-cell Slide" r:id="rId23" imgW="360" imgH="360" progId="">
                  <p:embed/>
                  <p:pic>
                    <p:nvPicPr>
                      <p:cNvPr id="0" name="Picture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1" y="1"/>
            <a:ext cx="9143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6"/>
            </p:custDataLst>
          </p:nvPr>
        </p:nvSpPr>
        <p:spPr>
          <a:xfrm>
            <a:off x="298516" y="1501977"/>
            <a:ext cx="8549477"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5"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98C85"/>
                </a:solidFill>
              </a:rPr>
              <a:pPr algn="ctr" defTabSz="884105"/>
              <a:t>‹#›</a:t>
            </a:fld>
            <a:endParaRPr lang="en-US" sz="646" dirty="0">
              <a:solidFill>
                <a:srgbClr val="998C85"/>
              </a:solidFill>
            </a:endParaRPr>
          </a:p>
        </p:txBody>
      </p:sp>
      <p:sp>
        <p:nvSpPr>
          <p:cNvPr id="9" name="Freeform 4"/>
          <p:cNvSpPr>
            <a:spLocks/>
          </p:cNvSpPr>
          <p:nvPr>
            <p:custDataLst>
              <p:tags r:id="rId18"/>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12" name="Rectangle 11"/>
          <p:cNvSpPr>
            <a:spLocks noChangeArrowheads="1"/>
          </p:cNvSpPr>
          <p:nvPr>
            <p:custDataLst>
              <p:tags r:id="rId19"/>
            </p:custDataLst>
          </p:nvPr>
        </p:nvSpPr>
        <p:spPr bwMode="auto">
          <a:xfrm>
            <a:off x="6223228" y="6623404"/>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646" dirty="0" smtClean="0">
                <a:solidFill>
                  <a:srgbClr val="998C85"/>
                </a:solidFill>
                <a:cs typeface="Helvetica Light"/>
              </a:rPr>
              <a:t>Copyright © Capgemini 2014. All Rights Reserved</a:t>
            </a:r>
          </a:p>
        </p:txBody>
      </p:sp>
      <p:sp>
        <p:nvSpPr>
          <p:cNvPr id="13" name="Rectangle 12"/>
          <p:cNvSpPr/>
          <p:nvPr>
            <p:custDataLst>
              <p:tags r:id="rId20"/>
            </p:custDataLst>
          </p:nvPr>
        </p:nvSpPr>
        <p:spPr>
          <a:xfrm>
            <a:off x="6911926"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98C85"/>
                </a:solidFill>
              </a:rPr>
              <a:t>Presentation Title | Date | Financial Services</a:t>
            </a:r>
            <a:endParaRPr lang="en-US" sz="646" dirty="0">
              <a:solidFill>
                <a:srgbClr val="998C85"/>
              </a:solidFill>
            </a:endParaRPr>
          </a:p>
        </p:txBody>
      </p:sp>
      <p:pic>
        <p:nvPicPr>
          <p:cNvPr id="14" name="Picture 103" descr="C:\Users\UserSim\Desktop\Capgemini\Capgemini_logo_cmyk.png"/>
          <p:cNvPicPr>
            <a:picLocks noChangeAspect="1" noChangeArrowheads="1"/>
          </p:cNvPicPr>
          <p:nvPr>
            <p:custDataLst>
              <p:tags r:id="rId21"/>
            </p:custDataLst>
          </p:nvPr>
        </p:nvPicPr>
        <p:blipFill>
          <a:blip r:embed="rId25"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2"/>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715965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8" r:id="rId11"/>
  </p:sldLayoutIdLst>
  <p:timing>
    <p:tnLst>
      <p:par>
        <p:cTn id="1" dur="indefinite" restart="never" nodeType="tmRoot"/>
      </p:par>
    </p:tnLst>
  </p:timing>
  <p:hf sldNum="0" hdr="0" dt="0"/>
  <p:txStyles>
    <p:titleStyle>
      <a:lvl1pPr algn="l" defTabSz="844029" rtl="0" eaLnBrk="1" latinLnBrk="0" hangingPunct="1">
        <a:lnSpc>
          <a:spcPct val="100000"/>
        </a:lnSpc>
        <a:spcBef>
          <a:spcPct val="0"/>
        </a:spcBef>
        <a:buNone/>
        <a:defRPr sz="2400" b="0" kern="1200">
          <a:solidFill>
            <a:schemeClr val="tx1"/>
          </a:solidFill>
          <a:latin typeface="+mj-lt"/>
          <a:ea typeface="+mj-ea"/>
          <a:cs typeface="+mj-cs"/>
        </a:defRPr>
      </a:lvl1pPr>
    </p:titleStyle>
    <p:bodyStyle>
      <a:lvl1pPr marL="211021" indent="-211021" algn="l" defTabSz="844029" rtl="0" eaLnBrk="1" latinLnBrk="0" hangingPunct="1">
        <a:lnSpc>
          <a:spcPct val="100000"/>
        </a:lnSpc>
        <a:spcBef>
          <a:spcPts val="0"/>
        </a:spcBef>
        <a:spcAft>
          <a:spcPts val="554"/>
        </a:spcAft>
        <a:buClr>
          <a:schemeClr val="accent5"/>
        </a:buClr>
        <a:buFont typeface="Wingdings" pitchFamily="2" charset="2"/>
        <a:buChar char="§"/>
        <a:defRPr sz="1292" b="0" kern="1200">
          <a:solidFill>
            <a:schemeClr val="tx2">
              <a:lumMod val="50000"/>
            </a:schemeClr>
          </a:solidFill>
          <a:latin typeface="+mn-lt"/>
          <a:ea typeface="+mn-ea"/>
          <a:cs typeface="+mn-cs"/>
        </a:defRPr>
      </a:lvl1pPr>
      <a:lvl2pPr marL="422041" indent="-211021" algn="l" defTabSz="844029" rtl="0" eaLnBrk="1" latinLnBrk="0" hangingPunct="1">
        <a:lnSpc>
          <a:spcPct val="100000"/>
        </a:lnSpc>
        <a:spcBef>
          <a:spcPts val="0"/>
        </a:spcBef>
        <a:spcAft>
          <a:spcPts val="554"/>
        </a:spcAft>
        <a:buClr>
          <a:schemeClr val="accent3"/>
        </a:buClr>
        <a:buFont typeface="Wingdings" pitchFamily="2" charset="2"/>
        <a:buChar char="§"/>
        <a:defRPr sz="1292" kern="1200">
          <a:solidFill>
            <a:schemeClr val="tx2">
              <a:lumMod val="50000"/>
            </a:schemeClr>
          </a:solidFill>
          <a:latin typeface="+mn-lt"/>
          <a:ea typeface="+mn-ea"/>
          <a:cs typeface="+mn-cs"/>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sz="1292" kern="1200">
          <a:solidFill>
            <a:schemeClr val="tx2">
              <a:lumMod val="50000"/>
            </a:schemeClr>
          </a:solidFill>
          <a:latin typeface="+mn-lt"/>
          <a:ea typeface="+mn-ea"/>
          <a:cs typeface="+mn-cs"/>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21" name="think-cell Slide" r:id="rId17" imgW="360" imgH="360" progId="">
                  <p:embed/>
                </p:oleObj>
              </mc:Choice>
              <mc:Fallback>
                <p:oleObj name="think-cell Slide" r:id="rId17" imgW="360" imgH="360" progId="">
                  <p:embed/>
                  <p:pic>
                    <p:nvPicPr>
                      <p:cNvPr id="0" name="Picture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latin typeface="Arial"/>
              <a:cs typeface="Arial"/>
            </a:endParaRPr>
          </a:p>
        </p:txBody>
      </p:sp>
      <p:pic>
        <p:nvPicPr>
          <p:cNvPr id="8" name="Image 10" descr="Capgemini_logo_lr.tif"/>
          <p:cNvPicPr>
            <a:picLocks noChangeAspect="1"/>
          </p:cNvPicPr>
          <p:nvPr>
            <p:custDataLst>
              <p:tags r:id="rId8"/>
            </p:custDataLst>
          </p:nvPr>
        </p:nvPicPr>
        <p:blipFill>
          <a:blip r:embed="rId19" cstate="email"/>
          <a:stretch>
            <a:fillRect/>
          </a:stretch>
        </p:blipFill>
        <p:spPr>
          <a:xfrm>
            <a:off x="637449" y="930776"/>
            <a:ext cx="2912091" cy="776000"/>
          </a:xfrm>
          <a:prstGeom prst="rect">
            <a:avLst/>
          </a:prstGeom>
        </p:spPr>
      </p:pic>
      <p:pic>
        <p:nvPicPr>
          <p:cNvPr id="9" name="Picture 104" descr="C:\Users\UserSim\Desktop\Capgemini\moto.emf"/>
          <p:cNvPicPr>
            <a:picLocks noChangeAspect="1" noChangeArrowheads="1"/>
          </p:cNvPicPr>
          <p:nvPr>
            <p:custDataLst>
              <p:tags r:id="rId9"/>
            </p:custDataLst>
          </p:nvPr>
        </p:nvPicPr>
        <p:blipFill>
          <a:blip r:embed="rId20" cstate="email"/>
          <a:srcRect/>
          <a:stretch>
            <a:fillRect/>
          </a:stretch>
        </p:blipFill>
        <p:spPr bwMode="auto">
          <a:xfrm>
            <a:off x="5069198" y="1173628"/>
            <a:ext cx="3364886" cy="290298"/>
          </a:xfrm>
          <a:prstGeom prst="rect">
            <a:avLst/>
          </a:prstGeom>
          <a:noFill/>
        </p:spPr>
      </p:pic>
      <p:sp>
        <p:nvSpPr>
          <p:cNvPr id="13" name="Rectangle 12"/>
          <p:cNvSpPr/>
          <p:nvPr>
            <p:custDataLst>
              <p:tags r:id="rId10"/>
            </p:custDataLst>
          </p:nvPr>
        </p:nvSpPr>
        <p:spPr>
          <a:xfrm>
            <a:off x="5099001" y="6396339"/>
            <a:ext cx="4045000" cy="265536"/>
          </a:xfrm>
          <a:prstGeom prst="rect">
            <a:avLst/>
          </a:prstGeom>
        </p:spPr>
        <p:txBody>
          <a:bodyPr wrap="square" lIns="30516" tIns="30516" rIns="305158" bIns="30516" anchor="b" anchorCtr="0">
            <a:spAutoFit/>
          </a:bodyPr>
          <a:lstStyle/>
          <a:p>
            <a:pPr algn="r" defTabSz="884105"/>
            <a:r>
              <a:rPr lang="en-US" sz="646" dirty="0">
                <a:solidFill>
                  <a:prstClr val="white"/>
                </a:solidFill>
                <a:latin typeface="Arial"/>
                <a:cs typeface="Arial"/>
              </a:rPr>
              <a:t>The information contained in this presentation is </a:t>
            </a:r>
            <a:r>
              <a:rPr lang="en-US" sz="646" dirty="0" smtClean="0">
                <a:solidFill>
                  <a:prstClr val="white"/>
                </a:solidFill>
                <a:latin typeface="Arial"/>
                <a:cs typeface="Arial"/>
              </a:rPr>
              <a:t>proprietary.</a:t>
            </a:r>
          </a:p>
          <a:p>
            <a:pPr algn="r" defTabSz="884105"/>
            <a:r>
              <a:rPr lang="en-US" sz="646" dirty="0" smtClean="0">
                <a:solidFill>
                  <a:prstClr val="white"/>
                </a:solidFill>
                <a:latin typeface="Arial"/>
                <a:cs typeface="Arial"/>
              </a:rPr>
              <a:t>© 2015 </a:t>
            </a:r>
            <a:r>
              <a:rPr lang="en-US" sz="646" dirty="0">
                <a:solidFill>
                  <a:prstClr val="white"/>
                </a:solidFill>
                <a:latin typeface="Arial"/>
                <a:cs typeface="Arial"/>
              </a:rPr>
              <a:t>Capgemini. All rights </a:t>
            </a:r>
            <a:r>
              <a:rPr lang="en-US" sz="646" dirty="0" smtClean="0">
                <a:solidFill>
                  <a:prstClr val="white"/>
                </a:solidFill>
                <a:latin typeface="Arial"/>
                <a:cs typeface="Arial"/>
              </a:rPr>
              <a:t>reserved.</a:t>
            </a:r>
            <a:endParaRPr lang="en-US" sz="646" dirty="0">
              <a:solidFill>
                <a:prstClr val="white"/>
              </a:solidFill>
              <a:latin typeface="Arial"/>
              <a:cs typeface="Arial"/>
            </a:endParaRPr>
          </a:p>
        </p:txBody>
      </p:sp>
      <p:sp>
        <p:nvSpPr>
          <p:cNvPr id="15" name="Rectangle 14"/>
          <p:cNvSpPr/>
          <p:nvPr>
            <p:custDataLst>
              <p:tags r:id="rId11"/>
            </p:custDataLst>
          </p:nvPr>
        </p:nvSpPr>
        <p:spPr>
          <a:xfrm>
            <a:off x="6444893" y="5487253"/>
            <a:ext cx="2699107" cy="351163"/>
          </a:xfrm>
          <a:prstGeom prst="rect">
            <a:avLst/>
          </a:prstGeom>
        </p:spPr>
        <p:txBody>
          <a:bodyPr wrap="none" lIns="33231" tIns="33231" rIns="332308" bIns="33231" anchor="b" anchorCtr="0">
            <a:spAutoFit/>
          </a:bodyPr>
          <a:lstStyle/>
          <a:p>
            <a:pPr algn="r" defTabSz="884105"/>
            <a:r>
              <a:rPr lang="en-US" sz="1846" b="1" dirty="0">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21"/>
          </p:cNvPr>
          <p:cNvPicPr>
            <a:picLocks noChangeAspect="1" noChangeArrowheads="1"/>
          </p:cNvPicPr>
          <p:nvPr>
            <p:custDataLst>
              <p:tags r:id="rId12"/>
            </p:custDataLst>
          </p:nvPr>
        </p:nvPicPr>
        <p:blipFill>
          <a:blip r:embed="rId22" cstate="email"/>
          <a:srcRect/>
          <a:stretch>
            <a:fillRect/>
          </a:stretch>
        </p:blipFill>
        <p:spPr bwMode="auto">
          <a:xfrm>
            <a:off x="7328541" y="5932547"/>
            <a:ext cx="256821"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3"/>
            </p:custDataLst>
          </p:nvPr>
        </p:nvPicPr>
        <p:blipFill>
          <a:blip r:embed="rId24"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4"/>
            </p:custDataLst>
          </p:nvPr>
        </p:nvPicPr>
        <p:blipFill>
          <a:blip r:embed="rId26"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5"/>
            </p:custDataLst>
          </p:nvPr>
        </p:nvPicPr>
        <p:blipFill>
          <a:blip r:embed="rId28" cstate="email"/>
          <a:srcRect/>
          <a:stretch>
            <a:fillRect/>
          </a:stretch>
        </p:blipFill>
        <p:spPr bwMode="auto">
          <a:xfrm>
            <a:off x="8531283" y="5932547"/>
            <a:ext cx="259674" cy="266700"/>
          </a:xfrm>
          <a:prstGeom prst="rect">
            <a:avLst/>
          </a:prstGeom>
          <a:noFill/>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358976190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Lst>
  <p:timing>
    <p:tnLst>
      <p:par>
        <p:cTn id="1" dur="indefinite" restart="never" nodeType="tmRoot"/>
      </p:par>
    </p:tnLst>
  </p:timing>
  <p:txStyles>
    <p:titleStyle>
      <a:lvl1pPr algn="ctr" defTabSz="775122" rtl="0" eaLnBrk="1" latinLnBrk="0" hangingPunct="1">
        <a:spcBef>
          <a:spcPct val="0"/>
        </a:spcBef>
        <a:buNone/>
        <a:defRPr sz="3692" kern="1200">
          <a:solidFill>
            <a:schemeClr val="tx1"/>
          </a:solidFill>
          <a:latin typeface="+mj-lt"/>
          <a:ea typeface="+mj-ea"/>
          <a:cs typeface="+mj-cs"/>
        </a:defRPr>
      </a:lvl1pPr>
    </p:titleStyle>
    <p:bodyStyle>
      <a:lvl1pPr marL="290670" indent="-290670" algn="l" defTabSz="775122" rtl="0" eaLnBrk="1" latinLnBrk="0" hangingPunct="1">
        <a:spcBef>
          <a:spcPct val="20000"/>
        </a:spcBef>
        <a:buFont typeface="Arial" pitchFamily="34" charset="0"/>
        <a:buChar char="•"/>
        <a:defRPr sz="2677" kern="1200">
          <a:solidFill>
            <a:schemeClr val="tx1"/>
          </a:solidFill>
          <a:latin typeface="+mn-lt"/>
          <a:ea typeface="+mn-ea"/>
          <a:cs typeface="+mn-cs"/>
        </a:defRPr>
      </a:lvl1pPr>
      <a:lvl2pPr marL="629786" indent="-242225" algn="l" defTabSz="775122"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68901" indent="-193780" algn="l" defTabSz="775122" rtl="0" eaLnBrk="1" latinLnBrk="0" hangingPunct="1">
        <a:spcBef>
          <a:spcPct val="20000"/>
        </a:spcBef>
        <a:buFont typeface="Arial" pitchFamily="34" charset="0"/>
        <a:buChar char="•"/>
        <a:defRPr sz="2031" kern="1200">
          <a:solidFill>
            <a:schemeClr val="tx1"/>
          </a:solidFill>
          <a:latin typeface="+mn-lt"/>
          <a:ea typeface="+mn-ea"/>
          <a:cs typeface="+mn-cs"/>
        </a:defRPr>
      </a:lvl3pPr>
      <a:lvl4pPr marL="135646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4pPr>
      <a:lvl5pPr marL="174402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9.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rotWithShape="1">
          <a:blip r:embed="rId5" cstate="print"/>
          <a:srcRect l="9359" t="-44" r="9474"/>
          <a:stretch/>
        </p:blipFill>
        <p:spPr>
          <a:xfrm>
            <a:off x="0" y="290517"/>
            <a:ext cx="9144000" cy="6336681"/>
          </a:xfrm>
          <a:prstGeom prst="rect">
            <a:avLst/>
          </a:prstGeom>
        </p:spPr>
      </p:pic>
      <p:sp>
        <p:nvSpPr>
          <p:cNvPr id="6" name="Title 9"/>
          <p:cNvSpPr txBox="1">
            <a:spLocks/>
          </p:cNvSpPr>
          <p:nvPr>
            <p:custDataLst>
              <p:tags r:id="rId1"/>
            </p:custDataLst>
          </p:nvPr>
        </p:nvSpPr>
        <p:spPr>
          <a:xfrm>
            <a:off x="1089" y="2848324"/>
            <a:ext cx="9142911" cy="2663239"/>
          </a:xfrm>
          <a:prstGeom prst="rect">
            <a:avLst/>
          </a:prstGeom>
        </p:spPr>
        <p:txBody>
          <a:bodyPr vert="horz" lIns="213611" tIns="30516" rIns="30516" bIns="30516" rtlCol="0" anchor="ctr">
            <a:noAutofit/>
          </a:bodyPr>
          <a:lstStyle>
            <a:lvl1pPr algn="l" defTabSz="914342" rtl="0" eaLnBrk="1" latinLnBrk="0" hangingPunct="1">
              <a:lnSpc>
                <a:spcPct val="100000"/>
              </a:lnSpc>
              <a:spcBef>
                <a:spcPct val="0"/>
              </a:spcBef>
              <a:buNone/>
              <a:defRPr sz="3300" b="0" kern="1200">
                <a:solidFill>
                  <a:schemeClr val="bg1"/>
                </a:solidFill>
                <a:latin typeface="+mn-lt"/>
                <a:ea typeface="+mj-ea"/>
                <a:cs typeface="+mj-cs"/>
              </a:defRPr>
            </a:lvl1pPr>
          </a:lstStyle>
          <a:p>
            <a:r>
              <a:rPr lang="en-US" sz="2769" b="1" dirty="0" smtClean="0">
                <a:solidFill>
                  <a:schemeClr val="accent5">
                    <a:lumMod val="75000"/>
                  </a:schemeClr>
                </a:solidFill>
              </a:rPr>
              <a:t>Fraud Alert</a:t>
            </a:r>
            <a:r>
              <a:rPr lang="en-US" sz="2769" dirty="0" smtClean="0">
                <a:solidFill>
                  <a:schemeClr val="accent5">
                    <a:lumMod val="75000"/>
                  </a:schemeClr>
                </a:solidFill>
              </a:rPr>
              <a:t> use case - Machine Learning </a:t>
            </a:r>
          </a:p>
          <a:p>
            <a:r>
              <a:rPr lang="en-US" sz="2769" dirty="0" smtClean="0">
                <a:solidFill>
                  <a:schemeClr val="accent5">
                    <a:lumMod val="75000"/>
                  </a:schemeClr>
                </a:solidFill>
              </a:rPr>
              <a:t>					- </a:t>
            </a:r>
            <a:r>
              <a:rPr lang="en-US" sz="2769" b="1" dirty="0" smtClean="0">
                <a:solidFill>
                  <a:schemeClr val="accent5">
                    <a:lumMod val="75000"/>
                  </a:schemeClr>
                </a:solidFill>
              </a:rPr>
              <a:t>Penske Rockers team</a:t>
            </a:r>
            <a:endParaRPr lang="en-US" sz="2769" b="1" dirty="0">
              <a:solidFill>
                <a:schemeClr val="accent5">
                  <a:lumMod val="75000"/>
                </a:schemeClr>
              </a:solidFill>
            </a:endParaRPr>
          </a:p>
        </p:txBody>
      </p:sp>
      <p:sp>
        <p:nvSpPr>
          <p:cNvPr id="7" name="Subtitle 12"/>
          <p:cNvSpPr txBox="1">
            <a:spLocks/>
          </p:cNvSpPr>
          <p:nvPr>
            <p:custDataLst>
              <p:tags r:id="rId2"/>
            </p:custDataLst>
          </p:nvPr>
        </p:nvSpPr>
        <p:spPr>
          <a:xfrm>
            <a:off x="0" y="5070643"/>
            <a:ext cx="9036114" cy="1116046"/>
          </a:xfrm>
          <a:prstGeom prst="rect">
            <a:avLst/>
          </a:prstGeom>
        </p:spPr>
        <p:txBody>
          <a:bodyPr vert="horz" lIns="213611" tIns="30516" rIns="30516" bIns="30516" rtlCol="0">
            <a:noAutofit/>
          </a:bodyPr>
          <a:lstStyle>
            <a:lvl1pPr marL="0" indent="0" algn="l" defTabSz="914342" rtl="0" eaLnBrk="1" latinLnBrk="0" hangingPunct="1">
              <a:lnSpc>
                <a:spcPct val="100000"/>
              </a:lnSpc>
              <a:spcBef>
                <a:spcPts val="0"/>
              </a:spcBef>
              <a:spcAft>
                <a:spcPts val="600"/>
              </a:spcAft>
              <a:buClr>
                <a:schemeClr val="accent5"/>
              </a:buClr>
              <a:buFont typeface="Wingdings" pitchFamily="2" charset="2"/>
              <a:buNone/>
              <a:defRPr sz="2200" b="0" kern="1200">
                <a:solidFill>
                  <a:schemeClr val="bg1"/>
                </a:solidFill>
                <a:latin typeface="+mn-lt"/>
                <a:ea typeface="+mn-ea"/>
                <a:cs typeface="+mn-cs"/>
              </a:defRPr>
            </a:lvl1pPr>
            <a:lvl2pPr marL="457171" indent="0" algn="ctr" defTabSz="914342" rtl="0" eaLnBrk="1" latinLnBrk="0" hangingPunct="1">
              <a:lnSpc>
                <a:spcPct val="100000"/>
              </a:lnSpc>
              <a:spcBef>
                <a:spcPts val="0"/>
              </a:spcBef>
              <a:spcAft>
                <a:spcPts val="600"/>
              </a:spcAft>
              <a:buClr>
                <a:schemeClr val="accent3"/>
              </a:buClr>
              <a:buFont typeface="Wingdings" pitchFamily="2" charset="2"/>
              <a:buNone/>
              <a:defRPr sz="1400" kern="1200">
                <a:solidFill>
                  <a:schemeClr val="tx1">
                    <a:tint val="75000"/>
                  </a:schemeClr>
                </a:solidFill>
                <a:latin typeface="+mn-lt"/>
                <a:ea typeface="+mn-ea"/>
                <a:cs typeface="+mn-cs"/>
              </a:defRPr>
            </a:lvl2pPr>
            <a:lvl3pPr marL="914342" indent="0" algn="ctr" defTabSz="914342" rtl="0" eaLnBrk="1" latinLnBrk="0" hangingPunct="1">
              <a:lnSpc>
                <a:spcPct val="100000"/>
              </a:lnSpc>
              <a:spcBef>
                <a:spcPts val="0"/>
              </a:spcBef>
              <a:spcAft>
                <a:spcPts val="600"/>
              </a:spcAft>
              <a:buClr>
                <a:schemeClr val="accent2"/>
              </a:buClr>
              <a:buFont typeface="Arial" pitchFamily="34" charset="0"/>
              <a:buNone/>
              <a:defRPr sz="1400" kern="1200">
                <a:solidFill>
                  <a:schemeClr val="tx1">
                    <a:tint val="75000"/>
                  </a:schemeClr>
                </a:solidFill>
                <a:latin typeface="+mn-lt"/>
                <a:ea typeface="+mn-ea"/>
                <a:cs typeface="+mn-cs"/>
              </a:defRPr>
            </a:lvl3pPr>
            <a:lvl4pPr marL="1371513" indent="0" algn="ctr" defTabSz="914342" rtl="0" eaLnBrk="1" latinLnBrk="0" hangingPunct="1">
              <a:lnSpc>
                <a:spcPct val="100000"/>
              </a:lnSpc>
              <a:spcBef>
                <a:spcPts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4342" rtl="0" eaLnBrk="1" latinLnBrk="0" hangingPunct="1">
              <a:spcBef>
                <a:spcPts val="0"/>
              </a:spcBef>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buClr>
                <a:srgbClr val="0098C7"/>
              </a:buClr>
            </a:pPr>
            <a:endParaRPr lang="en-US" sz="1662" dirty="0">
              <a:solidFill>
                <a:srgbClr val="000000"/>
              </a:solidFill>
            </a:endParaRPr>
          </a:p>
        </p:txBody>
      </p:sp>
    </p:spTree>
    <p:extLst>
      <p:ext uri="{BB962C8B-B14F-4D97-AF65-F5344CB8AC3E}">
        <p14:creationId xmlns:p14="http://schemas.microsoft.com/office/powerpoint/2010/main" val="2935150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Test scenarios probability considered</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683568" y="1412776"/>
            <a:ext cx="8118652" cy="1892300"/>
          </a:xfrm>
        </p:spPr>
        <p:txBody>
          <a:bodyPr/>
          <a:lstStyle/>
          <a:p>
            <a:pPr fontAlgn="base"/>
            <a:r>
              <a:rPr lang="en-US" sz="2400" dirty="0"/>
              <a:t>Customer CASH CREDIT with </a:t>
            </a:r>
            <a:r>
              <a:rPr lang="en-US" sz="2400" dirty="0" smtClean="0"/>
              <a:t>no past DEBIT history.</a:t>
            </a:r>
          </a:p>
          <a:p>
            <a:pPr fontAlgn="base"/>
            <a:r>
              <a:rPr lang="en-US" sz="2400" dirty="0" smtClean="0"/>
              <a:t>Customer CASH CREDIT post Demonetization whose cash credit amount is crossing 1.1, 1.15, 1.2 times of his overall Debit.</a:t>
            </a:r>
          </a:p>
          <a:p>
            <a:pPr fontAlgn="base"/>
            <a:r>
              <a:rPr lang="en-US" sz="2400" dirty="0" smtClean="0"/>
              <a:t>Inter bank transaction also added to Cash Debit</a:t>
            </a:r>
          </a:p>
          <a:p>
            <a:pPr fontAlgn="base"/>
            <a:r>
              <a:rPr lang="en-US" sz="2400" dirty="0" smtClean="0"/>
              <a:t>Customer with NO FRAUD dataset.</a:t>
            </a:r>
          </a:p>
          <a:p>
            <a:pPr fontAlgn="base"/>
            <a:r>
              <a:rPr lang="en-US" sz="2400" dirty="0" smtClean="0"/>
              <a:t>Customer once being identified as FRAUD is not reset to FALSE.</a:t>
            </a:r>
          </a:p>
          <a:p>
            <a:pPr fontAlgn="base"/>
            <a:r>
              <a:rPr lang="en-US" sz="2400" dirty="0" smtClean="0"/>
              <a:t>Customer doing more CASH CREDIT but not crossing the THRESHOLD limits</a:t>
            </a:r>
          </a:p>
          <a:p>
            <a:endParaRPr lang="en-US" sz="2400" b="1" dirty="0">
              <a:solidFill>
                <a:srgbClr val="0070C0"/>
              </a:solidFill>
            </a:endParaRPr>
          </a:p>
        </p:txBody>
      </p:sp>
    </p:spTree>
    <p:extLst>
      <p:ext uri="{BB962C8B-B14F-4D97-AF65-F5344CB8AC3E}">
        <p14:creationId xmlns:p14="http://schemas.microsoft.com/office/powerpoint/2010/main" val="83548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14417"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8376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noProof="0" dirty="0" smtClean="0">
                <a:solidFill>
                  <a:schemeClr val="accent5"/>
                </a:solidFill>
                <a:latin typeface="Arial Narrow" pitchFamily="34" charset="0"/>
              </a:rPr>
              <a:t>Penske Rockers – Team members</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257907" y="1412776"/>
            <a:ext cx="3739662" cy="4416524"/>
          </a:xfrm>
          <a:ln>
            <a:noFill/>
          </a:ln>
        </p:spPr>
        <p:txBody>
          <a:bodyPr/>
          <a:lstStyle/>
          <a:p>
            <a:r>
              <a:rPr lang="en-US" sz="1600" dirty="0" smtClean="0">
                <a:solidFill>
                  <a:schemeClr val="tx1"/>
                </a:solidFill>
              </a:rPr>
              <a:t>Indhu Rajasekaran – </a:t>
            </a:r>
            <a:r>
              <a:rPr lang="en-US" sz="1600" dirty="0" smtClean="0">
                <a:solidFill>
                  <a:schemeClr val="tx1"/>
                </a:solidFill>
              </a:rPr>
              <a:t>Manager, Penske – RentalNet, MALS ADM Service Line</a:t>
            </a:r>
            <a:endParaRPr lang="en-US" sz="1600" dirty="0" smtClean="0">
              <a:solidFill>
                <a:schemeClr val="tx1"/>
              </a:solidFill>
            </a:endParaRPr>
          </a:p>
          <a:p>
            <a:r>
              <a:rPr lang="en-US" sz="1600" dirty="0" smtClean="0">
                <a:solidFill>
                  <a:schemeClr val="tx1"/>
                </a:solidFill>
              </a:rPr>
              <a:t>Skills – Java/J2EE, Oracle PL/SQL</a:t>
            </a:r>
            <a:r>
              <a:rPr lang="en-US" sz="1600" smtClean="0">
                <a:solidFill>
                  <a:schemeClr val="tx1"/>
                </a:solidFill>
              </a:rPr>
              <a:t>, </a:t>
            </a:r>
            <a:r>
              <a:rPr lang="en-US" sz="1600" smtClean="0">
                <a:solidFill>
                  <a:schemeClr val="tx1"/>
                </a:solidFill>
              </a:rPr>
              <a:t>C++, Shell </a:t>
            </a:r>
            <a:r>
              <a:rPr lang="en-US" sz="1600" dirty="0" smtClean="0">
                <a:solidFill>
                  <a:schemeClr val="tx1"/>
                </a:solidFill>
              </a:rPr>
              <a:t>scripting, MACHINE LEARNING</a:t>
            </a:r>
            <a:endParaRPr lang="en-US" sz="1600" dirty="0" smtClean="0">
              <a:solidFill>
                <a:schemeClr val="tx1"/>
              </a:solidFill>
            </a:endParaRPr>
          </a:p>
          <a:p>
            <a:r>
              <a:rPr lang="en-US" sz="1600" dirty="0" smtClean="0"/>
              <a:t>Business skills – Use case/Test data preparation, Gap analysis, strategy planning, converting legacy systems/algorithms</a:t>
            </a:r>
          </a:p>
          <a:p>
            <a:r>
              <a:rPr lang="en-US" sz="1600" dirty="0" smtClean="0">
                <a:solidFill>
                  <a:schemeClr val="tx1"/>
                </a:solidFill>
              </a:rPr>
              <a:t>Interests – Mathematics (probability – fuzzy logics, correlations), Data analysis for Strategy solutioning / planning, Simulation </a:t>
            </a:r>
            <a:r>
              <a:rPr lang="en-US" sz="1600" dirty="0" smtClean="0">
                <a:solidFill>
                  <a:schemeClr val="tx1"/>
                </a:solidFill>
              </a:rPr>
              <a:t>techniques, </a:t>
            </a:r>
            <a:r>
              <a:rPr lang="en-US" sz="1600" dirty="0" smtClean="0"/>
              <a:t>Machine Learning</a:t>
            </a:r>
            <a:endParaRPr lang="en-US" sz="1600" dirty="0" smtClean="0">
              <a:solidFill>
                <a:schemeClr val="tx1"/>
              </a:solidFill>
            </a:endParaRPr>
          </a:p>
          <a:p>
            <a:endParaRPr lang="en-US" sz="1600" b="1" dirty="0" smtClean="0">
              <a:solidFill>
                <a:srgbClr val="C00000"/>
              </a:solidFill>
            </a:endParaRPr>
          </a:p>
          <a:p>
            <a:pPr lvl="1"/>
            <a:endParaRPr lang="en-US" sz="1600" dirty="0">
              <a:solidFill>
                <a:schemeClr val="tx1"/>
              </a:solidFill>
            </a:endParaRPr>
          </a:p>
        </p:txBody>
      </p:sp>
      <p:sp>
        <p:nvSpPr>
          <p:cNvPr id="6" name="Content Placeholder 3"/>
          <p:cNvSpPr txBox="1">
            <a:spLocks/>
          </p:cNvSpPr>
          <p:nvPr/>
        </p:nvSpPr>
        <p:spPr>
          <a:xfrm>
            <a:off x="4427984" y="1412776"/>
            <a:ext cx="3739662" cy="4447999"/>
          </a:xfrm>
          <a:prstGeom prst="rect">
            <a:avLst/>
          </a:prstGeom>
          <a:ln>
            <a:noFill/>
          </a:ln>
        </p:spPr>
        <p:txBody>
          <a:bodyPr vert="horz" lIns="0" tIns="72000" rIns="72000" bIns="72000" rtlCol="0">
            <a:noAutofit/>
          </a:bodyPr>
          <a:lstStyle>
            <a:lvl1pPr marL="215417" indent="-215417" algn="l" defTabSz="844029" rtl="0" eaLnBrk="1" latinLnBrk="0" hangingPunct="1">
              <a:lnSpc>
                <a:spcPct val="100000"/>
              </a:lnSpc>
              <a:spcBef>
                <a:spcPts val="0"/>
              </a:spcBef>
              <a:spcAft>
                <a:spcPts val="554"/>
              </a:spcAft>
              <a:buClr>
                <a:schemeClr val="accent5"/>
              </a:buClr>
              <a:buFont typeface="Wingdings" pitchFamily="2" charset="2"/>
              <a:buChar char="§"/>
              <a:defRPr lang="en-US" sz="1477" b="0" kern="1200" dirty="0" smtClean="0">
                <a:solidFill>
                  <a:schemeClr val="tx1"/>
                </a:solidFill>
                <a:latin typeface="Arial" pitchFamily="34" charset="0"/>
                <a:ea typeface="+mn-ea"/>
                <a:cs typeface="Arial" pitchFamily="34" charset="0"/>
              </a:defRPr>
            </a:lvl1pPr>
            <a:lvl2pPr marL="422041" indent="-206625" algn="l" defTabSz="844029" rtl="0" eaLnBrk="1" latinLnBrk="0" hangingPunct="1">
              <a:lnSpc>
                <a:spcPct val="100000"/>
              </a:lnSpc>
              <a:spcBef>
                <a:spcPts val="0"/>
              </a:spcBef>
              <a:spcAft>
                <a:spcPts val="554"/>
              </a:spcAft>
              <a:buClr>
                <a:schemeClr val="accent3"/>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1485844" indent="-178770" algn="l" defTabSz="844029" rtl="0" eaLnBrk="1" latinLnBrk="0" hangingPunct="1">
              <a:spcBef>
                <a:spcPts val="0"/>
              </a:spcBef>
              <a:buClr>
                <a:srgbClr val="B1B1B1"/>
              </a:buClr>
              <a:buFont typeface="Arial" pitchFamily="34" charset="0"/>
              <a:buChar char="–"/>
              <a:defRPr lang="en-US" sz="1108" b="0" kern="1200" dirty="0">
                <a:solidFill>
                  <a:schemeClr val="tx1"/>
                </a:solidFill>
                <a:latin typeface="Arial" pitchFamily="34" charset="0"/>
                <a:ea typeface="+mn-ea"/>
                <a:cs typeface="Arial" pitchFamily="34" charset="0"/>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r>
              <a:rPr lang="en-US" sz="1600" dirty="0" smtClean="0"/>
              <a:t>Suresh C – </a:t>
            </a:r>
            <a:r>
              <a:rPr lang="en-US" sz="1600" dirty="0" smtClean="0"/>
              <a:t>Lead,                     </a:t>
            </a:r>
            <a:r>
              <a:rPr lang="en-US" sz="1600" dirty="0" smtClean="0"/>
              <a:t>Penske </a:t>
            </a:r>
            <a:r>
              <a:rPr lang="en-US" sz="1600" dirty="0"/>
              <a:t>– </a:t>
            </a:r>
            <a:r>
              <a:rPr lang="en-US" sz="1600" dirty="0" smtClean="0"/>
              <a:t>Java AMO, </a:t>
            </a:r>
            <a:r>
              <a:rPr lang="en-US" sz="1600" dirty="0"/>
              <a:t>MALS ADM Service Line</a:t>
            </a:r>
            <a:endParaRPr lang="en-US" sz="1600" dirty="0" smtClean="0"/>
          </a:p>
          <a:p>
            <a:r>
              <a:rPr lang="en-US" sz="1600" dirty="0"/>
              <a:t>Skills – Java/J2EE, Oracle </a:t>
            </a:r>
            <a:r>
              <a:rPr lang="en-US" sz="1600" dirty="0" smtClean="0"/>
              <a:t>PL/SQL, MACHINE LEARNING</a:t>
            </a:r>
            <a:endParaRPr lang="en-US" sz="1600" dirty="0" smtClean="0"/>
          </a:p>
          <a:p>
            <a:r>
              <a:rPr lang="en-US" sz="1600" dirty="0"/>
              <a:t>Business skills – Use case/Test data preparation, Gap </a:t>
            </a:r>
            <a:r>
              <a:rPr lang="en-US" sz="1600" dirty="0" smtClean="0"/>
              <a:t>analysis</a:t>
            </a:r>
            <a:endParaRPr lang="en-US" sz="1600" dirty="0"/>
          </a:p>
          <a:p>
            <a:r>
              <a:rPr lang="en-US" sz="1600" dirty="0"/>
              <a:t>Interests – </a:t>
            </a:r>
            <a:r>
              <a:rPr lang="en-US" sz="1600" dirty="0" smtClean="0"/>
              <a:t>Programming, Machine Learning</a:t>
            </a:r>
            <a:endParaRPr lang="en-US" sz="1600" dirty="0"/>
          </a:p>
          <a:p>
            <a:endParaRPr lang="en-US" sz="1600" b="1" dirty="0" smtClean="0">
              <a:solidFill>
                <a:srgbClr val="C00000"/>
              </a:solidFill>
            </a:endParaRPr>
          </a:p>
          <a:p>
            <a:pPr lvl="1"/>
            <a:endParaRPr lang="en-US" sz="1600" dirty="0"/>
          </a:p>
        </p:txBody>
      </p:sp>
    </p:spTree>
    <p:extLst>
      <p:ext uri="{BB962C8B-B14F-4D97-AF65-F5344CB8AC3E}">
        <p14:creationId xmlns:p14="http://schemas.microsoft.com/office/powerpoint/2010/main" val="1816198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dirty="0" smtClean="0"/>
              <a:t>Fraud Alert</a:t>
            </a:r>
          </a:p>
          <a:p>
            <a:endParaRPr lang="en-US" dirty="0"/>
          </a:p>
          <a:p>
            <a:r>
              <a:rPr lang="en-US" dirty="0" smtClean="0"/>
              <a:t>Read a dataset of bank transactions</a:t>
            </a:r>
          </a:p>
          <a:p>
            <a:r>
              <a:rPr lang="en-US" dirty="0" smtClean="0"/>
              <a:t>Data is present from Jan 2016 to Mar 2017.</a:t>
            </a:r>
          </a:p>
          <a:p>
            <a:endParaRPr lang="en-US" dirty="0"/>
          </a:p>
          <a:p>
            <a:r>
              <a:rPr lang="en-US" dirty="0" smtClean="0"/>
              <a:t>Considering an average as follows:</a:t>
            </a:r>
          </a:p>
          <a:p>
            <a:pPr lvl="1"/>
            <a:r>
              <a:rPr lang="en-US" dirty="0" smtClean="0"/>
              <a:t>Low Salaried – 2 credits, 10 debits</a:t>
            </a:r>
          </a:p>
          <a:p>
            <a:pPr lvl="1"/>
            <a:r>
              <a:rPr lang="en-US" dirty="0" smtClean="0"/>
              <a:t>Medium Salaried – 5 credits, 20 debits</a:t>
            </a:r>
          </a:p>
          <a:p>
            <a:pPr lvl="1"/>
            <a:r>
              <a:rPr lang="en-US" dirty="0" smtClean="0"/>
              <a:t>High Salaried – 10 credits, 50 debits</a:t>
            </a:r>
          </a:p>
          <a:p>
            <a:pPr lvl="1"/>
            <a:endParaRPr lang="en-US" dirty="0"/>
          </a:p>
          <a:p>
            <a:pPr lvl="1"/>
            <a:r>
              <a:rPr lang="en-US" dirty="0" smtClean="0"/>
              <a:t>Predict which customers would have a higher probability of committing fraudulent transactions after Nov 8, 2016.</a:t>
            </a:r>
          </a:p>
          <a:p>
            <a:pPr lvl="1"/>
            <a:r>
              <a:rPr lang="en-US" dirty="0" smtClean="0"/>
              <a:t>Assume higher credits but same number of debits.</a:t>
            </a:r>
            <a:endParaRPr lang="en-US" dirty="0"/>
          </a:p>
        </p:txBody>
      </p:sp>
    </p:spTree>
    <p:extLst>
      <p:ext uri="{BB962C8B-B14F-4D97-AF65-F5344CB8AC3E}">
        <p14:creationId xmlns:p14="http://schemas.microsoft.com/office/powerpoint/2010/main" val="1427334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
            </a:r>
            <a:br>
              <a:rPr lang="en-US" sz="3600" kern="0" dirty="0" smtClean="0">
                <a:solidFill>
                  <a:schemeClr val="accent5"/>
                </a:solidFill>
                <a:latin typeface="Arial Narrow" pitchFamily="34" charset="0"/>
              </a:rPr>
            </a:br>
            <a:r>
              <a:rPr lang="en-US" sz="3600" kern="0" dirty="0" smtClean="0">
                <a:solidFill>
                  <a:schemeClr val="accent5"/>
                </a:solidFill>
                <a:latin typeface="Arial Narrow" pitchFamily="34" charset="0"/>
              </a:rPr>
              <a:t>Assumptions/Predictions for Data Set</a:t>
            </a:r>
            <a:r>
              <a:rPr lang="en-US" sz="3600" b="1" dirty="0" smtClean="0"/>
              <a:t/>
            </a:r>
            <a:br>
              <a:rPr lang="en-US" sz="3600" b="1" dirty="0" smtClean="0"/>
            </a:b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755576" y="1196752"/>
            <a:ext cx="8118652" cy="4882604"/>
          </a:xfrm>
        </p:spPr>
        <p:txBody>
          <a:bodyPr/>
          <a:lstStyle/>
          <a:p>
            <a:r>
              <a:rPr lang="en-US" sz="2000" dirty="0" smtClean="0"/>
              <a:t>Customer N makes transaction either through BANK/SHOPPING/CASH. His expenses are through BANK transactions.</a:t>
            </a:r>
          </a:p>
          <a:p>
            <a:r>
              <a:rPr lang="en-US" sz="2000" dirty="0" smtClean="0"/>
              <a:t>Debit transaction for FRAUD is considered with CASH WITHDRAW &amp; BANKDEPOSIT (inter bank transaction)</a:t>
            </a:r>
          </a:p>
          <a:p>
            <a:r>
              <a:rPr lang="en-US" sz="2000" dirty="0" smtClean="0"/>
              <a:t>After Demonetization, he tries to deposit the CASH on hand.</a:t>
            </a:r>
          </a:p>
          <a:p>
            <a:r>
              <a:rPr lang="en-US" sz="2000" dirty="0" smtClean="0"/>
              <a:t>Customer N whose cash debits (month = 1, 2, …10) are considered to be deposited again on or after 8</a:t>
            </a:r>
            <a:r>
              <a:rPr lang="en-US" sz="2000" baseline="30000" dirty="0" smtClean="0"/>
              <a:t>th</a:t>
            </a:r>
            <a:r>
              <a:rPr lang="en-US" sz="2000" dirty="0" smtClean="0"/>
              <a:t> Nov ’17 </a:t>
            </a:r>
          </a:p>
          <a:p>
            <a:r>
              <a:rPr lang="en-US" sz="2000" dirty="0" smtClean="0"/>
              <a:t>These cash debits can have minor expenditure &amp; major investments.</a:t>
            </a:r>
          </a:p>
          <a:p>
            <a:r>
              <a:rPr lang="en-US" sz="2000" dirty="0" smtClean="0"/>
              <a:t>Invested cash debits are computed to have had a increase of 10 – 20% based on salary category which is still allowed as a WHITE MONEY</a:t>
            </a:r>
            <a:endParaRPr lang="en-US" sz="2400" dirty="0" smtClean="0"/>
          </a:p>
          <a:p>
            <a:pPr marL="0" indent="0">
              <a:buNone/>
            </a:pPr>
            <a:endParaRPr lang="en-US" sz="2400" dirty="0" smtClean="0"/>
          </a:p>
        </p:txBody>
      </p:sp>
      <p:sp>
        <p:nvSpPr>
          <p:cNvPr id="5" name="TextBox 4"/>
          <p:cNvSpPr txBox="1"/>
          <p:nvPr/>
        </p:nvSpPr>
        <p:spPr>
          <a:xfrm>
            <a:off x="3357490" y="5339082"/>
            <a:ext cx="4379741" cy="307777"/>
          </a:xfrm>
          <a:prstGeom prst="rect">
            <a:avLst/>
          </a:prstGeom>
          <a:noFill/>
        </p:spPr>
        <p:txBody>
          <a:bodyPr wrap="square" rtlCol="0">
            <a:spAutoFit/>
          </a:bodyPr>
          <a:lstStyle/>
          <a:p>
            <a:endParaRPr lang="en-US" sz="1400" dirty="0" err="1" smtClean="0">
              <a:solidFill>
                <a:schemeClr val="tx2">
                  <a:lumMod val="50000"/>
                </a:schemeClr>
              </a:solidFill>
            </a:endParaRPr>
          </a:p>
        </p:txBody>
      </p:sp>
    </p:spTree>
    <p:extLst>
      <p:ext uri="{BB962C8B-B14F-4D97-AF65-F5344CB8AC3E}">
        <p14:creationId xmlns:p14="http://schemas.microsoft.com/office/powerpoint/2010/main" val="2274358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smtClean="0">
                <a:solidFill>
                  <a:schemeClr val="accent5"/>
                </a:solidFill>
                <a:latin typeface="Arial Narrow" pitchFamily="34" charset="0"/>
              </a:rPr>
              <a:t>Machine Learning Algorithms – used to identify patterns</a:t>
            </a:r>
            <a:endParaRPr lang="en-US" dirty="0"/>
          </a:p>
        </p:txBody>
      </p:sp>
      <p:sp>
        <p:nvSpPr>
          <p:cNvPr id="3" name="Content Placeholder 2"/>
          <p:cNvSpPr>
            <a:spLocks noGrp="1"/>
          </p:cNvSpPr>
          <p:nvPr>
            <p:ph idx="1"/>
          </p:nvPr>
        </p:nvSpPr>
        <p:spPr/>
        <p:txBody>
          <a:bodyPr/>
          <a:lstStyle/>
          <a:p>
            <a:r>
              <a:rPr lang="en-US" sz="1800" b="1" dirty="0" smtClean="0"/>
              <a:t>Supervised Learning</a:t>
            </a:r>
          </a:p>
          <a:p>
            <a:pPr lvl="1"/>
            <a:r>
              <a:rPr lang="en-US" sz="1800" dirty="0" smtClean="0"/>
              <a:t>Decision Trees – initial object </a:t>
            </a:r>
            <a:r>
              <a:rPr lang="en-US" sz="1800" dirty="0" smtClean="0"/>
              <a:t>models were </a:t>
            </a:r>
            <a:r>
              <a:rPr lang="en-US" sz="1800" dirty="0" smtClean="0"/>
              <a:t>built after analyzing customer </a:t>
            </a:r>
            <a:r>
              <a:rPr lang="en-US" sz="1800" dirty="0" smtClean="0"/>
              <a:t>data, transaction and classifications</a:t>
            </a:r>
            <a:endParaRPr lang="en-US" sz="1800" dirty="0"/>
          </a:p>
          <a:p>
            <a:r>
              <a:rPr lang="en-US" sz="1800" b="1" dirty="0" smtClean="0"/>
              <a:t>Unsupervised </a:t>
            </a:r>
            <a:r>
              <a:rPr lang="en-US" sz="1800" b="1" dirty="0" smtClean="0"/>
              <a:t>Learning</a:t>
            </a:r>
            <a:endParaRPr lang="en-US" sz="1800" b="1" dirty="0" smtClean="0"/>
          </a:p>
          <a:p>
            <a:pPr lvl="1"/>
            <a:r>
              <a:rPr lang="en-US" sz="1800" dirty="0" smtClean="0"/>
              <a:t>Clustering Algorithms – </a:t>
            </a:r>
            <a:r>
              <a:rPr lang="en-US" sz="1800" dirty="0" smtClean="0"/>
              <a:t>Hierarchical Cluster was chosen since KMeans and Mixed clustering seemed time consuming to implement </a:t>
            </a:r>
            <a:endParaRPr lang="en-US" sz="1800" dirty="0" smtClean="0"/>
          </a:p>
          <a:p>
            <a:pPr lvl="1"/>
            <a:r>
              <a:rPr lang="en-US" sz="1800" dirty="0" smtClean="0"/>
              <a:t>Each customer transaction cluster had Customer master information, each month transactions information, </a:t>
            </a:r>
            <a:r>
              <a:rPr lang="en-US" sz="1800" dirty="0" smtClean="0"/>
              <a:t>the CASH credit limit for LOW, MEDUIM, HIGH using m * n matrix (where m = customer ID, n = customer &amp; transaction Info)</a:t>
            </a:r>
          </a:p>
          <a:p>
            <a:pPr lvl="1"/>
            <a:endParaRPr lang="en-US" sz="1800" dirty="0"/>
          </a:p>
        </p:txBody>
      </p:sp>
    </p:spTree>
    <p:extLst>
      <p:ext uri="{BB962C8B-B14F-4D97-AF65-F5344CB8AC3E}">
        <p14:creationId xmlns:p14="http://schemas.microsoft.com/office/powerpoint/2010/main" val="1636745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Data </a:t>
            </a:r>
            <a:r>
              <a:rPr lang="en-US" kern="0" dirty="0" smtClean="0">
                <a:solidFill>
                  <a:schemeClr val="accent5"/>
                </a:solidFill>
                <a:latin typeface="Arial Narrow" pitchFamily="34" charset="0"/>
              </a:rPr>
              <a:t>Visualization - Models</a:t>
            </a:r>
            <a:endParaRPr lang="en-US" dirty="0"/>
          </a:p>
        </p:txBody>
      </p:sp>
      <p:sp>
        <p:nvSpPr>
          <p:cNvPr id="5" name="Text Box 2"/>
          <p:cNvSpPr txBox="1"/>
          <p:nvPr/>
        </p:nvSpPr>
        <p:spPr>
          <a:xfrm>
            <a:off x="1015296" y="1426840"/>
            <a:ext cx="3236734" cy="2362200"/>
          </a:xfrm>
          <a:prstGeom prst="rect">
            <a:avLst/>
          </a:prstGeom>
          <a:solidFill>
            <a:srgbClr val="0070C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FFFFFF"/>
                </a:solidFill>
                <a:effectLst/>
                <a:latin typeface="Candara"/>
                <a:ea typeface="Calibri"/>
                <a:cs typeface="Times New Roman"/>
              </a:rPr>
              <a:t>DailyTransaction</a:t>
            </a:r>
            <a:r>
              <a:rPr lang="en-US" sz="1100" dirty="0">
                <a:solidFill>
                  <a:srgbClr val="FFFFFF"/>
                </a:solidFill>
                <a:effectLst/>
                <a:latin typeface="Candara"/>
                <a:ea typeface="Calibri"/>
                <a:cs typeface="Times New Roman"/>
              </a:rPr>
              <a:t> (model)</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creditCount</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totalCredit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(summation of amount in a month)</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debitCount</a:t>
            </a:r>
            <a:r>
              <a:rPr lang="en-US" sz="1100" dirty="0" smtClean="0">
                <a:solidFill>
                  <a:srgbClr val="FFFFFF"/>
                </a:solidFill>
                <a:effectLst/>
                <a:latin typeface="Candara"/>
                <a:ea typeface="Calibri"/>
                <a:cs typeface="Times New Roman"/>
              </a:rPr>
              <a:t> </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totalDebit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(summation of amount in a month)</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totalCashDebit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(summation of amount in a </a:t>
            </a:r>
            <a:r>
              <a:rPr lang="en-US" sz="1100" dirty="0" smtClean="0">
                <a:solidFill>
                  <a:srgbClr val="FFFFFF"/>
                </a:solidFill>
                <a:effectLst/>
                <a:latin typeface="Candara"/>
                <a:ea typeface="Calibri"/>
                <a:cs typeface="Times New Roman"/>
              </a:rPr>
              <a:t>month)</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totalCashCredit</a:t>
            </a:r>
            <a:r>
              <a:rPr lang="en-US" sz="1100" dirty="0">
                <a:solidFill>
                  <a:srgbClr val="FFFFFF"/>
                </a:solidFill>
                <a:effectLst/>
                <a:latin typeface="Candara"/>
                <a:ea typeface="Calibri"/>
                <a:cs typeface="Times New Roman"/>
              </a:rPr>
              <a:t>	(summation of amount in a month)</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p:txBody>
      </p:sp>
      <p:sp>
        <p:nvSpPr>
          <p:cNvPr id="6" name="Text Box 1"/>
          <p:cNvSpPr txBox="1"/>
          <p:nvPr/>
        </p:nvSpPr>
        <p:spPr>
          <a:xfrm>
            <a:off x="4744320" y="1346579"/>
            <a:ext cx="3857625" cy="1362341"/>
          </a:xfrm>
          <a:prstGeom prst="rect">
            <a:avLst/>
          </a:prstGeom>
          <a:solidFill>
            <a:srgbClr val="0070C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dirty="0">
                <a:solidFill>
                  <a:srgbClr val="FFFFFF"/>
                </a:solidFill>
                <a:effectLst/>
                <a:latin typeface="Candara"/>
                <a:ea typeface="Calibri"/>
                <a:cs typeface="Times New Roman"/>
              </a:rPr>
              <a:t>CustomerCategory (model)</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lowCustCreditLimit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(low profile customer </a:t>
            </a:r>
            <a:r>
              <a:rPr lang="en-US" sz="1100" dirty="0" smtClean="0">
                <a:solidFill>
                  <a:srgbClr val="FFFFFF"/>
                </a:solidFill>
                <a:effectLst/>
                <a:latin typeface="Candara"/>
                <a:ea typeface="Calibri"/>
                <a:cs typeface="Times New Roman"/>
              </a:rPr>
              <a:t>salary)</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mediumCustCreditLimit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(medium profile customer </a:t>
            </a:r>
            <a:r>
              <a:rPr lang="en-US" sz="1100" dirty="0" smtClean="0">
                <a:solidFill>
                  <a:srgbClr val="FFFFFF"/>
                </a:solidFill>
                <a:effectLst/>
                <a:latin typeface="Candara"/>
                <a:ea typeface="Calibri"/>
                <a:cs typeface="Times New Roman"/>
              </a:rPr>
              <a:t>salary)</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highCustCreditLimit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(medium profile customer salary)</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smtClean="0">
                <a:solidFill>
                  <a:srgbClr val="FFFFFF"/>
                </a:solidFill>
                <a:effectLst/>
                <a:ea typeface="Calibri"/>
                <a:cs typeface="Times New Roman"/>
              </a:rPr>
              <a:t> </a:t>
            </a:r>
            <a:endParaRPr lang="en-US" sz="1100" dirty="0" smtClean="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p:txBody>
      </p:sp>
      <p:sp>
        <p:nvSpPr>
          <p:cNvPr id="10" name="Text Box 4"/>
          <p:cNvSpPr txBox="1">
            <a:spLocks noChangeArrowheads="1"/>
          </p:cNvSpPr>
          <p:nvPr/>
        </p:nvSpPr>
        <p:spPr bwMode="auto">
          <a:xfrm>
            <a:off x="4758474" y="2924944"/>
            <a:ext cx="3829319" cy="2232248"/>
          </a:xfrm>
          <a:prstGeom prst="rect">
            <a:avLst/>
          </a:prstGeom>
          <a:solidFill>
            <a:srgbClr val="0070C0"/>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4572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CustInfo (model)</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customerName</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salary</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isFraud</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profileCategory</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(LOW, MEDIUM, HIGH)</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cashDebit</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(summation of amount)</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cashCredit</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(summation of amount)</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5"/>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4086572"/>
            <a:ext cx="387667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 Box 4"/>
          <p:cNvSpPr txBox="1">
            <a:spLocks noChangeArrowheads="1"/>
          </p:cNvSpPr>
          <p:nvPr/>
        </p:nvSpPr>
        <p:spPr bwMode="auto">
          <a:xfrm>
            <a:off x="4744322" y="5352839"/>
            <a:ext cx="3857625" cy="740457"/>
          </a:xfrm>
          <a:prstGeom prst="rect">
            <a:avLst/>
          </a:prstGeom>
          <a:solidFill>
            <a:srgbClr val="0070C0"/>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4572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Pattern (model)</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Holds</a:t>
            </a:r>
            <a:r>
              <a:rPr kumimoji="0" lang="en-US" altLang="en-US" sz="1100" b="0" i="0" u="none" strike="noStrike" cap="none" normalizeH="0" dirty="0" smtClean="0">
                <a:ln>
                  <a:noFill/>
                </a:ln>
                <a:solidFill>
                  <a:srgbClr val="FFFFFF"/>
                </a:solidFill>
                <a:effectLst/>
                <a:latin typeface="Candara" pitchFamily="34" charset="0"/>
                <a:ea typeface="Calibri" pitchFamily="34" charset="0"/>
                <a:cs typeface="Times New Roman" pitchFamily="18" charset="0"/>
              </a:rPr>
              <a:t> criteria for demonetization like</a:t>
            </a:r>
          </a:p>
          <a:p>
            <a:pPr marL="0" marR="0" lvl="0" indent="457200" algn="l" defTabSz="914400" rtl="0" eaLnBrk="0" fontAlgn="base" latinLnBrk="0" hangingPunct="0">
              <a:lnSpc>
                <a:spcPct val="100000"/>
              </a:lnSpc>
              <a:spcBef>
                <a:spcPct val="0"/>
              </a:spcBef>
              <a:spcAft>
                <a:spcPct val="0"/>
              </a:spcAft>
              <a:buClrTx/>
              <a:buSzTx/>
              <a:buFontTx/>
              <a:buNone/>
              <a:tabLst/>
            </a:pPr>
            <a:r>
              <a:rPr lang="en-US" altLang="en-US" sz="1100" baseline="0" dirty="0" err="1" smtClean="0">
                <a:solidFill>
                  <a:srgbClr val="FFFFFF"/>
                </a:solidFill>
                <a:latin typeface="Candara" pitchFamily="34" charset="0"/>
                <a:cs typeface="Times New Roman" pitchFamily="18" charset="0"/>
              </a:rPr>
              <a:t>Demonitization</a:t>
            </a:r>
            <a:r>
              <a:rPr lang="en-US" altLang="en-US" sz="1100" baseline="0" dirty="0" smtClean="0">
                <a:solidFill>
                  <a:srgbClr val="FFFFFF"/>
                </a:solidFill>
                <a:latin typeface="Candara" pitchFamily="34" charset="0"/>
                <a:cs typeface="Times New Roman" pitchFamily="18" charset="0"/>
              </a:rPr>
              <a:t> credit limits, etc.</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25027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Algorithm  - Dataset </a:t>
            </a:r>
            <a:r>
              <a:rPr lang="en-US" kern="0" dirty="0" smtClean="0">
                <a:solidFill>
                  <a:schemeClr val="accent5"/>
                </a:solidFill>
                <a:latin typeface="Arial Narrow" pitchFamily="34" charset="0"/>
              </a:rPr>
              <a:t>population</a:t>
            </a:r>
            <a:endParaRPr lang="en-US" kern="0" dirty="0">
              <a:solidFill>
                <a:schemeClr val="accent5"/>
              </a:solidFill>
              <a:latin typeface="Arial Narrow" pitchFamily="34" charset="0"/>
            </a:endParaRPr>
          </a:p>
        </p:txBody>
      </p:sp>
      <p:sp>
        <p:nvSpPr>
          <p:cNvPr id="3" name="Content Placeholder 2"/>
          <p:cNvSpPr>
            <a:spLocks noGrp="1"/>
          </p:cNvSpPr>
          <p:nvPr>
            <p:ph idx="1"/>
          </p:nvPr>
        </p:nvSpPr>
        <p:spPr/>
        <p:txBody>
          <a:bodyPr/>
          <a:lstStyle/>
          <a:p>
            <a:r>
              <a:rPr lang="en-US" dirty="0" smtClean="0"/>
              <a:t>Generate dataset – master file, transaction file randomly using Precision &amp; Recall technique</a:t>
            </a:r>
          </a:p>
          <a:p>
            <a:r>
              <a:rPr lang="en-US" dirty="0" smtClean="0"/>
              <a:t>Dataset is pushed as a csv file for further processing</a:t>
            </a:r>
          </a:p>
          <a:p>
            <a:endParaRPr lang="en-US" dirty="0"/>
          </a:p>
          <a:p>
            <a:endParaRPr lang="en-US" dirty="0"/>
          </a:p>
        </p:txBody>
      </p:sp>
    </p:spTree>
    <p:extLst>
      <p:ext uri="{BB962C8B-B14F-4D97-AF65-F5344CB8AC3E}">
        <p14:creationId xmlns:p14="http://schemas.microsoft.com/office/powerpoint/2010/main" val="1259920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Algorithm – Dataset processing</a:t>
            </a:r>
          </a:p>
        </p:txBody>
      </p:sp>
      <p:sp>
        <p:nvSpPr>
          <p:cNvPr id="3" name="Content Placeholder 2"/>
          <p:cNvSpPr>
            <a:spLocks noGrp="1"/>
          </p:cNvSpPr>
          <p:nvPr>
            <p:ph idx="1"/>
          </p:nvPr>
        </p:nvSpPr>
        <p:spPr/>
        <p:txBody>
          <a:bodyPr/>
          <a:lstStyle/>
          <a:p>
            <a:r>
              <a:rPr lang="en-US" dirty="0" smtClean="0"/>
              <a:t>Load into CustomerCategory object</a:t>
            </a:r>
          </a:p>
          <a:p>
            <a:r>
              <a:rPr lang="en-US" dirty="0" smtClean="0"/>
              <a:t>Set criteria for fraud patterns</a:t>
            </a:r>
          </a:p>
          <a:p>
            <a:r>
              <a:rPr lang="en-US" dirty="0" smtClean="0"/>
              <a:t>Read customer master file and load CustInfo object</a:t>
            </a:r>
          </a:p>
          <a:p>
            <a:r>
              <a:rPr lang="en-US" dirty="0" smtClean="0"/>
              <a:t>Read transaction file &amp; build inner level maps (clustering based on month for each customer)</a:t>
            </a:r>
          </a:p>
          <a:p>
            <a:r>
              <a:rPr lang="en-US" dirty="0" smtClean="0"/>
              <a:t>Each month’s total credits, debits, cash credits, cash debits are calculated</a:t>
            </a:r>
          </a:p>
          <a:p>
            <a:r>
              <a:rPr lang="en-US" dirty="0" smtClean="0"/>
              <a:t>CustInfo object gets updated with total cash credit , total cash debit</a:t>
            </a:r>
          </a:p>
          <a:p>
            <a:r>
              <a:rPr lang="en-US" dirty="0" smtClean="0"/>
              <a:t>At position j , i.e., Nov ‘17 and above validation against total cash debit against the monthly cash credit is checked to identify frauds</a:t>
            </a:r>
          </a:p>
          <a:p>
            <a:r>
              <a:rPr lang="en-US" dirty="0" smtClean="0"/>
              <a:t>This total cash debit varies with each customer &amp; assumed to have an increase with small percentage as return on investment.</a:t>
            </a:r>
            <a:endParaRPr lang="en-US" dirty="0"/>
          </a:p>
        </p:txBody>
      </p:sp>
    </p:spTree>
    <p:extLst>
      <p:ext uri="{BB962C8B-B14F-4D97-AF65-F5344CB8AC3E}">
        <p14:creationId xmlns:p14="http://schemas.microsoft.com/office/powerpoint/2010/main" val="1346079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Data Visualization </a:t>
            </a:r>
            <a:r>
              <a:rPr lang="en-US" kern="0" dirty="0" smtClean="0">
                <a:solidFill>
                  <a:schemeClr val="accent5"/>
                </a:solidFill>
                <a:latin typeface="Arial Narrow" pitchFamily="34" charset="0"/>
              </a:rPr>
              <a:t>- Reports</a:t>
            </a:r>
            <a:endParaRPr lang="en-US" kern="0" dirty="0">
              <a:solidFill>
                <a:schemeClr val="accent5"/>
              </a:solidFill>
              <a:latin typeface="Arial Narrow" pitchFamily="34" charset="0"/>
            </a:endParaRPr>
          </a:p>
        </p:txBody>
      </p:sp>
      <p:sp>
        <p:nvSpPr>
          <p:cNvPr id="3" name="Content Placeholder 2"/>
          <p:cNvSpPr>
            <a:spLocks noGrp="1"/>
          </p:cNvSpPr>
          <p:nvPr>
            <p:ph idx="1"/>
          </p:nvPr>
        </p:nvSpPr>
        <p:spPr/>
        <p:txBody>
          <a:bodyPr/>
          <a:lstStyle/>
          <a:p>
            <a:r>
              <a:rPr lang="en-US" dirty="0" smtClean="0"/>
              <a:t>2 reports are generated </a:t>
            </a:r>
          </a:p>
          <a:p>
            <a:pPr lvl="1"/>
            <a:r>
              <a:rPr lang="en-US" dirty="0" smtClean="0"/>
              <a:t>Monthly report containing details on monthly transaction of each customer</a:t>
            </a:r>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Fraud alert report containing the customer detail &amp; if there are fraud/not</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153795"/>
            <a:ext cx="519112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221088"/>
            <a:ext cx="24669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24603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2_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3621</TotalTime>
  <Words>784</Words>
  <Application>Microsoft Office PowerPoint</Application>
  <PresentationFormat>On-screen Show (4:3)</PresentationFormat>
  <Paragraphs>117</Paragraphs>
  <Slides>11</Slides>
  <Notes>6</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21" baseType="lpstr">
      <vt:lpstr>Arial</vt:lpstr>
      <vt:lpstr>Arial Narrow</vt:lpstr>
      <vt:lpstr>Calibri</vt:lpstr>
      <vt:lpstr>Candara</vt:lpstr>
      <vt:lpstr>Helvetica Light</vt:lpstr>
      <vt:lpstr>Times New Roman</vt:lpstr>
      <vt:lpstr>Wingdings</vt:lpstr>
      <vt:lpstr>2_PPT_Template_Capgemini</vt:lpstr>
      <vt:lpstr>1_Closing slides</vt:lpstr>
      <vt:lpstr>think-cell Slide</vt:lpstr>
      <vt:lpstr>PowerPoint Presentation</vt:lpstr>
      <vt:lpstr>Penske Rockers – Team members</vt:lpstr>
      <vt:lpstr>Use Case</vt:lpstr>
      <vt:lpstr> Assumptions/Predictions for Data Set </vt:lpstr>
      <vt:lpstr>Machine Learning Algorithms – used to identify patterns</vt:lpstr>
      <vt:lpstr>Data Visualization - Models</vt:lpstr>
      <vt:lpstr>Algorithm  - Dataset population</vt:lpstr>
      <vt:lpstr>Algorithm – Dataset processing</vt:lpstr>
      <vt:lpstr>Data Visualization - Reports</vt:lpstr>
      <vt:lpstr>Test scenarios probability considered</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Z/OS</dc:title>
  <dc:creator>Mathivanan</dc:creator>
  <cp:lastModifiedBy>PAC 3</cp:lastModifiedBy>
  <cp:revision>70</cp:revision>
  <dcterms:created xsi:type="dcterms:W3CDTF">2017-03-19T18:06:43Z</dcterms:created>
  <dcterms:modified xsi:type="dcterms:W3CDTF">2017-04-09T19:16:33Z</dcterms:modified>
</cp:coreProperties>
</file>