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77" r:id="rId8"/>
    <p:sldId id="274" r:id="rId9"/>
    <p:sldId id="276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7183" autoAdjust="0"/>
  </p:normalViewPr>
  <p:slideViewPr>
    <p:cSldViewPr>
      <p:cViewPr varScale="1">
        <p:scale>
          <a:sx n="77" d="100"/>
          <a:sy n="77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13C3E-4DEB-4321-BE35-4AB843201AC0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C33EB6-7696-47D2-BAAA-5697338E0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E731-3B87-42C6-B90A-C3AAA2478F95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F1A48-E446-4ABF-B38E-4108EC094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76BB-39D2-41B2-B92E-814EEFF7BC52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9374E-0052-4931-B512-2D2C84160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F759-9B2F-40E4-90D6-C4552C9BA780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0F76E-5776-4314-BBD6-A4EBF7A0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E139-C07B-4322-823F-BF43AB5D2E3F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8DDF-92A7-4CF3-B8F7-D0478C2A4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5857-25DB-49D9-ACA7-6A6E5F7AE154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3FEBB-276B-4772-9D78-8C8C58C21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DED1F9-BF17-4C10-A4D8-F8E470322BE3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D7FD85-AADB-483A-82B2-711628B66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15CE-9D4C-45C3-AA4B-0123434CF3E9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00A4A-0215-4375-BE40-1CAADE3EE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8582-D8B3-45AB-B535-6EC3307A5E22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B06C1-CE52-4BF4-923A-85B3AEEC6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C1C67-ECC9-483E-98CA-2FDE6DB3E036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2F713-F23F-4D9D-A463-C6BB25876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E767D-45D4-42A3-A20F-1820FAA2F536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9A8E5-2F86-48EE-943A-42CDD13D9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FEAD04-5447-4700-AF44-90FA1028CC7D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134863-0F13-4DEE-A348-0901E1A18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1" r:id="rId3"/>
    <p:sldLayoutId id="2147483702" r:id="rId4"/>
    <p:sldLayoutId id="2147483709" r:id="rId5"/>
    <p:sldLayoutId id="2147483710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458200" cy="82391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Fraud Transaction detection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6400800" cy="533400"/>
          </a:xfrm>
        </p:spPr>
        <p:txBody>
          <a:bodyPr/>
          <a:lstStyle/>
          <a:p>
            <a:pPr marL="63500"/>
            <a:r>
              <a:rPr lang="en-US" b="1" dirty="0" err="1">
                <a:solidFill>
                  <a:schemeClr val="bg1"/>
                </a:solidFill>
              </a:rPr>
              <a:t>Hackathon</a:t>
            </a:r>
            <a:r>
              <a:rPr lang="en-US" b="1" dirty="0">
                <a:solidFill>
                  <a:schemeClr val="bg1"/>
                </a:solidFill>
              </a:rPr>
              <a:t> - Artificial Intelligence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Recommendation and Takeaways Placeholder</a:t>
            </a: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895600"/>
            <a:ext cx="2409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619781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We have considered </a:t>
            </a:r>
            <a:r>
              <a:rPr lang="en-US" sz="1200" dirty="0" smtClean="0"/>
              <a:t>supervised learning algorithms like Decision </a:t>
            </a:r>
            <a:r>
              <a:rPr lang="en-US" sz="1200" dirty="0"/>
              <a:t>Tree, Logistic Regression, </a:t>
            </a:r>
            <a:r>
              <a:rPr lang="en-US" sz="1200" dirty="0" err="1"/>
              <a:t>LinearDiscriminantAnalysis</a:t>
            </a:r>
            <a:r>
              <a:rPr lang="en-US" sz="1200" dirty="0"/>
              <a:t>, SVM Algorithms for this Fraud prediction classification problem and evaluated against each other on the below classification measures</a:t>
            </a:r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749" y="4495800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Post Evaluation the model built using logistic regression and classification regression trees were more accurate than the others</a:t>
            </a:r>
            <a:endParaRPr lang="en-US" sz="1200" dirty="0"/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975"/>
          </a:xfrm>
        </p:spPr>
        <p:txBody>
          <a:bodyPr/>
          <a:lstStyle/>
          <a:p>
            <a:r>
              <a:rPr lang="en-US" smtClean="0">
                <a:latin typeface="+mn-lt"/>
              </a:rPr>
              <a:t>SINGULARITY</a:t>
            </a:r>
            <a:endParaRPr lang="en-US" dirty="0" smtClean="0">
              <a:latin typeface="+mn-lt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609600" y="2438400"/>
            <a:ext cx="8077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Amudhan Subbiah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Uthirapathy </a:t>
            </a:r>
            <a:r>
              <a:rPr lang="en-US" dirty="0" smtClean="0">
                <a:latin typeface="+mn-lt"/>
              </a:rPr>
              <a:t>Rajasekar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Senthilkumar Natarajan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 smtClean="0">
                <a:latin typeface="+mn-lt"/>
              </a:rPr>
              <a:t>Business Problem – What are we trying to solve</a:t>
            </a:r>
            <a:r>
              <a:rPr lang="en-US" u="sng" dirty="0" smtClean="0">
                <a:latin typeface="+mn-lt"/>
              </a:rPr>
              <a:t>?</a:t>
            </a:r>
            <a:endParaRPr lang="en-US" u="sng" dirty="0">
              <a:latin typeface="+mn-lt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096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Classification Problem: Automate </a:t>
            </a:r>
            <a:r>
              <a:rPr lang="en-US" dirty="0">
                <a:latin typeface="+mn-lt"/>
              </a:rPr>
              <a:t>Fraud detection process to predict the </a:t>
            </a:r>
            <a:r>
              <a:rPr lang="en-US" dirty="0" smtClean="0">
                <a:latin typeface="+mn-lt"/>
              </a:rPr>
              <a:t>fraudulent </a:t>
            </a:r>
            <a:r>
              <a:rPr lang="en-US" dirty="0">
                <a:latin typeface="+mn-lt"/>
              </a:rPr>
              <a:t>transaction. 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ustomer </a:t>
            </a:r>
            <a:r>
              <a:rPr lang="en-US" dirty="0">
                <a:latin typeface="+mn-lt"/>
              </a:rPr>
              <a:t>transactions from Jan 2016 to Mar 2017 </a:t>
            </a:r>
            <a:r>
              <a:rPr lang="en-US" dirty="0" smtClean="0">
                <a:latin typeface="+mn-lt"/>
              </a:rPr>
              <a:t>were utilized for the learning and prediction.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09600" y="3124200"/>
            <a:ext cx="7924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The Analytic Problem: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With the fraud identification process completed for the analysis period ,our </a:t>
            </a:r>
            <a:r>
              <a:rPr lang="en-US" dirty="0">
                <a:latin typeface="+mn-lt"/>
              </a:rPr>
              <a:t>team </a:t>
            </a:r>
            <a:r>
              <a:rPr lang="en-US" dirty="0" smtClean="0">
                <a:latin typeface="+mn-lt"/>
              </a:rPr>
              <a:t>were tasked </a:t>
            </a:r>
            <a:r>
              <a:rPr lang="en-US" dirty="0">
                <a:latin typeface="+mn-lt"/>
              </a:rPr>
              <a:t>with developing a model that would help </a:t>
            </a:r>
            <a:r>
              <a:rPr lang="en-US" dirty="0" smtClean="0">
                <a:latin typeface="+mn-lt"/>
              </a:rPr>
              <a:t>to detect fraudulent Transaction for the rest of the period.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>
                <a:latin typeface="+mn-lt"/>
              </a:rPr>
              <a:t>Data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 smtClean="0"/>
              <a:t>Data Integration Process</a:t>
            </a:r>
            <a:endParaRPr lang="en-US" u="sng" dirty="0"/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533400" y="1752600"/>
            <a:ext cx="80772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Customer master data and Transaction data are available through execution of  Python </a:t>
            </a:r>
            <a:r>
              <a:rPr lang="en-US" dirty="0">
                <a:latin typeface="Georgia" pitchFamily="18" charset="0"/>
              </a:rPr>
              <a:t>scripts for this task.</a:t>
            </a: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667000"/>
            <a:ext cx="2482174" cy="3314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667000"/>
            <a:ext cx="3569597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Aggregating Data From BUSINESSTXN Data File</a:t>
            </a:r>
            <a:endParaRPr lang="en-US" sz="2800" dirty="0">
              <a:latin typeface="+mn-lt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001" y="1371600"/>
            <a:ext cx="4829175" cy="2676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2024803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Approximately 16% of the customer transaction were fraudulent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146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The detail transaction data is aggregated to monthly level for identifying fraudulent 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3890192"/>
            <a:ext cx="2819400" cy="197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Results and Findings </a:t>
            </a: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838200"/>
            <a:ext cx="32480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2133600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5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When it predicts yes, how often is it correct?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TP/predicted yes </a:t>
            </a:r>
            <a:endParaRPr lang="en-US" sz="11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766" y="3454063"/>
            <a:ext cx="4572000" cy="148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5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Rate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it's actually yes, how often does it predict yes</a:t>
            </a:r>
            <a:r>
              <a:rPr lang="en-US" sz="145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50" dirty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TP/actual yes </a:t>
            </a:r>
          </a:p>
          <a:p>
            <a:pPr marL="800100" lvl="1" indent="-34290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known as "Sensitivity" or "Recall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144869"/>
            <a:ext cx="455416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Score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weighted average of the true positive rate (recall) and precision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660" y="1416611"/>
            <a:ext cx="4572000" cy="60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Model classification measures</a:t>
            </a:r>
            <a:endParaRPr lang="en-US" sz="1600" b="1" dirty="0"/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>
                <a:latin typeface="+mn-lt"/>
              </a:rPr>
              <a:t>Takeaways and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5749</TotalTime>
  <Words>215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Fraud Transaction detection</vt:lpstr>
      <vt:lpstr>SINGULARITY</vt:lpstr>
      <vt:lpstr>Business Problem – What are we trying to solve?</vt:lpstr>
      <vt:lpstr>Data Preparation</vt:lpstr>
      <vt:lpstr>Data Integration Process</vt:lpstr>
      <vt:lpstr>Slide 6</vt:lpstr>
      <vt:lpstr>Modeling</vt:lpstr>
      <vt:lpstr>Slide 8</vt:lpstr>
      <vt:lpstr>Takeaways and 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Zumbr Product Recommender</dc:title>
  <dc:creator>Jonathan Walker</dc:creator>
  <cp:lastModifiedBy>senatara</cp:lastModifiedBy>
  <cp:revision>48</cp:revision>
  <dcterms:created xsi:type="dcterms:W3CDTF">2014-08-16T10:44:58Z</dcterms:created>
  <dcterms:modified xsi:type="dcterms:W3CDTF">2017-04-04T16:21:42Z</dcterms:modified>
</cp:coreProperties>
</file>