
<file path=[Content_Types].xml><?xml version="1.0" encoding="utf-8"?>
<Types xmlns="http://schemas.openxmlformats.org/package/2006/content-types">
  <Override PartName="/ppt/tags/tag8.xml" ContentType="application/vnd.openxmlformats-officedocument.presentationml.tag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slideLayouts/slideLayout15.xml" ContentType="application/vnd.openxmlformats-officedocument.presentationml.slideLayout+xml"/>
  <Override PartName="/ppt/tags/tag49.xml" ContentType="application/vnd.openxmlformats-officedocument.presentationml.tags+xml"/>
  <Default Extension="wmf" ContentType="image/x-wmf"/>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tags/tag29.xml" ContentType="application/vnd.openxmlformats-officedocument.presentationml.tags+xml"/>
  <Override PartName="/ppt/slideLayouts/slideLayout13.xml" ContentType="application/vnd.openxmlformats-officedocument.presentationml.slideLayout+xml"/>
  <Override PartName="/ppt/tags/tag38.xml" ContentType="application/vnd.openxmlformats-officedocument.presentationml.tags+xml"/>
  <Override PartName="/ppt/tags/tag47.xml" ContentType="application/vnd.openxmlformats-officedocument.presentationml.tags+xml"/>
  <Default Extension="docx" ContentType="application/vnd.openxmlformats-officedocument.wordprocessingml.document"/>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36.xml" ContentType="application/vnd.openxmlformats-officedocument.presentationml.tags+xml"/>
  <Override PartName="/ppt/tags/tag4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docProps/app.xml" ContentType="application/vnd.openxmlformats-officedocument.extended-properties+xml"/>
  <Override PartName="/ppt/slideLayouts/slideLayout12.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Default Extension="tiff" ContentType="image/tiff"/>
  <Default Extension="gif" ContentType="image/gif"/>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 id="2147483769" r:id="rId2"/>
  </p:sldMasterIdLst>
  <p:notesMasterIdLst>
    <p:notesMasterId r:id="rId9"/>
  </p:notesMasterIdLst>
  <p:sldIdLst>
    <p:sldId id="295" r:id="rId3"/>
    <p:sldId id="268" r:id="rId4"/>
    <p:sldId id="296" r:id="rId5"/>
    <p:sldId id="270" r:id="rId6"/>
    <p:sldId id="297" r:id="rId7"/>
    <p:sldId id="26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255BB-15D5-4662-B412-B161A631B83A}" type="datetimeFigureOut">
              <a:rPr lang="en-US" smtClean="0"/>
              <a:pPr/>
              <a:t>4/4/2017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087EF9-A988-4EB5-AB12-17B2FFDE1B11}" type="slidenum">
              <a:rPr lang="en-US" smtClean="0"/>
              <a:pPr/>
              <a:t>‹#›</a:t>
            </a:fld>
            <a:endParaRPr lang="en-US"/>
          </a:p>
        </p:txBody>
      </p:sp>
    </p:spTree>
    <p:extLst>
      <p:ext uri="{BB962C8B-B14F-4D97-AF65-F5344CB8AC3E}">
        <p14:creationId xmlns="" xmlns:p14="http://schemas.microsoft.com/office/powerpoint/2010/main" val="2894373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hatis.techtarget.com/definition/Facebook-Like-button"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earchsalesforce.techtarget.com/definition/predictive-analytics" TargetMode="External"/><Relationship Id="rId4" Type="http://schemas.openxmlformats.org/officeDocument/2006/relationships/hyperlink" Target="http://whatis.techtarget.com/definition/statistical-analysis"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hatis.techtarget.com/definition/Facebook-Like-button"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earchsalesforce.techtarget.com/definition/predictive-analytics" TargetMode="External"/><Relationship Id="rId4" Type="http://schemas.openxmlformats.org/officeDocument/2006/relationships/hyperlink" Target="http://whatis.techtarget.com/definition/statistical-analysis"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hatis.techtarget.com/definition/Facebook-Like-button"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earchsalesforce.techtarget.com/definition/predictive-analytics" TargetMode="External"/><Relationship Id="rId4" Type="http://schemas.openxmlformats.org/officeDocument/2006/relationships/hyperlink" Target="http://whatis.techtarget.com/definition/statistical-analysis"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hatis.techtarget.com/definition/Facebook-Like-button"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earchsalesforce.techtarget.com/definition/predictive-analytics" TargetMode="External"/><Relationship Id="rId4" Type="http://schemas.openxmlformats.org/officeDocument/2006/relationships/hyperlink" Target="http://whatis.techtarget.com/definition/statistical-analysi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err="1" smtClean="0">
                <a:solidFill>
                  <a:schemeClr val="tx1"/>
                </a:solidFill>
                <a:latin typeface="+mn-lt"/>
                <a:ea typeface="+mn-ea"/>
                <a:cs typeface="+mn-cs"/>
              </a:rPr>
              <a:t>Facebook's</a:t>
            </a:r>
            <a:r>
              <a:rPr lang="en-US" sz="1200" b="0" i="0" kern="1200" dirty="0" smtClean="0">
                <a:solidFill>
                  <a:schemeClr val="tx1"/>
                </a:solidFill>
                <a:latin typeface="+mn-lt"/>
                <a:ea typeface="+mn-ea"/>
                <a:cs typeface="+mn-cs"/>
              </a:rPr>
              <a:t> News Feed uses machine learning to personalize each member's feed. If a member frequently stops scrolling in order to read or "</a:t>
            </a:r>
            <a:r>
              <a:rPr lang="en-US" sz="1200" b="0" i="0" u="sng" kern="1200" dirty="0" smtClean="0">
                <a:solidFill>
                  <a:schemeClr val="tx1"/>
                </a:solidFill>
                <a:latin typeface="+mn-lt"/>
                <a:ea typeface="+mn-ea"/>
                <a:cs typeface="+mn-cs"/>
                <a:hlinkClick r:id="rId3"/>
              </a:rPr>
              <a:t>like</a:t>
            </a:r>
            <a:r>
              <a:rPr lang="en-US" sz="1200" b="0" i="0" kern="1200" dirty="0" smtClean="0">
                <a:solidFill>
                  <a:schemeClr val="tx1"/>
                </a:solidFill>
                <a:latin typeface="+mn-lt"/>
                <a:ea typeface="+mn-ea"/>
                <a:cs typeface="+mn-cs"/>
              </a:rPr>
              <a:t>" a particular friend's posts, the News Feed will start to show more of that friend's activity earlier in the feed. Behind the scenes, the software is simply using </a:t>
            </a:r>
            <a:r>
              <a:rPr lang="en-US" sz="1200" b="0" i="0" u="sng" kern="1200" dirty="0" smtClean="0">
                <a:solidFill>
                  <a:schemeClr val="tx1"/>
                </a:solidFill>
                <a:latin typeface="+mn-lt"/>
                <a:ea typeface="+mn-ea"/>
                <a:cs typeface="+mn-cs"/>
                <a:hlinkClick r:id="rId4"/>
              </a:rPr>
              <a:t>statistical analysis</a:t>
            </a:r>
            <a:r>
              <a:rPr lang="en-US" sz="1200" b="0" i="0" kern="1200" dirty="0" smtClean="0">
                <a:solidFill>
                  <a:schemeClr val="tx1"/>
                </a:solidFill>
                <a:latin typeface="+mn-lt"/>
                <a:ea typeface="+mn-ea"/>
                <a:cs typeface="+mn-cs"/>
              </a:rPr>
              <a:t> and </a:t>
            </a:r>
            <a:r>
              <a:rPr lang="en-US" sz="1200" b="0" i="0" u="sng" kern="1200" dirty="0" smtClean="0">
                <a:solidFill>
                  <a:schemeClr val="tx1"/>
                </a:solidFill>
                <a:latin typeface="+mn-lt"/>
                <a:ea typeface="+mn-ea"/>
                <a:cs typeface="+mn-cs"/>
                <a:hlinkClick r:id="rId5"/>
              </a:rPr>
              <a:t>predictive analytics</a:t>
            </a:r>
            <a:r>
              <a:rPr lang="en-US" sz="1200" b="0" i="0" kern="1200" dirty="0" smtClean="0">
                <a:solidFill>
                  <a:schemeClr val="tx1"/>
                </a:solidFill>
                <a:latin typeface="+mn-lt"/>
                <a:ea typeface="+mn-ea"/>
                <a:cs typeface="+mn-cs"/>
              </a:rPr>
              <a:t> to identify patterns in the user's data and use to patterns to populate the News Feed. Should the member no longer stop to read, like or comment on the friend's posts, that new data will be included in the data set and the News Feed will adjust accordingly.</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err="1" smtClean="0">
                <a:solidFill>
                  <a:schemeClr val="tx1"/>
                </a:solidFill>
                <a:latin typeface="+mn-lt"/>
                <a:ea typeface="+mn-ea"/>
                <a:cs typeface="+mn-cs"/>
              </a:rPr>
              <a:t>Facebook's</a:t>
            </a:r>
            <a:r>
              <a:rPr lang="en-US" sz="1200" b="0" i="0" kern="1200" dirty="0" smtClean="0">
                <a:solidFill>
                  <a:schemeClr val="tx1"/>
                </a:solidFill>
                <a:latin typeface="+mn-lt"/>
                <a:ea typeface="+mn-ea"/>
                <a:cs typeface="+mn-cs"/>
              </a:rPr>
              <a:t> News Feed uses machine learning to personalize each member's feed. If a member frequently stops scrolling in order to read or "</a:t>
            </a:r>
            <a:r>
              <a:rPr lang="en-US" sz="1200" b="0" i="0" u="sng" kern="1200" dirty="0" smtClean="0">
                <a:solidFill>
                  <a:schemeClr val="tx1"/>
                </a:solidFill>
                <a:latin typeface="+mn-lt"/>
                <a:ea typeface="+mn-ea"/>
                <a:cs typeface="+mn-cs"/>
                <a:hlinkClick r:id="rId3"/>
              </a:rPr>
              <a:t>like</a:t>
            </a:r>
            <a:r>
              <a:rPr lang="en-US" sz="1200" b="0" i="0" kern="1200" dirty="0" smtClean="0">
                <a:solidFill>
                  <a:schemeClr val="tx1"/>
                </a:solidFill>
                <a:latin typeface="+mn-lt"/>
                <a:ea typeface="+mn-ea"/>
                <a:cs typeface="+mn-cs"/>
              </a:rPr>
              <a:t>" a particular friend's posts, the News Feed will start to show more of that friend's activity earlier in the feed. Behind the scenes, the software is simply using </a:t>
            </a:r>
            <a:r>
              <a:rPr lang="en-US" sz="1200" b="0" i="0" u="sng" kern="1200" dirty="0" smtClean="0">
                <a:solidFill>
                  <a:schemeClr val="tx1"/>
                </a:solidFill>
                <a:latin typeface="+mn-lt"/>
                <a:ea typeface="+mn-ea"/>
                <a:cs typeface="+mn-cs"/>
                <a:hlinkClick r:id="rId4"/>
              </a:rPr>
              <a:t>statistical analysis</a:t>
            </a:r>
            <a:r>
              <a:rPr lang="en-US" sz="1200" b="0" i="0" kern="1200" dirty="0" smtClean="0">
                <a:solidFill>
                  <a:schemeClr val="tx1"/>
                </a:solidFill>
                <a:latin typeface="+mn-lt"/>
                <a:ea typeface="+mn-ea"/>
                <a:cs typeface="+mn-cs"/>
              </a:rPr>
              <a:t> and </a:t>
            </a:r>
            <a:r>
              <a:rPr lang="en-US" sz="1200" b="0" i="0" u="sng" kern="1200" dirty="0" smtClean="0">
                <a:solidFill>
                  <a:schemeClr val="tx1"/>
                </a:solidFill>
                <a:latin typeface="+mn-lt"/>
                <a:ea typeface="+mn-ea"/>
                <a:cs typeface="+mn-cs"/>
                <a:hlinkClick r:id="rId5"/>
              </a:rPr>
              <a:t>predictive analytics</a:t>
            </a:r>
            <a:r>
              <a:rPr lang="en-US" sz="1200" b="0" i="0" kern="1200" dirty="0" smtClean="0">
                <a:solidFill>
                  <a:schemeClr val="tx1"/>
                </a:solidFill>
                <a:latin typeface="+mn-lt"/>
                <a:ea typeface="+mn-ea"/>
                <a:cs typeface="+mn-cs"/>
              </a:rPr>
              <a:t> to identify patterns in the user's data and use to patterns to populate the News Feed. Should the member no longer stop to read, like or comment on the friend's posts, that new data will be included in the data set and the News Feed will adjust accordingly.</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err="1" smtClean="0">
                <a:solidFill>
                  <a:schemeClr val="tx1"/>
                </a:solidFill>
                <a:latin typeface="+mn-lt"/>
                <a:ea typeface="+mn-ea"/>
                <a:cs typeface="+mn-cs"/>
              </a:rPr>
              <a:t>Facebook's</a:t>
            </a:r>
            <a:r>
              <a:rPr lang="en-US" sz="1200" b="0" i="0" kern="1200" dirty="0" smtClean="0">
                <a:solidFill>
                  <a:schemeClr val="tx1"/>
                </a:solidFill>
                <a:latin typeface="+mn-lt"/>
                <a:ea typeface="+mn-ea"/>
                <a:cs typeface="+mn-cs"/>
              </a:rPr>
              <a:t> News Feed uses machine learning to personalize each member's feed. If a member frequently stops scrolling in order to read or "</a:t>
            </a:r>
            <a:r>
              <a:rPr lang="en-US" sz="1200" b="0" i="0" u="sng" kern="1200" dirty="0" smtClean="0">
                <a:solidFill>
                  <a:schemeClr val="tx1"/>
                </a:solidFill>
                <a:latin typeface="+mn-lt"/>
                <a:ea typeface="+mn-ea"/>
                <a:cs typeface="+mn-cs"/>
                <a:hlinkClick r:id="rId3"/>
              </a:rPr>
              <a:t>like</a:t>
            </a:r>
            <a:r>
              <a:rPr lang="en-US" sz="1200" b="0" i="0" kern="1200" dirty="0" smtClean="0">
                <a:solidFill>
                  <a:schemeClr val="tx1"/>
                </a:solidFill>
                <a:latin typeface="+mn-lt"/>
                <a:ea typeface="+mn-ea"/>
                <a:cs typeface="+mn-cs"/>
              </a:rPr>
              <a:t>" a particular friend's posts, the News Feed will start to show more of that friend's activity earlier in the feed. Behind the scenes, the software is simply using </a:t>
            </a:r>
            <a:r>
              <a:rPr lang="en-US" sz="1200" b="0" i="0" u="sng" kern="1200" dirty="0" smtClean="0">
                <a:solidFill>
                  <a:schemeClr val="tx1"/>
                </a:solidFill>
                <a:latin typeface="+mn-lt"/>
                <a:ea typeface="+mn-ea"/>
                <a:cs typeface="+mn-cs"/>
                <a:hlinkClick r:id="rId4"/>
              </a:rPr>
              <a:t>statistical analysis</a:t>
            </a:r>
            <a:r>
              <a:rPr lang="en-US" sz="1200" b="0" i="0" kern="1200" dirty="0" smtClean="0">
                <a:solidFill>
                  <a:schemeClr val="tx1"/>
                </a:solidFill>
                <a:latin typeface="+mn-lt"/>
                <a:ea typeface="+mn-ea"/>
                <a:cs typeface="+mn-cs"/>
              </a:rPr>
              <a:t> and </a:t>
            </a:r>
            <a:r>
              <a:rPr lang="en-US" sz="1200" b="0" i="0" u="sng" kern="1200" dirty="0" smtClean="0">
                <a:solidFill>
                  <a:schemeClr val="tx1"/>
                </a:solidFill>
                <a:latin typeface="+mn-lt"/>
                <a:ea typeface="+mn-ea"/>
                <a:cs typeface="+mn-cs"/>
                <a:hlinkClick r:id="rId5"/>
              </a:rPr>
              <a:t>predictive analytics</a:t>
            </a:r>
            <a:r>
              <a:rPr lang="en-US" sz="1200" b="0" i="0" kern="1200" dirty="0" smtClean="0">
                <a:solidFill>
                  <a:schemeClr val="tx1"/>
                </a:solidFill>
                <a:latin typeface="+mn-lt"/>
                <a:ea typeface="+mn-ea"/>
                <a:cs typeface="+mn-cs"/>
              </a:rPr>
              <a:t> to identify patterns in the user's data and use to patterns to populate the News Feed. Should the member no longer stop to read, like or comment on the friend's posts, that new data will be included in the data set and the News Feed will adjust accordingly.</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err="1" smtClean="0">
                <a:solidFill>
                  <a:schemeClr val="tx1"/>
                </a:solidFill>
                <a:latin typeface="+mn-lt"/>
                <a:ea typeface="+mn-ea"/>
                <a:cs typeface="+mn-cs"/>
              </a:rPr>
              <a:t>Facebook's</a:t>
            </a:r>
            <a:r>
              <a:rPr lang="en-US" sz="1200" b="0" i="0" kern="1200" dirty="0" smtClean="0">
                <a:solidFill>
                  <a:schemeClr val="tx1"/>
                </a:solidFill>
                <a:latin typeface="+mn-lt"/>
                <a:ea typeface="+mn-ea"/>
                <a:cs typeface="+mn-cs"/>
              </a:rPr>
              <a:t> News Feed uses machine learning to personalize each member's feed. If a member frequently stops scrolling in order to read or "</a:t>
            </a:r>
            <a:r>
              <a:rPr lang="en-US" sz="1200" b="0" i="0" u="sng" kern="1200" dirty="0" smtClean="0">
                <a:solidFill>
                  <a:schemeClr val="tx1"/>
                </a:solidFill>
                <a:latin typeface="+mn-lt"/>
                <a:ea typeface="+mn-ea"/>
                <a:cs typeface="+mn-cs"/>
                <a:hlinkClick r:id="rId3"/>
              </a:rPr>
              <a:t>like</a:t>
            </a:r>
            <a:r>
              <a:rPr lang="en-US" sz="1200" b="0" i="0" kern="1200" dirty="0" smtClean="0">
                <a:solidFill>
                  <a:schemeClr val="tx1"/>
                </a:solidFill>
                <a:latin typeface="+mn-lt"/>
                <a:ea typeface="+mn-ea"/>
                <a:cs typeface="+mn-cs"/>
              </a:rPr>
              <a:t>" a particular friend's posts, the News Feed will start to show more of that friend's activity earlier in the feed. Behind the scenes, the software is simply using </a:t>
            </a:r>
            <a:r>
              <a:rPr lang="en-US" sz="1200" b="0" i="0" u="sng" kern="1200" dirty="0" smtClean="0">
                <a:solidFill>
                  <a:schemeClr val="tx1"/>
                </a:solidFill>
                <a:latin typeface="+mn-lt"/>
                <a:ea typeface="+mn-ea"/>
                <a:cs typeface="+mn-cs"/>
                <a:hlinkClick r:id="rId4"/>
              </a:rPr>
              <a:t>statistical analysis</a:t>
            </a:r>
            <a:r>
              <a:rPr lang="en-US" sz="1200" b="0" i="0" kern="1200" dirty="0" smtClean="0">
                <a:solidFill>
                  <a:schemeClr val="tx1"/>
                </a:solidFill>
                <a:latin typeface="+mn-lt"/>
                <a:ea typeface="+mn-ea"/>
                <a:cs typeface="+mn-cs"/>
              </a:rPr>
              <a:t> and </a:t>
            </a:r>
            <a:r>
              <a:rPr lang="en-US" sz="1200" b="0" i="0" u="sng" kern="1200" dirty="0" smtClean="0">
                <a:solidFill>
                  <a:schemeClr val="tx1"/>
                </a:solidFill>
                <a:latin typeface="+mn-lt"/>
                <a:ea typeface="+mn-ea"/>
                <a:cs typeface="+mn-cs"/>
                <a:hlinkClick r:id="rId5"/>
              </a:rPr>
              <a:t>predictive analytics</a:t>
            </a:r>
            <a:r>
              <a:rPr lang="en-US" sz="1200" b="0" i="0" kern="1200" dirty="0" smtClean="0">
                <a:solidFill>
                  <a:schemeClr val="tx1"/>
                </a:solidFill>
                <a:latin typeface="+mn-lt"/>
                <a:ea typeface="+mn-ea"/>
                <a:cs typeface="+mn-cs"/>
              </a:rPr>
              <a:t> to identify patterns in the user's data and use to patterns to populate the News Feed. Should the member no longer stop to read, like or comment on the friend's posts, that new data will be included in the data set and the News Feed will adjust accordingly.</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6</a:t>
            </a:fld>
            <a:endParaRPr lang="en-US" dirty="0">
              <a:solidFill>
                <a:prstClr val="black"/>
              </a:solidFill>
            </a:endParaRPr>
          </a:p>
        </p:txBody>
      </p:sp>
    </p:spTree>
    <p:extLst>
      <p:ext uri="{BB962C8B-B14F-4D97-AF65-F5344CB8AC3E}">
        <p14:creationId xmlns="" xmlns:p14="http://schemas.microsoft.com/office/powerpoint/2010/main" val="293821806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5.pn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4.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2.xml"/><Relationship Id="rId7" Type="http://schemas.openxmlformats.org/officeDocument/2006/relationships/image" Target="../media/image7.jpe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Master" Target="../slideMasters/slideMaster1.xml"/><Relationship Id="rId5" Type="http://schemas.openxmlformats.org/officeDocument/2006/relationships/tags" Target="../tags/tag34.xml"/><Relationship Id="rId4" Type="http://schemas.openxmlformats.org/officeDocument/2006/relationships/tags" Target="../tags/tag33.xml"/><Relationship Id="rId9"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46.xml"/><Relationship Id="rId7" Type="http://schemas.openxmlformats.org/officeDocument/2006/relationships/oleObject" Target="../embeddings/oleObject10.bin"/><Relationship Id="rId2" Type="http://schemas.openxmlformats.org/officeDocument/2006/relationships/tags" Target="../tags/tag45.xml"/><Relationship Id="rId1" Type="http://schemas.openxmlformats.org/officeDocument/2006/relationships/vmlDrawing" Target="../drawings/vmlDrawing10.vml"/><Relationship Id="rId6" Type="http://schemas.openxmlformats.org/officeDocument/2006/relationships/slideMaster" Target="../slideMasters/slideMaster2.xml"/><Relationship Id="rId5" Type="http://schemas.openxmlformats.org/officeDocument/2006/relationships/tags" Target="../tags/tag48.xml"/><Relationship Id="rId4" Type="http://schemas.openxmlformats.org/officeDocument/2006/relationships/tags" Target="../tags/tag47.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9.xml"/><Relationship Id="rId1" Type="http://schemas.openxmlformats.org/officeDocument/2006/relationships/vmlDrawing" Target="../drawings/vmlDrawing11.vml"/><Relationship Id="rId5" Type="http://schemas.openxmlformats.org/officeDocument/2006/relationships/image" Target="../media/image15.png"/><Relationship Id="rId4" Type="http://schemas.openxmlformats.org/officeDocument/2006/relationships/oleObject" Target="../embeddings/oleObject11.bin"/></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vmlDrawing" Target="../drawings/vmlDrawing12.v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oleObject" Target="../embeddings/oleObject3.bin"/><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image" Target="../media/image6.jpeg"/><Relationship Id="rId5" Type="http://schemas.openxmlformats.org/officeDocument/2006/relationships/slideMaster" Target="../slideMasters/slideMaster1.xml"/><Relationship Id="rId4" Type="http://schemas.openxmlformats.org/officeDocument/2006/relationships/tags" Target="../tags/tag17.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24.xml"/></Relationships>
</file>

<file path=ppt/slideLayouts/_rels/slideLayout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26.xml"/><Relationship Id="rId7"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7.v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8.v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1">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9" cstate="email">
            <a:extLst>
              <a:ext uri="{28A0092B-C50C-407E-A947-70E740481C1C}">
                <a14:useLocalDpi xmlns="" xmlns:a14="http://schemas.microsoft.com/office/drawing/2010/main" val="0"/>
              </a:ext>
            </a:extLst>
          </a:blip>
          <a:srcRect/>
          <a:stretch>
            <a:fillRect/>
          </a:stretch>
        </p:blipFill>
        <p:spPr bwMode="auto">
          <a:xfrm>
            <a:off x="-8594" y="1511300"/>
            <a:ext cx="9152594" cy="53886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sp>
        <p:nvSpPr>
          <p:cNvPr id="17" name="Rectangle 7"/>
          <p:cNvSpPr/>
          <p:nvPr userDrawn="1">
            <p:custDataLst>
              <p:tags r:id="rId3"/>
            </p:custDataLst>
          </p:nvPr>
        </p:nvSpPr>
        <p:spPr bwMode="auto">
          <a:xfrm>
            <a:off x="-1895"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46538" cy="158750"/>
        </p:xfrm>
        <a:graphic>
          <a:graphicData uri="http://schemas.openxmlformats.org/presentationml/2006/ole">
            <p:oleObj spid="_x0000_s2067"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064418" y="6520695"/>
            <a:ext cx="2770546" cy="239021"/>
          </a:xfrm>
          <a:prstGeom prst="rect">
            <a:avLst/>
          </a:prstGeom>
          <a:noFill/>
        </p:spPr>
      </p:pic>
      <p:sp>
        <p:nvSpPr>
          <p:cNvPr id="2" name="Title 1"/>
          <p:cNvSpPr>
            <a:spLocks noGrp="1"/>
          </p:cNvSpPr>
          <p:nvPr>
            <p:ph type="ctrTitle" hasCustomPrompt="1"/>
            <p:custDataLst>
              <p:tags r:id="rId5"/>
            </p:custDataLst>
          </p:nvPr>
        </p:nvSpPr>
        <p:spPr>
          <a:xfrm>
            <a:off x="4660485" y="3034040"/>
            <a:ext cx="4191400" cy="2261632"/>
          </a:xfrm>
        </p:spPr>
        <p:txBody>
          <a:bodyPr lIns="231412" tIns="33059" rIns="33059" bIns="33059"/>
          <a:lstStyle>
            <a:lvl1pPr algn="l">
              <a:lnSpc>
                <a:spcPct val="100000"/>
              </a:lnSpc>
              <a:defRPr sz="3046"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4660484" y="5329225"/>
            <a:ext cx="4191905" cy="947750"/>
          </a:xfrm>
        </p:spPr>
        <p:txBody>
          <a:bodyPr lIns="231412" tIns="33059" rIns="33059" bIns="33059"/>
          <a:lstStyle>
            <a:lvl1pPr marL="0" indent="0" algn="l">
              <a:lnSpc>
                <a:spcPct val="100000"/>
              </a:lnSpc>
              <a:buNone/>
              <a:defRPr sz="2031" b="0">
                <a:solidFill>
                  <a:schemeClr val="bg1"/>
                </a:solidFill>
                <a:latin typeface="+mn-lt"/>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661139" y="653034"/>
            <a:ext cx="2770161" cy="694690"/>
          </a:xfrm>
          <a:prstGeom prst="rect">
            <a:avLst/>
          </a:prstGeom>
          <a:noFill/>
        </p:spPr>
      </p:pic>
    </p:spTree>
    <p:extLst>
      <p:ext uri="{BB962C8B-B14F-4D97-AF65-F5344CB8AC3E}">
        <p14:creationId xmlns="" xmlns:p14="http://schemas.microsoft.com/office/powerpoint/2010/main" val="220642366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15417" indent="-215417">
              <a:defRPr lang="en-US" sz="1477" b="0" kern="1200" dirty="0" smtClean="0">
                <a:solidFill>
                  <a:schemeClr val="tx1"/>
                </a:solidFill>
                <a:latin typeface="Arial" pitchFamily="34" charset="0"/>
                <a:ea typeface="+mn-ea"/>
                <a:cs typeface="Arial" pitchFamily="34" charset="0"/>
              </a:defRPr>
            </a:lvl1pPr>
            <a:lvl2pPr marL="422041" indent="-206625">
              <a:defRPr lang="en-US" sz="1477" b="0" kern="1200" dirty="0" smtClean="0">
                <a:solidFill>
                  <a:schemeClr val="tx1"/>
                </a:solidFill>
                <a:latin typeface="Arial" pitchFamily="34" charset="0"/>
                <a:ea typeface="+mn-ea"/>
                <a:cs typeface="Arial" pitchFamily="34" charset="0"/>
              </a:defRPr>
            </a:lvl2pPr>
            <a:lvl3pPr>
              <a:defRPr lang="en-US" sz="1292" b="0" kern="1200" dirty="0" smtClean="0">
                <a:solidFill>
                  <a:schemeClr val="tx1"/>
                </a:solidFill>
                <a:latin typeface="Arial" pitchFamily="34" charset="0"/>
                <a:ea typeface="+mn-ea"/>
                <a:cs typeface="Arial" pitchFamily="34" charset="0"/>
              </a:defRPr>
            </a:lvl3pPr>
            <a:lvl4pPr>
              <a:defRPr lang="en-US" sz="1108" b="0" kern="1200" dirty="0" smtClean="0">
                <a:solidFill>
                  <a:schemeClr val="tx1"/>
                </a:solidFill>
                <a:latin typeface="Arial" pitchFamily="34" charset="0"/>
                <a:ea typeface="+mn-ea"/>
                <a:cs typeface="Arial" pitchFamily="34" charset="0"/>
              </a:defRPr>
            </a:lvl4pPr>
            <a:lvl5pPr>
              <a:defRPr lang="en-US" sz="1108" b="0" kern="1200" dirty="0">
                <a:solidFill>
                  <a:schemeClr val="tx1"/>
                </a:solidFill>
                <a:latin typeface="Arial" pitchFamily="34" charset="0"/>
                <a:ea typeface="+mn-ea"/>
                <a:cs typeface="Arial" pitchFamily="34" charset="0"/>
              </a:defRPr>
            </a:lvl5pPr>
          </a:lstStyle>
          <a:p>
            <a:pPr marL="215417" lvl="0" indent="-215417" algn="l" defTabSz="844083" rtl="0" eaLnBrk="1" fontAlgn="base" latinLnBrk="0" hangingPunct="1">
              <a:spcBef>
                <a:spcPct val="0"/>
              </a:spcBef>
              <a:spcAft>
                <a:spcPts val="554"/>
              </a:spcAft>
              <a:buClr>
                <a:schemeClr val="accent2"/>
              </a:buClr>
              <a:buFont typeface="Wingdings" pitchFamily="2" charset="2"/>
              <a:buChar char="§"/>
            </a:pPr>
            <a:r>
              <a:rPr lang="en-US" smtClean="0"/>
              <a:t>Click to edit Master text styles</a:t>
            </a:r>
          </a:p>
          <a:p>
            <a:pPr marL="215417" lvl="1" indent="-215417" algn="l" defTabSz="844083" rtl="0" eaLnBrk="1" fontAlgn="base" latinLnBrk="0" hangingPunct="1">
              <a:spcBef>
                <a:spcPct val="0"/>
              </a:spcBef>
              <a:spcAft>
                <a:spcPts val="554"/>
              </a:spcAft>
              <a:buClr>
                <a:schemeClr val="accent2"/>
              </a:buClr>
              <a:buFont typeface="Wingdings" pitchFamily="2" charset="2"/>
              <a:buChar char="§"/>
            </a:pPr>
            <a:r>
              <a:rPr lang="en-US" smtClean="0"/>
              <a:t>Second level</a:t>
            </a:r>
          </a:p>
          <a:p>
            <a:pPr marL="215417" lvl="2" indent="-215417" algn="l" defTabSz="844083" rtl="0" eaLnBrk="1" fontAlgn="base" latinLnBrk="0" hangingPunct="1">
              <a:spcBef>
                <a:spcPct val="0"/>
              </a:spcBef>
              <a:spcAft>
                <a:spcPts val="554"/>
              </a:spcAft>
              <a:buClr>
                <a:schemeClr val="accent2"/>
              </a:buClr>
              <a:buFont typeface="Wingdings" pitchFamily="2" charset="2"/>
              <a:buChar char="§"/>
            </a:pPr>
            <a:r>
              <a:rPr lang="en-US" smtClean="0"/>
              <a:t>Third level</a:t>
            </a:r>
          </a:p>
          <a:p>
            <a:pPr marL="215417" lvl="3" indent="-215417" algn="l" defTabSz="844083" rtl="0" eaLnBrk="1" fontAlgn="base" latinLnBrk="0" hangingPunct="1">
              <a:spcBef>
                <a:spcPct val="0"/>
              </a:spcBef>
              <a:spcAft>
                <a:spcPts val="554"/>
              </a:spcAft>
              <a:buClr>
                <a:schemeClr val="accent2"/>
              </a:buClr>
              <a:buFont typeface="Wingdings" pitchFamily="2" charset="2"/>
              <a:buChar char="§"/>
            </a:pPr>
            <a:r>
              <a:rPr lang="en-US" smtClean="0"/>
              <a:t>Fourth level</a:t>
            </a:r>
          </a:p>
          <a:p>
            <a:pPr marL="215417" lvl="4" indent="-215417" algn="l" defTabSz="844083" rtl="0" eaLnBrk="1" fontAlgn="base" latinLnBrk="0" hangingPunct="1">
              <a:spcBef>
                <a:spcPct val="0"/>
              </a:spcBef>
              <a:spcAft>
                <a:spcPts val="554"/>
              </a:spcAft>
              <a:buClr>
                <a:schemeClr val="accent2"/>
              </a:buClr>
              <a:buFont typeface="Wingdings" pitchFamily="2" charset="2"/>
              <a:buChar char="§"/>
            </a:pPr>
            <a:r>
              <a:rPr lang="en-US" smtClean="0"/>
              <a:t>Fifth level</a:t>
            </a:r>
            <a:endParaRPr lang="en-US" dirty="0"/>
          </a:p>
        </p:txBody>
      </p:sp>
    </p:spTree>
    <p:extLst>
      <p:ext uri="{BB962C8B-B14F-4D97-AF65-F5344CB8AC3E}">
        <p14:creationId xmlns="" xmlns:p14="http://schemas.microsoft.com/office/powerpoint/2010/main" val="167170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4476" y="136527"/>
            <a:ext cx="8713788" cy="549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44476" y="1265238"/>
            <a:ext cx="8713788" cy="4860925"/>
          </a:xfrm>
        </p:spPr>
        <p:txBody>
          <a:bodyPr rtlCol="0">
            <a:normAutofit/>
          </a:bodyPr>
          <a:lstStyle/>
          <a:p>
            <a:pPr lvl="0"/>
            <a:endParaRPr lang="en-US" noProof="0" smtClean="0"/>
          </a:p>
        </p:txBody>
      </p:sp>
      <p:sp>
        <p:nvSpPr>
          <p:cNvPr id="4" name="Rectangle 103"/>
          <p:cNvSpPr>
            <a:spLocks noGrp="1" noChangeArrowheads="1"/>
          </p:cNvSpPr>
          <p:nvPr>
            <p:ph type="sldNum" sz="quarter" idx="10"/>
          </p:nvPr>
        </p:nvSpPr>
        <p:spPr>
          <a:xfrm>
            <a:off x="8769351" y="6673852"/>
            <a:ext cx="238125" cy="130175"/>
          </a:xfrm>
          <a:prstGeom prst="rect">
            <a:avLst/>
          </a:prstGeom>
        </p:spPr>
        <p:txBody>
          <a:bodyPr/>
          <a:lstStyle>
            <a:lvl1pPr>
              <a:defRPr/>
            </a:lvl1pPr>
          </a:lstStyle>
          <a:p>
            <a:pPr defTabSz="884105">
              <a:defRPr/>
            </a:pPr>
            <a:fld id="{1B3B247A-C777-4CA8-818C-12ECD66741A1}" type="slidenum">
              <a:rPr lang="en-US" sz="1754" smtClean="0">
                <a:solidFill>
                  <a:srgbClr val="263147"/>
                </a:solidFill>
              </a:rPr>
              <a:pPr defTabSz="884105">
                <a:defRPr/>
              </a:pPr>
              <a:t>‹#›</a:t>
            </a:fld>
            <a:endParaRPr lang="en-US" sz="1754">
              <a:solidFill>
                <a:srgbClr val="263147"/>
              </a:solidFill>
            </a:endParaRPr>
          </a:p>
        </p:txBody>
      </p:sp>
    </p:spTree>
    <p:extLst>
      <p:ext uri="{BB962C8B-B14F-4D97-AF65-F5344CB8AC3E}">
        <p14:creationId xmlns="" xmlns:p14="http://schemas.microsoft.com/office/powerpoint/2010/main" val="712844109"/>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Slide 5">
    <p:spTree>
      <p:nvGrpSpPr>
        <p:cNvPr id="1" name=""/>
        <p:cNvGrpSpPr/>
        <p:nvPr/>
      </p:nvGrpSpPr>
      <p:grpSpPr>
        <a:xfrm>
          <a:off x="0" y="0"/>
          <a:ext cx="0" cy="0"/>
          <a:chOff x="0" y="0"/>
          <a:chExt cx="0" cy="0"/>
        </a:xfrm>
      </p:grpSpPr>
      <p:pic>
        <p:nvPicPr>
          <p:cNvPr id="15" name="Picture 2" descr="D:\Users\skhamkar\Downloads\ThinkstockPhotos-474726969.jpg"/>
          <p:cNvPicPr>
            <a:picLocks noChangeAspect="1" noChangeArrowheads="1"/>
          </p:cNvPicPr>
          <p:nvPr userDrawn="1"/>
        </p:nvPicPr>
        <p:blipFill>
          <a:blip r:embed="rId7" cstate="print">
            <a:lum bright="-20000"/>
            <a:duotone>
              <a:prstClr val="black"/>
              <a:schemeClr val="accent1">
                <a:tint val="45000"/>
                <a:satMod val="400000"/>
              </a:schemeClr>
            </a:duotone>
          </a:blip>
          <a:srcRect/>
          <a:stretch>
            <a:fillRect/>
          </a:stretch>
        </p:blipFill>
        <p:spPr bwMode="auto">
          <a:xfrm>
            <a:off x="-1" y="457200"/>
            <a:ext cx="9144001" cy="6102350"/>
          </a:xfrm>
          <a:prstGeom prst="rect">
            <a:avLst/>
          </a:prstGeom>
          <a:noFill/>
          <a:ln>
            <a:noFill/>
          </a:ln>
        </p:spPr>
      </p:pic>
      <p:grpSp>
        <p:nvGrpSpPr>
          <p:cNvPr id="2" name="Group 12"/>
          <p:cNvGrpSpPr/>
          <p:nvPr userDrawn="1"/>
        </p:nvGrpSpPr>
        <p:grpSpPr>
          <a:xfrm>
            <a:off x="6" y="0"/>
            <a:ext cx="9144003" cy="6858000"/>
            <a:chOff x="0" y="0"/>
            <a:chExt cx="9144003" cy="6858000"/>
          </a:xfrm>
        </p:grpSpPr>
        <p:grpSp>
          <p:nvGrpSpPr>
            <p:cNvPr id="3" name="Group 15"/>
            <p:cNvGrpSpPr/>
            <p:nvPr userDrawn="1"/>
          </p:nvGrpSpPr>
          <p:grpSpPr>
            <a:xfrm>
              <a:off x="0" y="0"/>
              <a:ext cx="9144003" cy="1404524"/>
              <a:chOff x="1219200" y="3352800"/>
              <a:chExt cx="9144003" cy="1404524"/>
            </a:xfrm>
          </p:grpSpPr>
          <p:grpSp>
            <p:nvGrpSpPr>
              <p:cNvPr id="4" name="Group 16"/>
              <p:cNvGrpSpPr/>
              <p:nvPr userDrawn="1"/>
            </p:nvGrpSpPr>
            <p:grpSpPr>
              <a:xfrm>
                <a:off x="1219200" y="3352800"/>
                <a:ext cx="9144000" cy="1398896"/>
                <a:chOff x="0" y="0"/>
                <a:chExt cx="9144000" cy="1398896"/>
              </a:xfrm>
            </p:grpSpPr>
            <p:pic>
              <p:nvPicPr>
                <p:cNvPr id="20" name="Picture 19" descr="Header_Title Slide_PPT Template_3.png"/>
                <p:cNvPicPr>
                  <a:picLocks noChangeAspect="1"/>
                </p:cNvPicPr>
                <p:nvPr userDrawn="1"/>
              </p:nvPicPr>
              <p:blipFill>
                <a:blip r:embed="rId8" cstate="email"/>
                <a:srcRect l="2081" r="-1029"/>
                <a:stretch>
                  <a:fillRect/>
                </a:stretch>
              </p:blipFill>
              <p:spPr>
                <a:xfrm>
                  <a:off x="0" y="0"/>
                  <a:ext cx="5029200" cy="1398896"/>
                </a:xfrm>
                <a:prstGeom prst="rect">
                  <a:avLst/>
                </a:prstGeom>
              </p:spPr>
            </p:pic>
            <p:pic>
              <p:nvPicPr>
                <p:cNvPr id="21" name="Picture 20" descr="Header_Title Slide_PPT Template_3.png"/>
                <p:cNvPicPr>
                  <a:picLocks noChangeAspect="1"/>
                </p:cNvPicPr>
                <p:nvPr userDrawn="1"/>
              </p:nvPicPr>
              <p:blipFill>
                <a:blip r:embed="rId8" cstate="email"/>
                <a:srcRect b="29091"/>
                <a:stretch>
                  <a:fillRect/>
                </a:stretch>
              </p:blipFill>
              <p:spPr>
                <a:xfrm>
                  <a:off x="3879273" y="0"/>
                  <a:ext cx="5264727" cy="1026625"/>
                </a:xfrm>
                <a:prstGeom prst="rect">
                  <a:avLst/>
                </a:prstGeom>
                <a:noFill/>
                <a:ln>
                  <a:noFill/>
                </a:ln>
              </p:spPr>
            </p:pic>
          </p:grpSp>
          <p:sp>
            <p:nvSpPr>
              <p:cNvPr id="19" name="Freeform 4"/>
              <p:cNvSpPr>
                <a:spLocks/>
              </p:cNvSpPr>
              <p:nvPr userDrawn="1">
                <p:custDataLst>
                  <p:tags r:id="rId5"/>
                </p:custDataLst>
              </p:nvPr>
            </p:nvSpPr>
            <p:spPr bwMode="auto">
              <a:xfrm>
                <a:off x="1219204" y="40292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grpSp>
        <p:sp>
          <p:nvSpPr>
            <p:cNvPr id="17" name="Rectangle 16"/>
            <p:cNvSpPr/>
            <p:nvPr userDrawn="1"/>
          </p:nvSpPr>
          <p:spPr>
            <a:xfrm>
              <a:off x="0" y="6355080"/>
              <a:ext cx="9144000" cy="502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2400" dirty="0" err="1" smtClean="0">
                <a:solidFill>
                  <a:srgbClr val="1F497D">
                    <a:lumMod val="50000"/>
                  </a:srgbClr>
                </a:solidFill>
              </a:endParaRPr>
            </a:p>
          </p:txBody>
        </p:sp>
      </p:grpSp>
      <p:sp>
        <p:nvSpPr>
          <p:cNvPr id="24" name="Rectangle 23"/>
          <p:cNvSpPr>
            <a:spLocks noChangeArrowheads="1"/>
          </p:cNvSpPr>
          <p:nvPr userDrawn="1">
            <p:custDataLst>
              <p:tags r:id="rId1"/>
            </p:custDataLst>
          </p:nvPr>
        </p:nvSpPr>
        <p:spPr bwMode="auto">
          <a:xfrm>
            <a:off x="6223231" y="6623420"/>
            <a:ext cx="2455979"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a:t>
            </a:r>
            <a:r>
              <a:rPr lang="en-US" altLang="en-US" sz="700" dirty="0" err="1" smtClean="0">
                <a:solidFill>
                  <a:srgbClr val="998C85"/>
                </a:solidFill>
                <a:cs typeface="Helvetica Light"/>
              </a:rPr>
              <a:t>Capgemini</a:t>
            </a:r>
            <a:r>
              <a:rPr lang="en-US" altLang="en-US" sz="700" dirty="0" smtClean="0">
                <a:solidFill>
                  <a:srgbClr val="998C85"/>
                </a:solidFill>
                <a:cs typeface="Helvetica Light"/>
              </a:rPr>
              <a:t> 2017. All Rights Reserved</a:t>
            </a:r>
            <a:endParaRPr lang="en-US" altLang="en-US" sz="700" dirty="0">
              <a:solidFill>
                <a:srgbClr val="998C85"/>
              </a:solidFill>
              <a:cs typeface="Helvetica Light"/>
            </a:endParaRPr>
          </a:p>
        </p:txBody>
      </p:sp>
      <p:sp>
        <p:nvSpPr>
          <p:cNvPr id="28" name="Rectangle 27"/>
          <p:cNvSpPr/>
          <p:nvPr userDrawn="1">
            <p:custDataLst>
              <p:tags r:id="rId2"/>
            </p:custDataLst>
          </p:nvPr>
        </p:nvSpPr>
        <p:spPr>
          <a:xfrm>
            <a:off x="6911931" y="6427223"/>
            <a:ext cx="1767281" cy="195814"/>
          </a:xfrm>
          <a:prstGeom prst="rect">
            <a:avLst/>
          </a:prstGeom>
        </p:spPr>
        <p:txBody>
          <a:bodyPr wrap="none" lIns="35997" tIns="35997" rIns="35997" bIns="35997" anchor="b" anchorCtr="0">
            <a:noAutofit/>
          </a:bodyPr>
          <a:lstStyle/>
          <a:p>
            <a:pPr algn="r"/>
            <a:r>
              <a:rPr lang="en-US" sz="700" dirty="0" smtClean="0">
                <a:solidFill>
                  <a:srgbClr val="1F497D"/>
                </a:solidFill>
              </a:rPr>
              <a:t>Comerica Card Services SOA Solution </a:t>
            </a:r>
            <a:r>
              <a:rPr lang="en-US" sz="700" dirty="0" smtClean="0">
                <a:solidFill>
                  <a:srgbClr val="998C85"/>
                </a:solidFill>
              </a:rPr>
              <a:t>| February 2016 </a:t>
            </a:r>
            <a:r>
              <a:rPr lang="en-US" sz="700" dirty="0">
                <a:solidFill>
                  <a:srgbClr val="998C85"/>
                </a:solidFill>
              </a:rPr>
              <a:t>| Financial Services</a:t>
            </a:r>
          </a:p>
        </p:txBody>
      </p:sp>
      <p:pic>
        <p:nvPicPr>
          <p:cNvPr id="29" name="Picture 103" descr="C:\Users\UserSim\Desktop\Capgemini\Capgemini_logo_cmyk.png"/>
          <p:cNvPicPr>
            <a:picLocks noChangeAspect="1" noChangeArrowheads="1"/>
          </p:cNvPicPr>
          <p:nvPr userDrawn="1">
            <p:custDataLst>
              <p:tags r:id="rId3"/>
            </p:custDataLst>
          </p:nvPr>
        </p:nvPicPr>
        <p:blipFill>
          <a:blip r:embed="rId9" cstate="email"/>
          <a:srcRect/>
          <a:stretch>
            <a:fillRect/>
          </a:stretch>
        </p:blipFill>
        <p:spPr bwMode="auto">
          <a:xfrm>
            <a:off x="146741" y="6443187"/>
            <a:ext cx="1209798" cy="320682"/>
          </a:xfrm>
          <a:prstGeom prst="rect">
            <a:avLst/>
          </a:prstGeom>
          <a:noFill/>
        </p:spPr>
      </p:pic>
      <p:cxnSp>
        <p:nvCxnSpPr>
          <p:cNvPr id="30" name="Straight Connector 5"/>
          <p:cNvCxnSpPr/>
          <p:nvPr userDrawn="1">
            <p:custDataLst>
              <p:tags r:id="rId4"/>
            </p:custDataLst>
          </p:nvPr>
        </p:nvCxnSpPr>
        <p:spPr>
          <a:xfrm flipH="1">
            <a:off x="10"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32" name="Title 1"/>
          <p:cNvSpPr>
            <a:spLocks noGrp="1"/>
          </p:cNvSpPr>
          <p:nvPr>
            <p:ph type="title" hasCustomPrompt="1"/>
          </p:nvPr>
        </p:nvSpPr>
        <p:spPr>
          <a:xfrm>
            <a:off x="467544" y="0"/>
            <a:ext cx="8229600" cy="980728"/>
          </a:xfrm>
        </p:spPr>
        <p:txBody>
          <a:bodyPr>
            <a:normAutofit/>
          </a:bodyPr>
          <a:lstStyle>
            <a:lvl1pPr algn="l">
              <a:defRPr sz="3600" spc="0">
                <a:solidFill>
                  <a:srgbClr val="0094C3"/>
                </a:solidFill>
                <a:latin typeface="+mj-lt"/>
                <a:cs typeface="Arial" pitchFamily="34" charset="0"/>
              </a:defRPr>
            </a:lvl1pPr>
          </a:lstStyle>
          <a:p>
            <a:r>
              <a:rPr lang="en-US" dirty="0" smtClean="0"/>
              <a:t>Click to edit title</a:t>
            </a:r>
            <a:endParaRPr lang="en-US" dirty="0"/>
          </a:p>
        </p:txBody>
      </p:sp>
    </p:spTree>
    <p:extLst>
      <p:ext uri="{BB962C8B-B14F-4D97-AF65-F5344CB8AC3E}">
        <p14:creationId xmlns="" xmlns:p14="http://schemas.microsoft.com/office/powerpoint/2010/main" val="783349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1"/>
          <a:ext cx="135749" cy="143985"/>
        </p:xfrm>
        <a:graphic>
          <a:graphicData uri="http://schemas.openxmlformats.org/presentationml/2006/ole">
            <p:oleObj spid="_x0000_s11283" name="think-cell Slide" r:id="rId7" imgW="360" imgH="360" progId="">
              <p:embed/>
            </p:oleObj>
          </a:graphicData>
        </a:graphic>
      </p:graphicFrame>
      <p:grpSp>
        <p:nvGrpSpPr>
          <p:cNvPr id="2" name="Group 351"/>
          <p:cNvGrpSpPr/>
          <p:nvPr userDrawn="1">
            <p:custDataLst>
              <p:tags r:id="rId2"/>
            </p:custDataLst>
          </p:nvPr>
        </p:nvGrpSpPr>
        <p:grpSpPr>
          <a:xfrm>
            <a:off x="5337165" y="3258545"/>
            <a:ext cx="3416820" cy="2118522"/>
            <a:chOff x="5511798" y="3584333"/>
            <a:chExt cx="4818106" cy="2816468"/>
          </a:xfrm>
        </p:grpSpPr>
        <p:grpSp>
          <p:nvGrpSpPr>
            <p:cNvPr id="3" name="Group 54"/>
            <p:cNvGrpSpPr/>
            <p:nvPr userDrawn="1">
              <p:custDataLst>
                <p:tags r:id="rId4"/>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grpSp>
        <p:grpSp>
          <p:nvGrpSpPr>
            <p:cNvPr id="5"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grpSp>
      </p:grpSp>
      <p:sp>
        <p:nvSpPr>
          <p:cNvPr id="335" name="Rectangle 9"/>
          <p:cNvSpPr>
            <a:spLocks noChangeArrowheads="1"/>
          </p:cNvSpPr>
          <p:nvPr userDrawn="1">
            <p:custDataLst>
              <p:tags r:id="rId3"/>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32308" tIns="47032" rIns="199385" bIns="132923" rtlCol="0" anchor="b"/>
          <a:lstStyle/>
          <a:p>
            <a:pPr algn="just" defTabSz="962762">
              <a:defRPr/>
            </a:pPr>
            <a:r>
              <a:rPr lang="en-US" sz="1662" b="1" dirty="0" smtClean="0">
                <a:solidFill>
                  <a:prstClr val="white"/>
                </a:solidFill>
                <a:latin typeface="Arial"/>
                <a:cs typeface="Arial"/>
              </a:rPr>
              <a:t>About Capgemini</a:t>
            </a:r>
            <a:endParaRPr lang="en-US" sz="923" dirty="0" smtClean="0">
              <a:solidFill>
                <a:prstClr val="white"/>
              </a:solidFill>
              <a:latin typeface="Arial" pitchFamily="34" charset="0"/>
              <a:cs typeface="Arial" pitchFamily="34" charset="0"/>
            </a:endParaRPr>
          </a:p>
          <a:p>
            <a:pPr algn="just" defTabSz="884105"/>
            <a:endParaRPr lang="en-US" sz="923" dirty="0" smtClean="0">
              <a:solidFill>
                <a:prstClr val="white"/>
              </a:solidFill>
              <a:latin typeface="Arial" pitchFamily="34" charset="0"/>
              <a:cs typeface="Arial" pitchFamily="34" charset="0"/>
            </a:endParaRPr>
          </a:p>
          <a:p>
            <a:pPr algn="just" defTabSz="884105">
              <a:defRPr/>
            </a:pPr>
            <a:r>
              <a:rPr lang="en-US" sz="923" dirty="0" smtClean="0">
                <a:solidFill>
                  <a:prstClr val="white"/>
                </a:solidFill>
                <a:latin typeface="Arial" pitchFamily="34" charset="0"/>
                <a:cs typeface="Arial" pitchFamily="34" charset="0"/>
              </a:rPr>
              <a:t>With more than 145,000 people in 40 countries, Capgemini is one of the world's foremost providers of consulting, technology and outsourcing services. The Group reported 2014 global revenues of EUR 10.5 billion.</a:t>
            </a:r>
          </a:p>
          <a:p>
            <a:pPr algn="just" defTabSz="884105">
              <a:defRPr/>
            </a:pPr>
            <a:r>
              <a:rPr lang="en-US" sz="923" dirty="0" smtClean="0">
                <a:solidFill>
                  <a:prstClr val="white"/>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Rightshore</a:t>
            </a:r>
            <a:r>
              <a:rPr lang="en-US" sz="923" b="1" baseline="30000" dirty="0" smtClean="0">
                <a:solidFill>
                  <a:prstClr val="white"/>
                </a:solidFill>
                <a:latin typeface="Arial" pitchFamily="34" charset="0"/>
                <a:cs typeface="Arial" pitchFamily="34" charset="0"/>
              </a:rPr>
              <a:t>®</a:t>
            </a:r>
            <a:r>
              <a:rPr lang="en-US" sz="923" dirty="0" smtClean="0">
                <a:solidFill>
                  <a:prstClr val="white"/>
                </a:solidFill>
                <a:latin typeface="Arial" pitchFamily="34" charset="0"/>
                <a:cs typeface="Arial" pitchFamily="34" charset="0"/>
              </a:rPr>
              <a:t>, its worldwide delivery model.</a:t>
            </a:r>
          </a:p>
          <a:p>
            <a:pPr algn="just" defTabSz="884105">
              <a:defRPr/>
            </a:pPr>
            <a:endParaRPr lang="en-US" sz="969" dirty="0" smtClean="0">
              <a:solidFill>
                <a:prstClr val="white"/>
              </a:solidFill>
              <a:latin typeface="Arial" pitchFamily="34" charset="0"/>
              <a:cs typeface="Arial" pitchFamily="34" charset="0"/>
            </a:endParaRPr>
          </a:p>
          <a:p>
            <a:pPr algn="just" defTabSz="884105">
              <a:defRPr/>
            </a:pPr>
            <a:r>
              <a:rPr lang="en-US" sz="831" i="1" dirty="0" smtClean="0">
                <a:solidFill>
                  <a:prstClr val="white"/>
                </a:solidFill>
                <a:latin typeface="Arial" pitchFamily="34" charset="0"/>
                <a:cs typeface="Arial" pitchFamily="34" charset="0"/>
              </a:rPr>
              <a:t>Rightshore</a:t>
            </a:r>
            <a:r>
              <a:rPr lang="en-US" sz="831" i="1" baseline="30000" dirty="0" smtClean="0">
                <a:solidFill>
                  <a:prstClr val="white"/>
                </a:solidFill>
                <a:latin typeface="Arial" pitchFamily="34" charset="0"/>
                <a:cs typeface="Arial" pitchFamily="34" charset="0"/>
              </a:rPr>
              <a:t>®</a:t>
            </a:r>
            <a:r>
              <a:rPr lang="en-US" sz="831" i="1" dirty="0" smtClean="0">
                <a:solidFill>
                  <a:prstClr val="white"/>
                </a:solidFill>
                <a:latin typeface="Arial" pitchFamily="34" charset="0"/>
                <a:cs typeface="Arial" pitchFamily="34" charset="0"/>
              </a:rPr>
              <a:t> is a trademark belonging to Capgemini</a:t>
            </a:r>
            <a:endParaRPr lang="en-US" sz="831" b="1" kern="0" noProof="1">
              <a:solidFill>
                <a:prstClr val="white"/>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print"/>
          <a:stretch>
            <a:fillRect/>
          </a:stretch>
        </p:blipFill>
        <p:spPr>
          <a:xfrm>
            <a:off x="800977" y="3468294"/>
            <a:ext cx="479605" cy="522508"/>
          </a:xfrm>
          <a:prstGeom prst="rect">
            <a:avLst/>
          </a:prstGeom>
        </p:spPr>
      </p:pic>
    </p:spTree>
    <p:extLst>
      <p:ext uri="{BB962C8B-B14F-4D97-AF65-F5344CB8AC3E}">
        <p14:creationId xmlns="" xmlns:p14="http://schemas.microsoft.com/office/powerpoint/2010/main" val="155504023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1"/>
          <a:ext cx="135749" cy="143985"/>
        </p:xfrm>
        <a:graphic>
          <a:graphicData uri="http://schemas.openxmlformats.org/presentationml/2006/ole">
            <p:oleObj spid="_x0000_s12307" name="think-cell Slide" r:id="rId4" imgW="360" imgH="360" progId="">
              <p:embed/>
            </p:oleObj>
          </a:graphicData>
        </a:graphic>
      </p:graphicFrame>
      <p:sp>
        <p:nvSpPr>
          <p:cNvPr id="5" name="Rectangle 9"/>
          <p:cNvSpPr>
            <a:spLocks noChangeArrowheads="1"/>
          </p:cNvSpPr>
          <p:nvPr userDrawn="1">
            <p:custDataLst>
              <p:tags r:id="rId2"/>
            </p:custDataLst>
          </p:nvPr>
        </p:nvSpPr>
        <p:spPr bwMode="gray">
          <a:xfrm>
            <a:off x="4879571" y="2940256"/>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32308" tIns="47032" rIns="199385" bIns="132923" rtlCol="0" anchor="b"/>
          <a:lstStyle/>
          <a:p>
            <a:pPr algn="just" defTabSz="962762">
              <a:defRPr/>
            </a:pPr>
            <a:r>
              <a:rPr lang="en-US" sz="1662" b="1" dirty="0" smtClean="0">
                <a:solidFill>
                  <a:prstClr val="white"/>
                </a:solidFill>
                <a:latin typeface="Arial"/>
                <a:cs typeface="Arial"/>
              </a:rPr>
              <a:t>About Capgemini</a:t>
            </a:r>
            <a:endParaRPr lang="en-US" sz="923" dirty="0" smtClean="0">
              <a:solidFill>
                <a:prstClr val="white"/>
              </a:solidFill>
              <a:latin typeface="Arial" pitchFamily="34" charset="0"/>
              <a:cs typeface="Arial" pitchFamily="34" charset="0"/>
            </a:endParaRPr>
          </a:p>
          <a:p>
            <a:pPr algn="just" defTabSz="884105"/>
            <a:endParaRPr lang="en-US" sz="923" dirty="0" smtClean="0">
              <a:solidFill>
                <a:prstClr val="white"/>
              </a:solidFill>
              <a:latin typeface="Arial" pitchFamily="34" charset="0"/>
              <a:cs typeface="Arial" pitchFamily="34" charset="0"/>
            </a:endParaRPr>
          </a:p>
          <a:p>
            <a:pPr algn="just" defTabSz="884105"/>
            <a:r>
              <a:rPr lang="en-US" sz="923" dirty="0" smtClean="0">
                <a:solidFill>
                  <a:prstClr val="white"/>
                </a:solidFill>
                <a:latin typeface="Arial" pitchFamily="34" charset="0"/>
                <a:cs typeface="Arial" pitchFamily="34" charset="0"/>
              </a:rPr>
              <a:t>With more than 130,000 people in 44 countries, Capgemini is one of the world's foremost providers of consulting, technology and outsourcing services. The Group reported 2013 global revenues of EUR 10.1 billion.</a:t>
            </a:r>
          </a:p>
          <a:p>
            <a:pPr algn="just" defTabSz="884105"/>
            <a:r>
              <a:rPr lang="en-US" sz="923" dirty="0" smtClean="0">
                <a:solidFill>
                  <a:prstClr val="white"/>
                </a:solidFill>
                <a:latin typeface="Arial" pitchFamily="34" charset="0"/>
                <a:cs typeface="Arial" pitchFamily="34" charset="0"/>
              </a:rPr>
              <a:t>Together </a:t>
            </a:r>
            <a:r>
              <a:rPr lang="en-US" sz="923" dirty="0">
                <a:solidFill>
                  <a:prstClr val="white"/>
                </a:solidFill>
                <a:latin typeface="Arial" pitchFamily="34" charset="0"/>
                <a:cs typeface="Arial" pitchFamily="34" charset="0"/>
              </a:rPr>
              <a:t>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smtClean="0">
                <a:solidFill>
                  <a:prstClr val="white"/>
                </a:solidFill>
                <a:latin typeface="Arial" pitchFamily="34" charset="0"/>
                <a:cs typeface="Arial" pitchFamily="34" charset="0"/>
              </a:rPr>
              <a:t>Experience™, </a:t>
            </a:r>
            <a:r>
              <a:rPr lang="en-US" sz="923" dirty="0">
                <a:solidFill>
                  <a:prstClr val="white"/>
                </a:solidFill>
                <a:latin typeface="Arial" pitchFamily="34" charset="0"/>
                <a:cs typeface="Arial" pitchFamily="34" charset="0"/>
              </a:rPr>
              <a:t>and draws on </a:t>
            </a:r>
            <a:r>
              <a:rPr lang="en-US" sz="923" dirty="0" smtClean="0">
                <a:solidFill>
                  <a:prstClr val="white"/>
                </a:solidFill>
                <a:latin typeface="Arial" pitchFamily="34" charset="0"/>
                <a:cs typeface="Arial" pitchFamily="34" charset="0"/>
              </a:rPr>
              <a:t>Rightshore</a:t>
            </a:r>
            <a:r>
              <a:rPr lang="en-US" sz="923" b="1" baseline="30000" dirty="0" smtClean="0">
                <a:solidFill>
                  <a:prstClr val="white"/>
                </a:solidFill>
                <a:latin typeface="Arial" pitchFamily="34" charset="0"/>
                <a:cs typeface="Arial" pitchFamily="34" charset="0"/>
              </a:rPr>
              <a:t>®</a:t>
            </a:r>
            <a:r>
              <a:rPr lang="en-US" sz="923" dirty="0" smtClean="0">
                <a:solidFill>
                  <a:prstClr val="white"/>
                </a:solidFill>
                <a:latin typeface="Arial" pitchFamily="34" charset="0"/>
                <a:cs typeface="Arial" pitchFamily="34" charset="0"/>
              </a:rPr>
              <a:t>, </a:t>
            </a:r>
            <a:r>
              <a:rPr lang="en-US" sz="923" dirty="0">
                <a:solidFill>
                  <a:prstClr val="white"/>
                </a:solidFill>
                <a:latin typeface="Arial" pitchFamily="34" charset="0"/>
                <a:cs typeface="Arial" pitchFamily="34" charset="0"/>
              </a:rPr>
              <a:t>its worldwide delivery model</a:t>
            </a:r>
            <a:r>
              <a:rPr lang="en-US" sz="923" dirty="0" smtClean="0">
                <a:solidFill>
                  <a:prstClr val="white"/>
                </a:solidFill>
                <a:latin typeface="Arial" pitchFamily="34" charset="0"/>
                <a:cs typeface="Arial" pitchFamily="34" charset="0"/>
              </a:rPr>
              <a:t>.</a:t>
            </a:r>
            <a:endParaRPr lang="en-US" sz="923" dirty="0">
              <a:solidFill>
                <a:prstClr val="white"/>
              </a:solidFill>
              <a:latin typeface="Arial" pitchFamily="34" charset="0"/>
              <a:cs typeface="Arial" pitchFamily="34" charset="0"/>
            </a:endParaRPr>
          </a:p>
          <a:p>
            <a:pPr algn="just" defTabSz="884105"/>
            <a:endParaRPr lang="en-US" sz="969" dirty="0">
              <a:solidFill>
                <a:prstClr val="white"/>
              </a:solidFill>
              <a:latin typeface="Arial" pitchFamily="34" charset="0"/>
              <a:cs typeface="Arial" pitchFamily="34" charset="0"/>
            </a:endParaRPr>
          </a:p>
          <a:p>
            <a:pPr algn="just" defTabSz="884105"/>
            <a:r>
              <a:rPr lang="en-US" sz="831" i="1" dirty="0">
                <a:solidFill>
                  <a:prstClr val="white"/>
                </a:solidFill>
                <a:latin typeface="Arial" pitchFamily="34" charset="0"/>
                <a:cs typeface="Arial" pitchFamily="34" charset="0"/>
              </a:rPr>
              <a:t>Rightshore</a:t>
            </a:r>
            <a:r>
              <a:rPr lang="en-US" sz="831" i="1" baseline="30000" dirty="0">
                <a:solidFill>
                  <a:prstClr val="white"/>
                </a:solidFill>
                <a:latin typeface="Arial" pitchFamily="34" charset="0"/>
                <a:cs typeface="Arial" pitchFamily="34" charset="0"/>
              </a:rPr>
              <a:t>®</a:t>
            </a:r>
            <a:r>
              <a:rPr lang="en-US" sz="831" i="1" dirty="0">
                <a:solidFill>
                  <a:prstClr val="white"/>
                </a:solidFill>
                <a:latin typeface="Arial" pitchFamily="34" charset="0"/>
                <a:cs typeface="Arial" pitchFamily="34" charset="0"/>
              </a:rPr>
              <a:t> is a trademark belonging to Capgemini</a:t>
            </a:r>
            <a:endParaRPr lang="en-US" sz="831" b="1" kern="0" noProof="1">
              <a:solidFill>
                <a:prstClr val="white"/>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5" cstate="print"/>
          <a:stretch>
            <a:fillRect/>
          </a:stretch>
        </p:blipFill>
        <p:spPr>
          <a:xfrm>
            <a:off x="4648582" y="2791400"/>
            <a:ext cx="479605" cy="522508"/>
          </a:xfrm>
          <a:prstGeom prst="rect">
            <a:avLst/>
          </a:prstGeom>
        </p:spPr>
      </p:pic>
    </p:spTree>
    <p:extLst>
      <p:ext uri="{BB962C8B-B14F-4D97-AF65-F5344CB8AC3E}">
        <p14:creationId xmlns="" xmlns:p14="http://schemas.microsoft.com/office/powerpoint/2010/main" val="122222592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58750"/>
        </p:xfrm>
        <a:graphic>
          <a:graphicData uri="http://schemas.openxmlformats.org/presentationml/2006/ole">
            <p:oleObj spid="_x0000_s13331" name="think-cell Slide" r:id="rId3" imgW="360" imgH="360" progId="">
              <p:embed/>
            </p:oleObj>
          </a:graphicData>
        </a:graphic>
      </p:graphicFrame>
    </p:spTree>
    <p:extLst>
      <p:ext uri="{BB962C8B-B14F-4D97-AF65-F5344CB8AC3E}">
        <p14:creationId xmlns="" xmlns:p14="http://schemas.microsoft.com/office/powerpoint/2010/main" val="31413274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email"/>
          <a:srcRect/>
          <a:stretch>
            <a:fillRect/>
          </a:stretch>
        </p:blipFill>
        <p:spPr>
          <a:xfrm>
            <a:off x="0" y="0"/>
            <a:ext cx="9144000" cy="6353298"/>
          </a:xfrm>
          <a:prstGeom prst="rect">
            <a:avLst/>
          </a:prstGeom>
        </p:spPr>
      </p:pic>
      <p:sp>
        <p:nvSpPr>
          <p:cNvPr id="8" name="Rectangle 7"/>
          <p:cNvSpPr/>
          <p:nvPr userDrawn="1"/>
        </p:nvSpPr>
        <p:spPr>
          <a:xfrm>
            <a:off x="0" y="1"/>
            <a:ext cx="9144000"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2215" dirty="0" smtClean="0">
              <a:solidFill>
                <a:srgbClr val="998C85">
                  <a:lumMod val="50000"/>
                </a:srgbClr>
              </a:solidFill>
            </a:endParaRPr>
          </a:p>
        </p:txBody>
      </p:sp>
      <p:graphicFrame>
        <p:nvGraphicFramePr>
          <p:cNvPr id="7" name="Object 6" hidden="1"/>
          <p:cNvGraphicFramePr>
            <a:graphicFrameLocks noChangeAspect="1"/>
          </p:cNvGraphicFramePr>
          <p:nvPr/>
        </p:nvGraphicFramePr>
        <p:xfrm>
          <a:off x="0" y="0"/>
          <a:ext cx="146538" cy="158750"/>
        </p:xfrm>
        <a:graphic>
          <a:graphicData uri="http://schemas.openxmlformats.org/presentationml/2006/ole">
            <p:oleObj spid="_x0000_s3091"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298604" y="1501978"/>
            <a:ext cx="6283986" cy="2950251"/>
          </a:xfrm>
        </p:spPr>
        <p:txBody>
          <a:bodyPr/>
          <a:lstStyle/>
          <a:p>
            <a:pPr lvl="0"/>
            <a:r>
              <a:rPr lang="en-US" noProof="0" dirty="0" smtClean="0"/>
              <a:t>Click to edit Master text style</a:t>
            </a:r>
          </a:p>
        </p:txBody>
      </p:sp>
    </p:spTree>
    <p:extLst>
      <p:ext uri="{BB962C8B-B14F-4D97-AF65-F5344CB8AC3E}">
        <p14:creationId xmlns="" xmlns:p14="http://schemas.microsoft.com/office/powerpoint/2010/main" val="3954262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1"/>
          <a:ext cx="135749" cy="143985"/>
        </p:xfrm>
        <a:graphic>
          <a:graphicData uri="http://schemas.openxmlformats.org/presentationml/2006/ole">
            <p:oleObj spid="_x0000_s4115" name="think-cell Slide" r:id="rId4"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293078" y="1511300"/>
            <a:ext cx="8554914" cy="45847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 xmlns:p14="http://schemas.microsoft.com/office/powerpoint/2010/main" val="5823858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1"/>
          <a:ext cx="135749" cy="143985"/>
        </p:xfrm>
        <a:graphic>
          <a:graphicData uri="http://schemas.openxmlformats.org/presentationml/2006/ole">
            <p:oleObj spid="_x0000_s5139"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 xmlns:p14="http://schemas.microsoft.com/office/powerpoint/2010/main" val="26665875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6163"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1533439"/>
            <a:ext cx="4155820" cy="4715504"/>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1533440"/>
            <a:ext cx="4155820" cy="4725584"/>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 xmlns:p14="http://schemas.microsoft.com/office/powerpoint/2010/main" val="426211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46538" cy="158750"/>
        </p:xfrm>
        <a:graphic>
          <a:graphicData uri="http://schemas.openxmlformats.org/presentationml/2006/ole">
            <p:oleObj spid="_x0000_s7187"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2206953"/>
            <a:ext cx="4155820" cy="4041990"/>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2208394"/>
            <a:ext cx="4155820" cy="4050630"/>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 xmlns:p14="http://schemas.microsoft.com/office/powerpoint/2010/main" val="57045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93077" y="1511299"/>
            <a:ext cx="4214720"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93077" y="1902610"/>
            <a:ext cx="4214720"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108"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1" y="1511299"/>
            <a:ext cx="4185202"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1" y="1902610"/>
            <a:ext cx="4185202"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93077" y="3894138"/>
            <a:ext cx="4214720"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93077" y="4286585"/>
            <a:ext cx="4214720"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1" y="3894138"/>
            <a:ext cx="4185202"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1" y="4286585"/>
            <a:ext cx="4185202"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 xmlns:p14="http://schemas.microsoft.com/office/powerpoint/2010/main" val="15028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1"/>
          <a:ext cx="135749" cy="143985"/>
        </p:xfrm>
        <a:graphic>
          <a:graphicData uri="http://schemas.openxmlformats.org/presentationml/2006/ole">
            <p:oleObj spid="_x0000_s8211" name="think-cell Slide" r:id="rId3" imgW="360" imgH="360" progId="">
              <p:embed/>
            </p:oleObj>
          </a:graphicData>
        </a:graphic>
      </p:graphicFrame>
    </p:spTree>
    <p:extLst>
      <p:ext uri="{BB962C8B-B14F-4D97-AF65-F5344CB8AC3E}">
        <p14:creationId xmlns="" xmlns:p14="http://schemas.microsoft.com/office/powerpoint/2010/main" val="17524531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17501" y="25263"/>
            <a:ext cx="8526463"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17501" y="1005843"/>
            <a:ext cx="8526463" cy="1384995"/>
          </a:xfrm>
          <a:noFill/>
          <a:ln w="9525" algn="ctr">
            <a:noFill/>
            <a:miter lim="800000"/>
            <a:headEnd/>
            <a:tailEnd/>
          </a:ln>
          <a:effectLst/>
        </p:spPr>
        <p:txBody>
          <a:bodyPr/>
          <a:lstStyle>
            <a:lvl1pPr marL="0" indent="0" algn="l" defTabSz="844083" rtl="0" eaLnBrk="0" fontAlgn="base" latinLnBrk="0" hangingPunct="0">
              <a:spcBef>
                <a:spcPct val="0"/>
              </a:spcBef>
              <a:spcAft>
                <a:spcPts val="554"/>
              </a:spcAft>
              <a:buClr>
                <a:schemeClr val="accent2"/>
              </a:buClr>
              <a:buNone/>
              <a:defRPr lang="en-US" sz="1477" b="1" kern="1200" dirty="0" smtClean="0">
                <a:solidFill>
                  <a:schemeClr val="tx1"/>
                </a:solidFill>
                <a:latin typeface="Arial" pitchFamily="34" charset="0"/>
                <a:ea typeface="+mn-ea"/>
                <a:cs typeface="Arial" pitchFamily="34" charset="0"/>
              </a:defRPr>
            </a:lvl1pPr>
            <a:lvl2pPr marL="215417" indent="-215417" algn="l" defTabSz="844083" rtl="0" eaLnBrk="0" fontAlgn="base" latinLnBrk="0" hangingPunct="0">
              <a:spcBef>
                <a:spcPct val="0"/>
              </a:spcBef>
              <a:spcAft>
                <a:spcPts val="554"/>
              </a:spcAft>
              <a:buClr>
                <a:schemeClr val="accent2"/>
              </a:buClr>
              <a:buFont typeface="Wingdings" pitchFamily="2" charset="2"/>
              <a:buChar char="§"/>
              <a:defRPr lang="en-US" sz="1477" b="0" kern="1200" dirty="0" smtClean="0">
                <a:solidFill>
                  <a:schemeClr val="tx1"/>
                </a:solidFill>
                <a:latin typeface="Arial" pitchFamily="34" charset="0"/>
                <a:ea typeface="+mn-ea"/>
                <a:cs typeface="Arial" pitchFamily="34" charset="0"/>
              </a:defRPr>
            </a:lvl2pPr>
            <a:lvl3pPr marL="422041" indent="-206625" algn="l" defTabSz="844083" rtl="0" eaLnBrk="0" fontAlgn="base" latinLnBrk="0" hangingPunct="0">
              <a:spcBef>
                <a:spcPct val="0"/>
              </a:spcBef>
              <a:spcAft>
                <a:spcPts val="554"/>
              </a:spcAft>
              <a:buClr>
                <a:schemeClr val="accent2"/>
              </a:buClr>
              <a:buFont typeface="Arial" pitchFamily="34" charset="0"/>
              <a:buChar char="–"/>
              <a:defRPr lang="en-US" sz="1292" b="0" kern="1200" dirty="0" smtClean="0">
                <a:solidFill>
                  <a:schemeClr val="tx1"/>
                </a:solidFill>
                <a:latin typeface="Arial" pitchFamily="34" charset="0"/>
                <a:ea typeface="+mn-ea"/>
                <a:cs typeface="Arial" pitchFamily="34" charset="0"/>
              </a:defRPr>
            </a:lvl3pPr>
            <a:lvl4pPr marL="637459" indent="-215417" algn="l" defTabSz="844083" rtl="0" eaLnBrk="0" fontAlgn="base" latinLnBrk="0" hangingPunct="0">
              <a:spcBef>
                <a:spcPct val="0"/>
              </a:spcBef>
              <a:spcAft>
                <a:spcPts val="554"/>
              </a:spcAft>
              <a:buClr>
                <a:schemeClr val="accent2"/>
              </a:buClr>
              <a:buFont typeface="Arial" pitchFamily="34" charset="0"/>
              <a:buChar char="•"/>
              <a:defRPr lang="en-US" sz="1108" b="0" kern="1200" dirty="0" smtClean="0">
                <a:solidFill>
                  <a:schemeClr val="tx1"/>
                </a:solidFill>
                <a:latin typeface="Arial" pitchFamily="34" charset="0"/>
                <a:ea typeface="+mn-ea"/>
                <a:cs typeface="Arial" pitchFamily="34" charset="0"/>
              </a:defRPr>
            </a:lvl4pPr>
            <a:lvl5pPr marL="844083" indent="-206625" algn="l" defTabSz="844083" rtl="0" eaLnBrk="0" fontAlgn="base" latinLnBrk="0" hangingPunct="0">
              <a:spcBef>
                <a:spcPct val="0"/>
              </a:spcBef>
              <a:spcAft>
                <a:spcPts val="554"/>
              </a:spcAft>
              <a:buClr>
                <a:schemeClr val="accent2"/>
              </a:buClr>
              <a:buFont typeface="Arial" pitchFamily="34" charset="0"/>
              <a:buChar char="–"/>
              <a:defRPr lang="en-US" sz="1108" b="0" kern="1200" dirty="0" smtClean="0">
                <a:solidFill>
                  <a:schemeClr val="tx1"/>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133944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4.xml"/><Relationship Id="rId3" Type="http://schemas.openxmlformats.org/officeDocument/2006/relationships/slideLayout" Target="../slideLayouts/slideLayout3.xml"/><Relationship Id="rId21" Type="http://schemas.openxmlformats.org/officeDocument/2006/relationships/tags" Target="../tags/tag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tags" Target="../tags/tag1.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tags" Target="../tags/tag8.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tags" Target="../tags/tag42.xml"/><Relationship Id="rId18" Type="http://schemas.openxmlformats.org/officeDocument/2006/relationships/image" Target="../media/image4.emf"/><Relationship Id="rId26" Type="http://schemas.openxmlformats.org/officeDocument/2006/relationships/image" Target="../media/image13.png"/><Relationship Id="rId3" Type="http://schemas.openxmlformats.org/officeDocument/2006/relationships/slideLayout" Target="../slideLayouts/slideLayout15.xml"/><Relationship Id="rId21" Type="http://schemas.openxmlformats.org/officeDocument/2006/relationships/hyperlink" Target="http://www.linkedin.com/company/capgemini" TargetMode="External"/><Relationship Id="rId7" Type="http://schemas.openxmlformats.org/officeDocument/2006/relationships/tags" Target="../tags/tag36.xml"/><Relationship Id="rId12" Type="http://schemas.openxmlformats.org/officeDocument/2006/relationships/tags" Target="../tags/tag41.xml"/><Relationship Id="rId17" Type="http://schemas.openxmlformats.org/officeDocument/2006/relationships/image" Target="../media/image9.tiff"/><Relationship Id="rId25" Type="http://schemas.openxmlformats.org/officeDocument/2006/relationships/hyperlink" Target="http://www.youtube.com/capgemini" TargetMode="External"/><Relationship Id="rId2" Type="http://schemas.openxmlformats.org/officeDocument/2006/relationships/slideLayout" Target="../slideLayouts/slideLayout14.xml"/><Relationship Id="rId16" Type="http://schemas.openxmlformats.org/officeDocument/2006/relationships/oleObject" Target="../embeddings/oleObject9.bin"/><Relationship Id="rId20" Type="http://schemas.openxmlformats.org/officeDocument/2006/relationships/image" Target="../media/image10.png"/><Relationship Id="rId1" Type="http://schemas.openxmlformats.org/officeDocument/2006/relationships/slideLayout" Target="../slideLayouts/slideLayout13.xml"/><Relationship Id="rId6" Type="http://schemas.openxmlformats.org/officeDocument/2006/relationships/tags" Target="../tags/tag35.xml"/><Relationship Id="rId11" Type="http://schemas.openxmlformats.org/officeDocument/2006/relationships/tags" Target="../tags/tag40.xml"/><Relationship Id="rId24" Type="http://schemas.openxmlformats.org/officeDocument/2006/relationships/image" Target="../media/image12.png"/><Relationship Id="rId5" Type="http://schemas.openxmlformats.org/officeDocument/2006/relationships/vmlDrawing" Target="../drawings/vmlDrawing9.vml"/><Relationship Id="rId15" Type="http://schemas.openxmlformats.org/officeDocument/2006/relationships/tags" Target="../tags/tag44.xml"/><Relationship Id="rId23" Type="http://schemas.openxmlformats.org/officeDocument/2006/relationships/hyperlink" Target="http://www.twitter.com/capgemini" TargetMode="External"/><Relationship Id="rId28" Type="http://schemas.openxmlformats.org/officeDocument/2006/relationships/image" Target="../media/image14.gif"/><Relationship Id="rId10" Type="http://schemas.openxmlformats.org/officeDocument/2006/relationships/tags" Target="../tags/tag39.xml"/><Relationship Id="rId19" Type="http://schemas.openxmlformats.org/officeDocument/2006/relationships/hyperlink" Target="http://www.facebook.com/Capgemini" TargetMode="External"/><Relationship Id="rId4" Type="http://schemas.openxmlformats.org/officeDocument/2006/relationships/theme" Target="../theme/theme2.xml"/><Relationship Id="rId9" Type="http://schemas.openxmlformats.org/officeDocument/2006/relationships/tags" Target="../tags/tag38.xml"/><Relationship Id="rId14" Type="http://schemas.openxmlformats.org/officeDocument/2006/relationships/tags" Target="../tags/tag43.xml"/><Relationship Id="rId22" Type="http://schemas.openxmlformats.org/officeDocument/2006/relationships/image" Target="../media/image11.png"/><Relationship Id="rId27" Type="http://schemas.openxmlformats.org/officeDocument/2006/relationships/hyperlink" Target="http://www.slideshare.net/capgemini"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46538" cy="158750"/>
        </p:xfrm>
        <a:graphic>
          <a:graphicData uri="http://schemas.openxmlformats.org/presentationml/2006/ole">
            <p:oleObj spid="_x0000_s1043" name="think-cell Slide" r:id="rId23" imgW="360" imgH="360" progId="">
              <p:embed/>
            </p:oleObj>
          </a:graphicData>
        </a:graphic>
      </p:graphicFrame>
      <p:sp>
        <p:nvSpPr>
          <p:cNvPr id="2" name="Title Placeholder 1"/>
          <p:cNvSpPr>
            <a:spLocks noGrp="1"/>
          </p:cNvSpPr>
          <p:nvPr>
            <p:ph type="title"/>
            <p:custDataLst>
              <p:tags r:id="rId15"/>
            </p:custDataLst>
          </p:nvPr>
        </p:nvSpPr>
        <p:spPr>
          <a:xfrm>
            <a:off x="1" y="1"/>
            <a:ext cx="9143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6"/>
            </p:custDataLst>
          </p:nvPr>
        </p:nvSpPr>
        <p:spPr>
          <a:xfrm>
            <a:off x="298516" y="1501977"/>
            <a:ext cx="8549477"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8832085" y="6665859"/>
            <a:ext cx="100990" cy="99386"/>
          </a:xfrm>
          <a:prstGeom prst="rect">
            <a:avLst/>
          </a:prstGeom>
          <a:noFill/>
        </p:spPr>
        <p:txBody>
          <a:bodyPr wrap="none" lIns="0" tIns="0" rIns="0" bIns="0" rtlCol="0" anchor="ctr">
            <a:spAutoFit/>
          </a:bodyPr>
          <a:lstStyle/>
          <a:p>
            <a:pPr algn="ctr" defTabSz="884105"/>
            <a:fld id="{6A895693-0027-4F28-9367-92E39A51F51C}" type="slidenum">
              <a:rPr lang="en-US" sz="646" smtClean="0">
                <a:solidFill>
                  <a:srgbClr val="998C85"/>
                </a:solidFill>
              </a:rPr>
              <a:pPr algn="ctr" defTabSz="884105"/>
              <a:t>‹#›</a:t>
            </a:fld>
            <a:endParaRPr lang="en-US" sz="646" dirty="0">
              <a:solidFill>
                <a:srgbClr val="998C85"/>
              </a:solidFill>
            </a:endParaRPr>
          </a:p>
        </p:txBody>
      </p:sp>
      <p:sp>
        <p:nvSpPr>
          <p:cNvPr id="9" name="Freeform 4"/>
          <p:cNvSpPr>
            <a:spLocks/>
          </p:cNvSpPr>
          <p:nvPr>
            <p:custDataLst>
              <p:tags r:id="rId18"/>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263147"/>
              </a:solidFill>
            </a:endParaRPr>
          </a:p>
        </p:txBody>
      </p:sp>
      <p:sp>
        <p:nvSpPr>
          <p:cNvPr id="12" name="Rectangle 11"/>
          <p:cNvSpPr>
            <a:spLocks noChangeArrowheads="1"/>
          </p:cNvSpPr>
          <p:nvPr>
            <p:custDataLst>
              <p:tags r:id="rId19"/>
            </p:custDataLst>
          </p:nvPr>
        </p:nvSpPr>
        <p:spPr bwMode="auto">
          <a:xfrm>
            <a:off x="6223228" y="6623404"/>
            <a:ext cx="2455979" cy="183503"/>
          </a:xfrm>
          <a:prstGeom prst="rect">
            <a:avLst/>
          </a:prstGeom>
          <a:noFill/>
          <a:ln w="19050">
            <a:noFill/>
            <a:miter lim="800000"/>
            <a:headEnd/>
            <a:tailEnd/>
          </a:ln>
          <a:effectLst/>
        </p:spPr>
        <p:txBody>
          <a:bodyPr wrap="square" lIns="33228" tIns="33228" rIns="33228" bIns="33228" anchor="b" anchorCtr="0">
            <a:noAutofit/>
          </a:bodyPr>
          <a:lstStyle/>
          <a:p>
            <a:pPr algn="r" defTabSz="918895" eaLnBrk="0" hangingPunct="0">
              <a:lnSpc>
                <a:spcPct val="90000"/>
              </a:lnSpc>
              <a:spcBef>
                <a:spcPct val="10000"/>
              </a:spcBef>
              <a:defRPr/>
            </a:pPr>
            <a:r>
              <a:rPr lang="en-US" altLang="en-US" sz="646" dirty="0" smtClean="0">
                <a:solidFill>
                  <a:srgbClr val="998C85"/>
                </a:solidFill>
                <a:cs typeface="Helvetica Light"/>
              </a:rPr>
              <a:t>Copyright © Capgemini 2014. All Rights Reserved</a:t>
            </a:r>
          </a:p>
        </p:txBody>
      </p:sp>
      <p:sp>
        <p:nvSpPr>
          <p:cNvPr id="13" name="Rectangle 12"/>
          <p:cNvSpPr/>
          <p:nvPr>
            <p:custDataLst>
              <p:tags r:id="rId20"/>
            </p:custDataLst>
          </p:nvPr>
        </p:nvSpPr>
        <p:spPr>
          <a:xfrm>
            <a:off x="6911926" y="6427223"/>
            <a:ext cx="1767281" cy="195814"/>
          </a:xfrm>
          <a:prstGeom prst="rect">
            <a:avLst/>
          </a:prstGeom>
        </p:spPr>
        <p:txBody>
          <a:bodyPr wrap="none" lIns="33228" tIns="33228" rIns="33228" bIns="33228" anchor="b" anchorCtr="0">
            <a:noAutofit/>
          </a:bodyPr>
          <a:lstStyle/>
          <a:p>
            <a:pPr algn="r" defTabSz="884105"/>
            <a:r>
              <a:rPr lang="en-US" sz="646" dirty="0" smtClean="0">
                <a:solidFill>
                  <a:srgbClr val="998C85"/>
                </a:solidFill>
              </a:rPr>
              <a:t>Presentation Title | Date | Financial Services</a:t>
            </a:r>
            <a:endParaRPr lang="en-US" sz="646" dirty="0">
              <a:solidFill>
                <a:srgbClr val="998C85"/>
              </a:solidFill>
            </a:endParaRPr>
          </a:p>
        </p:txBody>
      </p:sp>
      <p:pic>
        <p:nvPicPr>
          <p:cNvPr id="14" name="Picture 103" descr="C:\Users\UserSim\Desktop\Capgemini\Capgemini_logo_cmyk.png"/>
          <p:cNvPicPr>
            <a:picLocks noChangeAspect="1" noChangeArrowheads="1"/>
          </p:cNvPicPr>
          <p:nvPr>
            <p:custDataLst>
              <p:tags r:id="rId21"/>
            </p:custDataLst>
          </p:nvPr>
        </p:nvPicPr>
        <p:blipFill>
          <a:blip r:embed="rId24" cstate="email"/>
          <a:srcRect/>
          <a:stretch>
            <a:fillRect/>
          </a:stretch>
        </p:blipFill>
        <p:spPr bwMode="auto">
          <a:xfrm>
            <a:off x="146741" y="6443187"/>
            <a:ext cx="1209798" cy="320682"/>
          </a:xfrm>
          <a:prstGeom prst="rect">
            <a:avLst/>
          </a:prstGeom>
          <a:noFill/>
        </p:spPr>
      </p:pic>
      <p:cxnSp>
        <p:nvCxnSpPr>
          <p:cNvPr id="15" name="Straight Connector 5"/>
          <p:cNvCxnSpPr/>
          <p:nvPr>
            <p:custDataLst>
              <p:tags r:id="rId22"/>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96715965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8" r:id="rId11"/>
    <p:sldLayoutId id="2147483786" r:id="rId12"/>
  </p:sldLayoutIdLst>
  <p:timing>
    <p:tnLst>
      <p:par>
        <p:cTn id="1" dur="indefinite" restart="never" nodeType="tmRoot"/>
      </p:par>
    </p:tnLst>
  </p:timing>
  <p:txStyles>
    <p:titleStyle>
      <a:lvl1pPr algn="l" defTabSz="844029" rtl="0" eaLnBrk="1" latinLnBrk="0" hangingPunct="1">
        <a:lnSpc>
          <a:spcPct val="100000"/>
        </a:lnSpc>
        <a:spcBef>
          <a:spcPct val="0"/>
        </a:spcBef>
        <a:buNone/>
        <a:defRPr sz="2400" b="0" kern="1200">
          <a:solidFill>
            <a:schemeClr val="tx1"/>
          </a:solidFill>
          <a:latin typeface="+mj-lt"/>
          <a:ea typeface="+mj-ea"/>
          <a:cs typeface="+mj-cs"/>
        </a:defRPr>
      </a:lvl1pPr>
    </p:titleStyle>
    <p:bodyStyle>
      <a:lvl1pPr marL="211021" indent="-211021" algn="l" defTabSz="844029" rtl="0" eaLnBrk="1" latinLnBrk="0" hangingPunct="1">
        <a:lnSpc>
          <a:spcPct val="100000"/>
        </a:lnSpc>
        <a:spcBef>
          <a:spcPts val="0"/>
        </a:spcBef>
        <a:spcAft>
          <a:spcPts val="554"/>
        </a:spcAft>
        <a:buClr>
          <a:schemeClr val="accent5"/>
        </a:buClr>
        <a:buFont typeface="Wingdings" pitchFamily="2" charset="2"/>
        <a:buChar char="§"/>
        <a:defRPr sz="1292" b="0" kern="1200">
          <a:solidFill>
            <a:schemeClr val="tx2">
              <a:lumMod val="50000"/>
            </a:schemeClr>
          </a:solidFill>
          <a:latin typeface="+mn-lt"/>
          <a:ea typeface="+mn-ea"/>
          <a:cs typeface="+mn-cs"/>
        </a:defRPr>
      </a:lvl1pPr>
      <a:lvl2pPr marL="422041" indent="-211021" algn="l" defTabSz="844029" rtl="0" eaLnBrk="1" latinLnBrk="0" hangingPunct="1">
        <a:lnSpc>
          <a:spcPct val="100000"/>
        </a:lnSpc>
        <a:spcBef>
          <a:spcPts val="0"/>
        </a:spcBef>
        <a:spcAft>
          <a:spcPts val="554"/>
        </a:spcAft>
        <a:buClr>
          <a:schemeClr val="accent3"/>
        </a:buClr>
        <a:buFont typeface="Wingdings" pitchFamily="2" charset="2"/>
        <a:buChar char="§"/>
        <a:defRPr sz="1292" kern="1200">
          <a:solidFill>
            <a:schemeClr val="tx2">
              <a:lumMod val="50000"/>
            </a:schemeClr>
          </a:solidFill>
          <a:latin typeface="+mn-lt"/>
          <a:ea typeface="+mn-ea"/>
          <a:cs typeface="+mn-cs"/>
        </a:defRPr>
      </a:lvl2pPr>
      <a:lvl3pPr marL="633062" indent="-211021" algn="l" defTabSz="844029" rtl="0" eaLnBrk="1" latinLnBrk="0" hangingPunct="1">
        <a:lnSpc>
          <a:spcPct val="100000"/>
        </a:lnSpc>
        <a:spcBef>
          <a:spcPts val="0"/>
        </a:spcBef>
        <a:spcAft>
          <a:spcPts val="554"/>
        </a:spcAft>
        <a:buClr>
          <a:schemeClr val="accent2"/>
        </a:buClr>
        <a:buFont typeface="Arial" pitchFamily="34" charset="0"/>
        <a:buChar char="•"/>
        <a:defRPr sz="1292" kern="1200">
          <a:solidFill>
            <a:schemeClr val="tx2">
              <a:lumMod val="50000"/>
            </a:schemeClr>
          </a:solidFill>
          <a:latin typeface="+mn-lt"/>
          <a:ea typeface="+mn-ea"/>
          <a:cs typeface="+mn-cs"/>
        </a:defRPr>
      </a:lvl3pPr>
      <a:lvl4pPr marL="844083" indent="-211021" algn="l" defTabSz="844029" rtl="0" eaLnBrk="1" latinLnBrk="0" hangingPunct="1">
        <a:lnSpc>
          <a:spcPct val="100000"/>
        </a:lnSpc>
        <a:spcBef>
          <a:spcPts val="0"/>
        </a:spcBef>
        <a:spcAft>
          <a:spcPts val="554"/>
        </a:spcAft>
        <a:buClr>
          <a:schemeClr val="bg2"/>
        </a:buClr>
        <a:buFont typeface="Arial" pitchFamily="34" charset="0"/>
        <a:buChar char="–"/>
        <a:defRPr sz="1292" kern="1200">
          <a:solidFill>
            <a:schemeClr val="tx2">
              <a:lumMod val="50000"/>
            </a:schemeClr>
          </a:solidFill>
          <a:latin typeface="+mn-lt"/>
          <a:ea typeface="+mn-ea"/>
          <a:cs typeface="+mn-cs"/>
        </a:defRPr>
      </a:lvl4pPr>
      <a:lvl5pPr marL="1485844" indent="-178770" algn="l" defTabSz="844029" rtl="0" eaLnBrk="1" latinLnBrk="0" hangingPunct="1">
        <a:spcBef>
          <a:spcPts val="0"/>
        </a:spcBef>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46538" cy="158750"/>
        </p:xfrm>
        <a:graphic>
          <a:graphicData uri="http://schemas.openxmlformats.org/presentationml/2006/ole">
            <p:oleObj spid="_x0000_s10259" name="think-cell Slide" r:id="rId16" imgW="360" imgH="360" progId="">
              <p:embed/>
            </p:oleObj>
          </a:graphicData>
        </a:graphic>
      </p:graphicFrame>
      <p:sp>
        <p:nvSpPr>
          <p:cNvPr id="357" name="Rectangle 7"/>
          <p:cNvSpPr/>
          <p:nvPr>
            <p:custDataLst>
              <p:tags r:id="rId6"/>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latin typeface="Arial"/>
              <a:cs typeface="Arial"/>
            </a:endParaRPr>
          </a:p>
        </p:txBody>
      </p:sp>
      <p:pic>
        <p:nvPicPr>
          <p:cNvPr id="8" name="Image 10" descr="Capgemini_logo_lr.tif"/>
          <p:cNvPicPr>
            <a:picLocks noChangeAspect="1"/>
          </p:cNvPicPr>
          <p:nvPr>
            <p:custDataLst>
              <p:tags r:id="rId7"/>
            </p:custDataLst>
          </p:nvPr>
        </p:nvPicPr>
        <p:blipFill>
          <a:blip r:embed="rId17" cstate="email"/>
          <a:stretch>
            <a:fillRect/>
          </a:stretch>
        </p:blipFill>
        <p:spPr>
          <a:xfrm>
            <a:off x="637449" y="930776"/>
            <a:ext cx="2912091" cy="776000"/>
          </a:xfrm>
          <a:prstGeom prst="rect">
            <a:avLst/>
          </a:prstGeom>
        </p:spPr>
      </p:pic>
      <p:pic>
        <p:nvPicPr>
          <p:cNvPr id="9" name="Picture 104" descr="C:\Users\UserSim\Desktop\Capgemini\moto.emf"/>
          <p:cNvPicPr>
            <a:picLocks noChangeAspect="1" noChangeArrowheads="1"/>
          </p:cNvPicPr>
          <p:nvPr>
            <p:custDataLst>
              <p:tags r:id="rId8"/>
            </p:custDataLst>
          </p:nvPr>
        </p:nvPicPr>
        <p:blipFill>
          <a:blip r:embed="rId18" cstate="email"/>
          <a:srcRect/>
          <a:stretch>
            <a:fillRect/>
          </a:stretch>
        </p:blipFill>
        <p:spPr bwMode="auto">
          <a:xfrm>
            <a:off x="5069198" y="1173628"/>
            <a:ext cx="3364886" cy="290298"/>
          </a:xfrm>
          <a:prstGeom prst="rect">
            <a:avLst/>
          </a:prstGeom>
          <a:noFill/>
        </p:spPr>
      </p:pic>
      <p:sp>
        <p:nvSpPr>
          <p:cNvPr id="13" name="Rectangle 12"/>
          <p:cNvSpPr/>
          <p:nvPr>
            <p:custDataLst>
              <p:tags r:id="rId9"/>
            </p:custDataLst>
          </p:nvPr>
        </p:nvSpPr>
        <p:spPr>
          <a:xfrm>
            <a:off x="5099001" y="6396339"/>
            <a:ext cx="4045000" cy="265536"/>
          </a:xfrm>
          <a:prstGeom prst="rect">
            <a:avLst/>
          </a:prstGeom>
        </p:spPr>
        <p:txBody>
          <a:bodyPr wrap="square" lIns="30516" tIns="30516" rIns="305158" bIns="30516" anchor="b" anchorCtr="0">
            <a:spAutoFit/>
          </a:bodyPr>
          <a:lstStyle/>
          <a:p>
            <a:pPr algn="r" defTabSz="884105"/>
            <a:r>
              <a:rPr lang="en-US" sz="646" dirty="0">
                <a:solidFill>
                  <a:prstClr val="white"/>
                </a:solidFill>
                <a:latin typeface="Arial"/>
                <a:cs typeface="Arial"/>
              </a:rPr>
              <a:t>The information contained in this presentation is </a:t>
            </a:r>
            <a:r>
              <a:rPr lang="en-US" sz="646" dirty="0" smtClean="0">
                <a:solidFill>
                  <a:prstClr val="white"/>
                </a:solidFill>
                <a:latin typeface="Arial"/>
                <a:cs typeface="Arial"/>
              </a:rPr>
              <a:t>proprietary.</a:t>
            </a:r>
          </a:p>
          <a:p>
            <a:pPr algn="r" defTabSz="884105"/>
            <a:r>
              <a:rPr lang="en-US" sz="646" dirty="0" smtClean="0">
                <a:solidFill>
                  <a:prstClr val="white"/>
                </a:solidFill>
                <a:latin typeface="Arial"/>
                <a:cs typeface="Arial"/>
              </a:rPr>
              <a:t>© 2015 </a:t>
            </a:r>
            <a:r>
              <a:rPr lang="en-US" sz="646" dirty="0">
                <a:solidFill>
                  <a:prstClr val="white"/>
                </a:solidFill>
                <a:latin typeface="Arial"/>
                <a:cs typeface="Arial"/>
              </a:rPr>
              <a:t>Capgemini. All rights </a:t>
            </a:r>
            <a:r>
              <a:rPr lang="en-US" sz="646" dirty="0" smtClean="0">
                <a:solidFill>
                  <a:prstClr val="white"/>
                </a:solidFill>
                <a:latin typeface="Arial"/>
                <a:cs typeface="Arial"/>
              </a:rPr>
              <a:t>reserved.</a:t>
            </a:r>
            <a:endParaRPr lang="en-US" sz="646" dirty="0">
              <a:solidFill>
                <a:prstClr val="white"/>
              </a:solidFill>
              <a:latin typeface="Arial"/>
              <a:cs typeface="Arial"/>
            </a:endParaRPr>
          </a:p>
        </p:txBody>
      </p:sp>
      <p:sp>
        <p:nvSpPr>
          <p:cNvPr id="15" name="Rectangle 14"/>
          <p:cNvSpPr/>
          <p:nvPr>
            <p:custDataLst>
              <p:tags r:id="rId10"/>
            </p:custDataLst>
          </p:nvPr>
        </p:nvSpPr>
        <p:spPr>
          <a:xfrm>
            <a:off x="6444893" y="5487253"/>
            <a:ext cx="2699107" cy="351163"/>
          </a:xfrm>
          <a:prstGeom prst="rect">
            <a:avLst/>
          </a:prstGeom>
        </p:spPr>
        <p:txBody>
          <a:bodyPr wrap="none" lIns="33231" tIns="33231" rIns="332308" bIns="33231" anchor="b" anchorCtr="0">
            <a:spAutoFit/>
          </a:bodyPr>
          <a:lstStyle/>
          <a:p>
            <a:pPr algn="r" defTabSz="884105"/>
            <a:r>
              <a:rPr lang="en-US" sz="1846" b="1" dirty="0">
                <a:solidFill>
                  <a:prstClr val="white"/>
                </a:solidFill>
                <a:latin typeface="Arial" pitchFamily="34" charset="0"/>
                <a:cs typeface="Arial" pitchFamily="34" charset="0"/>
              </a:rPr>
              <a:t>www.capgemini.com</a:t>
            </a:r>
          </a:p>
        </p:txBody>
      </p:sp>
      <p:pic>
        <p:nvPicPr>
          <p:cNvPr id="16" name="Picture 3" descr="C:\Users\UserSim\Desktop\DS_icons\128x128 shadows\facebook.png">
            <a:hlinkClick r:id="rId19"/>
          </p:cNvPr>
          <p:cNvPicPr>
            <a:picLocks noChangeAspect="1" noChangeArrowheads="1"/>
          </p:cNvPicPr>
          <p:nvPr>
            <p:custDataLst>
              <p:tags r:id="rId11"/>
            </p:custDataLst>
          </p:nvPr>
        </p:nvPicPr>
        <p:blipFill>
          <a:blip r:embed="rId20" cstate="email"/>
          <a:srcRect/>
          <a:stretch>
            <a:fillRect/>
          </a:stretch>
        </p:blipFill>
        <p:spPr bwMode="auto">
          <a:xfrm>
            <a:off x="7328541" y="5932547"/>
            <a:ext cx="256821" cy="263770"/>
          </a:xfrm>
          <a:prstGeom prst="rect">
            <a:avLst/>
          </a:prstGeom>
          <a:noFill/>
        </p:spPr>
      </p:pic>
      <p:pic>
        <p:nvPicPr>
          <p:cNvPr id="17" name="Picture 4" descr="C:\Users\UserSim\Desktop\DS_icons\128x128 shadows\linkedin.png">
            <a:hlinkClick r:id="rId21"/>
          </p:cNvPr>
          <p:cNvPicPr>
            <a:picLocks noChangeAspect="1" noChangeArrowheads="1"/>
          </p:cNvPicPr>
          <p:nvPr>
            <p:custDataLst>
              <p:tags r:id="rId12"/>
            </p:custDataLst>
          </p:nvPr>
        </p:nvPicPr>
        <p:blipFill>
          <a:blip r:embed="rId22" cstate="email"/>
          <a:srcRect/>
          <a:stretch>
            <a:fillRect/>
          </a:stretch>
        </p:blipFill>
        <p:spPr bwMode="auto">
          <a:xfrm>
            <a:off x="7638153" y="5932547"/>
            <a:ext cx="259674" cy="266700"/>
          </a:xfrm>
          <a:prstGeom prst="rect">
            <a:avLst/>
          </a:prstGeom>
          <a:noFill/>
        </p:spPr>
      </p:pic>
      <p:pic>
        <p:nvPicPr>
          <p:cNvPr id="18" name="Picture 5" descr="C:\Users\UserSim\Desktop\DS_icons\128x128 shadows\twitter.png">
            <a:hlinkClick r:id="rId23"/>
          </p:cNvPr>
          <p:cNvPicPr>
            <a:picLocks noChangeAspect="1" noChangeArrowheads="1"/>
          </p:cNvPicPr>
          <p:nvPr>
            <p:custDataLst>
              <p:tags r:id="rId13"/>
            </p:custDataLst>
          </p:nvPr>
        </p:nvPicPr>
        <p:blipFill>
          <a:blip r:embed="rId24" cstate="email"/>
          <a:srcRect/>
          <a:stretch>
            <a:fillRect/>
          </a:stretch>
        </p:blipFill>
        <p:spPr bwMode="auto">
          <a:xfrm>
            <a:off x="8218819" y="5932547"/>
            <a:ext cx="259674" cy="266700"/>
          </a:xfrm>
          <a:prstGeom prst="rect">
            <a:avLst/>
          </a:prstGeom>
          <a:noFill/>
        </p:spPr>
      </p:pic>
      <p:pic>
        <p:nvPicPr>
          <p:cNvPr id="19" name="Picture 6" descr="C:\Users\UserSim\Desktop\DS_icons\128x128 shadows\youtube.png">
            <a:hlinkClick r:id="rId25"/>
          </p:cNvPr>
          <p:cNvPicPr>
            <a:picLocks noChangeAspect="1" noChangeArrowheads="1"/>
          </p:cNvPicPr>
          <p:nvPr>
            <p:custDataLst>
              <p:tags r:id="rId14"/>
            </p:custDataLst>
          </p:nvPr>
        </p:nvPicPr>
        <p:blipFill>
          <a:blip r:embed="rId26" cstate="email"/>
          <a:srcRect/>
          <a:stretch>
            <a:fillRect/>
          </a:stretch>
        </p:blipFill>
        <p:spPr bwMode="auto">
          <a:xfrm>
            <a:off x="8531283" y="5932547"/>
            <a:ext cx="259674" cy="266700"/>
          </a:xfrm>
          <a:prstGeom prst="rect">
            <a:avLst/>
          </a:prstGeom>
          <a:noFill/>
        </p:spPr>
      </p:pic>
      <p:pic>
        <p:nvPicPr>
          <p:cNvPr id="20" name="Image 22" descr="Picto_Slideshare.gif">
            <a:hlinkClick r:id="rId27"/>
          </p:cNvPr>
          <p:cNvPicPr preferRelativeResize="0">
            <a:picLocks/>
          </p:cNvPicPr>
          <p:nvPr>
            <p:custDataLst>
              <p:tags r:id="rId15"/>
            </p:custDataLst>
          </p:nvPr>
        </p:nvPicPr>
        <p:blipFill>
          <a:blip r:embed="rId28"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 xmlns:p14="http://schemas.microsoft.com/office/powerpoint/2010/main" val="358976190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Lst>
  <p:timing>
    <p:tnLst>
      <p:par>
        <p:cTn id="1" dur="indefinite" restart="never" nodeType="tmRoot"/>
      </p:par>
    </p:tnLst>
  </p:timing>
  <p:txStyles>
    <p:titleStyle>
      <a:lvl1pPr algn="ctr" defTabSz="775122" rtl="0" eaLnBrk="1" latinLnBrk="0" hangingPunct="1">
        <a:spcBef>
          <a:spcPct val="0"/>
        </a:spcBef>
        <a:buNone/>
        <a:defRPr sz="3692" kern="1200">
          <a:solidFill>
            <a:schemeClr val="tx1"/>
          </a:solidFill>
          <a:latin typeface="+mj-lt"/>
          <a:ea typeface="+mj-ea"/>
          <a:cs typeface="+mj-cs"/>
        </a:defRPr>
      </a:lvl1pPr>
    </p:titleStyle>
    <p:bodyStyle>
      <a:lvl1pPr marL="290670" indent="-290670" algn="l" defTabSz="775122" rtl="0" eaLnBrk="1" latinLnBrk="0" hangingPunct="1">
        <a:spcBef>
          <a:spcPct val="20000"/>
        </a:spcBef>
        <a:buFont typeface="Arial" pitchFamily="34" charset="0"/>
        <a:buChar char="•"/>
        <a:defRPr sz="2677" kern="1200">
          <a:solidFill>
            <a:schemeClr val="tx1"/>
          </a:solidFill>
          <a:latin typeface="+mn-lt"/>
          <a:ea typeface="+mn-ea"/>
          <a:cs typeface="+mn-cs"/>
        </a:defRPr>
      </a:lvl1pPr>
      <a:lvl2pPr marL="629786" indent="-242225" algn="l" defTabSz="775122"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968901" indent="-193780" algn="l" defTabSz="775122" rtl="0" eaLnBrk="1" latinLnBrk="0" hangingPunct="1">
        <a:spcBef>
          <a:spcPct val="20000"/>
        </a:spcBef>
        <a:buFont typeface="Arial" pitchFamily="34" charset="0"/>
        <a:buChar char="•"/>
        <a:defRPr sz="2031" kern="1200">
          <a:solidFill>
            <a:schemeClr val="tx1"/>
          </a:solidFill>
          <a:latin typeface="+mn-lt"/>
          <a:ea typeface="+mn-ea"/>
          <a:cs typeface="+mn-cs"/>
        </a:defRPr>
      </a:lvl3pPr>
      <a:lvl4pPr marL="135646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4pPr>
      <a:lvl5pPr marL="174402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13.vml"/><Relationship Id="rId4" Type="http://schemas.openxmlformats.org/officeDocument/2006/relationships/package" Target="../embeddings/Microsoft_Office_Word_Document1.docx"/></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5.xml"/><Relationship Id="rId1" Type="http://schemas.openxmlformats.org/officeDocument/2006/relationships/vmlDrawing" Target="../drawings/vmlDrawing14.vml"/><Relationship Id="rId4" Type="http://schemas.openxmlformats.org/officeDocument/2006/relationships/oleObject" Target="../embeddings/oleObject1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6039" y="4581128"/>
            <a:ext cx="3987961" cy="1623838"/>
          </a:xfrm>
        </p:spPr>
        <p:txBody>
          <a:bodyPr/>
          <a:lstStyle/>
          <a:p>
            <a:pPr>
              <a:buNone/>
            </a:pPr>
            <a:r>
              <a:rPr lang="en-US" sz="1600" b="1" u="sng" dirty="0">
                <a:solidFill>
                  <a:srgbClr val="C00000"/>
                </a:solidFill>
                <a:latin typeface="Times New Roman" pitchFamily="18" charset="0"/>
                <a:cs typeface="Times New Roman" pitchFamily="18" charset="0"/>
              </a:rPr>
              <a:t>Team Members</a:t>
            </a:r>
            <a:r>
              <a:rPr lang="en-US" sz="2800" b="1" dirty="0">
                <a:solidFill>
                  <a:srgbClr val="C00000"/>
                </a:solidFill>
                <a:latin typeface="Times New Roman" pitchFamily="18" charset="0"/>
                <a:cs typeface="Times New Roman" pitchFamily="18" charset="0"/>
              </a:rPr>
              <a:t>:</a:t>
            </a:r>
          </a:p>
          <a:p>
            <a:pPr>
              <a:buFont typeface="Wingdings" pitchFamily="2" charset="2"/>
              <a:buChar char="Ø"/>
            </a:pPr>
            <a:r>
              <a:rPr lang="en-US" sz="2800" b="1" dirty="0">
                <a:solidFill>
                  <a:srgbClr val="C00000"/>
                </a:solidFill>
                <a:latin typeface="Times New Roman" pitchFamily="18" charset="0"/>
                <a:cs typeface="Times New Roman" pitchFamily="18" charset="0"/>
              </a:rPr>
              <a:t>Manoj </a:t>
            </a:r>
            <a:r>
              <a:rPr lang="en-US" sz="2800" b="1" dirty="0" smtClean="0">
                <a:solidFill>
                  <a:srgbClr val="C00000"/>
                </a:solidFill>
                <a:latin typeface="Times New Roman" pitchFamily="18" charset="0"/>
                <a:cs typeface="Times New Roman" pitchFamily="18" charset="0"/>
              </a:rPr>
              <a:t>Koyadan</a:t>
            </a:r>
            <a:endParaRPr lang="en-US" sz="2800" b="1" dirty="0">
              <a:solidFill>
                <a:srgbClr val="C00000"/>
              </a:solidFill>
              <a:latin typeface="Times New Roman" pitchFamily="18" charset="0"/>
              <a:cs typeface="Times New Roman" pitchFamily="18" charset="0"/>
            </a:endParaRPr>
          </a:p>
          <a:p>
            <a:pPr>
              <a:buFont typeface="Wingdings" pitchFamily="2" charset="2"/>
              <a:buChar char="Ø"/>
            </a:pPr>
            <a:r>
              <a:rPr lang="en-US" sz="2800" b="1" dirty="0">
                <a:solidFill>
                  <a:srgbClr val="C00000"/>
                </a:solidFill>
                <a:latin typeface="Times New Roman" pitchFamily="18" charset="0"/>
                <a:cs typeface="Times New Roman" pitchFamily="18" charset="0"/>
              </a:rPr>
              <a:t>Pradeep S</a:t>
            </a:r>
          </a:p>
        </p:txBody>
      </p:sp>
      <p:pic>
        <p:nvPicPr>
          <p:cNvPr id="6" name="Picture 2" descr="D:\Users\mkoyadan\Desktop\hackers\Capgemini_logo.png"/>
          <p:cNvPicPr>
            <a:picLocks noChangeAspect="1" noChangeArrowheads="1"/>
          </p:cNvPicPr>
          <p:nvPr/>
        </p:nvPicPr>
        <p:blipFill>
          <a:blip r:embed="rId2" cstate="print"/>
          <a:srcRect/>
          <a:stretch>
            <a:fillRect/>
          </a:stretch>
        </p:blipFill>
        <p:spPr bwMode="auto">
          <a:xfrm>
            <a:off x="0" y="188640"/>
            <a:ext cx="2974428" cy="719811"/>
          </a:xfrm>
          <a:prstGeom prst="rect">
            <a:avLst/>
          </a:prstGeom>
          <a:noFill/>
        </p:spPr>
      </p:pic>
      <p:pic>
        <p:nvPicPr>
          <p:cNvPr id="8" name="Picture 7"/>
          <p:cNvPicPr>
            <a:picLocks noChangeAspect="1"/>
          </p:cNvPicPr>
          <p:nvPr/>
        </p:nvPicPr>
        <p:blipFill>
          <a:blip r:embed="rId3" cstate="print"/>
          <a:stretch>
            <a:fillRect/>
          </a:stretch>
        </p:blipFill>
        <p:spPr>
          <a:xfrm>
            <a:off x="1331640" y="1340768"/>
            <a:ext cx="6552728" cy="1008112"/>
          </a:xfrm>
          <a:prstGeom prst="rect">
            <a:avLst/>
          </a:prstGeom>
        </p:spPr>
      </p:pic>
      <p:pic>
        <p:nvPicPr>
          <p:cNvPr id="9" name="Picture 8"/>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3059832" y="2636912"/>
            <a:ext cx="2562962" cy="257048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prstGeom prst="rect">
            <a:avLst/>
          </a:prstGeom>
          <a:effectLst>
            <a:glow rad="228600">
              <a:schemeClr val="accent5">
                <a:satMod val="175000"/>
                <a:alpha val="40000"/>
              </a:schemeClr>
            </a:glow>
            <a:outerShdw blurRad="40000" dist="23000" dir="5400000" rotWithShape="0">
              <a:srgbClr val="000000">
                <a:alpha val="35000"/>
              </a:srgbClr>
            </a:outerShdw>
          </a:effectLst>
        </p:spPr>
        <p:style>
          <a:lnRef idx="0">
            <a:schemeClr val="accent5"/>
          </a:lnRef>
          <a:fillRef idx="3">
            <a:schemeClr val="accent5"/>
          </a:fillRef>
          <a:effectRef idx="3">
            <a:schemeClr val="accent5"/>
          </a:effectRef>
          <a:fontRef idx="minor">
            <a:schemeClr val="lt1"/>
          </a:fontRef>
        </p:style>
        <p:txBody>
          <a:bodyPr/>
          <a:lstStyle/>
          <a:p>
            <a:pPr algn="ctr" defTabSz="914400">
              <a:spcBef>
                <a:spcPts val="0"/>
              </a:spcBef>
            </a:pPr>
            <a:r>
              <a:rPr lang="en-US" sz="3600" dirty="0" smtClean="0">
                <a:latin typeface="Times New Roman" pitchFamily="18" charset="0"/>
                <a:cs typeface="Times New Roman" pitchFamily="18" charset="0"/>
              </a:rPr>
              <a:t>Introduction</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sz="quarter" idx="10"/>
          </p:nvPr>
        </p:nvSpPr>
        <p:spPr>
          <a:ln/>
        </p:spPr>
        <p:style>
          <a:lnRef idx="2">
            <a:schemeClr val="dk1"/>
          </a:lnRef>
          <a:fillRef idx="1">
            <a:schemeClr val="lt1"/>
          </a:fillRef>
          <a:effectRef idx="0">
            <a:schemeClr val="dk1"/>
          </a:effectRef>
          <a:fontRef idx="minor">
            <a:schemeClr val="dk1"/>
          </a:fontRef>
        </p:style>
        <p:txBody>
          <a:bodyPr/>
          <a:lstStyle/>
          <a:p>
            <a:r>
              <a:rPr lang="en-US" sz="2000" dirty="0" err="1" smtClean="0">
                <a:latin typeface="Times New Roman" pitchFamily="18" charset="0"/>
                <a:cs typeface="Times New Roman" pitchFamily="18" charset="0"/>
              </a:rPr>
              <a:t>Associate,Working</a:t>
            </a:r>
            <a:r>
              <a:rPr lang="en-US" sz="2000" dirty="0" smtClean="0">
                <a:latin typeface="Times New Roman" pitchFamily="18" charset="0"/>
                <a:cs typeface="Times New Roman" pitchFamily="18" charset="0"/>
              </a:rPr>
              <a:t> as VBA developer in Unilever Project, Capgemini. </a:t>
            </a:r>
          </a:p>
          <a:p>
            <a:r>
              <a:rPr lang="en-US" sz="2000" b="1" dirty="0" smtClean="0">
                <a:solidFill>
                  <a:srgbClr val="0070C0"/>
                </a:solidFill>
                <a:latin typeface="Times New Roman" pitchFamily="18" charset="0"/>
                <a:cs typeface="Times New Roman" pitchFamily="18" charset="0"/>
              </a:rPr>
              <a:t>Technologies:- </a:t>
            </a:r>
            <a:r>
              <a:rPr lang="en-US" sz="2000" dirty="0" smtClean="0">
                <a:latin typeface="Times New Roman" pitchFamily="18" charset="0"/>
                <a:cs typeface="Times New Roman" pitchFamily="18" charset="0"/>
              </a:rPr>
              <a:t>VB, Excel, HTML</a:t>
            </a:r>
            <a:r>
              <a:rPr lang="en-US" sz="2000" dirty="0" smtClean="0">
                <a:latin typeface="Times New Roman" pitchFamily="18" charset="0"/>
                <a:cs typeface="Times New Roman" pitchFamily="18" charset="0"/>
              </a:rPr>
              <a:t>, Photoshop</a:t>
            </a:r>
            <a:endParaRPr lang="en-US" sz="2000" dirty="0" smtClean="0">
              <a:latin typeface="Times New Roman" pitchFamily="18" charset="0"/>
              <a:cs typeface="Times New Roman" pitchFamily="18" charset="0"/>
            </a:endParaRPr>
          </a:p>
          <a:p>
            <a:r>
              <a:rPr lang="en-US" sz="2000" b="1" dirty="0" smtClean="0">
                <a:solidFill>
                  <a:srgbClr val="0070C0"/>
                </a:solidFill>
                <a:latin typeface="Times New Roman" pitchFamily="18" charset="0"/>
                <a:cs typeface="Times New Roman" pitchFamily="18" charset="0"/>
              </a:rPr>
              <a:t>Hobbies :- </a:t>
            </a:r>
            <a:r>
              <a:rPr lang="en-US" sz="2000" dirty="0" smtClean="0">
                <a:latin typeface="Times New Roman" pitchFamily="18" charset="0"/>
                <a:cs typeface="Times New Roman" pitchFamily="18" charset="0"/>
              </a:rPr>
              <a:t>Reading, </a:t>
            </a:r>
            <a:r>
              <a:rPr lang="en-US" sz="2000" dirty="0" smtClean="0">
                <a:latin typeface="Times New Roman" pitchFamily="18" charset="0"/>
                <a:cs typeface="Times New Roman" pitchFamily="18" charset="0"/>
              </a:rPr>
              <a:t>Cricket</a:t>
            </a:r>
          </a:p>
          <a:p>
            <a:r>
              <a:rPr lang="en-US" sz="2000" b="1" dirty="0" smtClean="0">
                <a:solidFill>
                  <a:srgbClr val="0070C0"/>
                </a:solidFill>
                <a:latin typeface="Times New Roman" pitchFamily="18" charset="0"/>
                <a:cs typeface="Times New Roman" pitchFamily="18" charset="0"/>
              </a:rPr>
              <a:t>Email </a:t>
            </a:r>
            <a:r>
              <a:rPr lang="en-US" sz="2000" dirty="0" smtClean="0">
                <a:latin typeface="Times New Roman" pitchFamily="18" charset="0"/>
                <a:cs typeface="Times New Roman" pitchFamily="18" charset="0"/>
              </a:rPr>
              <a:t>– </a:t>
            </a:r>
            <a:r>
              <a:rPr lang="en-US" sz="2000" dirty="0" smtClean="0">
                <a:solidFill>
                  <a:schemeClr val="accent5"/>
                </a:solidFill>
                <a:latin typeface="Times New Roman" pitchFamily="18" charset="0"/>
                <a:cs typeface="Times New Roman" pitchFamily="18" charset="0"/>
              </a:rPr>
              <a:t>pradeep.g.s@capgemini.com</a:t>
            </a:r>
          </a:p>
          <a:p>
            <a:r>
              <a:rPr lang="en-US" sz="2000" b="1" dirty="0" smtClean="0">
                <a:solidFill>
                  <a:srgbClr val="0070C0"/>
                </a:solidFill>
                <a:latin typeface="Times New Roman" pitchFamily="18" charset="0"/>
                <a:cs typeface="Times New Roman" pitchFamily="18" charset="0"/>
              </a:rPr>
              <a:t>Mobile - </a:t>
            </a:r>
            <a:r>
              <a:rPr lang="en-US" sz="2000" dirty="0" smtClean="0">
                <a:latin typeface="Times New Roman" pitchFamily="18" charset="0"/>
                <a:cs typeface="Times New Roman" pitchFamily="18" charset="0"/>
              </a:rPr>
              <a:t>9566083613</a:t>
            </a:r>
          </a:p>
        </p:txBody>
      </p:sp>
      <p:sp>
        <p:nvSpPr>
          <p:cNvPr id="5" name="Content Placeholder 4"/>
          <p:cNvSpPr>
            <a:spLocks noGrp="1"/>
          </p:cNvSpPr>
          <p:nvPr>
            <p:ph sz="quarter" idx="11"/>
          </p:nvPr>
        </p:nvSpPr>
        <p:spPr>
          <a:ln/>
        </p:spPr>
        <p:style>
          <a:lnRef idx="2">
            <a:schemeClr val="dk1"/>
          </a:lnRef>
          <a:fillRef idx="1">
            <a:schemeClr val="lt1"/>
          </a:fillRef>
          <a:effectRef idx="0">
            <a:schemeClr val="dk1"/>
          </a:effectRef>
          <a:fontRef idx="minor">
            <a:schemeClr val="dk1"/>
          </a:fontRef>
        </p:style>
        <p:txBody>
          <a:bodyPr/>
          <a:lstStyle/>
          <a:p>
            <a:r>
              <a:rPr lang="en-US" sz="2000" dirty="0" smtClean="0">
                <a:latin typeface="Times New Roman" pitchFamily="18" charset="0"/>
                <a:cs typeface="Times New Roman" pitchFamily="18" charset="0"/>
              </a:rPr>
              <a:t>Architect. Working </a:t>
            </a:r>
            <a:r>
              <a:rPr lang="en-US" sz="2000" dirty="0" smtClean="0">
                <a:latin typeface="Times New Roman" pitchFamily="18" charset="0"/>
                <a:cs typeface="Times New Roman" pitchFamily="18" charset="0"/>
              </a:rPr>
              <a:t>as </a:t>
            </a:r>
            <a:r>
              <a:rPr lang="en-US" sz="2000" dirty="0" smtClean="0">
                <a:latin typeface="Times New Roman" pitchFamily="18" charset="0"/>
                <a:cs typeface="Times New Roman" pitchFamily="18" charset="0"/>
              </a:rPr>
              <a:t>a database architect. Manager in FS-ERP practice, </a:t>
            </a:r>
            <a:r>
              <a:rPr lang="en-US" sz="2000" dirty="0" smtClean="0">
                <a:latin typeface="Times New Roman" pitchFamily="18" charset="0"/>
                <a:cs typeface="Times New Roman" pitchFamily="18" charset="0"/>
              </a:rPr>
              <a:t>Capgemini.</a:t>
            </a:r>
          </a:p>
          <a:p>
            <a:r>
              <a:rPr lang="en-US" sz="2000" b="1" dirty="0" smtClean="0">
                <a:solidFill>
                  <a:srgbClr val="0070C0"/>
                </a:solidFill>
                <a:latin typeface="Times New Roman" pitchFamily="18" charset="0"/>
                <a:cs typeface="Times New Roman" pitchFamily="18" charset="0"/>
              </a:rPr>
              <a:t>Technologies:- </a:t>
            </a:r>
            <a:r>
              <a:rPr lang="en-US" sz="2000" dirty="0" smtClean="0">
                <a:latin typeface="Times New Roman" pitchFamily="18" charset="0"/>
                <a:cs typeface="Times New Roman" pitchFamily="18" charset="0"/>
              </a:rPr>
              <a:t>Databases, Python, R, Machine Learning, MongoDB, SAS</a:t>
            </a:r>
            <a:endParaRPr lang="en-US" sz="2000" dirty="0" smtClean="0">
              <a:latin typeface="Times New Roman" pitchFamily="18" charset="0"/>
              <a:cs typeface="Times New Roman" pitchFamily="18" charset="0"/>
            </a:endParaRPr>
          </a:p>
          <a:p>
            <a:r>
              <a:rPr lang="en-US" sz="2000" b="1" dirty="0" smtClean="0">
                <a:solidFill>
                  <a:srgbClr val="0070C0"/>
                </a:solidFill>
                <a:latin typeface="Times New Roman" pitchFamily="18" charset="0"/>
                <a:cs typeface="Times New Roman" pitchFamily="18" charset="0"/>
              </a:rPr>
              <a:t>Hobbies :- </a:t>
            </a:r>
            <a:r>
              <a:rPr lang="en-US" sz="2000" dirty="0" smtClean="0">
                <a:latin typeface="Times New Roman" pitchFamily="18" charset="0"/>
                <a:cs typeface="Times New Roman" pitchFamily="18" charset="0"/>
              </a:rPr>
              <a:t>Soccer, Badminton, TT, Blogging</a:t>
            </a:r>
          </a:p>
          <a:p>
            <a:r>
              <a:rPr lang="en-US" sz="2000" b="1" dirty="0" smtClean="0">
                <a:solidFill>
                  <a:srgbClr val="0070C0"/>
                </a:solidFill>
                <a:latin typeface="Times New Roman" pitchFamily="18" charset="0"/>
                <a:cs typeface="Times New Roman" pitchFamily="18" charset="0"/>
              </a:rPr>
              <a:t>Email </a:t>
            </a:r>
            <a:r>
              <a:rPr lang="en-US" sz="2000" dirty="0" smtClean="0">
                <a:latin typeface="Times New Roman" pitchFamily="18" charset="0"/>
                <a:cs typeface="Times New Roman" pitchFamily="18" charset="0"/>
              </a:rPr>
              <a:t>– </a:t>
            </a:r>
            <a:r>
              <a:rPr lang="en-US" sz="2000" dirty="0" smtClean="0">
                <a:solidFill>
                  <a:schemeClr val="accent5"/>
                </a:solidFill>
                <a:latin typeface="Times New Roman" pitchFamily="18" charset="0"/>
                <a:cs typeface="Times New Roman" pitchFamily="18" charset="0"/>
              </a:rPr>
              <a:t>manoj.koyadan@capgemini.com</a:t>
            </a:r>
            <a:endParaRPr lang="en-US" sz="2000" dirty="0" smtClean="0">
              <a:solidFill>
                <a:schemeClr val="accent5"/>
              </a:solidFill>
              <a:latin typeface="Times New Roman" pitchFamily="18" charset="0"/>
              <a:cs typeface="Times New Roman" pitchFamily="18" charset="0"/>
            </a:endParaRPr>
          </a:p>
          <a:p>
            <a:r>
              <a:rPr lang="en-US" sz="2000" b="1" dirty="0" smtClean="0">
                <a:solidFill>
                  <a:srgbClr val="0070C0"/>
                </a:solidFill>
                <a:latin typeface="Times New Roman" pitchFamily="18" charset="0"/>
                <a:cs typeface="Times New Roman" pitchFamily="18" charset="0"/>
              </a:rPr>
              <a:t>Mobile </a:t>
            </a:r>
            <a:r>
              <a:rPr lang="en-US" sz="2000" b="1" smtClean="0">
                <a:solidFill>
                  <a:srgbClr val="0070C0"/>
                </a:solidFill>
                <a:latin typeface="Times New Roman" pitchFamily="18" charset="0"/>
                <a:cs typeface="Times New Roman" pitchFamily="18" charset="0"/>
              </a:rPr>
              <a:t>- </a:t>
            </a:r>
            <a:r>
              <a:rPr lang="en-US" sz="2000" smtClean="0">
                <a:latin typeface="Times New Roman" pitchFamily="18" charset="0"/>
                <a:cs typeface="Times New Roman" pitchFamily="18" charset="0"/>
              </a:rPr>
              <a:t>9962984454</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dirty="0"/>
          </a:p>
        </p:txBody>
      </p:sp>
      <p:sp>
        <p:nvSpPr>
          <p:cNvPr id="6" name="Text Placeholder 5"/>
          <p:cNvSpPr>
            <a:spLocks noGrp="1"/>
          </p:cNvSpPr>
          <p:nvPr>
            <p:ph type="body" sz="quarter" idx="12"/>
          </p:nvPr>
        </p:nvSpPr>
        <p:spPr/>
        <p:style>
          <a:lnRef idx="1">
            <a:schemeClr val="dk1"/>
          </a:lnRef>
          <a:fillRef idx="2">
            <a:schemeClr val="dk1"/>
          </a:fillRef>
          <a:effectRef idx="1">
            <a:schemeClr val="dk1"/>
          </a:effectRef>
          <a:fontRef idx="minor">
            <a:schemeClr val="dk1"/>
          </a:fontRef>
        </p:style>
        <p:txBody>
          <a:bodyPr/>
          <a:lstStyle/>
          <a:p>
            <a:r>
              <a:rPr lang="en-US" dirty="0" smtClean="0">
                <a:solidFill>
                  <a:srgbClr val="0070C0"/>
                </a:solidFill>
              </a:rPr>
              <a:t>Pradeep S</a:t>
            </a:r>
            <a:endParaRPr lang="en-US" dirty="0">
              <a:solidFill>
                <a:srgbClr val="0070C0"/>
              </a:solidFill>
            </a:endParaRPr>
          </a:p>
        </p:txBody>
      </p:sp>
      <p:sp>
        <p:nvSpPr>
          <p:cNvPr id="7" name="Text Placeholder 6"/>
          <p:cNvSpPr>
            <a:spLocks noGrp="1"/>
          </p:cNvSpPr>
          <p:nvPr>
            <p:ph type="body" sz="quarter" idx="13"/>
          </p:nvPr>
        </p:nvSpPr>
        <p:spPr/>
        <p:style>
          <a:lnRef idx="1">
            <a:schemeClr val="dk1"/>
          </a:lnRef>
          <a:fillRef idx="2">
            <a:schemeClr val="dk1"/>
          </a:fillRef>
          <a:effectRef idx="1">
            <a:schemeClr val="dk1"/>
          </a:effectRef>
          <a:fontRef idx="minor">
            <a:schemeClr val="dk1"/>
          </a:fontRef>
        </p:style>
        <p:txBody>
          <a:bodyPr vert="horz" lIns="0" tIns="72000" rIns="72000" bIns="72000" rtlCol="0" anchor="ctr">
            <a:noAutofit/>
          </a:bodyPr>
          <a:lstStyle/>
          <a:p>
            <a:r>
              <a:rPr lang="en-US" dirty="0">
                <a:solidFill>
                  <a:srgbClr val="0070C0"/>
                </a:solidFill>
              </a:rPr>
              <a:t>Manoj Koyadan</a:t>
            </a:r>
          </a:p>
        </p:txBody>
      </p:sp>
    </p:spTree>
    <p:extLst>
      <p:ext uri="{BB962C8B-B14F-4D97-AF65-F5344CB8AC3E}">
        <p14:creationId xmlns="" xmlns:p14="http://schemas.microsoft.com/office/powerpoint/2010/main" val="4195560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prstGeom prst="rect">
            <a:avLst/>
          </a:prstGeom>
          <a:effectLst>
            <a:glow rad="228600">
              <a:schemeClr val="accent5">
                <a:satMod val="175000"/>
                <a:alpha val="40000"/>
              </a:schemeClr>
            </a:glow>
            <a:outerShdw blurRad="40000" dist="23000" dir="5400000" rotWithShape="0">
              <a:srgbClr val="000000">
                <a:alpha val="35000"/>
              </a:srgbClr>
            </a:outerShdw>
          </a:effectLst>
        </p:spPr>
        <p:style>
          <a:lnRef idx="0">
            <a:schemeClr val="accent5"/>
          </a:lnRef>
          <a:fillRef idx="3">
            <a:schemeClr val="accent5"/>
          </a:fillRef>
          <a:effectRef idx="3">
            <a:schemeClr val="accent5"/>
          </a:effectRef>
          <a:fontRef idx="minor">
            <a:schemeClr val="lt1"/>
          </a:fontRef>
        </p:style>
        <p:txBody>
          <a:bodyPr/>
          <a:lstStyle/>
          <a:p>
            <a:pPr algn="ctr" defTabSz="914400">
              <a:spcBef>
                <a:spcPts val="0"/>
              </a:spcBef>
            </a:pPr>
            <a:r>
              <a:rPr lang="en-US" sz="3600" dirty="0" smtClean="0">
                <a:latin typeface="Times New Roman" pitchFamily="18" charset="0"/>
                <a:cs typeface="Times New Roman" pitchFamily="18" charset="0"/>
              </a:rPr>
              <a:t>Data Preparation</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sz="quarter" idx="10"/>
          </p:nvPr>
        </p:nvSpPr>
        <p:spPr>
          <a:ln/>
        </p:spPr>
        <p:style>
          <a:lnRef idx="2">
            <a:schemeClr val="dk1"/>
          </a:lnRef>
          <a:fillRef idx="1">
            <a:schemeClr val="lt1"/>
          </a:fillRef>
          <a:effectRef idx="0">
            <a:schemeClr val="dk1"/>
          </a:effectRef>
          <a:fontRef idx="minor">
            <a:schemeClr val="dk1"/>
          </a:fontRef>
        </p:style>
        <p:txBody>
          <a:bodyPr/>
          <a:lstStyle/>
          <a:p>
            <a:r>
              <a:rPr lang="en-US" sz="2000" dirty="0" smtClean="0">
                <a:latin typeface="Times New Roman" pitchFamily="18" charset="0"/>
                <a:cs typeface="Times New Roman" pitchFamily="18" charset="0"/>
              </a:rPr>
              <a:t>Downloaded </a:t>
            </a:r>
            <a:r>
              <a:rPr lang="en-US" sz="2000" dirty="0" smtClean="0">
                <a:latin typeface="Times New Roman" pitchFamily="18" charset="0"/>
                <a:cs typeface="Times New Roman" pitchFamily="18" charset="0"/>
              </a:rPr>
              <a:t>100 unique name from </a:t>
            </a:r>
            <a:r>
              <a:rPr lang="en-US" sz="2000" dirty="0" smtClean="0">
                <a:latin typeface="Times New Roman" pitchFamily="18" charset="0"/>
                <a:cs typeface="Times New Roman" pitchFamily="18" charset="0"/>
              </a:rPr>
              <a:t>internet</a:t>
            </a:r>
          </a:p>
          <a:p>
            <a:pPr marL="0" indent="0"/>
            <a:r>
              <a:rPr lang="en-US" sz="2000" dirty="0" smtClean="0">
                <a:latin typeface="Times New Roman" pitchFamily="18" charset="0"/>
                <a:cs typeface="Times New Roman" pitchFamily="18" charset="0"/>
              </a:rPr>
              <a:t> Assigned </a:t>
            </a:r>
            <a:r>
              <a:rPr lang="en-US" sz="2000" dirty="0" smtClean="0">
                <a:latin typeface="Times New Roman" pitchFamily="18" charset="0"/>
                <a:cs typeface="Times New Roman" pitchFamily="18" charset="0"/>
              </a:rPr>
              <a:t>customer ID in excel.</a:t>
            </a:r>
          </a:p>
          <a:p>
            <a:pPr marL="0" indent="0"/>
            <a:r>
              <a:rPr lang="en-US" sz="2000" dirty="0" smtClean="0">
                <a:latin typeface="Times New Roman" pitchFamily="18" charset="0"/>
                <a:cs typeface="Times New Roman" pitchFamily="18" charset="0"/>
              </a:rPr>
              <a:t> Used </a:t>
            </a:r>
            <a:r>
              <a:rPr lang="en-US" sz="2000" dirty="0" smtClean="0">
                <a:latin typeface="Times New Roman" pitchFamily="18" charset="0"/>
                <a:cs typeface="Times New Roman" pitchFamily="18" charset="0"/>
              </a:rPr>
              <a:t>random function to create random salary.</a:t>
            </a:r>
            <a:endParaRPr lang="en-US" sz="2000" dirty="0" smtClean="0">
              <a:latin typeface="Times New Roman" pitchFamily="18" charset="0"/>
              <a:cs typeface="Times New Roman" pitchFamily="18" charset="0"/>
            </a:endParaRPr>
          </a:p>
          <a:p>
            <a:pPr marL="0" indent="0"/>
            <a:r>
              <a:rPr lang="en-US" sz="2000" dirty="0" smtClean="0">
                <a:latin typeface="Times New Roman" pitchFamily="18" charset="0"/>
                <a:cs typeface="Times New Roman" pitchFamily="18" charset="0"/>
              </a:rPr>
              <a:t> Chosen </a:t>
            </a:r>
            <a:r>
              <a:rPr lang="en-US" sz="2000" dirty="0" smtClean="0">
                <a:latin typeface="Times New Roman" pitchFamily="18" charset="0"/>
                <a:cs typeface="Times New Roman" pitchFamily="18" charset="0"/>
              </a:rPr>
              <a:t>the class as low/medium/high with respect to the salary(low&lt;500000,medium in between 500000 to 1000000,high&gt;1000000</a:t>
            </a:r>
          </a:p>
        </p:txBody>
      </p:sp>
      <p:sp>
        <p:nvSpPr>
          <p:cNvPr id="5" name="Content Placeholder 4"/>
          <p:cNvSpPr>
            <a:spLocks noGrp="1"/>
          </p:cNvSpPr>
          <p:nvPr>
            <p:ph sz="quarter" idx="11"/>
          </p:nvPr>
        </p:nvSpPr>
        <p:spPr>
          <a:ln/>
        </p:spPr>
        <p:style>
          <a:lnRef idx="2">
            <a:schemeClr val="dk1"/>
          </a:lnRef>
          <a:fillRef idx="1">
            <a:schemeClr val="lt1"/>
          </a:fillRef>
          <a:effectRef idx="0">
            <a:schemeClr val="dk1"/>
          </a:effectRef>
          <a:fontRef idx="minor">
            <a:schemeClr val="dk1"/>
          </a:fontRef>
        </p:style>
        <p:txBody>
          <a:bodyPr/>
          <a:lstStyle/>
          <a:p>
            <a:pPr marL="0" indent="0"/>
            <a:r>
              <a:rPr lang="en-US" sz="2000" dirty="0" smtClean="0">
                <a:latin typeface="Times New Roman" pitchFamily="18" charset="0"/>
                <a:cs typeface="Times New Roman" pitchFamily="18" charset="0"/>
              </a:rPr>
              <a:t> Using </a:t>
            </a:r>
            <a:r>
              <a:rPr lang="en-US" sz="2000" dirty="0" smtClean="0">
                <a:latin typeface="Times New Roman" pitchFamily="18" charset="0"/>
                <a:cs typeface="Times New Roman" pitchFamily="18" charset="0"/>
              </a:rPr>
              <a:t>Customer master data we generated 500000 records</a:t>
            </a:r>
          </a:p>
          <a:p>
            <a:pPr marL="0" indent="0"/>
            <a:r>
              <a:rPr lang="en-US" sz="2000" dirty="0" smtClean="0">
                <a:latin typeface="Times New Roman" pitchFamily="18" charset="0"/>
                <a:cs typeface="Times New Roman" pitchFamily="18" charset="0"/>
              </a:rPr>
              <a:t> Used </a:t>
            </a:r>
            <a:r>
              <a:rPr lang="en-US" sz="2000" dirty="0" smtClean="0">
                <a:latin typeface="Times New Roman" pitchFamily="18" charset="0"/>
                <a:cs typeface="Times New Roman" pitchFamily="18" charset="0"/>
              </a:rPr>
              <a:t>random function to generate Dr/Cr ,date</a:t>
            </a:r>
            <a:r>
              <a:rPr lang="en-US" sz="2000" dirty="0" smtClean="0">
                <a:latin typeface="Times New Roman" pitchFamily="18" charset="0"/>
                <a:cs typeface="Times New Roman" pitchFamily="18" charset="0"/>
              </a:rPr>
              <a:t>, amount, status</a:t>
            </a:r>
            <a:endParaRPr lang="en-US" sz="2000" dirty="0" smtClean="0">
              <a:latin typeface="Times New Roman" pitchFamily="18" charset="0"/>
              <a:cs typeface="Times New Roman" pitchFamily="18" charset="0"/>
            </a:endParaRPr>
          </a:p>
        </p:txBody>
      </p:sp>
      <p:sp>
        <p:nvSpPr>
          <p:cNvPr id="6" name="Text Placeholder 5"/>
          <p:cNvSpPr>
            <a:spLocks noGrp="1"/>
          </p:cNvSpPr>
          <p:nvPr>
            <p:ph type="body" sz="quarter" idx="12"/>
          </p:nvPr>
        </p:nvSpPr>
        <p:spPr/>
        <p:style>
          <a:lnRef idx="1">
            <a:schemeClr val="dk1"/>
          </a:lnRef>
          <a:fillRef idx="2">
            <a:schemeClr val="dk1"/>
          </a:fillRef>
          <a:effectRef idx="1">
            <a:schemeClr val="dk1"/>
          </a:effectRef>
          <a:fontRef idx="minor">
            <a:schemeClr val="dk1"/>
          </a:fontRef>
        </p:style>
        <p:txBody>
          <a:bodyPr/>
          <a:lstStyle/>
          <a:p>
            <a:r>
              <a:rPr lang="en-US" dirty="0" smtClean="0">
                <a:solidFill>
                  <a:srgbClr val="0070C0"/>
                </a:solidFill>
              </a:rPr>
              <a:t>Master</a:t>
            </a:r>
            <a:endParaRPr lang="en-US" dirty="0">
              <a:solidFill>
                <a:srgbClr val="0070C0"/>
              </a:solidFill>
            </a:endParaRPr>
          </a:p>
        </p:txBody>
      </p:sp>
      <p:sp>
        <p:nvSpPr>
          <p:cNvPr id="7" name="Text Placeholder 6"/>
          <p:cNvSpPr>
            <a:spLocks noGrp="1"/>
          </p:cNvSpPr>
          <p:nvPr>
            <p:ph type="body" sz="quarter" idx="13"/>
          </p:nvPr>
        </p:nvSpPr>
        <p:spPr/>
        <p:style>
          <a:lnRef idx="1">
            <a:schemeClr val="dk1"/>
          </a:lnRef>
          <a:fillRef idx="2">
            <a:schemeClr val="dk1"/>
          </a:fillRef>
          <a:effectRef idx="1">
            <a:schemeClr val="dk1"/>
          </a:effectRef>
          <a:fontRef idx="minor">
            <a:schemeClr val="dk1"/>
          </a:fontRef>
        </p:style>
        <p:txBody>
          <a:bodyPr vert="horz" lIns="0" tIns="72000" rIns="72000" bIns="72000" rtlCol="0" anchor="ctr">
            <a:noAutofit/>
          </a:bodyPr>
          <a:lstStyle/>
          <a:p>
            <a:r>
              <a:rPr lang="en-US" dirty="0" smtClean="0">
                <a:solidFill>
                  <a:srgbClr val="0070C0"/>
                </a:solidFill>
              </a:rPr>
              <a:t>Transaction</a:t>
            </a:r>
            <a:endParaRPr lang="en-US" dirty="0">
              <a:solidFill>
                <a:srgbClr val="0070C0"/>
              </a:solidFill>
            </a:endParaRPr>
          </a:p>
        </p:txBody>
      </p:sp>
    </p:spTree>
    <p:extLst>
      <p:ext uri="{BB962C8B-B14F-4D97-AF65-F5344CB8AC3E}">
        <p14:creationId xmlns="" xmlns:p14="http://schemas.microsoft.com/office/powerpoint/2010/main" val="4195560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179513" y="0"/>
            <a:ext cx="8784976" cy="980728"/>
          </a:xfrm>
          <a:prstGeom prst="rect">
            <a:avLst/>
          </a:prstGeom>
          <a:effectLst>
            <a:glow rad="228600">
              <a:schemeClr val="accent5">
                <a:satMod val="175000"/>
                <a:alpha val="40000"/>
              </a:schemeClr>
            </a:glow>
            <a:outerShdw blurRad="40000" dist="23000" dir="5400000" rotWithShape="0">
              <a:srgbClr val="000000">
                <a:alpha val="35000"/>
              </a:srgbClr>
            </a:outerShdw>
          </a:effectLst>
        </p:spPr>
        <p:style>
          <a:lnRef idx="0">
            <a:schemeClr val="accent5"/>
          </a:lnRef>
          <a:fillRef idx="3">
            <a:schemeClr val="accent5"/>
          </a:fillRef>
          <a:effectRef idx="3">
            <a:schemeClr val="accent5"/>
          </a:effectRef>
          <a:fontRef idx="minor">
            <a:schemeClr val="lt1"/>
          </a:fontRef>
        </p:style>
        <p:txBody>
          <a:bodyPr vert="horz" lIns="297529" tIns="33059" rIns="165294" bIns="33059" rtlCol="0" anchor="ctr">
            <a:noAutofit/>
          </a:bodyPr>
          <a:lstStyle/>
          <a:p>
            <a:pPr algn="ctr" defTabSz="914400">
              <a:spcBef>
                <a:spcPts val="0"/>
              </a:spcBef>
            </a:pPr>
            <a:r>
              <a:rPr lang="en-US" sz="3600" dirty="0" smtClean="0">
                <a:solidFill>
                  <a:schemeClr val="lt1"/>
                </a:solidFill>
                <a:latin typeface="Times New Roman" pitchFamily="18" charset="0"/>
                <a:ea typeface="+mn-ea"/>
                <a:cs typeface="Times New Roman" pitchFamily="18" charset="0"/>
              </a:rPr>
              <a:t>Explanation </a:t>
            </a:r>
            <a:endParaRPr lang="en-US" sz="3600" dirty="0">
              <a:solidFill>
                <a:schemeClr val="lt1"/>
              </a:solidFill>
              <a:latin typeface="Times New Roman" pitchFamily="18" charset="0"/>
              <a:ea typeface="+mn-ea"/>
              <a:cs typeface="Times New Roman" pitchFamily="18" charset="0"/>
            </a:endParaRPr>
          </a:p>
        </p:txBody>
      </p:sp>
      <p:sp>
        <p:nvSpPr>
          <p:cNvPr id="4" name="Content Placeholder 3"/>
          <p:cNvSpPr>
            <a:spLocks noGrp="1"/>
          </p:cNvSpPr>
          <p:nvPr>
            <p:ph idx="1"/>
          </p:nvPr>
        </p:nvSpPr>
        <p:spPr>
          <a:xfrm>
            <a:off x="683568" y="1340769"/>
            <a:ext cx="8118652" cy="4896544"/>
          </a:xfrm>
        </p:spPr>
        <p:txBody>
          <a:bodyPr/>
          <a:lstStyle/>
          <a:p>
            <a:r>
              <a:rPr lang="en-US" sz="2000" dirty="0" smtClean="0">
                <a:solidFill>
                  <a:srgbClr val="0070C0"/>
                </a:solidFill>
              </a:rPr>
              <a:t>Extraction</a:t>
            </a:r>
          </a:p>
          <a:p>
            <a:pPr>
              <a:buNone/>
            </a:pPr>
            <a:r>
              <a:rPr lang="en-US" sz="2000" dirty="0"/>
              <a:t> </a:t>
            </a:r>
            <a:r>
              <a:rPr lang="en-US" sz="2000" dirty="0" smtClean="0"/>
              <a:t>  Program reads </a:t>
            </a:r>
            <a:r>
              <a:rPr lang="en-US" sz="2000" dirty="0"/>
              <a:t>two files </a:t>
            </a:r>
            <a:endParaRPr lang="en-US" sz="2000" dirty="0" smtClean="0"/>
          </a:p>
          <a:p>
            <a:pPr>
              <a:buNone/>
            </a:pPr>
            <a:r>
              <a:rPr lang="en-US" sz="2000" dirty="0"/>
              <a:t> </a:t>
            </a:r>
            <a:r>
              <a:rPr lang="en-US" sz="2000" dirty="0" smtClean="0"/>
              <a:t>  1</a:t>
            </a:r>
            <a:r>
              <a:rPr lang="en-US" sz="2000" dirty="0"/>
              <a:t>) </a:t>
            </a:r>
            <a:r>
              <a:rPr lang="en-US" sz="2000" dirty="0" smtClean="0"/>
              <a:t>transactions.csv – contains 500,000 records data</a:t>
            </a:r>
          </a:p>
          <a:p>
            <a:pPr>
              <a:buNone/>
            </a:pPr>
            <a:r>
              <a:rPr lang="en-US" sz="2000" dirty="0"/>
              <a:t> </a:t>
            </a:r>
            <a:r>
              <a:rPr lang="en-US" sz="2000" dirty="0" smtClean="0"/>
              <a:t>   2) </a:t>
            </a:r>
            <a:r>
              <a:rPr lang="en-US" sz="2000" dirty="0"/>
              <a:t>config.txt</a:t>
            </a:r>
            <a:r>
              <a:rPr lang="en-US" sz="2000" dirty="0" smtClean="0"/>
              <a:t> </a:t>
            </a:r>
            <a:r>
              <a:rPr lang="en-US" sz="2000" dirty="0"/>
              <a:t>– contains </a:t>
            </a:r>
            <a:r>
              <a:rPr lang="en-US" sz="2000" dirty="0" smtClean="0"/>
              <a:t>all configurable parameters like </a:t>
            </a:r>
            <a:r>
              <a:rPr lang="en-US" sz="2000" dirty="0" err="1" smtClean="0"/>
              <a:t>cr,dr</a:t>
            </a:r>
            <a:r>
              <a:rPr lang="en-US" sz="2000" dirty="0" smtClean="0"/>
              <a:t>, deposit limit etc</a:t>
            </a:r>
          </a:p>
          <a:p>
            <a:r>
              <a:rPr lang="en-US" sz="2000" dirty="0" smtClean="0">
                <a:solidFill>
                  <a:srgbClr val="0070C0"/>
                </a:solidFill>
              </a:rPr>
              <a:t>Data </a:t>
            </a:r>
            <a:r>
              <a:rPr lang="en-US" sz="2000" dirty="0" err="1" smtClean="0">
                <a:solidFill>
                  <a:srgbClr val="0070C0"/>
                </a:solidFill>
              </a:rPr>
              <a:t>Munging</a:t>
            </a:r>
            <a:r>
              <a:rPr lang="en-US" sz="2000" dirty="0" smtClean="0">
                <a:solidFill>
                  <a:srgbClr val="0070C0"/>
                </a:solidFill>
              </a:rPr>
              <a:t> </a:t>
            </a:r>
            <a:r>
              <a:rPr lang="en-US" sz="2000" dirty="0" smtClean="0"/>
              <a:t>– Program loads transaction data into </a:t>
            </a:r>
            <a:r>
              <a:rPr lang="en-US" sz="2000" dirty="0" err="1" smtClean="0"/>
              <a:t>sqlite</a:t>
            </a:r>
            <a:r>
              <a:rPr lang="en-US" sz="2000" dirty="0" smtClean="0"/>
              <a:t> memory database and do all group by, process etc and finally creates a final.csv </a:t>
            </a:r>
            <a:r>
              <a:rPr lang="en-US" sz="2000" dirty="0"/>
              <a:t>which contains </a:t>
            </a:r>
            <a:r>
              <a:rPr lang="en-US" sz="2000" dirty="0" err="1" smtClean="0"/>
              <a:t>custid</a:t>
            </a:r>
            <a:r>
              <a:rPr lang="en-US" sz="2000" dirty="0" smtClean="0"/>
              <a:t>, </a:t>
            </a:r>
            <a:r>
              <a:rPr lang="en-US" sz="2000" dirty="0" err="1" smtClean="0"/>
              <a:t>cr_after</a:t>
            </a:r>
            <a:r>
              <a:rPr lang="en-US" sz="2000" dirty="0" smtClean="0"/>
              <a:t>, </a:t>
            </a:r>
            <a:r>
              <a:rPr lang="en-US" sz="2000" dirty="0" err="1" smtClean="0"/>
              <a:t>totdeposit_after</a:t>
            </a:r>
            <a:r>
              <a:rPr lang="en-US" sz="2000" dirty="0" smtClean="0"/>
              <a:t>, </a:t>
            </a:r>
            <a:r>
              <a:rPr lang="en-US" sz="2000" dirty="0" err="1" smtClean="0"/>
              <a:t>abnormal_flag</a:t>
            </a:r>
            <a:r>
              <a:rPr lang="en-US" sz="2000" dirty="0" smtClean="0"/>
              <a:t>. Only used KNN algorithm</a:t>
            </a:r>
          </a:p>
          <a:p>
            <a:r>
              <a:rPr lang="en-US" sz="2000" dirty="0" smtClean="0">
                <a:solidFill>
                  <a:srgbClr val="0070C0"/>
                </a:solidFill>
              </a:rPr>
              <a:t>Data Analysis </a:t>
            </a:r>
            <a:r>
              <a:rPr lang="en-US" sz="2000" dirty="0" smtClean="0"/>
              <a:t>– Analysis will be done on final.csv using </a:t>
            </a:r>
            <a:r>
              <a:rPr lang="en-US" sz="2000" dirty="0" err="1" smtClean="0"/>
              <a:t>cr_after</a:t>
            </a:r>
            <a:r>
              <a:rPr lang="en-US" sz="2000" dirty="0" smtClean="0"/>
              <a:t> and </a:t>
            </a:r>
            <a:r>
              <a:rPr lang="en-US" sz="2000" dirty="0" err="1" smtClean="0"/>
              <a:t>totdeposit_after</a:t>
            </a:r>
            <a:r>
              <a:rPr lang="en-US" sz="2000" dirty="0" smtClean="0"/>
              <a:t>. Plotting and printing will be done after</a:t>
            </a:r>
          </a:p>
          <a:p>
            <a:r>
              <a:rPr lang="en-US" sz="2000" dirty="0" smtClean="0">
                <a:solidFill>
                  <a:srgbClr val="0070C0"/>
                </a:solidFill>
              </a:rPr>
              <a:t>Polling – </a:t>
            </a:r>
            <a:r>
              <a:rPr lang="en-US" sz="2000" dirty="0" smtClean="0"/>
              <a:t>Program reads transaction data after Nov8 and group by based on month. Each month data will be stored into separate folder</a:t>
            </a:r>
            <a:endParaRPr lang="en-US" sz="2000" dirty="0">
              <a:solidFill>
                <a:srgbClr val="0070C0"/>
              </a:solidFill>
            </a:endParaRPr>
          </a:p>
          <a:p>
            <a:pPr>
              <a:buNone/>
            </a:pPr>
            <a:endParaRPr lang="en-US" sz="2000" dirty="0"/>
          </a:p>
          <a:p>
            <a:pPr>
              <a:buNone/>
            </a:pPr>
            <a:endParaRPr lang="en-US" sz="2000" dirty="0" smtClean="0"/>
          </a:p>
          <a:p>
            <a:endParaRPr lang="en-US" sz="2000" b="1" dirty="0">
              <a:solidFill>
                <a:srgbClr val="0070C0"/>
              </a:solidFill>
            </a:endParaRPr>
          </a:p>
        </p:txBody>
      </p:sp>
    </p:spTree>
    <p:extLst>
      <p:ext uri="{BB962C8B-B14F-4D97-AF65-F5344CB8AC3E}">
        <p14:creationId xmlns="" xmlns:p14="http://schemas.microsoft.com/office/powerpoint/2010/main" val="3242980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prstGeom prst="rect">
            <a:avLst/>
          </a:prstGeom>
          <a:effectLst>
            <a:glow rad="228600">
              <a:schemeClr val="accent5">
                <a:satMod val="175000"/>
                <a:alpha val="40000"/>
              </a:schemeClr>
            </a:glow>
            <a:outerShdw blurRad="40000" dist="23000" dir="5400000" rotWithShape="0">
              <a:srgbClr val="000000">
                <a:alpha val="35000"/>
              </a:srgbClr>
            </a:outerShdw>
          </a:effectLst>
        </p:spPr>
        <p:style>
          <a:lnRef idx="0">
            <a:schemeClr val="accent5"/>
          </a:lnRef>
          <a:fillRef idx="3">
            <a:schemeClr val="accent5"/>
          </a:fillRef>
          <a:effectRef idx="3">
            <a:schemeClr val="accent5"/>
          </a:effectRef>
          <a:fontRef idx="minor">
            <a:schemeClr val="lt1"/>
          </a:fontRef>
        </p:style>
        <p:txBody>
          <a:bodyPr vert="horz" lIns="297529" tIns="33059" rIns="165294" bIns="33059" rtlCol="0" anchor="ctr">
            <a:noAutofit/>
          </a:bodyPr>
          <a:lstStyle/>
          <a:p>
            <a:pPr algn="ctr" defTabSz="914400">
              <a:spcBef>
                <a:spcPts val="0"/>
              </a:spcBef>
            </a:pPr>
            <a:r>
              <a:rPr lang="en-US" sz="3600" dirty="0" smtClean="0">
                <a:solidFill>
                  <a:schemeClr val="lt1"/>
                </a:solidFill>
                <a:latin typeface="Times New Roman" pitchFamily="18" charset="0"/>
                <a:ea typeface="+mn-ea"/>
                <a:cs typeface="Times New Roman" pitchFamily="18" charset="0"/>
              </a:rPr>
              <a:t>Screenshots</a:t>
            </a:r>
            <a:endParaRPr lang="en-US" sz="3600" dirty="0">
              <a:solidFill>
                <a:schemeClr val="lt1"/>
              </a:solidFill>
              <a:latin typeface="Times New Roman" pitchFamily="18" charset="0"/>
              <a:ea typeface="+mn-ea"/>
              <a:cs typeface="Times New Roman" pitchFamily="18" charset="0"/>
            </a:endParaRPr>
          </a:p>
        </p:txBody>
      </p:sp>
      <p:sp>
        <p:nvSpPr>
          <p:cNvPr id="4" name="Content Placeholder 3"/>
          <p:cNvSpPr>
            <a:spLocks noGrp="1"/>
          </p:cNvSpPr>
          <p:nvPr>
            <p:ph sz="quarter" idx="10"/>
          </p:nvPr>
        </p:nvSpPr>
        <p:spPr>
          <a:xfrm>
            <a:off x="293078" y="1511300"/>
            <a:ext cx="8554914" cy="549548"/>
          </a:xfrm>
        </p:spPr>
        <p:txBody>
          <a:bodyPr/>
          <a:lstStyle/>
          <a:p>
            <a:endParaRPr lang="en-US" sz="2000" dirty="0">
              <a:solidFill>
                <a:srgbClr val="0070C0"/>
              </a:solidFill>
            </a:endParaRPr>
          </a:p>
          <a:p>
            <a:pPr>
              <a:buNone/>
            </a:pPr>
            <a:endParaRPr lang="en-US" sz="2000" dirty="0"/>
          </a:p>
          <a:p>
            <a:pPr>
              <a:buNone/>
            </a:pPr>
            <a:endParaRPr lang="en-US" sz="2000" dirty="0" smtClean="0"/>
          </a:p>
          <a:p>
            <a:endParaRPr lang="en-US" sz="2000" b="1" dirty="0">
              <a:solidFill>
                <a:srgbClr val="0070C0"/>
              </a:solidFill>
            </a:endParaRPr>
          </a:p>
        </p:txBody>
      </p:sp>
      <p:graphicFrame>
        <p:nvGraphicFramePr>
          <p:cNvPr id="14" name="Object 13"/>
          <p:cNvGraphicFramePr>
            <a:graphicFrameLocks noChangeAspect="1"/>
          </p:cNvGraphicFramePr>
          <p:nvPr/>
        </p:nvGraphicFramePr>
        <p:xfrm>
          <a:off x="3635896" y="2348880"/>
          <a:ext cx="1584176" cy="1131565"/>
        </p:xfrm>
        <a:graphic>
          <a:graphicData uri="http://schemas.openxmlformats.org/presentationml/2006/ole">
            <p:oleObj spid="_x0000_s64515" name="Document" showAsIcon="1" r:id="rId4" imgW="914400" imgH="771480" progId="Word.Document.12">
              <p:embed/>
            </p:oleObj>
          </a:graphicData>
        </a:graphic>
      </p:graphicFrame>
      <p:sp>
        <p:nvSpPr>
          <p:cNvPr id="15" name="Content Placeholder 3"/>
          <p:cNvSpPr txBox="1">
            <a:spLocks/>
          </p:cNvSpPr>
          <p:nvPr/>
        </p:nvSpPr>
        <p:spPr>
          <a:xfrm>
            <a:off x="1259632" y="1412776"/>
            <a:ext cx="6912768" cy="648072"/>
          </a:xfrm>
          <a:prstGeom prst="rect">
            <a:avLst/>
          </a:prstGeom>
        </p:spPr>
        <p:txBody>
          <a:bodyPr/>
          <a:lstStyle/>
          <a:p>
            <a:pPr marL="290670" marR="0" lvl="0" indent="-290670" algn="ctr" defTabSz="775122" rtl="0" eaLnBrk="1" fontAlgn="auto" latinLnBrk="0" hangingPunct="1">
              <a:lnSpc>
                <a:spcPct val="100000"/>
              </a:lnSpc>
              <a:spcBef>
                <a:spcPct val="20000"/>
              </a:spcBef>
              <a:spcAft>
                <a:spcPts val="0"/>
              </a:spcAft>
              <a:buClrTx/>
              <a:buSzTx/>
              <a:tabLst/>
              <a:defRPr/>
            </a:pPr>
            <a:r>
              <a:rPr lang="en-US" sz="2000" b="1" dirty="0" smtClean="0"/>
              <a:t>Open the below word document</a:t>
            </a:r>
            <a:endParaRPr kumimoji="0" lang="en-US" b="1"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 xmlns:p14="http://schemas.microsoft.com/office/powerpoint/2010/main" val="324298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263769"/>
          <a:ext cx="146538" cy="146538"/>
        </p:xfrm>
        <a:graphic>
          <a:graphicData uri="http://schemas.openxmlformats.org/presentationml/2006/ole">
            <p:oleObj spid="_x0000_s14355" name="think-cell Slide" r:id="rId4" imgW="360" imgH="360" progId="">
              <p:embed/>
            </p:oleObj>
          </a:graphicData>
        </a:graphic>
      </p:graphicFrame>
      <p:sp>
        <p:nvSpPr>
          <p:cNvPr id="6" name="Content Placeholder 3"/>
          <p:cNvSpPr txBox="1">
            <a:spLocks/>
          </p:cNvSpPr>
          <p:nvPr/>
        </p:nvSpPr>
        <p:spPr>
          <a:xfrm>
            <a:off x="1259632" y="3573017"/>
            <a:ext cx="6912768" cy="2016223"/>
          </a:xfrm>
          <a:prstGeom prst="rect">
            <a:avLst/>
          </a:prstGeom>
        </p:spPr>
        <p:txBody>
          <a:bodyPr/>
          <a:lstStyle/>
          <a:p>
            <a:pPr marL="290670" marR="0" lvl="0" indent="-290670" algn="ctr" defTabSz="775122" rtl="0" eaLnBrk="1" fontAlgn="auto" latinLnBrk="0" hangingPunct="1">
              <a:lnSpc>
                <a:spcPct val="100000"/>
              </a:lnSpc>
              <a:spcBef>
                <a:spcPct val="20000"/>
              </a:spcBef>
              <a:spcAft>
                <a:spcPts val="0"/>
              </a:spcAft>
              <a:buClrTx/>
              <a:buSzTx/>
              <a:tabLst/>
              <a:defRPr/>
            </a:pPr>
            <a:r>
              <a:rPr kumimoji="0" lang="en-US" sz="5400" b="1" i="0" u="none" strike="noStrike" kern="1200" cap="none" spc="0" normalizeH="0" baseline="0" noProof="0" dirty="0" smtClean="0">
                <a:ln>
                  <a:noFill/>
                </a:ln>
                <a:solidFill>
                  <a:schemeClr val="bg1"/>
                </a:solidFill>
                <a:effectLst/>
                <a:uLnTx/>
                <a:uFillTx/>
                <a:latin typeface="+mn-lt"/>
                <a:ea typeface="+mn-ea"/>
                <a:cs typeface="+mn-cs"/>
              </a:rPr>
              <a:t>THANK YOU</a:t>
            </a:r>
          </a:p>
          <a:p>
            <a:pPr marL="290670" marR="0" lvl="0" indent="-290670" algn="ctr" defTabSz="775122" rtl="0" eaLnBrk="1" fontAlgn="auto" latinLnBrk="0" hangingPunct="1">
              <a:lnSpc>
                <a:spcPct val="100000"/>
              </a:lnSpc>
              <a:spcBef>
                <a:spcPct val="20000"/>
              </a:spcBef>
              <a:spcAft>
                <a:spcPts val="0"/>
              </a:spcAft>
              <a:buClrTx/>
              <a:buSzTx/>
              <a:tabLst/>
              <a:defRPr/>
            </a:pPr>
            <a:endParaRPr lang="en-US" sz="1100" b="1" dirty="0" smtClean="0">
              <a:solidFill>
                <a:schemeClr val="bg1"/>
              </a:solidFill>
            </a:endParaRPr>
          </a:p>
          <a:p>
            <a:pPr marL="290670" lvl="0" indent="-290670" algn="ctr" defTabSz="775122">
              <a:spcBef>
                <a:spcPct val="20000"/>
              </a:spcBef>
            </a:pPr>
            <a:r>
              <a:rPr lang="en-US" sz="1100" b="1" dirty="0" smtClean="0">
                <a:solidFill>
                  <a:schemeClr val="bg1"/>
                </a:solidFill>
              </a:rPr>
              <a:t>                                                                                                                                        </a:t>
            </a:r>
            <a:r>
              <a:rPr lang="en-US" b="1" dirty="0" smtClean="0">
                <a:solidFill>
                  <a:schemeClr val="bg1"/>
                </a:solidFill>
              </a:rPr>
              <a:t>HACKERS TEAM</a:t>
            </a:r>
            <a:endParaRPr kumimoji="0" lang="en-US" b="1"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 xmlns:p14="http://schemas.microsoft.com/office/powerpoint/2010/main" val="340837668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heme/theme1.xml><?xml version="1.0" encoding="utf-8"?>
<a:theme xmlns:a="http://schemas.openxmlformats.org/drawingml/2006/main" name="2_PPT_Template_Capgemini">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576</TotalTime>
  <Words>344</Words>
  <Application>Microsoft Office PowerPoint</Application>
  <PresentationFormat>On-screen Show (4:3)</PresentationFormat>
  <Paragraphs>50</Paragraphs>
  <Slides>6</Slides>
  <Notes>5</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6</vt:i4>
      </vt:variant>
    </vt:vector>
  </HeadingPairs>
  <TitlesOfParts>
    <vt:vector size="10" baseType="lpstr">
      <vt:lpstr>2_PPT_Template_Capgemini</vt:lpstr>
      <vt:lpstr>1_Closing slides</vt:lpstr>
      <vt:lpstr>think-cell Slide</vt:lpstr>
      <vt:lpstr>Microsoft Office Word Document</vt:lpstr>
      <vt:lpstr>Slide 1</vt:lpstr>
      <vt:lpstr>Introduction</vt:lpstr>
      <vt:lpstr>Data Preparation</vt:lpstr>
      <vt:lpstr>Explanation </vt:lpstr>
      <vt:lpstr>Screenshots</vt:lpstr>
      <vt:lpstr>Slide 6</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for Z/OS</dc:title>
  <dc:creator>Mathivanan</dc:creator>
  <cp:lastModifiedBy>mkoyadan</cp:lastModifiedBy>
  <cp:revision>59</cp:revision>
  <dcterms:created xsi:type="dcterms:W3CDTF">2017-03-19T18:06:43Z</dcterms:created>
  <dcterms:modified xsi:type="dcterms:W3CDTF">2017-04-04T11:56:19Z</dcterms:modified>
</cp:coreProperties>
</file>