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316" r:id="rId4"/>
    <p:sldId id="299" r:id="rId5"/>
    <p:sldId id="312" r:id="rId6"/>
    <p:sldId id="313" r:id="rId7"/>
    <p:sldId id="314" r:id="rId8"/>
    <p:sldId id="315" r:id="rId9"/>
    <p:sldId id="311" r:id="rId10"/>
    <p:sldId id="258" r:id="rId11"/>
    <p:sldId id="301" r:id="rId12"/>
    <p:sldId id="300" r:id="rId13"/>
    <p:sldId id="304" r:id="rId14"/>
    <p:sldId id="305" r:id="rId15"/>
    <p:sldId id="306" r:id="rId16"/>
    <p:sldId id="307" r:id="rId17"/>
    <p:sldId id="317" r:id="rId18"/>
    <p:sldId id="308" r:id="rId19"/>
    <p:sldId id="309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440"/>
    <a:srgbClr val="663300"/>
    <a:srgbClr val="E95959"/>
    <a:srgbClr val="59D70B"/>
    <a:srgbClr val="D57F2C"/>
    <a:srgbClr val="08A80C"/>
    <a:srgbClr val="349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74293" autoAdjust="0"/>
  </p:normalViewPr>
  <p:slideViewPr>
    <p:cSldViewPr snapToGrid="0">
      <p:cViewPr varScale="1">
        <p:scale>
          <a:sx n="143" d="100"/>
          <a:sy n="143" d="100"/>
        </p:scale>
        <p:origin x="6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B285-FBA9-4BD3-9251-73E95C4EBD47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D771-DC90-4A80-997D-415DCE5B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A547-059C-4995-8195-8BC798133443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FA3EA-27D7-4BD7-81C0-296FB59BC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can give you three really good reasons</a:t>
            </a:r>
          </a:p>
          <a:p>
            <a:endParaRPr lang="en-US" baseline="0" dirty="0"/>
          </a:p>
          <a:p>
            <a:r>
              <a:rPr lang="en-US" baseline="0" dirty="0"/>
              <a:t>Seriously though, because of its ubiquity we have inevitability (SQL, Security, it’s everywhere) because of our own stupidity. Just learn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</a:t>
            </a:r>
          </a:p>
          <a:p>
            <a:endParaRPr lang="en-US" baseline="0" dirty="0"/>
          </a:p>
          <a:p>
            <a:r>
              <a:rPr lang="en-US" baseline="0" dirty="0"/>
              <a:t>Language Fundamentals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So, why frameworks? Because JavaScript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1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5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First, there was jQuery.</a:t>
            </a:r>
          </a:p>
          <a:p>
            <a:endParaRPr lang="en-US" baseline="0" dirty="0"/>
          </a:p>
          <a:p>
            <a:r>
              <a:rPr lang="en-US" baseline="0" dirty="0"/>
              <a:t>It solved a ton of problems for Web Developers, but most importantly it provided a higher level abstraction over JavaScript that hid a lot of the underlying bugs and handled cross browser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84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Then all this shit just happened.</a:t>
            </a:r>
          </a:p>
          <a:p>
            <a:endParaRPr lang="en-US" baseline="0" dirty="0"/>
          </a:p>
          <a:p>
            <a:r>
              <a:rPr lang="en-US" baseline="0" dirty="0"/>
              <a:t>It’s like Ford versus Chevy on steroids.</a:t>
            </a:r>
          </a:p>
          <a:p>
            <a:endParaRPr lang="en-US" baseline="0" dirty="0"/>
          </a:p>
          <a:p>
            <a:r>
              <a:rPr lang="en-US" baseline="0" dirty="0"/>
              <a:t>Everyone is right, everyone is wrong.</a:t>
            </a:r>
          </a:p>
          <a:p>
            <a:endParaRPr lang="en-US" baseline="0" dirty="0"/>
          </a:p>
          <a:p>
            <a:r>
              <a:rPr lang="en-US" baseline="0" dirty="0"/>
              <a:t>Whatever you choose should be based on the constraints you’re given and the context within which you’re operating. If you choose Framework A or Library X because “it’s what you know” or because “it’s easy” then you’re acting unethically.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4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no Silver Bullets in software, just the SOTA.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0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Single Page Applications are currently quite popular.</a:t>
            </a:r>
          </a:p>
          <a:p>
            <a:endParaRPr lang="en-US" baseline="0" dirty="0"/>
          </a:p>
          <a:p>
            <a:r>
              <a:rPr lang="en-US" baseline="0" dirty="0"/>
              <a:t>But I would argue for mobile or native development of SPAs. Again, this depends on your client’s needs. </a:t>
            </a:r>
          </a:p>
          <a:p>
            <a:endParaRPr lang="en-US" baseline="0" dirty="0"/>
          </a:p>
          <a:p>
            <a:r>
              <a:rPr lang="en-US" baseline="0" dirty="0"/>
              <a:t>They require experience, and I wouldn’t recommend them for student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10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Laptop, Desktop,</a:t>
            </a:r>
            <a:r>
              <a:rPr lang="en-US" baseline="0" dirty="0"/>
              <a:t> </a:t>
            </a:r>
            <a:r>
              <a:rPr lang="en-US" dirty="0"/>
              <a:t>Phone, Tablet, Watch, other Servers</a:t>
            </a:r>
          </a:p>
          <a:p>
            <a:endParaRPr lang="en-US" dirty="0"/>
          </a:p>
          <a:p>
            <a:r>
              <a:rPr lang="en-US" dirty="0"/>
              <a:t>Client requests a resource</a:t>
            </a:r>
          </a:p>
          <a:p>
            <a:endParaRPr lang="en-US" dirty="0"/>
          </a:p>
          <a:p>
            <a:r>
              <a:rPr lang="en-US" dirty="0"/>
              <a:t>Server might authenticate/authorize,</a:t>
            </a:r>
            <a:r>
              <a:rPr lang="en-US" baseline="0" dirty="0"/>
              <a:t> retrieve some data, and send a response in some format (HTML, JSON, XML, et 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not a joke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4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 in 10 days by Brendan </a:t>
            </a:r>
            <a:r>
              <a:rPr lang="en-US" dirty="0" err="1"/>
              <a:t>Eich</a:t>
            </a:r>
            <a:r>
              <a:rPr lang="en-US" dirty="0"/>
              <a:t> in May 1995,</a:t>
            </a:r>
            <a:r>
              <a:rPr lang="en-US" baseline="0" dirty="0"/>
              <a:t> </a:t>
            </a:r>
            <a:r>
              <a:rPr lang="en-US" dirty="0"/>
              <a:t>while working at Netscape, which eventually became Mozilla.</a:t>
            </a:r>
          </a:p>
          <a:p>
            <a:endParaRPr lang="en-US" dirty="0"/>
          </a:p>
          <a:p>
            <a:r>
              <a:rPr lang="en-US" dirty="0"/>
              <a:t>Original</a:t>
            </a:r>
            <a:r>
              <a:rPr lang="en-US" baseline="0" dirty="0"/>
              <a:t> name was Mocha.  </a:t>
            </a:r>
          </a:p>
          <a:p>
            <a:endParaRPr lang="en-US" baseline="0" dirty="0"/>
          </a:p>
          <a:p>
            <a:r>
              <a:rPr lang="en-US" baseline="0" dirty="0"/>
              <a:t>2005, AJAX was coined by Jesse James Garrett, fundamentally shifting the course of Web Development (dynamic apps)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Mosaic Wars, Second</a:t>
            </a:r>
            <a:r>
              <a:rPr lang="en-US" baseline="0" dirty="0"/>
              <a:t> Browser Wars, Current Browser Wars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6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FA3EA-27D7-4BD7-81C0-296FB59BCD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2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3221"/>
            <a:ext cx="10515600" cy="359614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FEF9-2394-4FB7-8823-688D34B0797A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C4E8-AC29-432E-9F07-8D4D57738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js.org/" TargetMode="External"/><Relationship Id="rId3" Type="http://schemas.openxmlformats.org/officeDocument/2006/relationships/hyperlink" Target="http://interactivepython.org/runestone/static/webfundamentals/Javascript/intro.html" TargetMode="External"/><Relationship Id="rId7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avascriptweblog.wordpress.com/" TargetMode="External"/><Relationship Id="rId5" Type="http://schemas.openxmlformats.org/officeDocument/2006/relationships/hyperlink" Target="http://www.crockford.com/" TargetMode="External"/><Relationship Id="rId4" Type="http://schemas.openxmlformats.org/officeDocument/2006/relationships/hyperlink" Target="https://www.codecademy.com/learn/javascript" TargetMode="External"/><Relationship Id="rId9" Type="http://schemas.openxmlformats.org/officeDocument/2006/relationships/hyperlink" Target="http://emberj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POINTLESS SLIDE IS POINTLESS</a:t>
            </a:r>
          </a:p>
        </p:txBody>
      </p:sp>
    </p:spTree>
    <p:extLst>
      <p:ext uri="{BB962C8B-B14F-4D97-AF65-F5344CB8AC3E}">
        <p14:creationId xmlns:p14="http://schemas.microsoft.com/office/powerpoint/2010/main" val="15350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War Drives Technology</a:t>
            </a:r>
          </a:p>
        </p:txBody>
      </p:sp>
    </p:spTree>
    <p:extLst>
      <p:ext uri="{BB962C8B-B14F-4D97-AF65-F5344CB8AC3E}">
        <p14:creationId xmlns:p14="http://schemas.microsoft.com/office/powerpoint/2010/main" val="262449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Should You Care About JavaScript?</a:t>
            </a:r>
          </a:p>
        </p:txBody>
      </p:sp>
    </p:spTree>
    <p:extLst>
      <p:ext uri="{BB962C8B-B14F-4D97-AF65-F5344CB8AC3E}">
        <p14:creationId xmlns:p14="http://schemas.microsoft.com/office/powerpoint/2010/main" val="35884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9" y="819511"/>
            <a:ext cx="11237595" cy="50593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3553499">
            <a:off x="2001328" y="2418107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6694176">
            <a:off x="4493014" y="2242340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214941">
            <a:off x="808010" y="4754276"/>
            <a:ext cx="4088921" cy="6469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“It’s Easy”</a:t>
            </a:r>
          </a:p>
        </p:txBody>
      </p:sp>
    </p:spTree>
    <p:extLst>
      <p:ext uri="{BB962C8B-B14F-4D97-AF65-F5344CB8AC3E}">
        <p14:creationId xmlns:p14="http://schemas.microsoft.com/office/powerpoint/2010/main" val="104523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Frameworks &amp; Libraries</a:t>
            </a:r>
          </a:p>
        </p:txBody>
      </p:sp>
    </p:spTree>
    <p:extLst>
      <p:ext uri="{BB962C8B-B14F-4D97-AF65-F5344CB8AC3E}">
        <p14:creationId xmlns:p14="http://schemas.microsoft.com/office/powerpoint/2010/main" val="364135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22965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Backbone, Angular, Ember, Knockout, Polymer, React,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Mithril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Ampersand, Flight,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Vue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Node… WTFJS</a:t>
            </a:r>
          </a:p>
        </p:txBody>
      </p:sp>
    </p:spTree>
    <p:extLst>
      <p:ext uri="{BB962C8B-B14F-4D97-AF65-F5344CB8AC3E}">
        <p14:creationId xmlns:p14="http://schemas.microsoft.com/office/powerpoint/2010/main" val="38776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Silver Bullets</a:t>
            </a:r>
          </a:p>
        </p:txBody>
      </p:sp>
    </p:spTree>
    <p:extLst>
      <p:ext uri="{BB962C8B-B14F-4D97-AF65-F5344CB8AC3E}">
        <p14:creationId xmlns:p14="http://schemas.microsoft.com/office/powerpoint/2010/main" val="94019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SPAs</a:t>
            </a:r>
          </a:p>
        </p:txBody>
      </p:sp>
    </p:spTree>
    <p:extLst>
      <p:ext uri="{BB962C8B-B14F-4D97-AF65-F5344CB8AC3E}">
        <p14:creationId xmlns:p14="http://schemas.microsoft.com/office/powerpoint/2010/main" val="220491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288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Raymond McDermott</a:t>
            </a:r>
            <a:br>
              <a:rPr lang="en-US" sz="2800" dirty="0"/>
            </a:br>
            <a:r>
              <a:rPr lang="en-US" sz="1800" i="1" dirty="0"/>
              <a:t>Lead Software Engineer &amp; University Liaison</a:t>
            </a:r>
            <a:br>
              <a:rPr lang="en-US" sz="2000" dirty="0"/>
            </a:br>
            <a:r>
              <a:rPr lang="en-US" sz="1800" dirty="0">
                <a:solidFill>
                  <a:srgbClr val="F28440"/>
                </a:solidFill>
              </a:rPr>
              <a:t>feature[23]</a:t>
            </a:r>
            <a:endParaRPr lang="en-US" sz="2800" dirty="0">
              <a:solidFill>
                <a:srgbClr val="F284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Degrees from FSU and UNF in Classical Guitar and Computing respectively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Musician, martial artist, home brewer, and USCG certified (expired) captain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JavaScript Wrangler and Historian</a:t>
            </a:r>
          </a:p>
        </p:txBody>
      </p:sp>
    </p:spTree>
    <p:extLst>
      <p:ext uri="{BB962C8B-B14F-4D97-AF65-F5344CB8AC3E}">
        <p14:creationId xmlns:p14="http://schemas.microsoft.com/office/powerpoint/2010/main" val="8049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324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8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8999" y="1269043"/>
            <a:ext cx="82940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https://developer.mozilla.org/en-US/docs/Web/JavaScript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hlinkClick r:id="rId3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http://interactivepython.org/runestone/static/webfundamentals/Javascript/intro.html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https://www.codecademy.com/learn/javascript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http://www.crockford.com/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6"/>
              </a:rPr>
              <a:t>https://javascriptweblog.wordpress.com/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7"/>
              </a:rPr>
              <a:t>https://facebook.github.io/react/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8"/>
              </a:rPr>
              <a:t>https://angularjs.org/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9"/>
              </a:rPr>
              <a:t>http://emberjs.com/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https://jquery.com/</a:t>
            </a:r>
          </a:p>
        </p:txBody>
      </p:sp>
    </p:spTree>
    <p:extLst>
      <p:ext uri="{BB962C8B-B14F-4D97-AF65-F5344CB8AC3E}">
        <p14:creationId xmlns:p14="http://schemas.microsoft.com/office/powerpoint/2010/main" val="27633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Previously, on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24508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5" idx="1"/>
          </p:cNvCxnSpPr>
          <p:nvPr/>
        </p:nvCxnSpPr>
        <p:spPr>
          <a:xfrm>
            <a:off x="2044822" y="3411897"/>
            <a:ext cx="3136387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1" idx="1"/>
          </p:cNvCxnSpPr>
          <p:nvPr/>
        </p:nvCxnSpPr>
        <p:spPr>
          <a:xfrm>
            <a:off x="6298631" y="3411897"/>
            <a:ext cx="2891376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stCxn id="11" idx="0"/>
            <a:endCxn id="5" idx="0"/>
          </p:cNvCxnSpPr>
          <p:nvPr/>
        </p:nvCxnSpPr>
        <p:spPr>
          <a:xfrm rot="16200000" flipV="1">
            <a:off x="7850246" y="1039961"/>
            <a:ext cx="12700" cy="42206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stCxn id="5" idx="0"/>
            <a:endCxn id="8" idx="0"/>
          </p:cNvCxnSpPr>
          <p:nvPr/>
        </p:nvCxnSpPr>
        <p:spPr>
          <a:xfrm rot="16200000" flipV="1">
            <a:off x="3636644" y="1047011"/>
            <a:ext cx="12700" cy="4206552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629" y="3731020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Phone, Tablet, Desktop, Laptop, Watch, Other Servers, et 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8182" y="3810001"/>
            <a:ext cx="243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Code in C#, Java, Node, PHP, Python, et 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48834" y="3731020"/>
            <a:ext cx="24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SQL, MySQL, Postgres, Mongo, et al</a:t>
            </a:r>
          </a:p>
        </p:txBody>
      </p:sp>
    </p:spTree>
    <p:extLst>
      <p:ext uri="{BB962C8B-B14F-4D97-AF65-F5344CB8AC3E}">
        <p14:creationId xmlns:p14="http://schemas.microsoft.com/office/powerpoint/2010/main" val="10285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9456" y="3850047"/>
            <a:ext cx="3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heart of your 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06" y="3850047"/>
            <a:ext cx="26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the User sees and interacts with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0107" y="3850046"/>
            <a:ext cx="328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That stuff everyone ignores that eventually cripples your team, client, and company.</a:t>
            </a:r>
          </a:p>
        </p:txBody>
      </p:sp>
    </p:spTree>
    <p:extLst>
      <p:ext uri="{BB962C8B-B14F-4D97-AF65-F5344CB8AC3E}">
        <p14:creationId xmlns:p14="http://schemas.microsoft.com/office/powerpoint/2010/main" val="24553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767" y="3673507"/>
            <a:ext cx="195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Application Code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3444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209" y="3150287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913" y="3150287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007" y="3150287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3947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95776" y="560654"/>
            <a:ext cx="100117" cy="569998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280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8833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9484" y="3843372"/>
            <a:ext cx="160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01" y="4382569"/>
            <a:ext cx="2594340" cy="1947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13" y="4495244"/>
            <a:ext cx="1793414" cy="1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659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Today’s Episode of Pay Attention and You’ll Get a Job…</a:t>
            </a:r>
          </a:p>
        </p:txBody>
      </p:sp>
    </p:spTree>
    <p:extLst>
      <p:ext uri="{BB962C8B-B14F-4D97-AF65-F5344CB8AC3E}">
        <p14:creationId xmlns:p14="http://schemas.microsoft.com/office/powerpoint/2010/main" val="302945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02" y="3476115"/>
            <a:ext cx="10515600" cy="5863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Ten Days of Bullshit Runs the Internet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659" y="3991572"/>
            <a:ext cx="1020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…and your phones, tablets,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devices.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222" y="5605063"/>
            <a:ext cx="591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strike="sngStrike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JavaScript is eating the world…”  Marc Andreessen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7697" y="4909257"/>
            <a:ext cx="392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Everything. Yes, even freaking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satellites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ions.pptx" id="{37D48301-C683-4715-9B63-CC36A7C80361}" vid="{D8F9BC3D-0C37-43D1-98F0-DF280A40D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5009</TotalTime>
  <Words>598</Words>
  <Application>Microsoft Office PowerPoint</Application>
  <PresentationFormat>Widescreen</PresentationFormat>
  <Paragraphs>123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Microsoft YaHei UI Light</vt:lpstr>
      <vt:lpstr>Arial</vt:lpstr>
      <vt:lpstr>Calibri</vt:lpstr>
      <vt:lpstr>Verdana</vt:lpstr>
      <vt:lpstr>Office Theme</vt:lpstr>
      <vt:lpstr>POINTLESS SLIDE IS POINTLESS</vt:lpstr>
      <vt:lpstr>Raymond McDermott Lead Software Engineer &amp; University Liaison feature[23]</vt:lpstr>
      <vt:lpstr>Previously, on Pay Attention and You’ll Get a Job…</vt:lpstr>
      <vt:lpstr>PowerPoint Presentation</vt:lpstr>
      <vt:lpstr>PowerPoint Presentation</vt:lpstr>
      <vt:lpstr>PowerPoint Presentation</vt:lpstr>
      <vt:lpstr>PowerPoint Presentation</vt:lpstr>
      <vt:lpstr>On Today’s Episode of Pay Attention and You’ll Get a Job…</vt:lpstr>
      <vt:lpstr>Ten Days of Bullshit Runs the Internet  </vt:lpstr>
      <vt:lpstr>War Drives Technology</vt:lpstr>
      <vt:lpstr>Why Should You Care About JavaScript?</vt:lpstr>
      <vt:lpstr>PowerPoint Presentation</vt:lpstr>
      <vt:lpstr>“It’s Easy”</vt:lpstr>
      <vt:lpstr>Frameworks &amp; Libraries</vt:lpstr>
      <vt:lpstr>jQuery</vt:lpstr>
      <vt:lpstr>Backbone, Angular, Ember, Knockout, Polymer, React, Mithril, Ampersand, Flight, Vue, Node… WTFJS</vt:lpstr>
      <vt:lpstr>Silver Bullets</vt:lpstr>
      <vt:lpstr>SPAs</vt:lpstr>
      <vt:lpstr>Code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Raymond McDermott</dc:creator>
  <cp:lastModifiedBy>Raymond McDermott</cp:lastModifiedBy>
  <cp:revision>99</cp:revision>
  <dcterms:created xsi:type="dcterms:W3CDTF">2015-10-22T13:25:41Z</dcterms:created>
  <dcterms:modified xsi:type="dcterms:W3CDTF">2016-07-13T02:56:29Z</dcterms:modified>
</cp:coreProperties>
</file>