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4" r:id="rId3"/>
    <p:sldId id="389" r:id="rId4"/>
    <p:sldId id="393" r:id="rId5"/>
    <p:sldId id="395" r:id="rId6"/>
    <p:sldId id="359" r:id="rId7"/>
    <p:sldId id="360" r:id="rId8"/>
    <p:sldId id="401" r:id="rId9"/>
    <p:sldId id="323" r:id="rId10"/>
    <p:sldId id="362" r:id="rId11"/>
    <p:sldId id="351" r:id="rId12"/>
    <p:sldId id="364" r:id="rId13"/>
    <p:sldId id="392" r:id="rId14"/>
    <p:sldId id="272" r:id="rId15"/>
    <p:sldId id="402" r:id="rId16"/>
    <p:sldId id="368" r:id="rId17"/>
    <p:sldId id="369" r:id="rId18"/>
    <p:sldId id="287" r:id="rId19"/>
    <p:sldId id="286" r:id="rId20"/>
    <p:sldId id="288" r:id="rId21"/>
    <p:sldId id="289" r:id="rId22"/>
    <p:sldId id="325" r:id="rId23"/>
    <p:sldId id="318" r:id="rId24"/>
    <p:sldId id="305" r:id="rId25"/>
    <p:sldId id="327" r:id="rId26"/>
    <p:sldId id="403" r:id="rId27"/>
    <p:sldId id="398" r:id="rId28"/>
    <p:sldId id="399" r:id="rId29"/>
    <p:sldId id="37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F2E5D0"/>
    <a:srgbClr val="DEF0F2"/>
    <a:srgbClr val="464646"/>
    <a:srgbClr val="8F0000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7808" autoAdjust="0"/>
  </p:normalViewPr>
  <p:slideViewPr>
    <p:cSldViewPr>
      <p:cViewPr varScale="1">
        <p:scale>
          <a:sx n="205" d="100"/>
          <a:sy n="205" d="100"/>
        </p:scale>
        <p:origin x="184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August 20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su.edu/~mak/CS153/index.html" TargetMode="External"/><Relationship Id="rId2" Type="http://schemas.openxmlformats.org/officeDocument/2006/relationships/hyperlink" Target="http://www.cs.sjsu.edu/~ma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oyue.com/tutorials/pascal/" TargetMode="External"/><Relationship Id="rId2" Type="http://schemas.openxmlformats.org/officeDocument/2006/relationships/hyperlink" Target="http://www.tutorialspoint.com/pascal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doodle.com/execute-pascal-online" TargetMode="External"/><Relationship Id="rId3" Type="http://schemas.openxmlformats.org/officeDocument/2006/relationships/hyperlink" Target="http://www.cs.sjsu.edu/~mak/CS153/assignments/1/EmployeeListing.pas" TargetMode="External"/><Relationship Id="rId7" Type="http://schemas.openxmlformats.org/officeDocument/2006/relationships/hyperlink" Target="https://www.tutorialspoint.com/compile_pascal_online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xtester.com/l/pascal_online_compiler" TargetMode="External"/><Relationship Id="rId5" Type="http://schemas.openxmlformats.org/officeDocument/2006/relationships/hyperlink" Target="http://www.cs.sjsu.edu/~mak/CS153/assignments/1/output.txt" TargetMode="External"/><Relationship Id="rId4" Type="http://schemas.openxmlformats.org/officeDocument/2006/relationships/hyperlink" Target="http://www.cs.sjsu.edu/~mak/CS153/assignments/1/employees.tx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tlr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jsu.edu/~mak/CMPE152/source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August 20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F9D-4AD1-E847-9BE7-B46EB8CAFD8F}" type="slidenum">
              <a:rPr lang="en-US"/>
              <a:pPr/>
              <a:t>10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/>
              <a:t>Projects will be done by small project teams.</a:t>
            </a:r>
          </a:p>
          <a:p>
            <a:pPr lvl="1"/>
            <a:r>
              <a:rPr lang="en-US" dirty="0"/>
              <a:t>Team assignments will help to complete the projects.</a:t>
            </a:r>
          </a:p>
          <a:p>
            <a:pPr lvl="5"/>
            <a:endParaRPr lang="en-US" dirty="0"/>
          </a:p>
          <a:p>
            <a:r>
              <a:rPr lang="en-US" dirty="0"/>
              <a:t>Form your own teams of 4 members each.</a:t>
            </a:r>
          </a:p>
          <a:p>
            <a:pPr lvl="4"/>
            <a:endParaRPr lang="en-US" dirty="0"/>
          </a:p>
          <a:p>
            <a:r>
              <a:rPr lang="en-US" dirty="0"/>
              <a:t>Choose your team members wisely!</a:t>
            </a:r>
          </a:p>
          <a:p>
            <a:pPr lvl="1"/>
            <a:r>
              <a:rPr lang="en-US" dirty="0"/>
              <a:t>Be sure you’ll be able to meet and communicate </a:t>
            </a:r>
            <a:br>
              <a:rPr lang="en-US" dirty="0"/>
            </a:br>
            <a:r>
              <a:rPr lang="en-US" dirty="0"/>
              <a:t>with each other and work together well.</a:t>
            </a:r>
          </a:p>
          <a:p>
            <a:pPr lvl="1"/>
            <a:r>
              <a:rPr lang="en-US" dirty="0"/>
              <a:t>No moving from team to team.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Each team member will receive the same score </a:t>
            </a:r>
            <a:r>
              <a:rPr lang="en-US" dirty="0"/>
              <a:t>on each team assignment and team project.</a:t>
            </a:r>
          </a:p>
        </p:txBody>
      </p:sp>
    </p:spTree>
    <p:extLst>
      <p:ext uri="{BB962C8B-B14F-4D97-AF65-F5344CB8AC3E}">
        <p14:creationId xmlns:p14="http://schemas.microsoft.com/office/powerpoint/2010/main" val="182782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Teams</a:t>
            </a:r>
            <a:r>
              <a:rPr lang="en-US" i="1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your team information into Canvas (under “Assignments/Miscellaneous”)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>
                <a:solidFill>
                  <a:srgbClr val="B23C00"/>
                </a:solidFill>
              </a:rPr>
              <a:t>Wednesday, August 26</a:t>
            </a:r>
            <a:r>
              <a:rPr lang="en-US" dirty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Your team name</a:t>
            </a:r>
          </a:p>
          <a:p>
            <a:pPr lvl="1"/>
            <a:r>
              <a:rPr lang="en-US" dirty="0"/>
              <a:t>A list of team members and email addresses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1D1A6-6E3A-034E-9D03-8138A255D79D}"/>
              </a:ext>
            </a:extLst>
          </p:cNvPr>
          <p:cNvSpPr txBox="1"/>
          <p:nvPr/>
        </p:nvSpPr>
        <p:spPr>
          <a:xfrm>
            <a:off x="2932769" y="4069073"/>
            <a:ext cx="327846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Only one student per team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needs to submit team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568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42CD-3E8A-7144-B073-22D37694D12E}" type="slidenum">
              <a:rPr lang="en-US"/>
              <a:pPr/>
              <a:t>12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Responsibilities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822325" y="2151063"/>
            <a:ext cx="7589838" cy="159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 indent="15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ctr"/>
            <a:r>
              <a:rPr lang="en-US" sz="2400">
                <a:solidFill>
                  <a:schemeClr val="folHlink"/>
                </a:solidFill>
              </a:rPr>
              <a:t>You are personally responsible for participating </a:t>
            </a:r>
            <a:br>
              <a:rPr lang="en-US" sz="2400">
                <a:solidFill>
                  <a:schemeClr val="folHlink"/>
                </a:solidFill>
              </a:rPr>
            </a:br>
            <a:r>
              <a:rPr lang="en-US" sz="2400">
                <a:solidFill>
                  <a:schemeClr val="folHlink"/>
                </a:solidFill>
              </a:rPr>
              <a:t>and contributing to your team</a:t>
            </a:r>
            <a:r>
              <a:rPr lang="en-US" sz="240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sz="2400">
                <a:solidFill>
                  <a:schemeClr val="folHlink"/>
                </a:solidFill>
              </a:rPr>
              <a:t>s work, and for </a:t>
            </a:r>
            <a:br>
              <a:rPr lang="en-US" sz="2400">
                <a:solidFill>
                  <a:schemeClr val="folHlink"/>
                </a:solidFill>
              </a:rPr>
            </a:br>
            <a:r>
              <a:rPr lang="en-US" sz="2400">
                <a:solidFill>
                  <a:schemeClr val="folHlink"/>
                </a:solidFill>
              </a:rPr>
              <a:t>understanding each part of the work for every </a:t>
            </a:r>
            <a:br>
              <a:rPr lang="en-US" sz="2400">
                <a:solidFill>
                  <a:schemeClr val="folHlink"/>
                </a:solidFill>
              </a:rPr>
            </a:br>
            <a:r>
              <a:rPr lang="en-US" sz="2400">
                <a:solidFill>
                  <a:schemeClr val="folHlink"/>
                </a:solidFill>
              </a:rPr>
              <a:t>assignment whether or not you worked on that part.</a:t>
            </a:r>
          </a:p>
        </p:txBody>
      </p:sp>
    </p:spTree>
    <p:extLst>
      <p:ext uri="{BB962C8B-B14F-4D97-AF65-F5344CB8AC3E}">
        <p14:creationId xmlns:p14="http://schemas.microsoft.com/office/powerpoint/2010/main" val="204614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680-C591-9948-9B2D-ABC4362CDBAA}" type="slidenum">
              <a:rPr lang="en-US"/>
              <a:pPr/>
              <a:t>13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Postmortem Assessment Report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semester, each student will </a:t>
            </a:r>
            <a:r>
              <a:rPr lang="en-US" u="sng" dirty="0"/>
              <a:t>individually</a:t>
            </a:r>
            <a:r>
              <a:rPr lang="en-US" dirty="0"/>
              <a:t> turn in a short (one page) report: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 brief description of </a:t>
            </a:r>
            <a:r>
              <a:rPr lang="en-US" u="sng" dirty="0"/>
              <a:t>what you learned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in the course.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An assessment of your </a:t>
            </a:r>
            <a:r>
              <a:rPr lang="en-US" u="sng" dirty="0"/>
              <a:t>personal accomplishments </a:t>
            </a:r>
            <a:br>
              <a:rPr lang="en-US" dirty="0"/>
            </a:br>
            <a:r>
              <a:rPr lang="en-US" dirty="0"/>
              <a:t>for your project team. 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An assessment of the contributions of each of </a:t>
            </a:r>
            <a:br>
              <a:rPr lang="en-US" dirty="0"/>
            </a:br>
            <a:r>
              <a:rPr lang="en-US" dirty="0"/>
              <a:t>your </a:t>
            </a:r>
            <a:r>
              <a:rPr lang="en-US" u="sng" dirty="0"/>
              <a:t>project team members</a:t>
            </a:r>
            <a:r>
              <a:rPr lang="en-US" dirty="0"/>
              <a:t>. </a:t>
            </a:r>
          </a:p>
          <a:p>
            <a:pPr lvl="5"/>
            <a:endParaRPr lang="en-US" dirty="0"/>
          </a:p>
          <a:p>
            <a:r>
              <a:rPr lang="en-US" dirty="0"/>
              <a:t>This report will be seen only by the instructor.</a:t>
            </a:r>
          </a:p>
        </p:txBody>
      </p:sp>
    </p:spTree>
    <p:extLst>
      <p:ext uri="{BB962C8B-B14F-4D97-AF65-F5344CB8AC3E}">
        <p14:creationId xmlns:p14="http://schemas.microsoft.com/office/powerpoint/2010/main" val="144201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1472-C459-A34F-84AF-B644A09DA17F}" type="slidenum">
              <a:rPr lang="en-US"/>
              <a:pPr/>
              <a:t>14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Individual Overall Class Grade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30% assignments*</a:t>
            </a:r>
          </a:p>
          <a:p>
            <a:pPr>
              <a:lnSpc>
                <a:spcPct val="80000"/>
              </a:lnSpc>
            </a:pPr>
            <a:r>
              <a:rPr lang="en-US" dirty="0"/>
              <a:t>35% project*</a:t>
            </a:r>
          </a:p>
          <a:p>
            <a:pPr>
              <a:lnSpc>
                <a:spcPct val="80000"/>
              </a:lnSpc>
            </a:pPr>
            <a:r>
              <a:rPr lang="en-US" dirty="0"/>
              <a:t>15% midterm**</a:t>
            </a:r>
          </a:p>
          <a:p>
            <a:pPr>
              <a:lnSpc>
                <a:spcPct val="80000"/>
              </a:lnSpc>
            </a:pPr>
            <a:r>
              <a:rPr lang="en-US" dirty="0"/>
              <a:t>20% final**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*   team score</a:t>
            </a:r>
          </a:p>
          <a:p>
            <a:pPr lvl="2"/>
            <a:r>
              <a:rPr lang="en-US" sz="1400" dirty="0"/>
              <a:t>** individual score</a:t>
            </a:r>
          </a:p>
          <a:p>
            <a:r>
              <a:rPr lang="en-US" sz="2200" dirty="0"/>
              <a:t>During the semester, keep track of your progress in Canvas. </a:t>
            </a:r>
          </a:p>
          <a:p>
            <a:r>
              <a:rPr lang="en-US" sz="2200" dirty="0"/>
              <a:t>At the end of the semester, students with the median score will get the B- grade. </a:t>
            </a:r>
          </a:p>
          <a:p>
            <a:r>
              <a:rPr lang="en-US" sz="2200" dirty="0"/>
              <a:t>Higher and lower grades will then be assigned based on</a:t>
            </a:r>
            <a:br>
              <a:rPr lang="en-US" sz="2200" dirty="0"/>
            </a:br>
            <a:r>
              <a:rPr lang="en-US" sz="2200" dirty="0"/>
              <a:t>how the scores cluster above and below the median.</a:t>
            </a:r>
          </a:p>
          <a:p>
            <a:r>
              <a:rPr lang="en-US" sz="2200" dirty="0"/>
              <a:t>Therefore, your final class grade will be based primarily on your performance relative to the other students in the class.</a:t>
            </a:r>
            <a:endParaRPr lang="en-US" dirty="0"/>
          </a:p>
          <a:p>
            <a:pPr marL="0" marR="0" lvl="4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59965" y="1417342"/>
            <a:ext cx="4452566" cy="1631216"/>
          </a:xfrm>
          <a:prstGeom prst="rect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Your final class grade will be adjusted</a:t>
            </a:r>
            <a:br>
              <a:rPr lang="en-US" sz="2000" dirty="0">
                <a:solidFill>
                  <a:srgbClr val="0033CC"/>
                </a:solidFill>
              </a:rPr>
            </a:br>
            <a:r>
              <a:rPr lang="en-US" sz="2000" dirty="0">
                <a:solidFill>
                  <a:srgbClr val="0033CC"/>
                </a:solidFill>
              </a:rPr>
              <a:t>up or down depending on your </a:t>
            </a:r>
          </a:p>
          <a:p>
            <a:pPr algn="ctr"/>
            <a:r>
              <a:rPr lang="en-US" sz="2000" u="sng" dirty="0">
                <a:solidFill>
                  <a:srgbClr val="0033CC"/>
                </a:solidFill>
              </a:rPr>
              <a:t>level and quality of participation</a:t>
            </a:r>
            <a:r>
              <a:rPr lang="en-US" sz="2000" dirty="0">
                <a:solidFill>
                  <a:srgbClr val="0033CC"/>
                </a:solidFill>
              </a:rPr>
              <a:t>,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as reported by your 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teammates</a:t>
            </a:r>
            <a:r>
              <a:rPr lang="en-US" sz="2000" dirty="0">
                <a:solidFill>
                  <a:srgbClr val="0033CC"/>
                </a:solidFill>
                <a:latin typeface="Arial"/>
              </a:rPr>
              <a:t>’ </a:t>
            </a:r>
            <a:r>
              <a:rPr lang="en-US" sz="2000" dirty="0">
                <a:solidFill>
                  <a:srgbClr val="0033CC"/>
                </a:solidFill>
              </a:rPr>
              <a:t>postmortem reports.</a:t>
            </a:r>
          </a:p>
        </p:txBody>
      </p:sp>
    </p:spTree>
    <p:extLst>
      <p:ext uri="{BB962C8B-B14F-4D97-AF65-F5344CB8AC3E}">
        <p14:creationId xmlns:p14="http://schemas.microsoft.com/office/powerpoint/2010/main" val="17787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EA2D-062A-9B40-A9E2-08745E30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916E2-F5B6-6A4D-801C-343B78FE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4BB1A-E949-E94C-9476-9F8BA88E6A6A}"/>
              </a:ext>
            </a:extLst>
          </p:cNvPr>
          <p:cNvSpPr txBox="1"/>
          <p:nvPr/>
        </p:nvSpPr>
        <p:spPr>
          <a:xfrm>
            <a:off x="2832806" y="2057415"/>
            <a:ext cx="3478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 blank slide to keep my CS 153 and CMPE 152</a:t>
            </a:r>
          </a:p>
          <a:p>
            <a:pPr algn="ctr"/>
            <a:r>
              <a:rPr lang="en-US" sz="1200" dirty="0"/>
              <a:t>slide decks synchronized.</a:t>
            </a:r>
          </a:p>
        </p:txBody>
      </p:sp>
    </p:spTree>
    <p:extLst>
      <p:ext uri="{BB962C8B-B14F-4D97-AF65-F5344CB8AC3E}">
        <p14:creationId xmlns:p14="http://schemas.microsoft.com/office/powerpoint/2010/main" val="391980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99A0-D1FC-CC4E-B849-453D5F28D553}" type="slidenum">
              <a:rPr lang="en-US"/>
              <a:pPr/>
              <a:t>16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505200" y="2413000"/>
            <a:ext cx="2073275" cy="6508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folHlink"/>
                </a:solidFill>
              </a:rPr>
              <a:t>Take roll!</a:t>
            </a:r>
          </a:p>
        </p:txBody>
      </p:sp>
    </p:spTree>
    <p:extLst>
      <p:ext uri="{BB962C8B-B14F-4D97-AF65-F5344CB8AC3E}">
        <p14:creationId xmlns:p14="http://schemas.microsoft.com/office/powerpoint/2010/main" val="1194379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Magic?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8592" y="1310706"/>
            <a:ext cx="412484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B23C00"/>
                </a:solidFill>
              </a:rPr>
              <a:t>C compiler:</a:t>
            </a:r>
          </a:p>
          <a:p>
            <a:endParaRPr lang="en-US"/>
          </a:p>
          <a:p>
            <a:r>
              <a:rPr lang="en-US" b="1" err="1">
                <a:latin typeface="Courier New"/>
                <a:cs typeface="Courier New"/>
              </a:rPr>
              <a:t>int</a:t>
            </a:r>
            <a:r>
              <a:rPr lang="en-US" b="1">
                <a:latin typeface="Courier New"/>
                <a:cs typeface="Courier New"/>
              </a:rPr>
              <a:t> main()</a:t>
            </a:r>
          </a:p>
          <a:p>
            <a:r>
              <a:rPr lang="en-US" b="1">
                <a:latin typeface="Courier New"/>
                <a:cs typeface="Courier New"/>
              </a:rPr>
              <a:t>{</a:t>
            </a:r>
          </a:p>
          <a:p>
            <a:r>
              <a:rPr lang="en-US" b="1">
                <a:latin typeface="Courier New"/>
                <a:cs typeface="Courier New"/>
              </a:rPr>
              <a:t>    </a:t>
            </a:r>
            <a:r>
              <a:rPr lang="en-US" b="1" err="1">
                <a:latin typeface="Courier New"/>
                <a:cs typeface="Courier New"/>
              </a:rPr>
              <a:t>printf</a:t>
            </a:r>
            <a:r>
              <a:rPr lang="en-US" b="1">
                <a:latin typeface="Courier New"/>
                <a:cs typeface="Courier New"/>
              </a:rPr>
              <a:t>("Hello, C world!\n");</a:t>
            </a:r>
          </a:p>
          <a:p>
            <a:r>
              <a:rPr lang="en-US" b="1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467" y="3794756"/>
            <a:ext cx="6218069" cy="2369880"/>
          </a:xfrm>
          <a:prstGeom prst="rect">
            <a:avLst/>
          </a:prstGeom>
          <a:solidFill>
            <a:srgbClr val="DEF0F2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B23C00"/>
                </a:solidFill>
              </a:rPr>
              <a:t>Java compiler:</a:t>
            </a:r>
          </a:p>
          <a:p>
            <a:endParaRPr lang="en-US"/>
          </a:p>
          <a:p>
            <a:r>
              <a:rPr lang="en-US" b="1">
                <a:latin typeface="Courier New"/>
                <a:cs typeface="Courier New"/>
              </a:rPr>
              <a:t>public class Hello</a:t>
            </a:r>
          </a:p>
          <a:p>
            <a:r>
              <a:rPr lang="en-US" b="1">
                <a:latin typeface="Courier New"/>
                <a:cs typeface="Courier New"/>
              </a:rPr>
              <a:t>{</a:t>
            </a:r>
          </a:p>
          <a:p>
            <a:r>
              <a:rPr lang="en-US" b="1">
                <a:latin typeface="Courier New"/>
                <a:cs typeface="Courier New"/>
              </a:rPr>
              <a:t>    public static void main(String </a:t>
            </a:r>
            <a:r>
              <a:rPr lang="en-US" b="1" err="1">
                <a:latin typeface="Courier New"/>
                <a:cs typeface="Courier New"/>
              </a:rPr>
              <a:t>args</a:t>
            </a:r>
            <a:r>
              <a:rPr lang="en-US" b="1">
                <a:latin typeface="Courier New"/>
                <a:cs typeface="Courier New"/>
              </a:rPr>
              <a:t>[])</a:t>
            </a:r>
          </a:p>
          <a:p>
            <a:r>
              <a:rPr lang="en-US" b="1">
                <a:latin typeface="Courier New"/>
                <a:cs typeface="Courier New"/>
              </a:rPr>
              <a:t>    {</a:t>
            </a:r>
          </a:p>
          <a:p>
            <a:r>
              <a:rPr lang="en-US" b="1">
                <a:latin typeface="Courier New"/>
                <a:cs typeface="Courier New"/>
              </a:rPr>
              <a:t>        </a:t>
            </a:r>
            <a:r>
              <a:rPr lang="en-US" b="1" err="1">
                <a:latin typeface="Courier New"/>
                <a:cs typeface="Courier New"/>
              </a:rPr>
              <a:t>System.out.println</a:t>
            </a:r>
            <a:r>
              <a:rPr lang="en-US" b="1">
                <a:latin typeface="Courier New"/>
                <a:cs typeface="Courier New"/>
              </a:rPr>
              <a:t>("Hello, Java world!");</a:t>
            </a:r>
          </a:p>
          <a:p>
            <a:r>
              <a:rPr lang="en-US" b="1">
                <a:latin typeface="Courier New"/>
                <a:cs typeface="Courier New"/>
              </a:rPr>
              <a:t>    }</a:t>
            </a:r>
          </a:p>
          <a:p>
            <a:r>
              <a:rPr lang="en-US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27" y="2788927"/>
            <a:ext cx="4617370" cy="1877437"/>
          </a:xfrm>
          <a:prstGeom prst="rect">
            <a:avLst/>
          </a:prstGeom>
          <a:solidFill>
            <a:srgbClr val="F2E5D0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B23C00"/>
                </a:solidFill>
              </a:rPr>
              <a:t>Pascal compiler:</a:t>
            </a:r>
          </a:p>
          <a:p>
            <a:endParaRPr lang="en-US"/>
          </a:p>
          <a:p>
            <a:r>
              <a:rPr lang="en-US" b="1">
                <a:latin typeface="Courier New"/>
                <a:cs typeface="Courier New"/>
              </a:rPr>
              <a:t>PROGRAM hello;</a:t>
            </a:r>
          </a:p>
          <a:p>
            <a:endParaRPr lang="en-US" b="1">
              <a:latin typeface="Courier New"/>
              <a:cs typeface="Courier New"/>
            </a:endParaRPr>
          </a:p>
          <a:p>
            <a:r>
              <a:rPr lang="en-US" b="1">
                <a:latin typeface="Courier New"/>
                <a:cs typeface="Courier New"/>
              </a:rPr>
              <a:t>BEGIN</a:t>
            </a:r>
          </a:p>
          <a:p>
            <a:r>
              <a:rPr lang="en-US" b="1">
                <a:latin typeface="Courier New"/>
                <a:cs typeface="Courier New"/>
              </a:rPr>
              <a:t>    </a:t>
            </a:r>
            <a:r>
              <a:rPr lang="en-US" b="1" err="1">
                <a:latin typeface="Courier New"/>
                <a:cs typeface="Courier New"/>
              </a:rPr>
              <a:t>writeln</a:t>
            </a:r>
            <a:r>
              <a:rPr lang="en-US" b="1">
                <a:latin typeface="Courier New"/>
                <a:cs typeface="Courier New"/>
              </a:rPr>
              <a:t>('Hello, Pascal world!');</a:t>
            </a:r>
          </a:p>
          <a:p>
            <a:r>
              <a:rPr lang="en-US" b="1">
                <a:latin typeface="Courier New"/>
                <a:cs typeface="Courier New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39917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F94F-D134-3749-83D1-760AAE41EAB8}" type="slidenum">
              <a:rPr lang="en-US"/>
              <a:pPr/>
              <a:t>18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Compilation Process</a:t>
            </a:r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2843213" y="1325563"/>
            <a:ext cx="730250" cy="27463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 err="1"/>
              <a:t>hello.pas</a:t>
            </a:r>
            <a:endParaRPr lang="en-US" sz="1200" dirty="0"/>
          </a:p>
        </p:txBody>
      </p:sp>
      <p:grpSp>
        <p:nvGrpSpPr>
          <p:cNvPr id="59447" name="Group 55"/>
          <p:cNvGrpSpPr>
            <a:grpSpLocks/>
          </p:cNvGrpSpPr>
          <p:nvPr/>
        </p:nvGrpSpPr>
        <p:grpSpPr bwMode="auto">
          <a:xfrm>
            <a:off x="2111375" y="1692275"/>
            <a:ext cx="2193925" cy="730250"/>
            <a:chOff x="1330" y="1066"/>
            <a:chExt cx="1382" cy="460"/>
          </a:xfrm>
        </p:grpSpPr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1330" y="1238"/>
              <a:ext cx="1382" cy="288"/>
            </a:xfrm>
            <a:prstGeom prst="rect">
              <a:avLst/>
            </a:prstGeom>
            <a:solidFill>
              <a:srgbClr val="D7F6F5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Pascal compiler</a:t>
              </a:r>
            </a:p>
            <a:p>
              <a:pPr algn="ctr"/>
              <a:r>
                <a:rPr lang="en-US" sz="1200"/>
                <a:t>(you will write this in Java)</a:t>
              </a:r>
            </a:p>
          </p:txBody>
        </p:sp>
        <p:sp>
          <p:nvSpPr>
            <p:cNvPr id="59404" name="AutoShape 12"/>
            <p:cNvSpPr>
              <a:spLocks noChangeArrowheads="1"/>
            </p:cNvSpPr>
            <p:nvPr/>
          </p:nvSpPr>
          <p:spPr bwMode="auto">
            <a:xfrm>
              <a:off x="1963" y="1066"/>
              <a:ext cx="116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48" name="Group 56"/>
          <p:cNvGrpSpPr>
            <a:grpSpLocks/>
          </p:cNvGrpSpPr>
          <p:nvPr/>
        </p:nvGrpSpPr>
        <p:grpSpPr bwMode="auto">
          <a:xfrm>
            <a:off x="2843213" y="2514600"/>
            <a:ext cx="730250" cy="549275"/>
            <a:chOff x="1791" y="1584"/>
            <a:chExt cx="460" cy="346"/>
          </a:xfrm>
        </p:grpSpPr>
        <p:sp>
          <p:nvSpPr>
            <p:cNvPr id="59401" name="AutoShape 9"/>
            <p:cNvSpPr>
              <a:spLocks noChangeArrowheads="1"/>
            </p:cNvSpPr>
            <p:nvPr/>
          </p:nvSpPr>
          <p:spPr bwMode="auto">
            <a:xfrm>
              <a:off x="1791" y="1757"/>
              <a:ext cx="460" cy="17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 err="1"/>
                <a:t>hello.j</a:t>
              </a:r>
              <a:endParaRPr lang="en-US" sz="1200" dirty="0"/>
            </a:p>
          </p:txBody>
        </p:sp>
        <p:sp>
          <p:nvSpPr>
            <p:cNvPr id="59408" name="AutoShape 16"/>
            <p:cNvSpPr>
              <a:spLocks noChangeArrowheads="1"/>
            </p:cNvSpPr>
            <p:nvPr/>
          </p:nvSpPr>
          <p:spPr bwMode="auto">
            <a:xfrm>
              <a:off x="1963" y="1584"/>
              <a:ext cx="116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49" name="Group 57"/>
          <p:cNvGrpSpPr>
            <a:grpSpLocks/>
          </p:cNvGrpSpPr>
          <p:nvPr/>
        </p:nvGrpSpPr>
        <p:grpSpPr bwMode="auto">
          <a:xfrm>
            <a:off x="2111375" y="3154363"/>
            <a:ext cx="2193925" cy="731837"/>
            <a:chOff x="1330" y="1987"/>
            <a:chExt cx="1382" cy="461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1330" y="2160"/>
              <a:ext cx="1382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Jasmin assembler</a:t>
              </a:r>
            </a:p>
            <a:p>
              <a:pPr algn="ctr"/>
              <a:r>
                <a:rPr lang="en-US" sz="1200"/>
                <a:t>(provided for you)</a:t>
              </a:r>
            </a:p>
          </p:txBody>
        </p:sp>
        <p:sp>
          <p:nvSpPr>
            <p:cNvPr id="59409" name="AutoShape 17"/>
            <p:cNvSpPr>
              <a:spLocks noChangeArrowheads="1"/>
            </p:cNvSpPr>
            <p:nvPr/>
          </p:nvSpPr>
          <p:spPr bwMode="auto">
            <a:xfrm>
              <a:off x="1963" y="1987"/>
              <a:ext cx="116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50" name="Group 58"/>
          <p:cNvGrpSpPr>
            <a:grpSpLocks/>
          </p:cNvGrpSpPr>
          <p:nvPr/>
        </p:nvGrpSpPr>
        <p:grpSpPr bwMode="auto">
          <a:xfrm>
            <a:off x="2835277" y="3978275"/>
            <a:ext cx="814388" cy="547688"/>
            <a:chOff x="1786" y="2506"/>
            <a:chExt cx="513" cy="345"/>
          </a:xfrm>
        </p:grpSpPr>
        <p:sp>
          <p:nvSpPr>
            <p:cNvPr id="59402" name="AutoShape 10"/>
            <p:cNvSpPr>
              <a:spLocks noChangeArrowheads="1"/>
            </p:cNvSpPr>
            <p:nvPr/>
          </p:nvSpPr>
          <p:spPr bwMode="auto">
            <a:xfrm>
              <a:off x="1786" y="2678"/>
              <a:ext cx="513" cy="17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 err="1"/>
                <a:t>hello.class</a:t>
              </a:r>
              <a:endParaRPr lang="en-US" sz="1200" dirty="0"/>
            </a:p>
          </p:txBody>
        </p:sp>
        <p:sp>
          <p:nvSpPr>
            <p:cNvPr id="59410" name="AutoShape 18"/>
            <p:cNvSpPr>
              <a:spLocks noChangeArrowheads="1"/>
            </p:cNvSpPr>
            <p:nvPr/>
          </p:nvSpPr>
          <p:spPr bwMode="auto">
            <a:xfrm>
              <a:off x="1963" y="2506"/>
              <a:ext cx="116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51" name="Group 59"/>
          <p:cNvGrpSpPr>
            <a:grpSpLocks/>
          </p:cNvGrpSpPr>
          <p:nvPr/>
        </p:nvGrpSpPr>
        <p:grpSpPr bwMode="auto">
          <a:xfrm>
            <a:off x="2111375" y="4618038"/>
            <a:ext cx="2193925" cy="731837"/>
            <a:chOff x="1330" y="2909"/>
            <a:chExt cx="1382" cy="461"/>
          </a:xfrm>
        </p:grpSpPr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1330" y="3082"/>
              <a:ext cx="1382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Java linker &amp; loader</a:t>
              </a:r>
            </a:p>
            <a:p>
              <a:pPr algn="ctr"/>
              <a:r>
                <a:rPr lang="en-US" sz="1200"/>
                <a:t>(provided for you)</a:t>
              </a:r>
            </a:p>
          </p:txBody>
        </p:sp>
        <p:sp>
          <p:nvSpPr>
            <p:cNvPr id="59411" name="AutoShape 19"/>
            <p:cNvSpPr>
              <a:spLocks noChangeArrowheads="1"/>
            </p:cNvSpPr>
            <p:nvPr/>
          </p:nvSpPr>
          <p:spPr bwMode="auto">
            <a:xfrm>
              <a:off x="1963" y="2909"/>
              <a:ext cx="116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52" name="Group 60"/>
          <p:cNvGrpSpPr>
            <a:grpSpLocks/>
          </p:cNvGrpSpPr>
          <p:nvPr/>
        </p:nvGrpSpPr>
        <p:grpSpPr bwMode="auto">
          <a:xfrm>
            <a:off x="2111375" y="5440363"/>
            <a:ext cx="2193925" cy="731837"/>
            <a:chOff x="1330" y="3427"/>
            <a:chExt cx="1382" cy="461"/>
          </a:xfrm>
        </p:grpSpPr>
        <p:sp>
          <p:nvSpPr>
            <p:cNvPr id="59403" name="Rectangle 11"/>
            <p:cNvSpPr>
              <a:spLocks noChangeArrowheads="1"/>
            </p:cNvSpPr>
            <p:nvPr/>
          </p:nvSpPr>
          <p:spPr bwMode="auto">
            <a:xfrm>
              <a:off x="1330" y="3600"/>
              <a:ext cx="1382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Java Virtual Machine</a:t>
              </a:r>
            </a:p>
            <a:p>
              <a:pPr algn="ctr"/>
              <a:r>
                <a:rPr lang="en-US" sz="1200"/>
                <a:t>(provided for you)</a:t>
              </a:r>
            </a:p>
          </p:txBody>
        </p:sp>
        <p:sp>
          <p:nvSpPr>
            <p:cNvPr id="59412" name="AutoShape 20"/>
            <p:cNvSpPr>
              <a:spLocks noChangeArrowheads="1"/>
            </p:cNvSpPr>
            <p:nvPr/>
          </p:nvSpPr>
          <p:spPr bwMode="auto">
            <a:xfrm>
              <a:off x="1963" y="3427"/>
              <a:ext cx="116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914440" y="3535030"/>
            <a:ext cx="1188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rgbClr val="B23C00"/>
                </a:solidFill>
              </a:rPr>
              <a:t>Translation: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1005879" y="5807075"/>
            <a:ext cx="10975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rgbClr val="B23C00"/>
                </a:solidFill>
              </a:rPr>
              <a:t>Execution:</a:t>
            </a:r>
          </a:p>
        </p:txBody>
      </p:sp>
      <p:sp>
        <p:nvSpPr>
          <p:cNvPr id="59422" name="AutoShape 30"/>
          <p:cNvSpPr>
            <a:spLocks noChangeArrowheads="1"/>
          </p:cNvSpPr>
          <p:nvPr/>
        </p:nvSpPr>
        <p:spPr bwMode="auto">
          <a:xfrm>
            <a:off x="5578475" y="1325563"/>
            <a:ext cx="730250" cy="27463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 err="1"/>
              <a:t>Hello.java</a:t>
            </a:r>
            <a:endParaRPr lang="en-US" sz="1200" dirty="0"/>
          </a:p>
        </p:txBody>
      </p:sp>
      <p:grpSp>
        <p:nvGrpSpPr>
          <p:cNvPr id="59453" name="Group 61"/>
          <p:cNvGrpSpPr>
            <a:grpSpLocks/>
          </p:cNvGrpSpPr>
          <p:nvPr/>
        </p:nvGrpSpPr>
        <p:grpSpPr bwMode="auto">
          <a:xfrm>
            <a:off x="4846638" y="1692275"/>
            <a:ext cx="2193925" cy="730250"/>
            <a:chOff x="3053" y="1066"/>
            <a:chExt cx="1382" cy="460"/>
          </a:xfrm>
        </p:grpSpPr>
        <p:sp>
          <p:nvSpPr>
            <p:cNvPr id="59420" name="Rectangle 28"/>
            <p:cNvSpPr>
              <a:spLocks noChangeArrowheads="1"/>
            </p:cNvSpPr>
            <p:nvPr/>
          </p:nvSpPr>
          <p:spPr bwMode="auto">
            <a:xfrm>
              <a:off x="3053" y="1238"/>
              <a:ext cx="1382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Java compiler</a:t>
              </a:r>
              <a:endParaRPr lang="en-US" sz="1200"/>
            </a:p>
          </p:txBody>
        </p:sp>
        <p:sp>
          <p:nvSpPr>
            <p:cNvPr id="59426" name="AutoShape 34"/>
            <p:cNvSpPr>
              <a:spLocks noChangeArrowheads="1"/>
            </p:cNvSpPr>
            <p:nvPr/>
          </p:nvSpPr>
          <p:spPr bwMode="auto">
            <a:xfrm>
              <a:off x="3686" y="1066"/>
              <a:ext cx="116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54" name="Group 62"/>
          <p:cNvGrpSpPr>
            <a:grpSpLocks/>
          </p:cNvGrpSpPr>
          <p:nvPr/>
        </p:nvGrpSpPr>
        <p:grpSpPr bwMode="auto">
          <a:xfrm>
            <a:off x="5486400" y="2514600"/>
            <a:ext cx="822325" cy="2011363"/>
            <a:chOff x="3456" y="1584"/>
            <a:chExt cx="518" cy="1267"/>
          </a:xfrm>
        </p:grpSpPr>
        <p:sp>
          <p:nvSpPr>
            <p:cNvPr id="59424" name="AutoShape 32"/>
            <p:cNvSpPr>
              <a:spLocks noChangeArrowheads="1"/>
            </p:cNvSpPr>
            <p:nvPr/>
          </p:nvSpPr>
          <p:spPr bwMode="auto">
            <a:xfrm>
              <a:off x="3456" y="2678"/>
              <a:ext cx="518" cy="17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 err="1"/>
                <a:t>Hello.class</a:t>
              </a:r>
              <a:endParaRPr lang="en-US" sz="1200" dirty="0"/>
            </a:p>
          </p:txBody>
        </p:sp>
        <p:sp>
          <p:nvSpPr>
            <p:cNvPr id="59429" name="AutoShape 37"/>
            <p:cNvSpPr>
              <a:spLocks noChangeArrowheads="1"/>
            </p:cNvSpPr>
            <p:nvPr/>
          </p:nvSpPr>
          <p:spPr bwMode="auto">
            <a:xfrm>
              <a:off x="3686" y="1584"/>
              <a:ext cx="116" cy="1037"/>
            </a:xfrm>
            <a:prstGeom prst="downArrow">
              <a:avLst>
                <a:gd name="adj1" fmla="val 50000"/>
                <a:gd name="adj2" fmla="val 223491"/>
              </a:avLst>
            </a:prstGeom>
            <a:solidFill>
              <a:srgbClr val="0033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55" name="Group 63"/>
          <p:cNvGrpSpPr>
            <a:grpSpLocks/>
          </p:cNvGrpSpPr>
          <p:nvPr/>
        </p:nvGrpSpPr>
        <p:grpSpPr bwMode="auto">
          <a:xfrm>
            <a:off x="4846638" y="4618038"/>
            <a:ext cx="2193925" cy="731837"/>
            <a:chOff x="3053" y="2909"/>
            <a:chExt cx="1382" cy="461"/>
          </a:xfrm>
        </p:grpSpPr>
        <p:sp>
          <p:nvSpPr>
            <p:cNvPr id="59421" name="Rectangle 29"/>
            <p:cNvSpPr>
              <a:spLocks noChangeArrowheads="1"/>
            </p:cNvSpPr>
            <p:nvPr/>
          </p:nvSpPr>
          <p:spPr bwMode="auto">
            <a:xfrm>
              <a:off x="3053" y="3082"/>
              <a:ext cx="1382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Java linker &amp; loader</a:t>
              </a:r>
            </a:p>
          </p:txBody>
        </p:sp>
        <p:sp>
          <p:nvSpPr>
            <p:cNvPr id="59430" name="AutoShape 38"/>
            <p:cNvSpPr>
              <a:spLocks noChangeArrowheads="1"/>
            </p:cNvSpPr>
            <p:nvPr/>
          </p:nvSpPr>
          <p:spPr bwMode="auto">
            <a:xfrm>
              <a:off x="3686" y="2909"/>
              <a:ext cx="116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56" name="Group 64"/>
          <p:cNvGrpSpPr>
            <a:grpSpLocks/>
          </p:cNvGrpSpPr>
          <p:nvPr/>
        </p:nvGrpSpPr>
        <p:grpSpPr bwMode="auto">
          <a:xfrm>
            <a:off x="4846638" y="5440363"/>
            <a:ext cx="2193925" cy="731837"/>
            <a:chOff x="3053" y="3427"/>
            <a:chExt cx="1382" cy="461"/>
          </a:xfrm>
        </p:grpSpPr>
        <p:sp>
          <p:nvSpPr>
            <p:cNvPr id="59425" name="Rectangle 33"/>
            <p:cNvSpPr>
              <a:spLocks noChangeArrowheads="1"/>
            </p:cNvSpPr>
            <p:nvPr/>
          </p:nvSpPr>
          <p:spPr bwMode="auto">
            <a:xfrm>
              <a:off x="3053" y="3600"/>
              <a:ext cx="1382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Java Virtual Machine</a:t>
              </a:r>
            </a:p>
          </p:txBody>
        </p:sp>
        <p:sp>
          <p:nvSpPr>
            <p:cNvPr id="59431" name="AutoShape 39"/>
            <p:cNvSpPr>
              <a:spLocks noChangeArrowheads="1"/>
            </p:cNvSpPr>
            <p:nvPr/>
          </p:nvSpPr>
          <p:spPr bwMode="auto">
            <a:xfrm>
              <a:off x="3686" y="3427"/>
              <a:ext cx="116" cy="11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44" name="Text Box 52"/>
          <p:cNvSpPr txBox="1">
            <a:spLocks noChangeArrowheads="1"/>
          </p:cNvSpPr>
          <p:nvPr/>
        </p:nvSpPr>
        <p:spPr bwMode="auto">
          <a:xfrm>
            <a:off x="7132638" y="2057400"/>
            <a:ext cx="2031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charset="0"/>
              </a:rPr>
              <a:t>javac</a:t>
            </a:r>
            <a:r>
              <a:rPr lang="en-US" sz="1200" b="1" dirty="0">
                <a:latin typeface="Courier New" charset="0"/>
              </a:rPr>
              <a:t> </a:t>
            </a:r>
            <a:r>
              <a:rPr lang="en-US" sz="1200" b="1" dirty="0" err="1">
                <a:latin typeface="Courier New" charset="0"/>
              </a:rPr>
              <a:t>Hello.java</a:t>
            </a:r>
            <a:r>
              <a:rPr lang="en-US" sz="1200" b="1" dirty="0">
                <a:latin typeface="Courier New" charset="0"/>
              </a:rPr>
              <a:t> ...</a:t>
            </a:r>
          </a:p>
        </p:txBody>
      </p:sp>
      <p:sp>
        <p:nvSpPr>
          <p:cNvPr id="59445" name="Text Box 53"/>
          <p:cNvSpPr txBox="1">
            <a:spLocks noChangeArrowheads="1"/>
          </p:cNvSpPr>
          <p:nvPr/>
        </p:nvSpPr>
        <p:spPr bwMode="auto">
          <a:xfrm>
            <a:off x="7123113" y="4983163"/>
            <a:ext cx="14775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charset="0"/>
              </a:rPr>
              <a:t>java Hello ...</a:t>
            </a:r>
          </a:p>
        </p:txBody>
      </p:sp>
      <p:grpSp>
        <p:nvGrpSpPr>
          <p:cNvPr id="59457" name="Group 65"/>
          <p:cNvGrpSpPr>
            <a:grpSpLocks/>
          </p:cNvGrpSpPr>
          <p:nvPr/>
        </p:nvGrpSpPr>
        <p:grpSpPr bwMode="auto">
          <a:xfrm>
            <a:off x="354353" y="1417638"/>
            <a:ext cx="2114550" cy="665162"/>
            <a:chOff x="84" y="893"/>
            <a:chExt cx="1332" cy="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9436" name="Text Box 44"/>
            <p:cNvSpPr txBox="1">
              <a:spLocks noChangeArrowheads="1"/>
            </p:cNvSpPr>
            <p:nvPr/>
          </p:nvSpPr>
          <p:spPr bwMode="auto">
            <a:xfrm>
              <a:off x="84" y="893"/>
              <a:ext cx="1296" cy="213"/>
            </a:xfrm>
            <a:prstGeom prst="rect">
              <a:avLst/>
            </a:prstGeom>
            <a:grp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B23C00"/>
                  </a:solidFill>
                </a:rPr>
                <a:t>What</a:t>
              </a:r>
              <a:r>
                <a:rPr lang="en-US" b="1">
                  <a:solidFill>
                    <a:srgbClr val="B23C00"/>
                  </a:solidFill>
                  <a:latin typeface="Arial"/>
                </a:rPr>
                <a:t>’</a:t>
              </a:r>
              <a:r>
                <a:rPr lang="en-US" b="1">
                  <a:solidFill>
                    <a:srgbClr val="B23C00"/>
                  </a:solidFill>
                </a:rPr>
                <a:t>s </a:t>
              </a:r>
              <a:r>
                <a:rPr lang="en-US" b="1" dirty="0">
                  <a:solidFill>
                    <a:srgbClr val="B23C00"/>
                  </a:solidFill>
                </a:rPr>
                <a:t>in this box?</a:t>
              </a:r>
              <a:endParaRPr lang="en-US" b="1" dirty="0">
                <a:solidFill>
                  <a:srgbClr val="B23C00"/>
                </a:solidFill>
                <a:cs typeface="Arial" charset="0"/>
              </a:endParaRPr>
            </a:p>
          </p:txBody>
        </p:sp>
        <p:sp>
          <p:nvSpPr>
            <p:cNvPr id="59446" name="Line 54"/>
            <p:cNvSpPr>
              <a:spLocks noChangeShapeType="1"/>
            </p:cNvSpPr>
            <p:nvPr/>
          </p:nvSpPr>
          <p:spPr bwMode="auto">
            <a:xfrm>
              <a:off x="1237" y="1076"/>
              <a:ext cx="179" cy="236"/>
            </a:xfrm>
            <a:prstGeom prst="line">
              <a:avLst/>
            </a:prstGeom>
            <a:grp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60" name="Group 68"/>
          <p:cNvGrpSpPr>
            <a:grpSpLocks/>
          </p:cNvGrpSpPr>
          <p:nvPr/>
        </p:nvGrpSpPr>
        <p:grpSpPr bwMode="auto">
          <a:xfrm>
            <a:off x="365125" y="2776538"/>
            <a:ext cx="2446338" cy="469900"/>
            <a:chOff x="230" y="1749"/>
            <a:chExt cx="1541" cy="296"/>
          </a:xfrm>
        </p:grpSpPr>
        <p:sp>
          <p:nvSpPr>
            <p:cNvPr id="59458" name="Text Box 66"/>
            <p:cNvSpPr txBox="1">
              <a:spLocks noChangeArrowheads="1"/>
            </p:cNvSpPr>
            <p:nvPr/>
          </p:nvSpPr>
          <p:spPr bwMode="auto">
            <a:xfrm>
              <a:off x="230" y="1749"/>
              <a:ext cx="947" cy="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>
                  <a:solidFill>
                    <a:srgbClr val="0033CC"/>
                  </a:solidFill>
                </a:rPr>
                <a:t>assembly language</a:t>
              </a:r>
            </a:p>
            <a:p>
              <a:pPr algn="r"/>
              <a:r>
                <a:rPr lang="en-US" sz="1200" dirty="0">
                  <a:solidFill>
                    <a:srgbClr val="0033CC"/>
                  </a:solidFill>
                </a:rPr>
                <a:t>object program</a:t>
              </a:r>
            </a:p>
          </p:txBody>
        </p:sp>
        <p:sp>
          <p:nvSpPr>
            <p:cNvPr id="59459" name="Line 67"/>
            <p:cNvSpPr>
              <a:spLocks noChangeShapeType="1"/>
            </p:cNvSpPr>
            <p:nvPr/>
          </p:nvSpPr>
          <p:spPr bwMode="auto">
            <a:xfrm>
              <a:off x="1177" y="1837"/>
              <a:ext cx="594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914440" y="2057415"/>
            <a:ext cx="1188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rgbClr val="B23C00"/>
                </a:solidFill>
              </a:rPr>
              <a:t>Translation:</a:t>
            </a:r>
          </a:p>
        </p:txBody>
      </p:sp>
      <p:grpSp>
        <p:nvGrpSpPr>
          <p:cNvPr id="49" name="Group 68"/>
          <p:cNvGrpSpPr>
            <a:grpSpLocks/>
          </p:cNvGrpSpPr>
          <p:nvPr/>
        </p:nvGrpSpPr>
        <p:grpSpPr bwMode="auto">
          <a:xfrm>
            <a:off x="657225" y="4251954"/>
            <a:ext cx="2154238" cy="461963"/>
            <a:chOff x="414" y="1749"/>
            <a:chExt cx="1357" cy="291"/>
          </a:xfrm>
        </p:grpSpPr>
        <p:sp>
          <p:nvSpPr>
            <p:cNvPr id="50" name="Text Box 66"/>
            <p:cNvSpPr txBox="1">
              <a:spLocks noChangeArrowheads="1"/>
            </p:cNvSpPr>
            <p:nvPr/>
          </p:nvSpPr>
          <p:spPr bwMode="auto">
            <a:xfrm>
              <a:off x="414" y="1749"/>
              <a:ext cx="763" cy="291"/>
            </a:xfrm>
            <a:prstGeom prst="rect">
              <a:avLst/>
            </a:prstGeom>
            <a:solidFill>
              <a:srgbClr val="FFFFC2"/>
            </a:solidFill>
            <a:ln w="127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>
                  <a:solidFill>
                    <a:srgbClr val="0033CC"/>
                  </a:solidFill>
                </a:rPr>
                <a:t>binary</a:t>
              </a:r>
            </a:p>
            <a:p>
              <a:pPr algn="r"/>
              <a:r>
                <a:rPr lang="en-US" sz="1200" dirty="0">
                  <a:solidFill>
                    <a:srgbClr val="0033CC"/>
                  </a:solidFill>
                </a:rPr>
                <a:t>object program</a:t>
              </a:r>
            </a:p>
          </p:txBody>
        </p:sp>
        <p:sp>
          <p:nvSpPr>
            <p:cNvPr id="51" name="Line 67"/>
            <p:cNvSpPr>
              <a:spLocks noChangeShapeType="1"/>
            </p:cNvSpPr>
            <p:nvPr/>
          </p:nvSpPr>
          <p:spPr bwMode="auto">
            <a:xfrm>
              <a:off x="1177" y="1837"/>
              <a:ext cx="594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0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/>
      <p:bldP spid="59414" grpId="0"/>
      <p:bldP spid="59418" grpId="0"/>
      <p:bldP spid="59422" grpId="0" animBg="1"/>
      <p:bldP spid="59444" grpId="0"/>
      <p:bldP spid="59445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0B72-43EF-4249-8014-9784A36EA154}" type="slidenum">
              <a:rPr lang="en-US"/>
              <a:pPr/>
              <a:t>19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Compiler?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754827"/>
          </a:xfrm>
        </p:spPr>
        <p:txBody>
          <a:bodyPr/>
          <a:lstStyle/>
          <a:p>
            <a:r>
              <a:rPr lang="en-US" dirty="0"/>
              <a:t>A software utility that is extremely important </a:t>
            </a:r>
            <a:br>
              <a:rPr lang="en-US" dirty="0"/>
            </a:br>
            <a:r>
              <a:rPr lang="en-US" dirty="0"/>
              <a:t>for developing applications …</a:t>
            </a:r>
          </a:p>
          <a:p>
            <a:pPr lvl="4"/>
            <a:endParaRPr lang="en-US" dirty="0"/>
          </a:p>
          <a:p>
            <a:r>
              <a:rPr lang="en-US" dirty="0"/>
              <a:t>… usually overlooked and taken for granted ...</a:t>
            </a:r>
          </a:p>
          <a:p>
            <a:pPr lvl="5"/>
            <a:endParaRPr lang="en-US" dirty="0"/>
          </a:p>
          <a:p>
            <a:r>
              <a:rPr lang="en-US" i="1" dirty="0"/>
              <a:t>UNLESS</a:t>
            </a:r>
            <a:r>
              <a:rPr lang="en-US" dirty="0"/>
              <a:t> you can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get your program </a:t>
            </a:r>
            <a:br>
              <a:rPr lang="en-US" dirty="0"/>
            </a:br>
            <a:r>
              <a:rPr lang="en-US" dirty="0"/>
              <a:t>to compile!</a:t>
            </a:r>
          </a:p>
        </p:txBody>
      </p:sp>
    </p:spTree>
    <p:extLst>
      <p:ext uri="{BB962C8B-B14F-4D97-AF65-F5344CB8AC3E}">
        <p14:creationId xmlns:p14="http://schemas.microsoft.com/office/powerpoint/2010/main" val="356755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/>
          <a:lstStyle/>
          <a:p>
            <a:r>
              <a:rPr lang="en-US" dirty="0"/>
              <a:t>Office hours</a:t>
            </a:r>
          </a:p>
          <a:p>
            <a:pPr lvl="1"/>
            <a:r>
              <a:rPr lang="en-US" dirty="0" err="1"/>
              <a:t>TuTh</a:t>
            </a:r>
            <a:r>
              <a:rPr lang="en-US" dirty="0"/>
              <a:t> 4:30 – 5:30 PM via Zoom</a:t>
            </a:r>
          </a:p>
          <a:p>
            <a:pPr lvl="1"/>
            <a:r>
              <a:rPr lang="en-US" dirty="0"/>
              <a:t>ENG 250 (but working from home)</a:t>
            </a:r>
          </a:p>
          <a:p>
            <a:pPr lvl="5"/>
            <a:endParaRPr lang="en-US" dirty="0"/>
          </a:p>
          <a:p>
            <a:r>
              <a:rPr lang="en-US" dirty="0"/>
              <a:t>Website</a:t>
            </a:r>
          </a:p>
          <a:p>
            <a:pPr lvl="1"/>
            <a:r>
              <a:rPr lang="en-US" dirty="0"/>
              <a:t>Faculty webpage: </a:t>
            </a:r>
            <a:r>
              <a:rPr lang="en-US" dirty="0">
                <a:hlinkClick r:id="rId2"/>
              </a:rPr>
              <a:t>http://www.cs.sjsu.edu/~mak/</a:t>
            </a:r>
            <a:endParaRPr lang="en-US" dirty="0"/>
          </a:p>
          <a:p>
            <a:pPr lvl="1"/>
            <a:r>
              <a:rPr lang="en-US" dirty="0"/>
              <a:t>Class webpage: </a:t>
            </a:r>
            <a:br>
              <a:rPr lang="en-US" dirty="0"/>
            </a:br>
            <a:r>
              <a:rPr lang="en-US" dirty="0">
                <a:hlinkClick r:id="rId3"/>
              </a:rPr>
              <a:t>http://www.cs.sjsu.edu/~mak/CS153/index.html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Syllabus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r>
              <a:rPr lang="en-US" dirty="0"/>
              <a:t>Lecture notes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705F-2A02-704A-94C5-461D0BC8C444}" type="slidenum">
              <a:rPr lang="en-US"/>
              <a:pPr/>
              <a:t>20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Compiler is a Translator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sz="3200" dirty="0"/>
              <a:t>A compiler </a:t>
            </a:r>
            <a:r>
              <a:rPr lang="en-US" sz="3200" dirty="0">
                <a:solidFill>
                  <a:srgbClr val="B23C00"/>
                </a:solidFill>
              </a:rPr>
              <a:t>translates </a:t>
            </a:r>
            <a:r>
              <a:rPr lang="en-US" sz="3200" dirty="0"/>
              <a:t>a program </a:t>
            </a:r>
            <a:br>
              <a:rPr lang="en-US" sz="3200" dirty="0"/>
            </a:br>
            <a:r>
              <a:rPr lang="en-US" sz="3200" dirty="0"/>
              <a:t>that you</a:t>
            </a:r>
            <a:r>
              <a:rPr lang="en-US" sz="3200" dirty="0">
                <a:latin typeface="Arial"/>
              </a:rPr>
              <a:t>’</a:t>
            </a:r>
            <a:r>
              <a:rPr lang="en-US" sz="3200" dirty="0"/>
              <a:t>ve written</a:t>
            </a:r>
          </a:p>
          <a:p>
            <a:pPr lvl="4"/>
            <a:endParaRPr lang="en-US" sz="1400" dirty="0"/>
          </a:p>
          <a:p>
            <a:r>
              <a:rPr lang="en-US" sz="3200" dirty="0"/>
              <a:t>... in a </a:t>
            </a:r>
            <a:r>
              <a:rPr lang="en-US" sz="3200" dirty="0">
                <a:solidFill>
                  <a:srgbClr val="B23C00"/>
                </a:solidFill>
              </a:rPr>
              <a:t>high-level language</a:t>
            </a:r>
            <a:r>
              <a:rPr lang="en-US" dirty="0">
                <a:solidFill>
                  <a:srgbClr val="B23C00"/>
                </a:solidFill>
              </a:rPr>
              <a:t> </a:t>
            </a:r>
          </a:p>
          <a:p>
            <a:pPr lvl="1"/>
            <a:r>
              <a:rPr lang="en-US" dirty="0"/>
              <a:t>C, C++, Java, Pascal, etc.</a:t>
            </a:r>
          </a:p>
          <a:p>
            <a:pPr lvl="4"/>
            <a:endParaRPr lang="en-US" sz="1050" dirty="0"/>
          </a:p>
          <a:p>
            <a:r>
              <a:rPr lang="en-US" sz="3200" dirty="0"/>
              <a:t>... into a </a:t>
            </a:r>
            <a:r>
              <a:rPr lang="en-US" sz="3200" dirty="0">
                <a:solidFill>
                  <a:srgbClr val="B23C00"/>
                </a:solidFill>
              </a:rPr>
              <a:t>low-level language</a:t>
            </a:r>
          </a:p>
          <a:p>
            <a:pPr lvl="1"/>
            <a:r>
              <a:rPr lang="en-US" dirty="0"/>
              <a:t>assembly language or machine language</a:t>
            </a:r>
          </a:p>
          <a:p>
            <a:pPr lvl="4"/>
            <a:endParaRPr lang="en-US" sz="1050" dirty="0"/>
          </a:p>
          <a:p>
            <a:r>
              <a:rPr lang="en-US" sz="3200" dirty="0"/>
              <a:t>... that a computer can understand </a:t>
            </a:r>
            <a:br>
              <a:rPr lang="en-US" sz="3200" dirty="0"/>
            </a:br>
            <a:r>
              <a:rPr lang="en-US" sz="3200" dirty="0"/>
              <a:t>and eventually execute.</a:t>
            </a:r>
          </a:p>
        </p:txBody>
      </p:sp>
    </p:spTree>
    <p:extLst>
      <p:ext uri="{BB962C8B-B14F-4D97-AF65-F5344CB8AC3E}">
        <p14:creationId xmlns:p14="http://schemas.microsoft.com/office/powerpoint/2010/main" val="293265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40A7-0D10-5840-BDD6-078CE836F731}" type="slidenum">
              <a:rPr lang="en-US"/>
              <a:pPr/>
              <a:t>21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Definitions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source program</a:t>
            </a:r>
            <a:r>
              <a:rPr lang="en-US" dirty="0"/>
              <a:t>: the program (application) </a:t>
            </a:r>
            <a:br>
              <a:rPr lang="en-US" dirty="0"/>
            </a:br>
            <a:r>
              <a:rPr lang="en-US" dirty="0"/>
              <a:t>that you write in a high-level language </a:t>
            </a:r>
            <a:br>
              <a:rPr lang="en-US" dirty="0"/>
            </a:br>
            <a:r>
              <a:rPr lang="en-US" dirty="0"/>
              <a:t>which the compiler will translate</a:t>
            </a:r>
          </a:p>
          <a:p>
            <a:pPr lvl="1"/>
            <a:r>
              <a:rPr lang="en-US" dirty="0"/>
              <a:t>Usually stored in a </a:t>
            </a:r>
            <a:r>
              <a:rPr lang="en-US" dirty="0">
                <a:solidFill>
                  <a:srgbClr val="B23C00"/>
                </a:solidFill>
              </a:rPr>
              <a:t>source file </a:t>
            </a:r>
            <a:r>
              <a:rPr lang="en-US" dirty="0"/>
              <a:t>(text).</a:t>
            </a:r>
          </a:p>
          <a:p>
            <a:pPr lvl="1"/>
            <a:endParaRPr lang="en-US" sz="2250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B23C00"/>
                </a:solidFill>
              </a:rPr>
              <a:t>source language</a:t>
            </a:r>
            <a:r>
              <a:rPr lang="en-US" dirty="0"/>
              <a:t>: the high-level language in which you write your source program</a:t>
            </a:r>
          </a:p>
          <a:p>
            <a:pPr lvl="1"/>
            <a:r>
              <a:rPr lang="en-US" dirty="0"/>
              <a:t>Examples: Pascal, Java, C++</a:t>
            </a:r>
          </a:p>
        </p:txBody>
      </p:sp>
    </p:spTree>
    <p:extLst>
      <p:ext uri="{BB962C8B-B14F-4D97-AF65-F5344CB8AC3E}">
        <p14:creationId xmlns:p14="http://schemas.microsoft.com/office/powerpoint/2010/main" val="2614269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40A7-0D10-5840-BDD6-078CE836F731}" type="slidenum">
              <a:rPr lang="en-US"/>
              <a:pPr/>
              <a:t>22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Definitions</a:t>
            </a:r>
            <a:r>
              <a:rPr lang="en-US" i="1"/>
              <a:t>, cont’d</a:t>
            </a:r>
            <a:endParaRPr lang="en-US" i="1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object language</a:t>
            </a:r>
            <a:r>
              <a:rPr lang="en-US" dirty="0"/>
              <a:t>: the language (often low-level) into which the source program is translated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AKA </a:t>
            </a:r>
            <a:r>
              <a:rPr lang="en-US" dirty="0">
                <a:solidFill>
                  <a:srgbClr val="B23C00"/>
                </a:solidFill>
              </a:rPr>
              <a:t>target language</a:t>
            </a:r>
          </a:p>
          <a:p>
            <a:pPr lvl="1"/>
            <a:r>
              <a:rPr lang="en-US" dirty="0"/>
              <a:t>Do not confuse </a:t>
            </a:r>
            <a:r>
              <a:rPr lang="en-US" i="1" dirty="0">
                <a:solidFill>
                  <a:srgbClr val="0033CC"/>
                </a:solidFill>
              </a:rPr>
              <a:t>object language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with </a:t>
            </a:r>
            <a:br>
              <a:rPr lang="en-US" dirty="0"/>
            </a:br>
            <a:r>
              <a:rPr lang="en-US" i="1" dirty="0">
                <a:solidFill>
                  <a:srgbClr val="0033CC"/>
                </a:solidFill>
              </a:rPr>
              <a:t>object-oriented language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Jasmin assembly language</a:t>
            </a:r>
          </a:p>
          <a:p>
            <a:pPr lvl="1"/>
            <a:r>
              <a:rPr lang="en-US" dirty="0"/>
              <a:t>Example: Machine code for an Intel or ARM chip</a:t>
            </a:r>
          </a:p>
          <a:p>
            <a:pPr lvl="4"/>
            <a:endParaRPr lang="en-US" b="1" dirty="0">
              <a:solidFill>
                <a:srgbClr val="B23C00"/>
              </a:solidFill>
            </a:endParaRPr>
          </a:p>
          <a:p>
            <a:r>
              <a:rPr lang="en-US" dirty="0">
                <a:solidFill>
                  <a:srgbClr val="B23C00"/>
                </a:solidFill>
              </a:rPr>
              <a:t>object program</a:t>
            </a:r>
            <a:r>
              <a:rPr lang="en-US" dirty="0">
                <a:solidFill>
                  <a:srgbClr val="0000CC"/>
                </a:solidFill>
              </a:rPr>
              <a:t>: </a:t>
            </a:r>
            <a:r>
              <a:rPr lang="en-US" dirty="0"/>
              <a:t>your program after it has been translated into the object language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7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06B9-05BF-3948-B2F6-507F631CEC84}" type="slidenum">
              <a:rPr lang="en-US"/>
              <a:pPr/>
              <a:t>23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Definitions</a:t>
            </a:r>
            <a:r>
              <a:rPr lang="en-US" i="1"/>
              <a:t>, cont’d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target machine</a:t>
            </a:r>
            <a:r>
              <a:rPr lang="en-US" dirty="0"/>
              <a:t>: the computer that will eventually execute the object program</a:t>
            </a:r>
          </a:p>
          <a:p>
            <a:pPr lvl="7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Example: Your laptop’s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The Java Virtual Machine (JVM)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JVM runs on your workstation or laptop </a:t>
            </a:r>
            <a:br>
              <a:rPr lang="en-US" dirty="0"/>
            </a:br>
            <a:r>
              <a:rPr lang="en-US" dirty="0"/>
              <a:t>(any computer that supports Java)</a:t>
            </a:r>
          </a:p>
          <a:p>
            <a:pPr lvl="1">
              <a:lnSpc>
                <a:spcPct val="90000"/>
              </a:lnSpc>
            </a:pPr>
            <a:endParaRPr lang="en-US" sz="225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implementation language</a:t>
            </a:r>
            <a:r>
              <a:rPr lang="en-US" dirty="0"/>
              <a:t>: the language that </a:t>
            </a:r>
            <a:br>
              <a:rPr lang="en-US" dirty="0"/>
            </a:br>
            <a:r>
              <a:rPr lang="en-US" dirty="0"/>
              <a:t>the compiler itself is written in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Example: Java, C++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00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098A-842C-B040-8461-82E12EFB5ED5}" type="slidenum">
              <a:rPr lang="en-US"/>
              <a:pPr/>
              <a:t>24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Compilers Do?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Compilers allow you to program in a </a:t>
            </a:r>
            <a:br>
              <a:rPr lang="en-US" dirty="0"/>
            </a:br>
            <a:r>
              <a:rPr lang="en-US" u="sng" dirty="0"/>
              <a:t>high-level language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and think about your algorithms, not about machine architecture.</a:t>
            </a:r>
          </a:p>
          <a:p>
            <a:pPr lvl="4"/>
            <a:endParaRPr lang="en-US" sz="1050" dirty="0"/>
          </a:p>
          <a:p>
            <a:r>
              <a:rPr lang="en-US" dirty="0"/>
              <a:t>Compilers provide </a:t>
            </a:r>
            <a:r>
              <a:rPr lang="en-US" u="sng" dirty="0"/>
              <a:t>language portability</a:t>
            </a:r>
            <a:r>
              <a:rPr lang="en-US" dirty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You can run your C++ and Java programs on different machines because their compilers enforce </a:t>
            </a:r>
            <a:r>
              <a:rPr lang="en-US" u="sng" dirty="0"/>
              <a:t>language standards</a:t>
            </a:r>
            <a:r>
              <a:rPr lang="en-US" dirty="0"/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5908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098A-842C-B040-8461-82E12EFB5ED5}" type="slidenum">
              <a:rPr lang="en-US"/>
              <a:pPr/>
              <a:t>25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Compilers Do</a:t>
            </a:r>
            <a:r>
              <a:rPr lang="en-US"/>
              <a:t>? </a:t>
            </a:r>
            <a:r>
              <a:rPr lang="en-US" i="1"/>
              <a:t>cont’d</a:t>
            </a:r>
            <a:endParaRPr lang="en-US" i="1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Compilers can </a:t>
            </a:r>
            <a:r>
              <a:rPr lang="en-US" u="sng" dirty="0"/>
              <a:t>optimize and improve </a:t>
            </a:r>
            <a:br>
              <a:rPr lang="en-US" dirty="0"/>
            </a:br>
            <a:r>
              <a:rPr lang="en-US" dirty="0"/>
              <a:t>the execution of your programs.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Optimize the object code for </a:t>
            </a:r>
            <a:r>
              <a:rPr lang="en-US" u="sng" dirty="0"/>
              <a:t>speed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Optimize the object code for </a:t>
            </a:r>
            <a:r>
              <a:rPr lang="en-US" u="sng" dirty="0"/>
              <a:t>size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Optimize the object code for </a:t>
            </a:r>
            <a:r>
              <a:rPr lang="en-US" u="sng" dirty="0"/>
              <a:t>power consumption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99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FF6D-BB6F-D347-97F7-85AC02BB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Translation!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7005-AF96-F345-9878-B2681D53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speak of compilers, we usually mean a translation from a high-level source language (such as Pascal) to a low-level object language (such as Jasmin or machine code).</a:t>
            </a:r>
          </a:p>
          <a:p>
            <a:pPr lvl="4"/>
            <a:endParaRPr lang="en-US" dirty="0"/>
          </a:p>
          <a:p>
            <a:r>
              <a:rPr lang="en-US" dirty="0"/>
              <a:t>There are other forms of language translation, which we will also do this semester.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Conversion</a:t>
            </a:r>
            <a:r>
              <a:rPr lang="en-US" dirty="0"/>
              <a:t>: Convert from one high-level language to another (such as Pascal to Java).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Interpretation</a:t>
            </a:r>
            <a:r>
              <a:rPr lang="en-US" dirty="0"/>
              <a:t>: Convert from a high-level language to actions (i.e., directly execute the source program)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3E672-DCEE-8840-9C7D-DFC1B610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3C1FD-7328-234B-989F-0A604FA68D14}"/>
              </a:ext>
            </a:extLst>
          </p:cNvPr>
          <p:cNvSpPr txBox="1"/>
          <p:nvPr/>
        </p:nvSpPr>
        <p:spPr>
          <a:xfrm>
            <a:off x="4206355" y="5909846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813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BB57-43B7-A14C-BD48-E5A48F23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Pascal!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CBA0-6C99-A74B-8192-01E2725E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for next week’s lab assignment, read one of the Pascal tutorials.</a:t>
            </a:r>
          </a:p>
          <a:p>
            <a:pPr lvl="1"/>
            <a:r>
              <a:rPr lang="en-US" i="1" dirty="0"/>
              <a:t>Pascal Tutorial</a:t>
            </a:r>
            <a:br>
              <a:rPr lang="en-US" dirty="0"/>
            </a:br>
            <a:r>
              <a:rPr lang="en-US" dirty="0">
                <a:hlinkClick r:id="rId2"/>
              </a:rPr>
              <a:t>http://www.tutorialspoint.com/pascal/</a:t>
            </a:r>
            <a:r>
              <a:rPr lang="en-US" dirty="0"/>
              <a:t>  </a:t>
            </a:r>
          </a:p>
          <a:p>
            <a:pPr lvl="1"/>
            <a:r>
              <a:rPr lang="en-US" i="1" dirty="0"/>
              <a:t>Learn Pascal</a:t>
            </a:r>
            <a:br>
              <a:rPr lang="en-US" dirty="0"/>
            </a:br>
            <a:r>
              <a:rPr lang="en-US" dirty="0">
                <a:hlinkClick r:id="rId3"/>
              </a:rPr>
              <a:t>http://www.taoyue.com/tutorials/pascal/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r>
              <a:rPr lang="en-US" dirty="0"/>
              <a:t>It was the teaching language of the 1980s.</a:t>
            </a:r>
          </a:p>
          <a:p>
            <a:pPr lvl="1"/>
            <a:r>
              <a:rPr lang="en-US" u="sng" dirty="0"/>
              <a:t>Much</a:t>
            </a:r>
            <a:r>
              <a:rPr lang="en-US" dirty="0"/>
              <a:t> easier to learn than Java.</a:t>
            </a:r>
          </a:p>
          <a:p>
            <a:pPr lvl="4"/>
            <a:endParaRPr lang="en-US" dirty="0"/>
          </a:p>
          <a:p>
            <a:r>
              <a:rPr lang="en-US" dirty="0"/>
              <a:t>It’s an easy language to compile.</a:t>
            </a:r>
          </a:p>
          <a:p>
            <a:pPr lvl="1"/>
            <a:r>
              <a:rPr lang="en-US" dirty="0"/>
              <a:t>It will be our sample source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C29A5-3564-BE47-A528-1A3760B3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Pascal Program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1295400"/>
            <a:ext cx="8686801" cy="4835525"/>
          </a:xfrm>
        </p:spPr>
        <p:txBody>
          <a:bodyPr/>
          <a:lstStyle/>
          <a:p>
            <a:r>
              <a:rPr lang="en-US" dirty="0"/>
              <a:t>Program: </a:t>
            </a:r>
            <a:r>
              <a:rPr lang="en-US" sz="1800" dirty="0">
                <a:hlinkClick r:id="rId3"/>
              </a:rPr>
              <a:t>http://www.cs.sjsu.edu/~mak/CS153/assignments/1/EmployeeListing.pas</a:t>
            </a:r>
            <a:r>
              <a:rPr lang="en-US" sz="1800" dirty="0"/>
              <a:t> </a:t>
            </a:r>
            <a:br>
              <a:rPr lang="en-US" dirty="0"/>
            </a:br>
            <a:r>
              <a:rPr lang="en-US" dirty="0"/>
              <a:t>Input file:</a:t>
            </a:r>
            <a:br>
              <a:rPr lang="en-US" dirty="0"/>
            </a:br>
            <a:r>
              <a:rPr lang="en-US" sz="1800" dirty="0">
                <a:hlinkClick r:id="rId4"/>
              </a:rPr>
              <a:t>http://www.cs.sjsu.edu/~mak/CS153/assignments/1/employees.txt</a:t>
            </a:r>
            <a:r>
              <a:rPr lang="en-US" sz="1800" dirty="0"/>
              <a:t> </a:t>
            </a:r>
            <a:br>
              <a:rPr lang="en-US" dirty="0"/>
            </a:br>
            <a:r>
              <a:rPr lang="en-US" dirty="0"/>
              <a:t>Output:</a:t>
            </a:r>
            <a:br>
              <a:rPr lang="en-US" dirty="0"/>
            </a:br>
            <a:r>
              <a:rPr lang="en-US" sz="1800" dirty="0">
                <a:hlinkClick r:id="rId5"/>
              </a:rPr>
              <a:t>http://www.cs.sjsu.edu/~mak/CS153/assignments/1/output.txt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Online Pascal development sites:</a:t>
            </a:r>
          </a:p>
          <a:p>
            <a:pPr lvl="1"/>
            <a:r>
              <a:rPr lang="en-US" sz="1800" dirty="0">
                <a:hlinkClick r:id="rId6"/>
              </a:rPr>
              <a:t>http://rextester.com/l/pascal_online_compiler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hlinkClick r:id="rId7"/>
              </a:rPr>
              <a:t>https://www.tutorialspoint.com/compile_pascal_online.php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hlinkClick r:id="rId8"/>
              </a:rPr>
              <a:t>https://www.jdoodle.com/execute-pascal-online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37C96-6D29-CC45-BD12-60B7CB573584}"/>
              </a:ext>
            </a:extLst>
          </p:cNvPr>
          <p:cNvSpPr txBox="1"/>
          <p:nvPr/>
        </p:nvSpPr>
        <p:spPr>
          <a:xfrm>
            <a:off x="6126463" y="5257780"/>
            <a:ext cx="97975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My favorite!</a:t>
            </a:r>
          </a:p>
        </p:txBody>
      </p:sp>
    </p:spTree>
    <p:extLst>
      <p:ext uri="{BB962C8B-B14F-4D97-AF65-F5344CB8AC3E}">
        <p14:creationId xmlns:p14="http://schemas.microsoft.com/office/powerpoint/2010/main" val="213919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By Wednesday, August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teams.</a:t>
            </a:r>
          </a:p>
          <a:p>
            <a:pPr lvl="4"/>
            <a:endParaRPr lang="en-US" dirty="0"/>
          </a:p>
          <a:p>
            <a:r>
              <a:rPr lang="en-US" dirty="0"/>
              <a:t>Submit your team information into Canvas.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team members and email addresses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5A16-7666-B84C-84F9-3AC8F638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27F8-BF9A-504F-B8B3-F8E56384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will concentrate on </a:t>
            </a:r>
            <a:r>
              <a:rPr lang="en-US" u="sng" dirty="0"/>
              <a:t>practical aspects</a:t>
            </a:r>
            <a:r>
              <a:rPr lang="en-US" dirty="0"/>
              <a:t> of compiler construction, programming language design, and engineering a </a:t>
            </a:r>
            <a:r>
              <a:rPr lang="en-US" u="sng" dirty="0"/>
              <a:t>large</a:t>
            </a:r>
            <a:r>
              <a:rPr lang="en-US" dirty="0"/>
              <a:t>,</a:t>
            </a:r>
            <a:r>
              <a:rPr lang="en-US" u="sng" dirty="0"/>
              <a:t> complex</a:t>
            </a:r>
            <a:r>
              <a:rPr lang="en-US" dirty="0"/>
              <a:t> software application.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Compiler construction and language design</a:t>
            </a:r>
          </a:p>
          <a:p>
            <a:pPr lvl="1"/>
            <a:r>
              <a:rPr lang="en-US" dirty="0"/>
              <a:t>Design and build a working compiler for a programming language that you invented. </a:t>
            </a:r>
          </a:p>
          <a:p>
            <a:pPr lvl="1"/>
            <a:r>
              <a:rPr lang="en-US" dirty="0"/>
              <a:t>Write sample programs in your language.</a:t>
            </a:r>
          </a:p>
          <a:p>
            <a:pPr lvl="1"/>
            <a:r>
              <a:rPr lang="en-US" dirty="0"/>
              <a:t>Compile your programs into executable machine code that you can run.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80335-3F25-204F-9FEF-C910D196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5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5A16-7666-B84C-84F9-3AC8F638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Course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27F8-BF9A-504F-B8B3-F8E56384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30867"/>
          </a:xfrm>
        </p:spPr>
        <p:txBody>
          <a:bodyPr/>
          <a:lstStyle/>
          <a:p>
            <a:pPr lvl="0"/>
            <a:r>
              <a:rPr lang="en-US" dirty="0"/>
              <a:t>Software engineering</a:t>
            </a:r>
            <a:endParaRPr lang="en-US" u="sng" dirty="0"/>
          </a:p>
          <a:p>
            <a:pPr lvl="4"/>
            <a:endParaRPr lang="en-US" u="sng" dirty="0"/>
          </a:p>
          <a:p>
            <a:pPr lvl="1"/>
            <a:r>
              <a:rPr lang="en-US" dirty="0"/>
              <a:t>Employ the </a:t>
            </a:r>
            <a:r>
              <a:rPr lang="en-US" u="sng" dirty="0"/>
              <a:t>best practices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object-oriented design and team-based software engineering. </a:t>
            </a:r>
          </a:p>
          <a:p>
            <a:pPr lvl="1"/>
            <a:r>
              <a:rPr lang="en-US" dirty="0"/>
              <a:t>A compiler is a large, complex program! </a:t>
            </a:r>
          </a:p>
          <a:p>
            <a:pPr lvl="1"/>
            <a:r>
              <a:rPr lang="en-US" dirty="0"/>
              <a:t>Managing the development of such a program requires learning </a:t>
            </a:r>
            <a:r>
              <a:rPr lang="en-US" u="sng" dirty="0"/>
              <a:t>critical job skills</a:t>
            </a:r>
            <a:r>
              <a:rPr lang="en-US" dirty="0"/>
              <a:t> that are highly desired by employers.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80335-3F25-204F-9FEF-C910D196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F47EC-ADE1-A94C-A3ED-48E97335A656}"/>
              </a:ext>
            </a:extLst>
          </p:cNvPr>
          <p:cNvSpPr txBox="1"/>
          <p:nvPr/>
        </p:nvSpPr>
        <p:spPr>
          <a:xfrm>
            <a:off x="961075" y="4792539"/>
            <a:ext cx="722184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This is a challenging course that will demand much </a:t>
            </a:r>
            <a:br>
              <a:rPr lang="en-US" sz="2400" dirty="0">
                <a:solidFill>
                  <a:srgbClr val="0033CC"/>
                </a:solidFill>
              </a:rPr>
            </a:br>
            <a:r>
              <a:rPr lang="en-US" sz="2400" dirty="0">
                <a:solidFill>
                  <a:srgbClr val="0033CC"/>
                </a:solidFill>
              </a:rPr>
              <a:t>of your time and effort throughout the semester.</a:t>
            </a:r>
          </a:p>
        </p:txBody>
      </p:sp>
    </p:spTree>
    <p:extLst>
      <p:ext uri="{BB962C8B-B14F-4D97-AF65-F5344CB8AC3E}">
        <p14:creationId xmlns:p14="http://schemas.microsoft.com/office/powerpoint/2010/main" val="86937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C3AC-5456-5145-AA1E-8088D5AB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1BEC-5190-DA44-B3CD-DBBF1ED2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and control the structure and operation </a:t>
            </a:r>
            <a:br>
              <a:rPr lang="en-US" dirty="0"/>
            </a:br>
            <a:r>
              <a:rPr lang="en-US" dirty="0"/>
              <a:t>of compilers.</a:t>
            </a:r>
          </a:p>
          <a:p>
            <a:pPr lvl="4"/>
            <a:endParaRPr lang="en-US" dirty="0"/>
          </a:p>
          <a:p>
            <a:r>
              <a:rPr lang="en-US" dirty="0"/>
              <a:t>Evaluate the relation of a high-level language </a:t>
            </a:r>
            <a:br>
              <a:rPr lang="en-US" dirty="0"/>
            </a:br>
            <a:r>
              <a:rPr lang="en-US" dirty="0"/>
              <a:t>to its assembler and microprocessor underpinnings.</a:t>
            </a:r>
          </a:p>
          <a:p>
            <a:pPr lvl="4"/>
            <a:endParaRPr lang="en-US" dirty="0"/>
          </a:p>
          <a:p>
            <a:r>
              <a:rPr lang="en-US" dirty="0"/>
              <a:t>Apply the theory and application of finite state machines, recursive descent, production rules, parsing, and language semantics.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9E9D4-DF89-2544-BEA0-D21F237F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3F97-7AA3-5A40-B491-1F3C226059B4}" type="slidenum">
              <a:rPr lang="en-US"/>
              <a:pPr/>
              <a:t>6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Timeline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I’ve modified the course from the way </a:t>
            </a:r>
            <a:br>
              <a:rPr lang="en-US" dirty="0"/>
            </a:br>
            <a:r>
              <a:rPr lang="en-US" dirty="0"/>
              <a:t>I’ve taught it before.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Less talk. More activities.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Better suited (I hope!) for online instruction.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First half of the semester: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Learn how parsers, scanners, and interpreters work.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Our </a:t>
            </a:r>
            <a:r>
              <a:rPr lang="en-US" dirty="0">
                <a:solidFill>
                  <a:srgbClr val="B23C00"/>
                </a:solidFill>
              </a:rPr>
              <a:t>source language</a:t>
            </a:r>
            <a:r>
              <a:rPr lang="en-US" dirty="0"/>
              <a:t> (the language of the sample test programs) will be Pascal.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Our </a:t>
            </a:r>
            <a:r>
              <a:rPr lang="en-US" dirty="0">
                <a:solidFill>
                  <a:srgbClr val="B23C00"/>
                </a:solidFill>
              </a:rPr>
              <a:t>implementation language</a:t>
            </a:r>
            <a:r>
              <a:rPr lang="en-US" dirty="0"/>
              <a:t> (the language that we’ll use to write our interpreter) will be Java.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of the </a:t>
            </a:r>
            <a:r>
              <a:rPr lang="en-US" dirty="0">
                <a:solidFill>
                  <a:srgbClr val="B23C00"/>
                </a:solidFill>
              </a:rPr>
              <a:t>ANTLR 4</a:t>
            </a:r>
            <a:r>
              <a:rPr lang="en-US" dirty="0"/>
              <a:t> compiler writing tools.</a:t>
            </a:r>
          </a:p>
        </p:txBody>
      </p:sp>
    </p:spTree>
    <p:extLst>
      <p:ext uri="{BB962C8B-B14F-4D97-AF65-F5344CB8AC3E}">
        <p14:creationId xmlns:p14="http://schemas.microsoft.com/office/powerpoint/2010/main" val="192035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3F97-7AA3-5A40-B491-1F3C226059B4}" type="slidenum">
              <a:rPr lang="en-US"/>
              <a:pPr/>
              <a:t>7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Timeline</a:t>
            </a:r>
            <a:r>
              <a:rPr lang="en-US" i="1" dirty="0"/>
              <a:t>, cont’d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Midterm</a:t>
            </a:r>
            <a:endParaRPr lang="en-US" b="1" i="1" dirty="0"/>
          </a:p>
          <a:p>
            <a:pPr lvl="4"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Second half of the semester:</a:t>
            </a:r>
            <a:endParaRPr lang="en-US" dirty="0">
              <a:solidFill>
                <a:srgbClr val="B23C00"/>
              </a:solidFill>
            </a:endParaRPr>
          </a:p>
          <a:p>
            <a:pPr lvl="5">
              <a:lnSpc>
                <a:spcPct val="9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Language converters and compilers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Java Virtual Machine (JVM) architecture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Jasmin assembly language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Assembly object code generation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i="1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93951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C12-88CF-B246-B352-4ADB699B57FE}" type="slidenum">
              <a:rPr lang="en-US"/>
              <a:pPr/>
              <a:t>8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Textbook</a:t>
            </a:r>
            <a:endParaRPr lang="en-US" i="1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806" y="1295400"/>
            <a:ext cx="8503557" cy="2407917"/>
          </a:xfrm>
        </p:spPr>
        <p:txBody>
          <a:bodyPr/>
          <a:lstStyle/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i="1" dirty="0"/>
              <a:t>The Definitive ANTLR 4 Reference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Author: Terence Parr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Publisher: Pragmatic Bookshelf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ISBN: 978-1934356999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URL: </a:t>
            </a:r>
            <a:r>
              <a:rPr lang="en-US" sz="2000" u="sng" dirty="0">
                <a:hlinkClick r:id="rId2"/>
              </a:rPr>
              <a:t>http://www.antlr.org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86FB8-CC99-D64F-ACDB-DEA19E5E2702}"/>
              </a:ext>
            </a:extLst>
          </p:cNvPr>
          <p:cNvSpPr txBox="1"/>
          <p:nvPr/>
        </p:nvSpPr>
        <p:spPr>
          <a:xfrm>
            <a:off x="1976476" y="3931917"/>
            <a:ext cx="528221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Well-written, inexpensive.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Contains </a:t>
            </a:r>
            <a:r>
              <a:rPr lang="en-US" u="sng" dirty="0">
                <a:solidFill>
                  <a:srgbClr val="0033CC"/>
                </a:solidFill>
              </a:rPr>
              <a:t>necessary information</a:t>
            </a:r>
            <a:r>
              <a:rPr lang="en-US" dirty="0">
                <a:solidFill>
                  <a:srgbClr val="0033CC"/>
                </a:solidFill>
              </a:rPr>
              <a:t> to succeed in this class.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Online material is helpful but not sufficient.</a:t>
            </a:r>
          </a:p>
        </p:txBody>
      </p:sp>
    </p:spTree>
    <p:extLst>
      <p:ext uri="{BB962C8B-B14F-4D97-AF65-F5344CB8AC3E}">
        <p14:creationId xmlns:p14="http://schemas.microsoft.com/office/powerpoint/2010/main" val="115569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C12-88CF-B246-B352-4ADB699B57FE}" type="slidenum">
              <a:rPr lang="en-US"/>
              <a:pPr/>
              <a:t>9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Textbook</a:t>
            </a:r>
            <a:endParaRPr lang="en-US" i="1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806" y="1295401"/>
            <a:ext cx="8503557" cy="24993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Writing Compilers and Interpreters,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Author: Ronald Mak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Publisher: Wiley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ISBN: 978-0-470-17707-5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 code (Java and C++) : </a:t>
            </a:r>
            <a:r>
              <a:rPr lang="en-US" sz="2000" dirty="0">
                <a:hlinkClick r:id="rId2"/>
              </a:rPr>
              <a:t>http://www.cs.sjsu.edu/~mak/CMPE152/sources/index.htm</a:t>
            </a:r>
            <a:r>
              <a:rPr lang="en-US" sz="1600" dirty="0">
                <a:hlinkClick r:id="rId2"/>
              </a:rPr>
              <a:t>l</a:t>
            </a:r>
            <a:r>
              <a:rPr lang="en-US" sz="1600" dirty="0"/>
              <a:t> </a:t>
            </a:r>
            <a:endParaRPr lang="en-US" dirty="0"/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8E8AC-7424-EE40-BEF8-55681B56C2FA}"/>
              </a:ext>
            </a:extLst>
          </p:cNvPr>
          <p:cNvSpPr txBox="1"/>
          <p:nvPr/>
        </p:nvSpPr>
        <p:spPr>
          <a:xfrm>
            <a:off x="1300265" y="3997684"/>
            <a:ext cx="6634637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My </a:t>
            </a:r>
            <a:r>
              <a:rPr lang="en-US" i="1" dirty="0">
                <a:solidFill>
                  <a:srgbClr val="0033CC"/>
                </a:solidFill>
              </a:rPr>
              <a:t>opus magnum </a:t>
            </a:r>
            <a:r>
              <a:rPr lang="en-US" dirty="0">
                <a:solidFill>
                  <a:srgbClr val="0033CC"/>
                </a:solidFill>
              </a:rPr>
              <a:t>which I used to require for this class.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Does not use ANTLR 4. All the code was hand-written in Java.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Useful information about the Java Virtual Machine and code generation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for a source language like Pascal.</a:t>
            </a:r>
          </a:p>
        </p:txBody>
      </p:sp>
    </p:spTree>
    <p:extLst>
      <p:ext uri="{BB962C8B-B14F-4D97-AF65-F5344CB8AC3E}">
        <p14:creationId xmlns:p14="http://schemas.microsoft.com/office/powerpoint/2010/main" val="1869463261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21940</TotalTime>
  <Words>1783</Words>
  <Application>Microsoft Macintosh PowerPoint</Application>
  <PresentationFormat>On-screen Show (4:3)</PresentationFormat>
  <Paragraphs>285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Times New Roman</vt:lpstr>
      <vt:lpstr>Wingdings</vt:lpstr>
      <vt:lpstr>Quadrant</vt:lpstr>
      <vt:lpstr>CS 153: Concepts of Compiler Design August 20 Class Meeting</vt:lpstr>
      <vt:lpstr>Basic Info</vt:lpstr>
      <vt:lpstr>Goals of the Course</vt:lpstr>
      <vt:lpstr>Goals of the Course, cont’d</vt:lpstr>
      <vt:lpstr>Course Learning Objectives</vt:lpstr>
      <vt:lpstr>Course Timeline </vt:lpstr>
      <vt:lpstr>Course Timeline, cont’d </vt:lpstr>
      <vt:lpstr>Required Textbook</vt:lpstr>
      <vt:lpstr>Recommended Textbook</vt:lpstr>
      <vt:lpstr>Project Teams</vt:lpstr>
      <vt:lpstr>Project Teams, cont’d</vt:lpstr>
      <vt:lpstr>Individual Responsibilities</vt:lpstr>
      <vt:lpstr>Postmortem Assessment Report</vt:lpstr>
      <vt:lpstr>Your Individual Overall Class Grade</vt:lpstr>
      <vt:lpstr>PowerPoint Presentation</vt:lpstr>
      <vt:lpstr>PowerPoint Presentation</vt:lpstr>
      <vt:lpstr>Compiler Magic?</vt:lpstr>
      <vt:lpstr>Overview of the Compilation Process</vt:lpstr>
      <vt:lpstr>What is a Compiler?</vt:lpstr>
      <vt:lpstr>A Compiler is a Translator</vt:lpstr>
      <vt:lpstr>More Definitions</vt:lpstr>
      <vt:lpstr>More Definitions, cont’d</vt:lpstr>
      <vt:lpstr>More Definitions, cont’d</vt:lpstr>
      <vt:lpstr>What Else Can Compilers Do?</vt:lpstr>
      <vt:lpstr>What Else Can Compilers Do? cont’d</vt:lpstr>
      <vt:lpstr>It’s all about Translation!</vt:lpstr>
      <vt:lpstr>Learn Pascal!</vt:lpstr>
      <vt:lpstr>Sample Pascal Program</vt:lpstr>
      <vt:lpstr>Reminder: By Wednesday, August 26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255</cp:revision>
  <dcterms:created xsi:type="dcterms:W3CDTF">2008-01-12T03:52:55Z</dcterms:created>
  <dcterms:modified xsi:type="dcterms:W3CDTF">2020-08-20T17:18:57Z</dcterms:modified>
</cp:coreProperties>
</file>