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7" r:id="rId3"/>
    <p:sldId id="318" r:id="rId4"/>
    <p:sldId id="290" r:id="rId5"/>
    <p:sldId id="291" r:id="rId6"/>
    <p:sldId id="320" r:id="rId7"/>
    <p:sldId id="321" r:id="rId8"/>
    <p:sldId id="348" r:id="rId9"/>
    <p:sldId id="293" r:id="rId10"/>
    <p:sldId id="349" r:id="rId11"/>
    <p:sldId id="295" r:id="rId12"/>
    <p:sldId id="296" r:id="rId13"/>
    <p:sldId id="264" r:id="rId14"/>
    <p:sldId id="319" r:id="rId15"/>
    <p:sldId id="353" r:id="rId16"/>
    <p:sldId id="354" r:id="rId17"/>
    <p:sldId id="355" r:id="rId18"/>
    <p:sldId id="350" r:id="rId19"/>
    <p:sldId id="351" r:id="rId20"/>
    <p:sldId id="352" r:id="rId21"/>
    <p:sldId id="356" r:id="rId22"/>
    <p:sldId id="357" r:id="rId23"/>
    <p:sldId id="358" r:id="rId24"/>
    <p:sldId id="306" r:id="rId25"/>
    <p:sldId id="307" r:id="rId26"/>
    <p:sldId id="312" r:id="rId27"/>
    <p:sldId id="369" r:id="rId28"/>
    <p:sldId id="370" r:id="rId29"/>
    <p:sldId id="371" r:id="rId30"/>
    <p:sldId id="289" r:id="rId31"/>
    <p:sldId id="266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D7FFFF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59" autoAdjust="0"/>
    <p:restoredTop sz="95115" autoAdjust="0"/>
  </p:normalViewPr>
  <p:slideViewPr>
    <p:cSldViewPr>
      <p:cViewPr varScale="1">
        <p:scale>
          <a:sx n="154" d="100"/>
          <a:sy n="154" d="100"/>
        </p:scale>
        <p:origin x="208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2013: September 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791173-F4A7-704E-AA23-AE37D73897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22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22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5747-FCC0-0A40-8A4C-C30F26B5405B}" type="slidenum">
              <a:rPr lang="en-US"/>
              <a:pPr/>
              <a:t>10</a:t>
            </a:fld>
            <a:endParaRPr lang="en-US"/>
          </a:p>
        </p:txBody>
      </p:sp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p(j : real);</a:t>
            </a:r>
          </a:p>
          <a:p>
            <a:r>
              <a:rPr lang="en-US" sz="1500" b="1">
                <a:latin typeface="Courier New" charset="0"/>
              </a:rPr>
              <a:t>  VAR k : char;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latin typeface="Courier New" charset="0"/>
              </a:rPr>
              <a:t>    VAR i:real;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  BEGIN {f}</a:t>
            </a:r>
          </a:p>
          <a:p>
            <a:r>
              <a:rPr lang="en-US" sz="1500" b="1">
                <a:latin typeface="Courier New" charset="0"/>
              </a:rPr>
              <a:t>      f := i + j + n + x;</a:t>
            </a:r>
          </a:p>
          <a:p>
            <a:r>
              <a:rPr lang="en-US" sz="1500" b="1">
                <a:latin typeface="Courier New" charset="0"/>
              </a:rPr>
              <a:t>    END {f};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BEGIN {p}</a:t>
            </a:r>
          </a:p>
          <a:p>
            <a:r>
              <a:rPr lang="en-US" sz="1500" b="1"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latin typeface="Courier New" charset="0"/>
              </a:rPr>
              <a:t>  </a:t>
            </a:r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{p};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BEGIN {test}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pic>
        <p:nvPicPr>
          <p:cNvPr id="427011" name="Picture 3" descr="CS153-08101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301750"/>
            <a:ext cx="4259263" cy="488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Nested Scopes and the Symbol Table Stack</a:t>
            </a:r>
          </a:p>
        </p:txBody>
      </p:sp>
      <p:sp>
        <p:nvSpPr>
          <p:cNvPr id="427013" name="Oval 5"/>
          <p:cNvSpPr>
            <a:spLocks noChangeArrowheads="1"/>
          </p:cNvSpPr>
          <p:nvPr/>
        </p:nvSpPr>
        <p:spPr bwMode="auto">
          <a:xfrm>
            <a:off x="4905375" y="4508500"/>
            <a:ext cx="274638" cy="2746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1870075" y="4724400"/>
            <a:ext cx="3074988" cy="274638"/>
            <a:chOff x="1178" y="2976"/>
            <a:chExt cx="1937" cy="173"/>
          </a:xfrm>
        </p:grpSpPr>
        <p:sp>
          <p:nvSpPr>
            <p:cNvPr id="427015" name="Oval 7"/>
            <p:cNvSpPr>
              <a:spLocks noChangeArrowheads="1"/>
            </p:cNvSpPr>
            <p:nvPr/>
          </p:nvSpPr>
          <p:spPr bwMode="auto">
            <a:xfrm>
              <a:off x="1178" y="2976"/>
              <a:ext cx="173" cy="173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cxnSp>
          <p:nvCxnSpPr>
            <p:cNvPr id="427016" name="AutoShape 8"/>
            <p:cNvCxnSpPr>
              <a:cxnSpLocks noChangeShapeType="1"/>
              <a:stCxn id="427015" idx="5"/>
              <a:endCxn id="427013" idx="3"/>
            </p:cNvCxnSpPr>
            <p:nvPr/>
          </p:nvCxnSpPr>
          <p:spPr bwMode="auto">
            <a:xfrm rot="5400000" flipH="1" flipV="1">
              <a:off x="2153" y="2161"/>
              <a:ext cx="136" cy="1789"/>
            </a:xfrm>
            <a:prstGeom prst="curvedConnector3">
              <a:avLst>
                <a:gd name="adj1" fmla="val -123528"/>
              </a:avLst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7017" name="Group 9"/>
          <p:cNvGrpSpPr>
            <a:grpSpLocks/>
          </p:cNvGrpSpPr>
          <p:nvPr/>
        </p:nvGrpSpPr>
        <p:grpSpPr bwMode="auto">
          <a:xfrm>
            <a:off x="2998788" y="3733800"/>
            <a:ext cx="3148012" cy="1265238"/>
            <a:chOff x="1889" y="2352"/>
            <a:chExt cx="1983" cy="797"/>
          </a:xfrm>
        </p:grpSpPr>
        <p:sp>
          <p:nvSpPr>
            <p:cNvPr id="427018" name="Oval 10"/>
            <p:cNvSpPr>
              <a:spLocks noChangeArrowheads="1"/>
            </p:cNvSpPr>
            <p:nvPr/>
          </p:nvSpPr>
          <p:spPr bwMode="auto">
            <a:xfrm>
              <a:off x="1889" y="2976"/>
              <a:ext cx="173" cy="173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427019" name="Line 11"/>
            <p:cNvSpPr>
              <a:spLocks noChangeShapeType="1"/>
            </p:cNvSpPr>
            <p:nvPr/>
          </p:nvSpPr>
          <p:spPr bwMode="auto">
            <a:xfrm flipV="1">
              <a:off x="2028" y="2352"/>
              <a:ext cx="1844" cy="649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7020" name="Oval 12"/>
          <p:cNvSpPr>
            <a:spLocks noChangeArrowheads="1"/>
          </p:cNvSpPr>
          <p:nvPr/>
        </p:nvSpPr>
        <p:spPr bwMode="auto">
          <a:xfrm>
            <a:off x="6796088" y="4508500"/>
            <a:ext cx="274637" cy="2746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8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427021" name="Group 13"/>
          <p:cNvGrpSpPr>
            <a:grpSpLocks/>
          </p:cNvGrpSpPr>
          <p:nvPr/>
        </p:nvGrpSpPr>
        <p:grpSpPr bwMode="auto">
          <a:xfrm>
            <a:off x="3244850" y="4724400"/>
            <a:ext cx="3590925" cy="274638"/>
            <a:chOff x="2044" y="2976"/>
            <a:chExt cx="2262" cy="173"/>
          </a:xfrm>
        </p:grpSpPr>
        <p:sp>
          <p:nvSpPr>
            <p:cNvPr id="427022" name="Oval 14"/>
            <p:cNvSpPr>
              <a:spLocks noChangeArrowheads="1"/>
            </p:cNvSpPr>
            <p:nvPr/>
          </p:nvSpPr>
          <p:spPr bwMode="auto">
            <a:xfrm>
              <a:off x="2044" y="2976"/>
              <a:ext cx="173" cy="173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cxnSp>
          <p:nvCxnSpPr>
            <p:cNvPr id="427023" name="AutoShape 15"/>
            <p:cNvCxnSpPr>
              <a:cxnSpLocks noChangeShapeType="1"/>
              <a:stCxn id="427022" idx="5"/>
              <a:endCxn id="427020" idx="3"/>
            </p:cNvCxnSpPr>
            <p:nvPr/>
          </p:nvCxnSpPr>
          <p:spPr bwMode="auto">
            <a:xfrm rot="5400000" flipH="1" flipV="1">
              <a:off x="3181" y="1999"/>
              <a:ext cx="136" cy="2114"/>
            </a:xfrm>
            <a:prstGeom prst="curvedConnector3">
              <a:avLst>
                <a:gd name="adj1" fmla="val -123528"/>
              </a:avLst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7024" name="Group 16"/>
          <p:cNvGrpSpPr>
            <a:grpSpLocks/>
          </p:cNvGrpSpPr>
          <p:nvPr/>
        </p:nvGrpSpPr>
        <p:grpSpPr bwMode="auto">
          <a:xfrm>
            <a:off x="839788" y="3695700"/>
            <a:ext cx="4662487" cy="1303338"/>
            <a:chOff x="529" y="2328"/>
            <a:chExt cx="2937" cy="821"/>
          </a:xfrm>
        </p:grpSpPr>
        <p:sp>
          <p:nvSpPr>
            <p:cNvPr id="427025" name="Oval 17"/>
            <p:cNvSpPr>
              <a:spLocks noChangeArrowheads="1"/>
            </p:cNvSpPr>
            <p:nvPr/>
          </p:nvSpPr>
          <p:spPr bwMode="auto">
            <a:xfrm>
              <a:off x="529" y="2976"/>
              <a:ext cx="173" cy="173"/>
            </a:xfrm>
            <a:prstGeom prst="ellips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 flipV="1">
              <a:off x="687" y="2328"/>
              <a:ext cx="2779" cy="688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7027" name="Oval 19"/>
          <p:cNvSpPr>
            <a:spLocks noChangeArrowheads="1"/>
          </p:cNvSpPr>
          <p:nvPr/>
        </p:nvSpPr>
        <p:spPr bwMode="auto">
          <a:xfrm>
            <a:off x="6243638" y="552291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8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427028" name="Group 20"/>
          <p:cNvGrpSpPr>
            <a:grpSpLocks/>
          </p:cNvGrpSpPr>
          <p:nvPr/>
        </p:nvGrpSpPr>
        <p:grpSpPr bwMode="auto">
          <a:xfrm>
            <a:off x="1436688" y="4746625"/>
            <a:ext cx="4846637" cy="1011238"/>
            <a:chOff x="905" y="2990"/>
            <a:chExt cx="3053" cy="637"/>
          </a:xfrm>
        </p:grpSpPr>
        <p:sp>
          <p:nvSpPr>
            <p:cNvPr id="427029" name="Oval 21"/>
            <p:cNvSpPr>
              <a:spLocks noChangeArrowheads="1"/>
            </p:cNvSpPr>
            <p:nvPr/>
          </p:nvSpPr>
          <p:spPr bwMode="auto">
            <a:xfrm>
              <a:off x="905" y="2990"/>
              <a:ext cx="300" cy="1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7030" name="AutoShape 22"/>
            <p:cNvCxnSpPr>
              <a:cxnSpLocks noChangeShapeType="1"/>
              <a:stCxn id="427029" idx="4"/>
              <a:endCxn id="427027" idx="3"/>
            </p:cNvCxnSpPr>
            <p:nvPr/>
          </p:nvCxnSpPr>
          <p:spPr bwMode="auto">
            <a:xfrm rot="16200000" flipH="1">
              <a:off x="2268" y="1937"/>
              <a:ext cx="477" cy="2903"/>
            </a:xfrm>
            <a:prstGeom prst="curvedConnector3">
              <a:avLst>
                <a:gd name="adj1" fmla="val 13522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281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DA8A-5F06-CF4B-BBDC-9403CE710D63}" type="slidenum">
              <a:rPr lang="en-US"/>
              <a:pPr/>
              <a:t>11</a:t>
            </a:fld>
            <a:endParaRPr lang="en-US"/>
          </a:p>
        </p:txBody>
      </p:sp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p(j : real);</a:t>
            </a:r>
          </a:p>
          <a:p>
            <a:r>
              <a:rPr lang="en-US" sz="1500" b="1">
                <a:latin typeface="Courier New" charset="0"/>
              </a:rPr>
              <a:t>  VAR k : char;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latin typeface="Courier New" charset="0"/>
              </a:rPr>
              <a:t>    VAR i:real;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  BEGIN {f}</a:t>
            </a:r>
          </a:p>
          <a:p>
            <a:r>
              <a:rPr lang="en-US" sz="1500" b="1">
                <a:latin typeface="Courier New" charset="0"/>
              </a:rPr>
              <a:t>      f := i + j + n + x;</a:t>
            </a:r>
          </a:p>
          <a:p>
            <a:r>
              <a:rPr lang="en-US" sz="1500" b="1">
                <a:latin typeface="Courier New" charset="0"/>
              </a:rPr>
              <a:t>    END {f};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BEGIN {p}</a:t>
            </a:r>
          </a:p>
          <a:p>
            <a:r>
              <a:rPr lang="en-US" sz="1500" b="1"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latin typeface="Courier New" charset="0"/>
              </a:rPr>
              <a:t>  END {p};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BEGIN {test}</a:t>
            </a:r>
          </a:p>
          <a:p>
            <a:r>
              <a:rPr lang="en-US" sz="1500" b="1"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Nested Scopes and the Symbol Table Stack</a:t>
            </a:r>
          </a:p>
        </p:txBody>
      </p:sp>
      <p:pic>
        <p:nvPicPr>
          <p:cNvPr id="428036" name="Picture 4" descr="CS153-08101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250950"/>
            <a:ext cx="4283075" cy="491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8037" name="Group 5"/>
          <p:cNvGrpSpPr>
            <a:grpSpLocks/>
          </p:cNvGrpSpPr>
          <p:nvPr/>
        </p:nvGrpSpPr>
        <p:grpSpPr bwMode="auto">
          <a:xfrm>
            <a:off x="844550" y="4687888"/>
            <a:ext cx="4651375" cy="1241425"/>
            <a:chOff x="532" y="2953"/>
            <a:chExt cx="2930" cy="782"/>
          </a:xfrm>
        </p:grpSpPr>
        <p:sp>
          <p:nvSpPr>
            <p:cNvPr id="428038" name="Oval 6"/>
            <p:cNvSpPr>
              <a:spLocks noChangeArrowheads="1"/>
            </p:cNvSpPr>
            <p:nvPr/>
          </p:nvSpPr>
          <p:spPr bwMode="auto">
            <a:xfrm>
              <a:off x="532" y="3562"/>
              <a:ext cx="173" cy="173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428039" name="Line 7"/>
            <p:cNvSpPr>
              <a:spLocks noChangeShapeType="1"/>
            </p:cNvSpPr>
            <p:nvPr/>
          </p:nvSpPr>
          <p:spPr bwMode="auto">
            <a:xfrm flipV="1">
              <a:off x="696" y="2953"/>
              <a:ext cx="2766" cy="6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8040" name="Line 8"/>
          <p:cNvSpPr>
            <a:spLocks noChangeShapeType="1"/>
          </p:cNvSpPr>
          <p:nvPr/>
        </p:nvSpPr>
        <p:spPr bwMode="auto">
          <a:xfrm>
            <a:off x="1898650" y="57483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1296988" y="4718050"/>
            <a:ext cx="4865687" cy="1211263"/>
            <a:chOff x="817" y="2972"/>
            <a:chExt cx="3065" cy="763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817" y="3562"/>
              <a:ext cx="173" cy="173"/>
            </a:xfrm>
            <a:prstGeom prst="ellips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folHlink"/>
                </a:solidFill>
              </a:endParaRPr>
            </a:p>
          </p:txBody>
        </p:sp>
        <p:sp>
          <p:nvSpPr>
            <p:cNvPr id="428043" name="Line 11"/>
            <p:cNvSpPr>
              <a:spLocks noChangeShapeType="1"/>
            </p:cNvSpPr>
            <p:nvPr/>
          </p:nvSpPr>
          <p:spPr bwMode="auto">
            <a:xfrm flipV="1">
              <a:off x="983" y="2972"/>
              <a:ext cx="2899" cy="639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8044" name="Group 12"/>
          <p:cNvGrpSpPr>
            <a:grpSpLocks/>
          </p:cNvGrpSpPr>
          <p:nvPr/>
        </p:nvGrpSpPr>
        <p:grpSpPr bwMode="auto">
          <a:xfrm>
            <a:off x="1762125" y="4725988"/>
            <a:ext cx="5060950" cy="1203325"/>
            <a:chOff x="1110" y="2977"/>
            <a:chExt cx="3188" cy="758"/>
          </a:xfrm>
        </p:grpSpPr>
        <p:sp>
          <p:nvSpPr>
            <p:cNvPr id="428045" name="Oval 13"/>
            <p:cNvSpPr>
              <a:spLocks noChangeArrowheads="1"/>
            </p:cNvSpPr>
            <p:nvPr/>
          </p:nvSpPr>
          <p:spPr bwMode="auto">
            <a:xfrm>
              <a:off x="1110" y="3562"/>
              <a:ext cx="173" cy="173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428046" name="Line 14"/>
            <p:cNvSpPr>
              <a:spLocks noChangeShapeType="1"/>
            </p:cNvSpPr>
            <p:nvPr/>
          </p:nvSpPr>
          <p:spPr bwMode="auto">
            <a:xfrm flipV="1">
              <a:off x="1273" y="2977"/>
              <a:ext cx="3025" cy="639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8047" name="Oval 15"/>
          <p:cNvSpPr>
            <a:spLocks noChangeArrowheads="1"/>
          </p:cNvSpPr>
          <p:nvPr/>
        </p:nvSpPr>
        <p:spPr bwMode="auto">
          <a:xfrm>
            <a:off x="7448550" y="4486275"/>
            <a:ext cx="274638" cy="2746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33CC"/>
              </a:solidFill>
            </a:endParaRPr>
          </a:p>
        </p:txBody>
      </p:sp>
      <p:grpSp>
        <p:nvGrpSpPr>
          <p:cNvPr id="428048" name="Group 16"/>
          <p:cNvGrpSpPr>
            <a:grpSpLocks/>
          </p:cNvGrpSpPr>
          <p:nvPr/>
        </p:nvGrpSpPr>
        <p:grpSpPr bwMode="auto">
          <a:xfrm>
            <a:off x="609600" y="4760913"/>
            <a:ext cx="6977063" cy="1168400"/>
            <a:chOff x="384" y="2999"/>
            <a:chExt cx="4395" cy="736"/>
          </a:xfrm>
        </p:grpSpPr>
        <p:sp>
          <p:nvSpPr>
            <p:cNvPr id="428049" name="Oval 17"/>
            <p:cNvSpPr>
              <a:spLocks noChangeArrowheads="1"/>
            </p:cNvSpPr>
            <p:nvPr/>
          </p:nvSpPr>
          <p:spPr bwMode="auto">
            <a:xfrm>
              <a:off x="384" y="3562"/>
              <a:ext cx="173" cy="173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33CC"/>
                </a:solidFill>
              </a:endParaRPr>
            </a:p>
          </p:txBody>
        </p:sp>
        <p:cxnSp>
          <p:nvCxnSpPr>
            <p:cNvPr id="428050" name="AutoShape 18"/>
            <p:cNvCxnSpPr>
              <a:cxnSpLocks noChangeShapeType="1"/>
              <a:stCxn id="428049" idx="4"/>
              <a:endCxn id="428047" idx="4"/>
            </p:cNvCxnSpPr>
            <p:nvPr/>
          </p:nvCxnSpPr>
          <p:spPr bwMode="auto">
            <a:xfrm rot="5400000" flipH="1" flipV="1">
              <a:off x="2257" y="1213"/>
              <a:ext cx="736" cy="4308"/>
            </a:xfrm>
            <a:prstGeom prst="curvedConnector3">
              <a:avLst>
                <a:gd name="adj1" fmla="val -19431"/>
              </a:avLst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64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E25D-C73F-CA4E-B72E-AD8594272D72}" type="slidenum">
              <a:rPr lang="en-US"/>
              <a:pPr/>
              <a:t>12</a:t>
            </a:fld>
            <a:endParaRPr lang="en-US"/>
          </a:p>
        </p:txBody>
      </p:sp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p(j : real);</a:t>
            </a:r>
          </a:p>
          <a:p>
            <a:r>
              <a:rPr lang="en-US" sz="1500" b="1">
                <a:latin typeface="Courier New" charset="0"/>
              </a:rPr>
              <a:t>  VAR k : char;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latin typeface="Courier New" charset="0"/>
              </a:rPr>
              <a:t>    VAR i:real;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  BEGIN {f}</a:t>
            </a:r>
          </a:p>
          <a:p>
            <a:r>
              <a:rPr lang="en-US" sz="1500" b="1">
                <a:latin typeface="Courier New" charset="0"/>
              </a:rPr>
              <a:t>      f := i + j + n + x;</a:t>
            </a:r>
          </a:p>
          <a:p>
            <a:r>
              <a:rPr lang="en-US" sz="1500" b="1">
                <a:latin typeface="Courier New" charset="0"/>
              </a:rPr>
              <a:t>    END {f};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BEGIN {p}</a:t>
            </a:r>
          </a:p>
          <a:p>
            <a:r>
              <a:rPr lang="en-US" sz="1500" b="1"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latin typeface="Courier New" charset="0"/>
              </a:rPr>
              <a:t>  END {p};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BEGIN {test}</a:t>
            </a:r>
          </a:p>
          <a:p>
            <a:r>
              <a:rPr lang="en-US" sz="1500" b="1">
                <a:latin typeface="Courier New" charset="0"/>
              </a:rPr>
              <a:t>  p(j + k + n)</a:t>
            </a:r>
          </a:p>
          <a:p>
            <a:r>
              <a:rPr lang="en-US" sz="1500" b="1">
                <a:latin typeface="Courier New" charset="0"/>
              </a:rPr>
              <a:t>END {test}</a:t>
            </a:r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.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Nested Scopes and the Symbol Table Stack</a:t>
            </a:r>
          </a:p>
        </p:txBody>
      </p:sp>
      <p:pic>
        <p:nvPicPr>
          <p:cNvPr id="429060" name="Picture 4" descr="CS153-0810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1273175"/>
            <a:ext cx="4298950" cy="4935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9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27AD-9686-174E-84ED-F40B8A1364F4}" type="slidenum">
              <a:rPr lang="en-US"/>
              <a:pPr/>
              <a:t>13</a:t>
            </a:fld>
            <a:endParaRPr lang="en-US"/>
          </a:p>
        </p:txBody>
      </p:sp>
      <p:pic>
        <p:nvPicPr>
          <p:cNvPr id="473090" name="Picture 2" descr="CS153-08101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209675"/>
            <a:ext cx="4311650" cy="49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</a:rPr>
              <a:t>PROGRAM Test;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VAR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, j, k, n : integer;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PROCEDURE p(j : real);</a:t>
            </a:r>
          </a:p>
          <a:p>
            <a:r>
              <a:rPr lang="en-US" sz="1500" b="1" dirty="0">
                <a:latin typeface="Courier New" charset="0"/>
              </a:rPr>
              <a:t>  VAR k : char;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FUNCTION f(x : real) : real;</a:t>
            </a:r>
          </a:p>
          <a:p>
            <a:r>
              <a:rPr lang="en-US" sz="1500" b="1" dirty="0">
                <a:latin typeface="Courier New" charset="0"/>
              </a:rPr>
              <a:t>    VAR </a:t>
            </a:r>
            <a:r>
              <a:rPr lang="en-US" sz="1500" b="1" dirty="0" err="1">
                <a:latin typeface="Courier New" charset="0"/>
              </a:rPr>
              <a:t>i:real</a:t>
            </a:r>
            <a:r>
              <a:rPr lang="en-US" sz="1500" b="1" dirty="0">
                <a:latin typeface="Courier New" charset="0"/>
              </a:rPr>
              <a:t>;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  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BEGIN {f}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    f := 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i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+ j + n + x;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  END {f};</a:t>
            </a:r>
          </a:p>
          <a:p>
            <a:endParaRPr lang="en-US" sz="1500" b="1" dirty="0">
              <a:solidFill>
                <a:schemeClr val="bg1">
                  <a:lumMod val="65000"/>
                </a:schemeClr>
              </a:solidFill>
              <a:latin typeface="Courier New" charset="0"/>
            </a:endParaRP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BEGIN {p}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  k := 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chr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(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i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+ </a:t>
            </a:r>
            <a:r>
              <a:rPr lang="en-US" sz="1500" b="1" dirty="0" err="1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trunc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(f(n)));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END {p};</a:t>
            </a:r>
          </a:p>
          <a:p>
            <a:endParaRPr lang="en-US" sz="1500" b="1" dirty="0">
              <a:solidFill>
                <a:schemeClr val="bg1">
                  <a:lumMod val="65000"/>
                </a:schemeClr>
              </a:solidFill>
              <a:latin typeface="Courier New" charset="0"/>
            </a:endParaRP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BEGIN {test}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  p(j + k + n)</a:t>
            </a:r>
          </a:p>
          <a:p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END {test}.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Nested Scopes and the Symbol Table Stack</a:t>
            </a:r>
          </a:p>
        </p:txBody>
      </p:sp>
      <p:sp>
        <p:nvSpPr>
          <p:cNvPr id="473093" name="Oval 5"/>
          <p:cNvSpPr>
            <a:spLocks noChangeArrowheads="1"/>
          </p:cNvSpPr>
          <p:nvPr/>
        </p:nvSpPr>
        <p:spPr bwMode="auto">
          <a:xfrm>
            <a:off x="6218238" y="3429000"/>
            <a:ext cx="274637" cy="27463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7491413" y="4452938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3095" name="Group 7"/>
          <p:cNvGrpSpPr>
            <a:grpSpLocks/>
          </p:cNvGrpSpPr>
          <p:nvPr/>
        </p:nvGrpSpPr>
        <p:grpSpPr bwMode="auto">
          <a:xfrm>
            <a:off x="1646238" y="2879725"/>
            <a:ext cx="4611687" cy="588963"/>
            <a:chOff x="1037" y="1814"/>
            <a:chExt cx="2905" cy="371"/>
          </a:xfrm>
        </p:grpSpPr>
        <p:sp>
          <p:nvSpPr>
            <p:cNvPr id="473096" name="Oval 8"/>
            <p:cNvSpPr>
              <a:spLocks noChangeArrowheads="1"/>
            </p:cNvSpPr>
            <p:nvPr/>
          </p:nvSpPr>
          <p:spPr bwMode="auto">
            <a:xfrm>
              <a:off x="1037" y="1814"/>
              <a:ext cx="173" cy="173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3097" name="AutoShape 9"/>
            <p:cNvCxnSpPr>
              <a:cxnSpLocks noChangeShapeType="1"/>
              <a:stCxn id="473096" idx="7"/>
              <a:endCxn id="473093" idx="1"/>
            </p:cNvCxnSpPr>
            <p:nvPr/>
          </p:nvCxnSpPr>
          <p:spPr bwMode="auto">
            <a:xfrm rot="5400000" flipV="1">
              <a:off x="2391" y="633"/>
              <a:ext cx="346" cy="2757"/>
            </a:xfrm>
            <a:prstGeom prst="curvedConnector3">
              <a:avLst>
                <a:gd name="adj1" fmla="val -48843"/>
              </a:avLst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3098" name="Group 10"/>
          <p:cNvGrpSpPr>
            <a:grpSpLocks/>
          </p:cNvGrpSpPr>
          <p:nvPr/>
        </p:nvGrpSpPr>
        <p:grpSpPr bwMode="auto">
          <a:xfrm>
            <a:off x="1514475" y="2243138"/>
            <a:ext cx="6115050" cy="2209800"/>
            <a:chOff x="954" y="1413"/>
            <a:chExt cx="3852" cy="1392"/>
          </a:xfrm>
        </p:grpSpPr>
        <p:sp>
          <p:nvSpPr>
            <p:cNvPr id="473099" name="Oval 11"/>
            <p:cNvSpPr>
              <a:spLocks noChangeArrowheads="1"/>
            </p:cNvSpPr>
            <p:nvPr/>
          </p:nvSpPr>
          <p:spPr bwMode="auto">
            <a:xfrm>
              <a:off x="954" y="1413"/>
              <a:ext cx="173" cy="173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3100" name="AutoShape 12"/>
            <p:cNvCxnSpPr>
              <a:cxnSpLocks noChangeShapeType="1"/>
              <a:stCxn id="473099" idx="7"/>
              <a:endCxn id="473094" idx="0"/>
            </p:cNvCxnSpPr>
            <p:nvPr/>
          </p:nvCxnSpPr>
          <p:spPr bwMode="auto">
            <a:xfrm rot="5400000" flipV="1">
              <a:off x="2270" y="270"/>
              <a:ext cx="1367" cy="3704"/>
            </a:xfrm>
            <a:prstGeom prst="curvedConnector3">
              <a:avLst>
                <a:gd name="adj1" fmla="val -12361"/>
              </a:avLst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73101" name="Text Box 13"/>
          <p:cNvSpPr txBox="1">
            <a:spLocks noChangeArrowheads="1"/>
          </p:cNvSpPr>
          <p:nvPr/>
        </p:nvSpPr>
        <p:spPr bwMode="auto">
          <a:xfrm>
            <a:off x="7085642" y="3466386"/>
            <a:ext cx="1813253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Each routine</a:t>
            </a:r>
            <a:r>
              <a:rPr lang="en-US" sz="1400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sz="1400" dirty="0">
                <a:solidFill>
                  <a:srgbClr val="0033CC"/>
                </a:solidFill>
              </a:rPr>
              <a:t>s name</a:t>
            </a:r>
          </a:p>
          <a:p>
            <a:r>
              <a:rPr lang="en-US" sz="1400" dirty="0">
                <a:solidFill>
                  <a:srgbClr val="0033CC"/>
                </a:solidFill>
              </a:rPr>
              <a:t>is defined in the</a:t>
            </a:r>
          </a:p>
          <a:p>
            <a:r>
              <a:rPr lang="en-US" sz="1400" dirty="0">
                <a:solidFill>
                  <a:srgbClr val="0033CC"/>
                </a:solidFill>
              </a:rPr>
              <a:t>parent</a:t>
            </a:r>
            <a:r>
              <a:rPr lang="en-US" sz="1400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sz="1400" dirty="0">
                <a:solidFill>
                  <a:srgbClr val="0033CC"/>
                </a:solidFill>
              </a:rPr>
              <a:t>s scope.</a:t>
            </a:r>
          </a:p>
        </p:txBody>
      </p:sp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6254198" y="2286953"/>
            <a:ext cx="197195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Each routine</a:t>
            </a:r>
            <a:r>
              <a:rPr lang="en-US" sz="1400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sz="1400" dirty="0">
                <a:solidFill>
                  <a:srgbClr val="0033CC"/>
                </a:solidFill>
              </a:rPr>
              <a:t>s local</a:t>
            </a:r>
          </a:p>
          <a:p>
            <a:r>
              <a:rPr lang="en-US" sz="1400" dirty="0">
                <a:solidFill>
                  <a:srgbClr val="0033CC"/>
                </a:solidFill>
              </a:rPr>
              <a:t>names are defined</a:t>
            </a:r>
          </a:p>
          <a:p>
            <a:r>
              <a:rPr lang="en-US" sz="1400" dirty="0">
                <a:solidFill>
                  <a:srgbClr val="0033CC"/>
                </a:solidFill>
              </a:rPr>
              <a:t>in that routine</a:t>
            </a:r>
            <a:r>
              <a:rPr lang="en-US" sz="1400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sz="1400" dirty="0">
                <a:solidFill>
                  <a:srgbClr val="0033CC"/>
                </a:solidFill>
              </a:rPr>
              <a:t>s scope.</a:t>
            </a:r>
          </a:p>
        </p:txBody>
      </p:sp>
    </p:spTree>
    <p:extLst>
      <p:ext uri="{BB962C8B-B14F-4D97-AF65-F5344CB8AC3E}">
        <p14:creationId xmlns:p14="http://schemas.microsoft.com/office/powerpoint/2010/main" val="310251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BDD5-5D8B-3C4B-89D7-4540C450349E}" type="slidenum">
              <a:rPr lang="en-US"/>
              <a:pPr/>
              <a:t>14</a:t>
            </a:fld>
            <a:endParaRPr lang="en-US"/>
          </a:p>
        </p:txBody>
      </p:sp>
      <p:pic>
        <p:nvPicPr>
          <p:cNvPr id="387074" name="Picture 2" descr="CS153-08092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691659"/>
            <a:ext cx="8139112" cy="44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Record Fields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9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record type has a symbol table: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640123" y="4974523"/>
            <a:ext cx="31000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Note that the program name</a:t>
            </a:r>
          </a:p>
          <a:p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Test</a:t>
            </a:r>
            <a:r>
              <a:rPr lang="en-US" sz="1800">
                <a:solidFill>
                  <a:srgbClr val="0033CC"/>
                </a:solidFill>
              </a:rPr>
              <a:t> is defined in the global</a:t>
            </a:r>
          </a:p>
          <a:p>
            <a:r>
              <a:rPr lang="en-US" sz="1800">
                <a:solidFill>
                  <a:srgbClr val="0033CC"/>
                </a:solidFill>
              </a:rPr>
              <a:t>scope at level 0.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6710363" y="4892675"/>
            <a:ext cx="1976437" cy="346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Global symbol table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6516688" y="3722688"/>
            <a:ext cx="2170112" cy="346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 symbol table</a:t>
            </a:r>
          </a:p>
        </p:txBody>
      </p:sp>
    </p:spTree>
    <p:extLst>
      <p:ext uri="{BB962C8B-B14F-4D97-AF65-F5344CB8AC3E}">
        <p14:creationId xmlns:p14="http://schemas.microsoft.com/office/powerpoint/2010/main" val="172325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FAA0-7C41-0447-9F98-62434C24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E70C7-A6C7-CF43-A43F-0D1D3BC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D4128-3F25-434B-BC15-5021F0B259F9}"/>
              </a:ext>
            </a:extLst>
          </p:cNvPr>
          <p:cNvSpPr txBox="1"/>
          <p:nvPr/>
        </p:nvSpPr>
        <p:spPr>
          <a:xfrm>
            <a:off x="183619" y="1417342"/>
            <a:ext cx="8776762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static final long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0L; 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      // scope nesting level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  // symbol table entry of this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owner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final String UNNAMED_PREFIX = "_unnamed_";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static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unnamedIndex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String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generateUnnamedName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unnamedIndex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UNNAMED_PREFIX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unnamedIndex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75520-58ED-0B4B-AE76-1CAF65CE7825}"/>
              </a:ext>
            </a:extLst>
          </p:cNvPr>
          <p:cNvSpPr txBox="1"/>
          <p:nvPr/>
        </p:nvSpPr>
        <p:spPr>
          <a:xfrm>
            <a:off x="7498048" y="1248065"/>
            <a:ext cx="13131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6F0D-3983-0544-9AE8-1A5CB93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33AD-3C2A-A54D-8F82-D123C96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224DF-3896-0440-AFD5-4A66C14ABC01}"/>
              </a:ext>
            </a:extLst>
          </p:cNvPr>
          <p:cNvSpPr txBox="1"/>
          <p:nvPr/>
        </p:nvSpPr>
        <p:spPr>
          <a:xfrm>
            <a:off x="218661" y="1398104"/>
            <a:ext cx="802495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getOwner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setOwner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this.ownerId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Kind kind)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entry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kind, this);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put(name, entry);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entry;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 { return get(name);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A6675-3CF6-2A4E-8889-C39C294DA4E9}"/>
              </a:ext>
            </a:extLst>
          </p:cNvPr>
          <p:cNvSpPr txBox="1"/>
          <p:nvPr/>
        </p:nvSpPr>
        <p:spPr>
          <a:xfrm>
            <a:off x="6766536" y="1228827"/>
            <a:ext cx="13131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5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250DF-9CF9-E440-81F1-C4686F83D946}"/>
              </a:ext>
            </a:extLst>
          </p:cNvPr>
          <p:cNvSpPr txBox="1"/>
          <p:nvPr/>
        </p:nvSpPr>
        <p:spPr>
          <a:xfrm>
            <a:off x="1005879" y="1227177"/>
            <a:ext cx="802495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sortedEntries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Collection&lt;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entries = values();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Iterator&lt;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entries.iterator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&gt;(size());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Iterate over the sorted entries and append them to the list.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list;  // sorted list of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resetVariables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(Kind kind)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Collection&lt;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entries = values();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Iterator&lt;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entries.iterator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Iterate over the entries and reset their kind.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entry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VARIABLE)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entry.setKind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(kind);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4B0DB-6A3C-BC4C-8FA4-E4869D75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857E-4A53-E243-AAA6-17239E83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1BA59-86EE-8D40-A10C-C2F5B063AA52}"/>
              </a:ext>
            </a:extLst>
          </p:cNvPr>
          <p:cNvSpPr txBox="1"/>
          <p:nvPr/>
        </p:nvSpPr>
        <p:spPr>
          <a:xfrm>
            <a:off x="7589487" y="1325903"/>
            <a:ext cx="13131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3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92A3-CBA8-3743-BC0C-72488D09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C047D-F6AC-2D49-ADDF-F4465744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3B66C-D749-3D47-ABFA-0F57B48A79D4}"/>
              </a:ext>
            </a:extLst>
          </p:cNvPr>
          <p:cNvSpPr txBox="1"/>
          <p:nvPr/>
        </p:nvSpPr>
        <p:spPr>
          <a:xfrm>
            <a:off x="613224" y="1456997"/>
            <a:ext cx="79175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static final long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0L; 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// current scope nesting level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  // entry for the main program id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add(new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getProgramId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setProgramId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id) {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this.programId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getLocalSymtab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B3BB-53B4-D847-9D18-D7E0B5C90A41}"/>
              </a:ext>
            </a:extLst>
          </p:cNvPr>
          <p:cNvSpPr txBox="1"/>
          <p:nvPr/>
        </p:nvSpPr>
        <p:spPr>
          <a:xfrm>
            <a:off x="6540600" y="1287720"/>
            <a:ext cx="18261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SymtabStack.java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F94-BBC3-894C-A223-4A85CD4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6B9E-B337-814F-858D-03611013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94C8F-42BE-7A40-B31D-6BC0096CCE4E}"/>
              </a:ext>
            </a:extLst>
          </p:cNvPr>
          <p:cNvSpPr txBox="1"/>
          <p:nvPr/>
        </p:nvSpPr>
        <p:spPr>
          <a:xfrm>
            <a:off x="1365032" y="1200864"/>
            <a:ext cx="6413935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add(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add(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remove(</a:t>
            </a:r>
            <a:r>
              <a:rPr lang="en-US" sz="1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DFC8-CE19-704A-A36F-19A2BA1E00BB}"/>
              </a:ext>
            </a:extLst>
          </p:cNvPr>
          <p:cNvSpPr txBox="1"/>
          <p:nvPr/>
        </p:nvSpPr>
        <p:spPr>
          <a:xfrm>
            <a:off x="6220541" y="5714975"/>
            <a:ext cx="18261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SymtabStack.java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8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F34B-AC0E-4C43-8FB9-182BBDCE9D78}" type="slidenum">
              <a:rPr lang="en-US"/>
              <a:pPr/>
              <a:t>2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the Symbol Table Stack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scope</a:t>
            </a:r>
            <a:r>
              <a:rPr lang="en-US" dirty="0"/>
              <a:t> of an identifier is the part of the source program where that identifier can be used.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Everywhere in the program where the </a:t>
            </a:r>
            <a:br>
              <a:rPr lang="en-US" dirty="0"/>
            </a:br>
            <a:r>
              <a:rPr lang="en-US" dirty="0"/>
              <a:t>definition of the identifier is in effect.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program creates a scope whenever it has identifiers that can only be used in a certain part of the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Local variables of a function.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Scope is closely related to </a:t>
            </a:r>
            <a:r>
              <a:rPr lang="en-US" u="sng" dirty="0"/>
              <a:t>nesting levels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the </a:t>
            </a:r>
            <a:r>
              <a:rPr lang="en-US" u="sng" dirty="0"/>
              <a:t>symbol table stack</a:t>
            </a:r>
            <a:r>
              <a:rPr lang="en-US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6644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174-C429-D947-A30E-E53AE44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SymtabStack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B897C-735C-864C-AE98-408F402A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29448-8470-B84E-BDD6-38EC91BC3950}"/>
              </a:ext>
            </a:extLst>
          </p:cNvPr>
          <p:cNvSpPr txBox="1"/>
          <p:nvPr/>
        </p:nvSpPr>
        <p:spPr>
          <a:xfrm>
            <a:off x="183619" y="1216073"/>
            <a:ext cx="877676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Kind kind)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).enter(name, kind);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lookupLocal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).lookup(name);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Search the current and enclosing scopes.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for 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currentNestingLevel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&amp;&amp;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 --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).lookup(name);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6EB5B-76DD-2340-8BCE-DEA243575923}"/>
              </a:ext>
            </a:extLst>
          </p:cNvPr>
          <p:cNvSpPr txBox="1"/>
          <p:nvPr/>
        </p:nvSpPr>
        <p:spPr>
          <a:xfrm>
            <a:off x="7040853" y="1325903"/>
            <a:ext cx="17772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SymtabEntry.java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07E5-EBCC-D54F-B37E-664761DB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E34E-457C-9A46-99CF-DDA709B3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76FA3-9EA1-DB45-92FF-A20AA5EED068}"/>
              </a:ext>
            </a:extLst>
          </p:cNvPr>
          <p:cNvSpPr txBox="1"/>
          <p:nvPr/>
        </p:nvSpPr>
        <p:spPr>
          <a:xfrm>
            <a:off x="129918" y="1546853"/>
            <a:ext cx="8884163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String name;                     // entry name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Kind kind;                       // what kind of identifier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                  // parent symbol table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              // type specification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                // local variables array slot number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 // source line numbers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                  // entry information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CONSTANT, ENUMERATION_CONSTANT, TYPE, VARIABLE, RECORD_FIELD,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VALUE_PARAMETER, REFERENCE_PARAMETER, PROGRAM_PARAMETER,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PROGRAM, PROCEDURE, FUNCTION,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UNDEFINED;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public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F3D7F-C479-6443-AD14-723BCBB353EC}"/>
              </a:ext>
            </a:extLst>
          </p:cNvPr>
          <p:cNvSpPr txBox="1"/>
          <p:nvPr/>
        </p:nvSpPr>
        <p:spPr>
          <a:xfrm>
            <a:off x="7040853" y="1353105"/>
            <a:ext cx="17772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SymtabEntry.java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33C7-382A-424A-9FA9-FB2D5F2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E0DE-DEF1-4748-ABE4-2974AE9B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617D6-61B1-5B43-9623-AF9B7EB71478}"/>
              </a:ext>
            </a:extLst>
          </p:cNvPr>
          <p:cNvSpPr txBox="1"/>
          <p:nvPr/>
        </p:nvSpPr>
        <p:spPr>
          <a:xfrm>
            <a:off x="1097318" y="1417342"/>
            <a:ext cx="585609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interface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EntryInfo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Object value;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Kind kind,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this.kind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kind;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this.lineNumbers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Initialize the appropriate entry information.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switch (kind)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CONSTANT: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ENUMERATION_CONSTANT: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VARIABLE: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RECORD_FIELD: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VALUE_PARAMETER: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info = new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break;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default: break;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B1F9B-02C0-6B46-85A5-439E51BB1ACD}"/>
              </a:ext>
            </a:extLst>
          </p:cNvPr>
          <p:cNvSpPr txBox="1"/>
          <p:nvPr/>
        </p:nvSpPr>
        <p:spPr>
          <a:xfrm>
            <a:off x="5029195" y="1248065"/>
            <a:ext cx="17772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SymtabEntry.java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4B9-46A1-BB4B-BF05-6A7A9C4A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A8A0B-23EC-5A4C-92D0-6AF1F41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C1285-81B2-B44A-AB08-E535939267C0}"/>
              </a:ext>
            </a:extLst>
          </p:cNvPr>
          <p:cNvSpPr txBox="1"/>
          <p:nvPr/>
        </p:nvSpPr>
        <p:spPr>
          <a:xfrm>
            <a:off x="344720" y="1443841"/>
            <a:ext cx="8561959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String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name;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public Kind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kind;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(Kind kind) {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this.kind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kind;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getLineNumbers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Object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info).value;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value) {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info).value = value;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7CBF9-8D80-064C-801D-C561E1818F6B}"/>
              </a:ext>
            </a:extLst>
          </p:cNvPr>
          <p:cNvSpPr txBox="1"/>
          <p:nvPr/>
        </p:nvSpPr>
        <p:spPr>
          <a:xfrm>
            <a:off x="6857975" y="1274564"/>
            <a:ext cx="17772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SymtabEntry.java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3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73DA-BEF4-9144-9A02-599569FB280F}" type="slidenum">
              <a:rPr lang="en-US"/>
              <a:pPr/>
              <a:t>24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Declarations</a:t>
            </a:r>
            <a:endParaRPr lang="en-US" i="1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5024" y="1338199"/>
            <a:ext cx="2925763" cy="4805362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CONST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TYPE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VAR</a:t>
            </a:r>
            <a:r>
              <a:rPr lang="en-US" sz="2000" dirty="0"/>
              <a:t> parts are optional, but they must come in this order.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000" dirty="0"/>
              <a:t>Note that constants and types are </a:t>
            </a:r>
            <a:r>
              <a:rPr lang="en-US" sz="2000" dirty="0">
                <a:solidFill>
                  <a:srgbClr val="C00000"/>
                </a:solidFill>
              </a:rPr>
              <a:t>defined</a:t>
            </a:r>
            <a:r>
              <a:rPr lang="en-US" sz="2000" dirty="0"/>
              <a:t>, but variables are </a:t>
            </a:r>
            <a:r>
              <a:rPr lang="en-US" sz="2000" dirty="0">
                <a:solidFill>
                  <a:srgbClr val="C00000"/>
                </a:solidFill>
              </a:rPr>
              <a:t>declared</a:t>
            </a:r>
            <a:r>
              <a:rPr lang="en-US" sz="2000" dirty="0"/>
              <a:t>.</a:t>
            </a:r>
          </a:p>
          <a:p>
            <a:pPr lvl="3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000" dirty="0"/>
              <a:t>Collectively, you refer to all of them as </a:t>
            </a:r>
            <a:r>
              <a:rPr lang="en-US" sz="2000" dirty="0">
                <a:solidFill>
                  <a:srgbClr val="C00000"/>
                </a:solidFill>
              </a:rPr>
              <a:t>declarations</a:t>
            </a:r>
            <a:r>
              <a:rPr lang="en-US" sz="2000" dirty="0"/>
              <a:t>.</a:t>
            </a:r>
          </a:p>
        </p:txBody>
      </p:sp>
      <p:pic>
        <p:nvPicPr>
          <p:cNvPr id="319492" name="Picture 4" descr="CS153-0809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5486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81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27CE-7AB6-7644-B414-29F8385D21FA}" type="slidenum">
              <a:rPr lang="en-US"/>
              <a:pPr/>
              <a:t>25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Declarations</a:t>
            </a:r>
            <a:r>
              <a:rPr lang="en-US" i="1" dirty="0"/>
              <a:t>, cont’d</a:t>
            </a:r>
          </a:p>
        </p:txBody>
      </p:sp>
      <p:pic>
        <p:nvPicPr>
          <p:cNvPr id="320516" name="Picture 4" descr="CS153-08092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3" y="1371910"/>
            <a:ext cx="416083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S153-080924c">
            <a:extLst>
              <a:ext uri="{FF2B5EF4-FFF2-40B4-BE49-F238E27FC236}">
                <a16:creationId xmlns:a16="http://schemas.microsoft.com/office/drawing/2014/main" id="{9E20E8F8-AECD-164F-9C59-48FC3EC2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3" y="2505696"/>
            <a:ext cx="38417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177075 fg0901c">
            <a:extLst>
              <a:ext uri="{FF2B5EF4-FFF2-40B4-BE49-F238E27FC236}">
                <a16:creationId xmlns:a16="http://schemas.microsoft.com/office/drawing/2014/main" id="{BAE2193C-456D-884A-AB53-E4E097EC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3429000"/>
            <a:ext cx="73136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936-4CA9-1948-9A87-B77628829ACB}" type="slidenum">
              <a:rPr lang="en-US"/>
              <a:pPr/>
              <a:t>26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Declarations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326661" name="Picture 5" descr="CS153-08092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346540"/>
            <a:ext cx="75311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153-080924e">
            <a:extLst>
              <a:ext uri="{FF2B5EF4-FFF2-40B4-BE49-F238E27FC236}">
                <a16:creationId xmlns:a16="http://schemas.microsoft.com/office/drawing/2014/main" id="{B4B826B0-2944-0E48-B07E-5071CD2EF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94" y="2880366"/>
            <a:ext cx="4389437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6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DC9-70A6-5D45-95A8-1E592531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Pcl5.g4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5DF2-D43E-C04B-BB6C-06F6F74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6EF90-102C-0A47-9B28-B83780193BD6}"/>
              </a:ext>
            </a:extLst>
          </p:cNvPr>
          <p:cNvSpPr txBox="1"/>
          <p:nvPr/>
        </p:nvSpPr>
        <p:spPr>
          <a:xfrm>
            <a:off x="365806" y="1384541"/>
            <a:ext cx="7064755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grammar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Pcl5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@header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package antlr4;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         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programHeader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 '.' 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programHeader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: PROGRAM IDENTIFIER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programParameters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';' ; 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programParameters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'(' IDENTIFIER ( ',' IDENTIFIER )* ')'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         : declarations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compoundStatement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declarations  : (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constantsPart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)? (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typesPart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)?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variablesPart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)? (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routinesPart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';')? ;</a:t>
            </a:r>
            <a:b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constantsPart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  : CONST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constantDefinitionsList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constantDefinitionsList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constantDefinition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';'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constantDefinition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constantDefinition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constantIdentifier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'=' constant ;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constantIdentifier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IDENTIFIER 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sign? ( IDENTIFIER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characterConstant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stringConstant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B3B34-6477-C54E-91C1-DA5FB853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0" y="1749291"/>
            <a:ext cx="2560292" cy="2191018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B0EC0565-7C95-3E4B-9DD5-877F5D71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80" y="4655652"/>
            <a:ext cx="2194586" cy="467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90BC2-E8E8-4F4A-876E-F4FCCCA9F7F5}"/>
              </a:ext>
            </a:extLst>
          </p:cNvPr>
          <p:cNvSpPr txBox="1"/>
          <p:nvPr/>
        </p:nvSpPr>
        <p:spPr>
          <a:xfrm>
            <a:off x="6400780" y="1222343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Pcl5.g4</a:t>
            </a:r>
          </a:p>
        </p:txBody>
      </p:sp>
    </p:spTree>
    <p:extLst>
      <p:ext uri="{BB962C8B-B14F-4D97-AF65-F5344CB8AC3E}">
        <p14:creationId xmlns:p14="http://schemas.microsoft.com/office/powerpoint/2010/main" val="203875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46C4-A792-9746-94F5-98AD22D8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Pcl5.g4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18CD8-AE44-9042-BA52-D02E48AC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CBC84-01DA-2543-87D5-06B70334F7B5}"/>
              </a:ext>
            </a:extLst>
          </p:cNvPr>
          <p:cNvSpPr txBox="1"/>
          <p:nvPr/>
        </p:nvSpPr>
        <p:spPr>
          <a:xfrm>
            <a:off x="457200" y="1508781"/>
            <a:ext cx="684354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  : TYPE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';'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typeDefinition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'='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IDENTIFIER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typeIdentifierTypespec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subrangeTypespec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572F51D0-36CE-8044-8C7D-9EB0E9C5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64" y="2514609"/>
            <a:ext cx="3674134" cy="1737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5921F-AC67-5F4D-B98F-9D59AAB5611E}"/>
              </a:ext>
            </a:extLst>
          </p:cNvPr>
          <p:cNvSpPr txBox="1"/>
          <p:nvPr/>
        </p:nvSpPr>
        <p:spPr>
          <a:xfrm>
            <a:off x="6309341" y="5092555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Pcl5.g4</a:t>
            </a:r>
          </a:p>
        </p:txBody>
      </p:sp>
    </p:spTree>
    <p:extLst>
      <p:ext uri="{BB962C8B-B14F-4D97-AF65-F5344CB8AC3E}">
        <p14:creationId xmlns:p14="http://schemas.microsoft.com/office/powerpoint/2010/main" val="288514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6909-6A9F-EC4E-88EC-FA210D37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Pcl5.g4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E3AC-F2EE-1343-8EDD-4C34B478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6C8D-3E8E-944E-B586-0DA85C870DA0}"/>
              </a:ext>
            </a:extLst>
          </p:cNvPr>
          <p:cNvSpPr txBox="1"/>
          <p:nvPr/>
        </p:nvSpPr>
        <p:spPr>
          <a:xfrm>
            <a:off x="183619" y="1508781"/>
            <a:ext cx="877676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: '('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','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')'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enumerationConstant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: constant '..' constant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: ARRAY '['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arrayDimensionList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']'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arrayDimensionList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','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: RECORD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recordFields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';'? END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recordFields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     </a:t>
            </a: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variablesPart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: VAR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';'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variableDeclarations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':'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typeSpecification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','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)*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IDENTIFIER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routinesPart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;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4D05D402-CD62-D043-AD9A-8C939C83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57" y="1874537"/>
            <a:ext cx="3605453" cy="68218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5F6D9-8825-E644-A630-50C433A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5" y="4892024"/>
            <a:ext cx="2285975" cy="1903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48F1A-9CB6-D541-BE8D-C162118DAF2C}"/>
              </a:ext>
            </a:extLst>
          </p:cNvPr>
          <p:cNvSpPr txBox="1"/>
          <p:nvPr/>
        </p:nvSpPr>
        <p:spPr>
          <a:xfrm>
            <a:off x="4846317" y="5505048"/>
            <a:ext cx="86754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Pcl5.g4</a:t>
            </a:r>
          </a:p>
        </p:txBody>
      </p:sp>
    </p:spTree>
    <p:extLst>
      <p:ext uri="{BB962C8B-B14F-4D97-AF65-F5344CB8AC3E}">
        <p14:creationId xmlns:p14="http://schemas.microsoft.com/office/powerpoint/2010/main" val="15059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F34B-AC0E-4C43-8FB9-182BBDCE9D78}" type="slidenum">
              <a:rPr lang="en-US"/>
              <a:pPr/>
              <a:t>3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Global scope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Nesting level 0: </a:t>
            </a:r>
            <a:br>
              <a:rPr lang="en-US" dirty="0"/>
            </a:br>
            <a:r>
              <a:rPr lang="en-US" dirty="0"/>
              <a:t>At the bottom of the symbol table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predefined global identifiers such as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integer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real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boolean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char</a:t>
            </a:r>
            <a:r>
              <a:rPr lang="en-US" dirty="0"/>
              <a:t>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dirty="0"/>
              <a:t>Program scope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Nesting level 1: </a:t>
            </a:r>
            <a:br>
              <a:rPr lang="en-US" dirty="0"/>
            </a:br>
            <a:r>
              <a:rPr lang="en-US" dirty="0"/>
              <a:t>One up from the bottom of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identifiers declared at the 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top level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of a program (not in a procedure or function).</a:t>
            </a:r>
          </a:p>
          <a:p>
            <a:pPr lvl="4">
              <a:lnSpc>
                <a:spcPct val="90000"/>
              </a:lnSpc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824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70F3-A7DA-CF49-95E1-BD4913B3CEF8}" type="slidenum">
              <a:rPr lang="en-US"/>
              <a:pPr/>
              <a:t>30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Declarations and the Symbol Table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Identifiers</a:t>
            </a:r>
            <a:r>
              <a:rPr lang="en-US" dirty="0"/>
              <a:t> from Pascal declarations that </a:t>
            </a:r>
            <a:br>
              <a:rPr lang="en-US" dirty="0"/>
            </a:br>
            <a:r>
              <a:rPr lang="en-US" dirty="0"/>
              <a:t>we will enter into a symbol table, names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enumeration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fields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Information from parsing </a:t>
            </a:r>
            <a:r>
              <a:rPr lang="en-US" u="sng" dirty="0"/>
              <a:t>type specifications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record types</a:t>
            </a:r>
          </a:p>
        </p:txBody>
      </p:sp>
    </p:spTree>
    <p:extLst>
      <p:ext uri="{BB962C8B-B14F-4D97-AF65-F5344CB8AC3E}">
        <p14:creationId xmlns:p14="http://schemas.microsoft.com/office/powerpoint/2010/main" val="967693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C8A-826C-2E46-8087-C34AC04AE456}" type="slidenum">
              <a:rPr lang="en-US"/>
              <a:pPr/>
              <a:t>31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Specification Attributes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79525" y="2249488"/>
            <a:ext cx="6675438" cy="3740150"/>
            <a:chOff x="1279525" y="2249488"/>
            <a:chExt cx="6675438" cy="3740150"/>
          </a:xfrm>
        </p:grpSpPr>
        <p:sp>
          <p:nvSpPr>
            <p:cNvPr id="331779" name="Rectangle 3"/>
            <p:cNvSpPr>
              <a:spLocks noChangeArrowheads="1"/>
            </p:cNvSpPr>
            <p:nvPr/>
          </p:nvSpPr>
          <p:spPr bwMode="auto">
            <a:xfrm>
              <a:off x="2794000" y="55324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 dirty="0">
                  <a:ea typeface="Times" charset="0"/>
                  <a:cs typeface="Times New Roman" charset="0"/>
                </a:rPr>
                <a:t>A separate </a:t>
              </a:r>
              <a:r>
                <a:rPr lang="en-US" sz="1800" u="sng" dirty="0">
                  <a:ea typeface="Times" charset="0"/>
                  <a:cs typeface="Times New Roman" charset="0"/>
                </a:rPr>
                <a:t>symbol table</a:t>
              </a:r>
              <a:r>
                <a:rPr lang="en-US" sz="1800" dirty="0">
                  <a:solidFill>
                    <a:srgbClr val="B23C00"/>
                  </a:solidFill>
                  <a:ea typeface="Times" charset="0"/>
                  <a:cs typeface="Times New Roman" charset="0"/>
                </a:rPr>
                <a:t> </a:t>
              </a:r>
              <a:r>
                <a:rPr lang="en-US" sz="1800" dirty="0">
                  <a:ea typeface="Times" charset="0"/>
                  <a:cs typeface="Times New Roman" charset="0"/>
                </a:rPr>
                <a:t>for the field identifiers</a:t>
              </a:r>
            </a:p>
          </p:txBody>
        </p:sp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1279525" y="5532438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Record</a:t>
              </a:r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2794000" y="51673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Element count</a:t>
              </a:r>
            </a:p>
          </p:txBody>
        </p:sp>
        <p:sp>
          <p:nvSpPr>
            <p:cNvPr id="331782" name="Rectangle 6"/>
            <p:cNvSpPr>
              <a:spLocks noChangeArrowheads="1"/>
            </p:cNvSpPr>
            <p:nvPr/>
          </p:nvSpPr>
          <p:spPr bwMode="auto">
            <a:xfrm>
              <a:off x="2794000" y="480218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Element type</a:t>
              </a:r>
            </a:p>
          </p:txBody>
        </p:sp>
        <p:sp>
          <p:nvSpPr>
            <p:cNvPr id="331785" name="Rectangle 9"/>
            <p:cNvSpPr>
              <a:spLocks noChangeArrowheads="1"/>
            </p:cNvSpPr>
            <p:nvPr/>
          </p:nvSpPr>
          <p:spPr bwMode="auto">
            <a:xfrm>
              <a:off x="2794000" y="44402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Index type</a:t>
              </a:r>
            </a:p>
          </p:txBody>
        </p:sp>
        <p:sp>
          <p:nvSpPr>
            <p:cNvPr id="331786" name="Rectangle 10"/>
            <p:cNvSpPr>
              <a:spLocks noChangeArrowheads="1"/>
            </p:cNvSpPr>
            <p:nvPr/>
          </p:nvSpPr>
          <p:spPr bwMode="auto">
            <a:xfrm>
              <a:off x="1279525" y="4440238"/>
              <a:ext cx="1514475" cy="154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Array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2794000" y="40751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Maximum value</a:t>
              </a:r>
            </a:p>
          </p:txBody>
        </p:sp>
        <p:sp>
          <p:nvSpPr>
            <p:cNvPr id="331788" name="Rectangle 12"/>
            <p:cNvSpPr>
              <a:spLocks noChangeArrowheads="1"/>
            </p:cNvSpPr>
            <p:nvPr/>
          </p:nvSpPr>
          <p:spPr bwMode="auto">
            <a:xfrm>
              <a:off x="2794000" y="370998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Minimum value</a:t>
              </a:r>
            </a:p>
          </p:txBody>
        </p:sp>
        <p:sp>
          <p:nvSpPr>
            <p:cNvPr id="331789" name="Rectangle 13"/>
            <p:cNvSpPr>
              <a:spLocks noChangeArrowheads="1"/>
            </p:cNvSpPr>
            <p:nvPr/>
          </p:nvSpPr>
          <p:spPr bwMode="auto">
            <a:xfrm>
              <a:off x="2794000" y="334486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Base type</a:t>
              </a:r>
            </a:p>
          </p:txBody>
        </p:sp>
        <p:sp>
          <p:nvSpPr>
            <p:cNvPr id="331790" name="Rectangle 14"/>
            <p:cNvSpPr>
              <a:spLocks noChangeArrowheads="1"/>
            </p:cNvSpPr>
            <p:nvPr/>
          </p:nvSpPr>
          <p:spPr bwMode="auto">
            <a:xfrm>
              <a:off x="1279525" y="3344863"/>
              <a:ext cx="15144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Subrange</a:t>
              </a:r>
            </a:p>
          </p:txBody>
        </p:sp>
        <p:sp>
          <p:nvSpPr>
            <p:cNvPr id="331791" name="Rectangle 15"/>
            <p:cNvSpPr>
              <a:spLocks noChangeArrowheads="1"/>
            </p:cNvSpPr>
            <p:nvPr/>
          </p:nvSpPr>
          <p:spPr bwMode="auto">
            <a:xfrm>
              <a:off x="2794000" y="2979738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List of enumeration constant identifiers</a:t>
              </a:r>
            </a:p>
          </p:txBody>
        </p:sp>
        <p:sp>
          <p:nvSpPr>
            <p:cNvPr id="331792" name="Rectangle 16"/>
            <p:cNvSpPr>
              <a:spLocks noChangeArrowheads="1"/>
            </p:cNvSpPr>
            <p:nvPr/>
          </p:nvSpPr>
          <p:spPr bwMode="auto">
            <a:xfrm>
              <a:off x="1279525" y="2979738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Enumeration</a:t>
              </a:r>
            </a:p>
          </p:txBody>
        </p:sp>
        <p:sp>
          <p:nvSpPr>
            <p:cNvPr id="331793" name="Rectangle 17"/>
            <p:cNvSpPr>
              <a:spLocks noChangeArrowheads="1"/>
            </p:cNvSpPr>
            <p:nvPr/>
          </p:nvSpPr>
          <p:spPr bwMode="auto">
            <a:xfrm>
              <a:off x="2794000" y="2614613"/>
              <a:ext cx="5160963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None</a:t>
              </a:r>
            </a:p>
          </p:txBody>
        </p:sp>
        <p:sp>
          <p:nvSpPr>
            <p:cNvPr id="331794" name="Rectangle 18"/>
            <p:cNvSpPr>
              <a:spLocks noChangeArrowheads="1"/>
            </p:cNvSpPr>
            <p:nvPr/>
          </p:nvSpPr>
          <p:spPr bwMode="auto">
            <a:xfrm>
              <a:off x="1279525" y="2614613"/>
              <a:ext cx="15144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>
                  <a:ea typeface="Times" charset="0"/>
                  <a:cs typeface="Times New Roman" charset="0"/>
                </a:rPr>
                <a:t>Scalar</a:t>
              </a:r>
            </a:p>
          </p:txBody>
        </p:sp>
        <p:sp>
          <p:nvSpPr>
            <p:cNvPr id="331795" name="Rectangle 19"/>
            <p:cNvSpPr>
              <a:spLocks noChangeArrowheads="1"/>
            </p:cNvSpPr>
            <p:nvPr/>
          </p:nvSpPr>
          <p:spPr bwMode="auto">
            <a:xfrm>
              <a:off x="2794000" y="2249488"/>
              <a:ext cx="5160963" cy="365125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algn="just" eaLnBrk="1" hangingPunct="1"/>
              <a:r>
                <a:rPr lang="en-US" sz="1800" b="1" dirty="0">
                  <a:solidFill>
                    <a:srgbClr val="FFFFFF"/>
                  </a:solidFill>
                  <a:ea typeface="Times" charset="0"/>
                  <a:cs typeface="Arial" charset="0"/>
                </a:rPr>
                <a:t>Type specification attributes</a:t>
              </a:r>
              <a:endParaRPr lang="en-US" sz="1800" dirty="0">
                <a:ea typeface="Times" charset="0"/>
                <a:cs typeface="Arial" charset="0"/>
              </a:endParaRPr>
            </a:p>
          </p:txBody>
        </p:sp>
        <p:sp>
          <p:nvSpPr>
            <p:cNvPr id="331796" name="Rectangle 20"/>
            <p:cNvSpPr>
              <a:spLocks noChangeArrowheads="1"/>
            </p:cNvSpPr>
            <p:nvPr/>
          </p:nvSpPr>
          <p:spPr bwMode="auto">
            <a:xfrm>
              <a:off x="1279525" y="2249488"/>
              <a:ext cx="1514475" cy="365125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69900" indent="-469900" eaLnBrk="1" hangingPunct="1">
                <a:tabLst>
                  <a:tab pos="563563" algn="l"/>
                </a:tabLst>
              </a:pPr>
              <a:r>
                <a:rPr lang="en-US" sz="1800" b="1">
                  <a:solidFill>
                    <a:srgbClr val="FFFFFF"/>
                  </a:solidFill>
                  <a:ea typeface="Times" charset="0"/>
                  <a:cs typeface="Arial" charset="0"/>
                </a:rPr>
                <a:t>Type form</a:t>
              </a:r>
              <a:endParaRPr lang="en-US" sz="1800">
                <a:ea typeface="Times" charset="0"/>
                <a:cs typeface="Arial" charset="0"/>
              </a:endParaRPr>
            </a:p>
          </p:txBody>
        </p:sp>
        <p:sp>
          <p:nvSpPr>
            <p:cNvPr id="331797" name="Line 21"/>
            <p:cNvSpPr>
              <a:spLocks noChangeShapeType="1"/>
            </p:cNvSpPr>
            <p:nvPr/>
          </p:nvSpPr>
          <p:spPr bwMode="auto">
            <a:xfrm>
              <a:off x="1279525" y="224948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>
              <a:off x="1279525" y="59896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99" name="Line 23"/>
            <p:cNvSpPr>
              <a:spLocks noChangeShapeType="1"/>
            </p:cNvSpPr>
            <p:nvPr/>
          </p:nvSpPr>
          <p:spPr bwMode="auto">
            <a:xfrm>
              <a:off x="1279525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0" name="Line 24"/>
            <p:cNvSpPr>
              <a:spLocks noChangeShapeType="1"/>
            </p:cNvSpPr>
            <p:nvPr/>
          </p:nvSpPr>
          <p:spPr bwMode="auto">
            <a:xfrm>
              <a:off x="7954963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1" name="Line 25"/>
            <p:cNvSpPr>
              <a:spLocks noChangeShapeType="1"/>
            </p:cNvSpPr>
            <p:nvPr/>
          </p:nvSpPr>
          <p:spPr bwMode="auto">
            <a:xfrm>
              <a:off x="1279525" y="2614613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2" name="Line 26"/>
            <p:cNvSpPr>
              <a:spLocks noChangeShapeType="1"/>
            </p:cNvSpPr>
            <p:nvPr/>
          </p:nvSpPr>
          <p:spPr bwMode="auto">
            <a:xfrm>
              <a:off x="2794000" y="2249488"/>
              <a:ext cx="0" cy="374015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3" name="Line 27"/>
            <p:cNvSpPr>
              <a:spLocks noChangeShapeType="1"/>
            </p:cNvSpPr>
            <p:nvPr/>
          </p:nvSpPr>
          <p:spPr bwMode="auto">
            <a:xfrm>
              <a:off x="1279525" y="29797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4" name="Line 28"/>
            <p:cNvSpPr>
              <a:spLocks noChangeShapeType="1"/>
            </p:cNvSpPr>
            <p:nvPr/>
          </p:nvSpPr>
          <p:spPr bwMode="auto">
            <a:xfrm>
              <a:off x="1279525" y="3344863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5" name="Line 29"/>
            <p:cNvSpPr>
              <a:spLocks noChangeShapeType="1"/>
            </p:cNvSpPr>
            <p:nvPr/>
          </p:nvSpPr>
          <p:spPr bwMode="auto">
            <a:xfrm>
              <a:off x="1279525" y="44402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6" name="Line 30"/>
            <p:cNvSpPr>
              <a:spLocks noChangeShapeType="1"/>
            </p:cNvSpPr>
            <p:nvPr/>
          </p:nvSpPr>
          <p:spPr bwMode="auto">
            <a:xfrm>
              <a:off x="2794000" y="3709988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7" name="Line 31"/>
            <p:cNvSpPr>
              <a:spLocks noChangeShapeType="1"/>
            </p:cNvSpPr>
            <p:nvPr/>
          </p:nvSpPr>
          <p:spPr bwMode="auto">
            <a:xfrm>
              <a:off x="2794000" y="4075113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8" name="Line 32"/>
            <p:cNvSpPr>
              <a:spLocks noChangeShapeType="1"/>
            </p:cNvSpPr>
            <p:nvPr/>
          </p:nvSpPr>
          <p:spPr bwMode="auto">
            <a:xfrm>
              <a:off x="1279525" y="5532438"/>
              <a:ext cx="667543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12" name="Line 36"/>
            <p:cNvSpPr>
              <a:spLocks noChangeShapeType="1"/>
            </p:cNvSpPr>
            <p:nvPr/>
          </p:nvSpPr>
          <p:spPr bwMode="auto">
            <a:xfrm>
              <a:off x="2794000" y="4802188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13" name="Line 37"/>
            <p:cNvSpPr>
              <a:spLocks noChangeShapeType="1"/>
            </p:cNvSpPr>
            <p:nvPr/>
          </p:nvSpPr>
          <p:spPr bwMode="auto">
            <a:xfrm>
              <a:off x="2794000" y="5167313"/>
              <a:ext cx="516096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814" name="Rectangle 38"/>
          <p:cNvSpPr>
            <a:spLocks noChangeArrowheads="1"/>
          </p:cNvSpPr>
          <p:nvPr/>
        </p:nvSpPr>
        <p:spPr bwMode="auto">
          <a:xfrm>
            <a:off x="457200" y="1295400"/>
            <a:ext cx="8229600" cy="85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Each type specification has certain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r>
              <a:rPr lang="en-US" sz="2800" u="sng" dirty="0"/>
              <a:t>attributes </a:t>
            </a:r>
            <a:br>
              <a:rPr lang="en-US" sz="2800" dirty="0"/>
            </a:br>
            <a:r>
              <a:rPr lang="en-US" sz="2800" dirty="0"/>
              <a:t>depending on its </a:t>
            </a:r>
            <a:r>
              <a:rPr lang="en-US" sz="2800" u="sng" dirty="0"/>
              <a:t>form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23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136F-6730-1E4F-AF14-9F4F62F5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AF2B-9D4B-F94D-B6CD-00D51C89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C96E8-124F-854C-B6AB-8B2BE95080F8}"/>
              </a:ext>
            </a:extLst>
          </p:cNvPr>
          <p:cNvSpPr txBox="1"/>
          <p:nvPr/>
        </p:nvSpPr>
        <p:spPr>
          <a:xfrm>
            <a:off x="457200" y="1508781"/>
            <a:ext cx="823975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Form form;               // type form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identifier;  // type identifier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          // type information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SCALAR, ENUMERATION, SUBRANGE, ARRAY, RECORD, UNKNOWN;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public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86C33-A496-0245-A267-E6350C9EC95A}"/>
              </a:ext>
            </a:extLst>
          </p:cNvPr>
          <p:cNvSpPr txBox="1"/>
          <p:nvPr/>
        </p:nvSpPr>
        <p:spPr>
          <a:xfrm>
            <a:off x="7040853" y="1339504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2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7EF-9E61-2E4D-8559-1D7F74D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AD70-F3F9-DE44-9903-6E28901E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E9C8C-F3C0-3A44-99F3-8BDD83B7856E}"/>
              </a:ext>
            </a:extLst>
          </p:cNvPr>
          <p:cNvSpPr txBox="1"/>
          <p:nvPr/>
        </p:nvSpPr>
        <p:spPr>
          <a:xfrm>
            <a:off x="2015851" y="1354753"/>
            <a:ext cx="5112297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interface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constants;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int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int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int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typePath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private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5E4E-CA72-244D-BDC1-A8262BE92E74}"/>
              </a:ext>
            </a:extLst>
          </p:cNvPr>
          <p:cNvSpPr txBox="1"/>
          <p:nvPr/>
        </p:nvSpPr>
        <p:spPr>
          <a:xfrm>
            <a:off x="5852146" y="1185476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63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F2B-D9EA-4D4D-A5A6-6C6A662E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8ED9F-0BBE-5743-A029-18844A74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77AA-1E7B-9E4E-A301-3BEAC170B141}"/>
              </a:ext>
            </a:extLst>
          </p:cNvPr>
          <p:cNvSpPr txBox="1"/>
          <p:nvPr/>
        </p:nvSpPr>
        <p:spPr>
          <a:xfrm>
            <a:off x="344720" y="1340078"/>
            <a:ext cx="8454559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(Form form)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form;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Initialize the appropriate type information.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switch (form)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ENUMERATION: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info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info).constants =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      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break;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SUBRANGE: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info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break;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7BD0F-40E8-6D4D-83CA-90ADEA433A39}"/>
              </a:ext>
            </a:extLst>
          </p:cNvPr>
          <p:cNvSpPr txBox="1"/>
          <p:nvPr/>
        </p:nvSpPr>
        <p:spPr>
          <a:xfrm>
            <a:off x="7132292" y="1170801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51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7D78-9A44-0049-A732-31A0E355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B384-0F80-AA4F-AED1-A225852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13845-D351-384E-929F-E29BB9200023}"/>
              </a:ext>
            </a:extLst>
          </p:cNvPr>
          <p:cNvSpPr txBox="1"/>
          <p:nvPr/>
        </p:nvSpPr>
        <p:spPr>
          <a:xfrm>
            <a:off x="1579834" y="1508781"/>
            <a:ext cx="5984331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ARRAY: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info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break;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case RECORD: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info = 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default: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677B9-0D0D-6F48-8C04-FF55A30F3FF2}"/>
              </a:ext>
            </a:extLst>
          </p:cNvPr>
          <p:cNvSpPr txBox="1"/>
          <p:nvPr/>
        </p:nvSpPr>
        <p:spPr>
          <a:xfrm>
            <a:off x="5943585" y="1339504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4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CCC-E297-5849-899B-F5EED646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2CE1-F88F-734D-B1EB-9B8A9BCB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08D41-1DB0-1D45-A2DC-B51276936D0F}"/>
              </a:ext>
            </a:extLst>
          </p:cNvPr>
          <p:cNvSpPr txBox="1"/>
          <p:nvPr/>
        </p:nvSpPr>
        <p:spPr>
          <a:xfrm>
            <a:off x="344720" y="1551563"/>
            <a:ext cx="8454559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isStructured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(form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(form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Form.RECORD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Form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form;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identifier;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identifier;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form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Form.SUBRANGE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((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this;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A8014-F3B3-0045-AD7D-0215C242FFA5}"/>
              </a:ext>
            </a:extLst>
          </p:cNvPr>
          <p:cNvSpPr txBox="1"/>
          <p:nvPr/>
        </p:nvSpPr>
        <p:spPr>
          <a:xfrm>
            <a:off x="7132292" y="1368504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34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175E-CC0D-494D-BEA5-FCD1302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3160-C526-504B-BC19-7AC69790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4AE64-AE4C-4D40-BCF6-F44A13BB2D5C}"/>
              </a:ext>
            </a:extLst>
          </p:cNvPr>
          <p:cNvSpPr txBox="1"/>
          <p:nvPr/>
        </p:nvSpPr>
        <p:spPr>
          <a:xfrm>
            <a:off x="237319" y="1325903"/>
            <a:ext cx="86693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getSubrangeBaseType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setSubrangeBaseType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getSubrangeMinValue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getSubrangeMaxValue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setSubrangeMinValue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setSubrangeMaxValue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SubrangeInfo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88AA1-2260-AE48-81A1-A4B722EA550B}"/>
              </a:ext>
            </a:extLst>
          </p:cNvPr>
          <p:cNvSpPr txBox="1"/>
          <p:nvPr/>
        </p:nvSpPr>
        <p:spPr>
          <a:xfrm>
            <a:off x="7235853" y="1156626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24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1CF5-8788-3646-BFBC-A9C80D1B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483EE-C488-A243-A3D4-71E310D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ADB1C-109B-1340-BA0F-5E874A47087B}"/>
              </a:ext>
            </a:extLst>
          </p:cNvPr>
          <p:cNvSpPr txBox="1"/>
          <p:nvPr/>
        </p:nvSpPr>
        <p:spPr>
          <a:xfrm>
            <a:off x="559523" y="1626274"/>
            <a:ext cx="802495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getEnumerationConstants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info).constants;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setEnumerationConstants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constants)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info).constants = constants;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581CF-1BFB-D649-858B-F8753B0EB9CC}"/>
              </a:ext>
            </a:extLst>
          </p:cNvPr>
          <p:cNvSpPr txBox="1"/>
          <p:nvPr/>
        </p:nvSpPr>
        <p:spPr>
          <a:xfrm>
            <a:off x="7299586" y="1456997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11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6B1-5197-8146-908C-1E5B4892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6D17-098F-674C-B4DB-0672ED7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115EB-65D8-D640-83F6-62E8DB18CF26}"/>
              </a:ext>
            </a:extLst>
          </p:cNvPr>
          <p:cNvSpPr txBox="1"/>
          <p:nvPr/>
        </p:nvSpPr>
        <p:spPr>
          <a:xfrm>
            <a:off x="1418732" y="1417342"/>
            <a:ext cx="630653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getArrayIndexType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setArrayIndexType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getArrayElementType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setArrayElementType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754DB-75B0-5644-8636-D81CCA31764F}"/>
              </a:ext>
            </a:extLst>
          </p:cNvPr>
          <p:cNvSpPr txBox="1"/>
          <p:nvPr/>
        </p:nvSpPr>
        <p:spPr>
          <a:xfrm>
            <a:off x="6492219" y="1234464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5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9BB0-A518-3E4E-B769-2004A2494443}" type="slidenum">
              <a:rPr lang="en-US"/>
              <a:pPr/>
              <a:t>4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Procedures, functions, and record definitions</a:t>
            </a:r>
            <a:br>
              <a:rPr lang="en-US" dirty="0"/>
            </a:br>
            <a:r>
              <a:rPr lang="en-US" u="sng" dirty="0"/>
              <a:t>each has a scope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dirty="0"/>
              <a:t>Scopes in a Pascal program are </a:t>
            </a:r>
            <a:r>
              <a:rPr lang="en-US" u="sng" dirty="0"/>
              <a:t>nested</a:t>
            </a:r>
            <a:r>
              <a:rPr lang="en-US" dirty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An identifier can be </a:t>
            </a:r>
            <a:r>
              <a:rPr lang="en-US" u="sng" dirty="0"/>
              <a:t>redefined</a:t>
            </a:r>
            <a:r>
              <a:rPr lang="en-US" dirty="0"/>
              <a:t> within a nested scope.</a:t>
            </a:r>
          </a:p>
          <a:p>
            <a:pPr lvl="1"/>
            <a:r>
              <a:rPr lang="en-US" dirty="0"/>
              <a:t>Within the nested scope, the definition in the nested scope </a:t>
            </a:r>
            <a:r>
              <a:rPr lang="en-US" u="sng" dirty="0"/>
              <a:t>overrides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the definition in an outer scope.</a:t>
            </a:r>
          </a:p>
          <a:p>
            <a:pPr lvl="1"/>
            <a:r>
              <a:rPr lang="en-US" dirty="0"/>
              <a:t>Example: A function can have a local variable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which overrides a program variable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u="sng" dirty="0"/>
              <a:t>Each scope must have its own symbol table.</a:t>
            </a:r>
          </a:p>
        </p:txBody>
      </p:sp>
    </p:spTree>
    <p:extLst>
      <p:ext uri="{BB962C8B-B14F-4D97-AF65-F5344CB8AC3E}">
        <p14:creationId xmlns:p14="http://schemas.microsoft.com/office/powerpoint/2010/main" val="1170370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F9A9-6E09-FF4E-BA54-C61707B7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8711-6D49-0A47-A34B-741EF9B2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75FF8-4C5C-414C-965C-F5E828066540}"/>
              </a:ext>
            </a:extLst>
          </p:cNvPr>
          <p:cNvSpPr txBox="1"/>
          <p:nvPr/>
        </p:nvSpPr>
        <p:spPr>
          <a:xfrm>
            <a:off x="129918" y="1443841"/>
            <a:ext cx="888416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getArrayElementCount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setArrayElementCount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elementCount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getArrayBaseType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while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elmtType.form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elmtType.getArrayElementType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elmtType.baseType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8CEC-F610-7244-8B4A-009DF0DAB808}"/>
              </a:ext>
            </a:extLst>
          </p:cNvPr>
          <p:cNvSpPr txBox="1"/>
          <p:nvPr/>
        </p:nvSpPr>
        <p:spPr>
          <a:xfrm>
            <a:off x="7315170" y="5244882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0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C517-3FD4-C748-ACBD-A782EC2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Typespec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617E-0789-E549-91CE-DA855442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033C4-A20F-D34B-A780-FB4A34865B9A}"/>
              </a:ext>
            </a:extLst>
          </p:cNvPr>
          <p:cNvSpPr txBox="1"/>
          <p:nvPr/>
        </p:nvSpPr>
        <p:spPr>
          <a:xfrm>
            <a:off x="505823" y="1580107"/>
            <a:ext cx="813235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getRecordSymtab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setRecordSymtab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((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info).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D8DBD-7ACD-DC40-B2EC-54C118ACD842}"/>
              </a:ext>
            </a:extLst>
          </p:cNvPr>
          <p:cNvSpPr txBox="1"/>
          <p:nvPr/>
        </p:nvSpPr>
        <p:spPr>
          <a:xfrm>
            <a:off x="6949414" y="2795825"/>
            <a:ext cx="149419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Typespec.java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0B7F-E11E-8E48-965A-24804198B681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the Symbol Table Stack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parser parses a program from top to bottom, it enters and exits nested scopes.</a:t>
            </a:r>
          </a:p>
          <a:p>
            <a:pPr lvl="4"/>
            <a:endParaRPr lang="en-US" sz="1050" dirty="0"/>
          </a:p>
          <a:p>
            <a:r>
              <a:rPr lang="en-US" dirty="0"/>
              <a:t>Whenever the parser </a:t>
            </a:r>
            <a:r>
              <a:rPr lang="en-US" u="sng" dirty="0"/>
              <a:t>enters a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 must </a:t>
            </a:r>
            <a:r>
              <a:rPr lang="en-US" u="sng" dirty="0"/>
              <a:t>push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that scope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symbol table </a:t>
            </a:r>
            <a:br>
              <a:rPr lang="en-US" dirty="0"/>
            </a:br>
            <a:r>
              <a:rPr lang="en-US" dirty="0"/>
              <a:t>onto the symbol table stack.</a:t>
            </a:r>
          </a:p>
          <a:p>
            <a:pPr lvl="3"/>
            <a:endParaRPr lang="en-US" sz="1450" dirty="0"/>
          </a:p>
          <a:p>
            <a:r>
              <a:rPr lang="en-US" dirty="0"/>
              <a:t>Whenever the parser </a:t>
            </a:r>
            <a:r>
              <a:rPr lang="en-US" u="sng" dirty="0"/>
              <a:t>exits a scope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 must </a:t>
            </a:r>
            <a:r>
              <a:rPr lang="en-US" u="sng" dirty="0"/>
              <a:t>pop</a:t>
            </a:r>
            <a:r>
              <a:rPr lang="en-US" dirty="0"/>
              <a:t> that scope</a:t>
            </a:r>
            <a:r>
              <a:rPr lang="en-US" altLang="ja-JP" dirty="0"/>
              <a:t>’</a:t>
            </a:r>
            <a:r>
              <a:rPr lang="en-US" dirty="0"/>
              <a:t>s symbol table </a:t>
            </a:r>
            <a:br>
              <a:rPr lang="en-US" dirty="0"/>
            </a:br>
            <a:r>
              <a:rPr lang="en-US" dirty="0"/>
              <a:t>off the stack.</a:t>
            </a:r>
          </a:p>
        </p:txBody>
      </p:sp>
    </p:spTree>
    <p:extLst>
      <p:ext uri="{BB962C8B-B14F-4D97-AF65-F5344CB8AC3E}">
        <p14:creationId xmlns:p14="http://schemas.microsoft.com/office/powerpoint/2010/main" val="216262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FABD-32BA-CD4A-8551-18BF40C16CB1}" type="slidenum">
              <a:rPr lang="en-US"/>
              <a:pPr/>
              <a:t>6</a:t>
            </a:fld>
            <a:endParaRPr lang="en-US"/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VAR i, j, k, n : integer;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PROCEDURE p(j : real);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VAR k : char;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VAR i:real;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BEGIN {f}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  f := i + j + n + x;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END {f};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BEGIN {p}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END {p};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BEGIN {test}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Scopes and the Symbol Table Stack</a:t>
            </a:r>
          </a:p>
        </p:txBody>
      </p:sp>
      <p:pic>
        <p:nvPicPr>
          <p:cNvPr id="422916" name="Picture 4" descr="CS153-0810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1273175"/>
            <a:ext cx="4298950" cy="4935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5D5EBA5-6D88-8D4C-A4C9-711A0C2D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49" y="5966936"/>
            <a:ext cx="24449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Note that the program name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charset="0"/>
              </a:rPr>
              <a:t>Test</a:t>
            </a:r>
            <a:r>
              <a:rPr lang="en-US" sz="1400" dirty="0">
                <a:solidFill>
                  <a:srgbClr val="0033CC"/>
                </a:solidFill>
              </a:rPr>
              <a:t> is defined in the </a:t>
            </a:r>
            <a:r>
              <a:rPr lang="en-US" sz="1400" u="sng" dirty="0">
                <a:solidFill>
                  <a:srgbClr val="0033CC"/>
                </a:solidFill>
              </a:rPr>
              <a:t>global</a:t>
            </a:r>
          </a:p>
          <a:p>
            <a:r>
              <a:rPr lang="en-US" sz="1400" u="sng" dirty="0">
                <a:solidFill>
                  <a:srgbClr val="0033CC"/>
                </a:solidFill>
              </a:rPr>
              <a:t>scope</a:t>
            </a:r>
            <a:r>
              <a:rPr lang="en-US" sz="1400" dirty="0">
                <a:solidFill>
                  <a:srgbClr val="0033CC"/>
                </a:solidFill>
              </a:rPr>
              <a:t> at level 0.</a:t>
            </a:r>
          </a:p>
        </p:txBody>
      </p:sp>
    </p:spTree>
    <p:extLst>
      <p:ext uri="{BB962C8B-B14F-4D97-AF65-F5344CB8AC3E}">
        <p14:creationId xmlns:p14="http://schemas.microsoft.com/office/powerpoint/2010/main" val="50005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3FE2-D7CD-C84B-84ED-B52B6D3B4AAA}" type="slidenum">
              <a:rPr lang="en-US"/>
              <a:pPr/>
              <a:t>7</a:t>
            </a:fld>
            <a:endParaRPr lang="en-US"/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</a:t>
            </a:r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(j : real);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VAR k : char;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VAR i:real;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BEGIN {f}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  f := i + j + n + x;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END {f};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BEGIN {p}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END {p};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BEGIN {test}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Nested Scopes and the Symbol Table Stack</a:t>
            </a:r>
          </a:p>
        </p:txBody>
      </p:sp>
      <p:pic>
        <p:nvPicPr>
          <p:cNvPr id="423940" name="Picture 4" descr="CS153-08101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250950"/>
            <a:ext cx="4283075" cy="491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1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BE4-65A9-1940-A612-83C8AB517DCB}" type="slidenum">
              <a:rPr lang="en-US"/>
              <a:pPr/>
              <a:t>8</a:t>
            </a:fld>
            <a:endParaRPr lang="en-US"/>
          </a:p>
        </p:txBody>
      </p:sp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p(j : real);</a:t>
            </a:r>
          </a:p>
          <a:p>
            <a:r>
              <a:rPr lang="en-US" sz="1500" b="1">
                <a:latin typeface="Courier New" charset="0"/>
              </a:rPr>
              <a:t>  VAR k : char;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FUNCTION f</a:t>
            </a:r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(x : real) : real;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VAR i:real;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BEGIN {f}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  f := i + j + n + x;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END {f};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BEGIN {p}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END {p};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BEGIN {test}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pic>
        <p:nvPicPr>
          <p:cNvPr id="424963" name="Picture 3" descr="CS153-08101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301750"/>
            <a:ext cx="4259263" cy="488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Nested Scopes and the Symbol Table Stack</a:t>
            </a:r>
          </a:p>
        </p:txBody>
      </p:sp>
    </p:spTree>
    <p:extLst>
      <p:ext uri="{BB962C8B-B14F-4D97-AF65-F5344CB8AC3E}">
        <p14:creationId xmlns:p14="http://schemas.microsoft.com/office/powerpoint/2010/main" val="29325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4E01-B686-4E43-AC33-D1AE122C02AF}" type="slidenum">
              <a:rPr lang="en-US"/>
              <a:pPr/>
              <a:t>9</a:t>
            </a:fld>
            <a:endParaRPr lang="en-US"/>
          </a:p>
        </p:txBody>
      </p:sp>
      <p:pic>
        <p:nvPicPr>
          <p:cNvPr id="425986" name="Picture 2" descr="CS153-08101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209675"/>
            <a:ext cx="4311650" cy="494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365125" y="1279525"/>
            <a:ext cx="36131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>
                <a:latin typeface="Courier New" charset="0"/>
              </a:rPr>
              <a:t>PROGRAM Test;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VAR i, j, k, n : integer;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PROCEDURE p(j : real);</a:t>
            </a:r>
          </a:p>
          <a:p>
            <a:r>
              <a:rPr lang="en-US" sz="1500" b="1">
                <a:latin typeface="Courier New" charset="0"/>
              </a:rPr>
              <a:t>  VAR k : char;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FUNCTION f(x : real) : real;</a:t>
            </a:r>
          </a:p>
          <a:p>
            <a:r>
              <a:rPr lang="en-US" sz="1500" b="1">
                <a:latin typeface="Courier New" charset="0"/>
              </a:rPr>
              <a:t>    VAR i:real;</a:t>
            </a:r>
          </a:p>
          <a:p>
            <a:endParaRPr lang="en-US" sz="1500" b="1">
              <a:latin typeface="Courier New" charset="0"/>
            </a:endParaRPr>
          </a:p>
          <a:p>
            <a:r>
              <a:rPr lang="en-US" sz="1500" b="1">
                <a:latin typeface="Courier New" charset="0"/>
              </a:rPr>
              <a:t>    BEGIN {f}</a:t>
            </a:r>
          </a:p>
          <a:p>
            <a:r>
              <a:rPr lang="en-US" sz="1500" b="1">
                <a:latin typeface="Courier New" charset="0"/>
              </a:rPr>
              <a:t>      f := i + j + n + x;</a:t>
            </a:r>
          </a:p>
          <a:p>
            <a:r>
              <a:rPr lang="en-US" sz="1500" b="1">
                <a:latin typeface="Courier New" charset="0"/>
              </a:rPr>
              <a:t>    </a:t>
            </a:r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{f};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BEGIN {p}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  k := chr(i + trunc(f(n)));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END {p};</a:t>
            </a:r>
          </a:p>
          <a:p>
            <a:endParaRPr lang="en-US" sz="1500" b="1">
              <a:solidFill>
                <a:srgbClr val="969696"/>
              </a:solidFill>
              <a:latin typeface="Courier New" charset="0"/>
            </a:endParaRP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BEGIN {test}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  p(j + k + n)</a:t>
            </a:r>
          </a:p>
          <a:p>
            <a:r>
              <a:rPr lang="en-US" sz="1500" b="1">
                <a:solidFill>
                  <a:srgbClr val="969696"/>
                </a:solidFill>
                <a:latin typeface="Courier New" charset="0"/>
              </a:rPr>
              <a:t>END {test}.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Nested Scopes and the Symbol Table Stack</a:t>
            </a:r>
          </a:p>
        </p:txBody>
      </p:sp>
      <p:grpSp>
        <p:nvGrpSpPr>
          <p:cNvPr id="425989" name="Group 5"/>
          <p:cNvGrpSpPr>
            <a:grpSpLocks/>
          </p:cNvGrpSpPr>
          <p:nvPr/>
        </p:nvGrpSpPr>
        <p:grpSpPr bwMode="auto">
          <a:xfrm>
            <a:off x="1646238" y="2651125"/>
            <a:ext cx="3924300" cy="1441450"/>
            <a:chOff x="1037" y="1670"/>
            <a:chExt cx="2472" cy="908"/>
          </a:xfrm>
        </p:grpSpPr>
        <p:sp>
          <p:nvSpPr>
            <p:cNvPr id="425990" name="Oval 6"/>
            <p:cNvSpPr>
              <a:spLocks noChangeArrowheads="1"/>
            </p:cNvSpPr>
            <p:nvPr/>
          </p:nvSpPr>
          <p:spPr bwMode="auto">
            <a:xfrm>
              <a:off x="1037" y="2405"/>
              <a:ext cx="173" cy="173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1" name="Line 7"/>
            <p:cNvSpPr>
              <a:spLocks noChangeShapeType="1"/>
            </p:cNvSpPr>
            <p:nvPr/>
          </p:nvSpPr>
          <p:spPr bwMode="auto">
            <a:xfrm flipV="1">
              <a:off x="1191" y="1670"/>
              <a:ext cx="2318" cy="76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5992" name="Group 8"/>
          <p:cNvGrpSpPr>
            <a:grpSpLocks/>
          </p:cNvGrpSpPr>
          <p:nvPr/>
        </p:nvGrpSpPr>
        <p:grpSpPr bwMode="auto">
          <a:xfrm>
            <a:off x="3008313" y="2643188"/>
            <a:ext cx="1909762" cy="1449387"/>
            <a:chOff x="1895" y="1665"/>
            <a:chExt cx="1203" cy="913"/>
          </a:xfrm>
        </p:grpSpPr>
        <p:sp>
          <p:nvSpPr>
            <p:cNvPr id="425993" name="Oval 9"/>
            <p:cNvSpPr>
              <a:spLocks noChangeArrowheads="1"/>
            </p:cNvSpPr>
            <p:nvPr/>
          </p:nvSpPr>
          <p:spPr bwMode="auto">
            <a:xfrm>
              <a:off x="1895" y="2405"/>
              <a:ext cx="173" cy="173"/>
            </a:xfrm>
            <a:prstGeom prst="ellips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4" name="Line 10"/>
            <p:cNvSpPr>
              <a:spLocks noChangeShapeType="1"/>
            </p:cNvSpPr>
            <p:nvPr/>
          </p:nvSpPr>
          <p:spPr bwMode="auto">
            <a:xfrm flipV="1">
              <a:off x="2018" y="1665"/>
              <a:ext cx="1080" cy="750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5995" name="Group 11"/>
          <p:cNvGrpSpPr>
            <a:grpSpLocks/>
          </p:cNvGrpSpPr>
          <p:nvPr/>
        </p:nvGrpSpPr>
        <p:grpSpPr bwMode="auto">
          <a:xfrm>
            <a:off x="2554288" y="3817938"/>
            <a:ext cx="4230687" cy="769937"/>
            <a:chOff x="1609" y="2405"/>
            <a:chExt cx="2665" cy="485"/>
          </a:xfrm>
        </p:grpSpPr>
        <p:sp>
          <p:nvSpPr>
            <p:cNvPr id="425996" name="Oval 12"/>
            <p:cNvSpPr>
              <a:spLocks noChangeArrowheads="1"/>
            </p:cNvSpPr>
            <p:nvPr/>
          </p:nvSpPr>
          <p:spPr bwMode="auto">
            <a:xfrm>
              <a:off x="1609" y="2405"/>
              <a:ext cx="173" cy="173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7" name="Line 13"/>
            <p:cNvSpPr>
              <a:spLocks noChangeShapeType="1"/>
            </p:cNvSpPr>
            <p:nvPr/>
          </p:nvSpPr>
          <p:spPr bwMode="auto">
            <a:xfrm>
              <a:off x="1752" y="2551"/>
              <a:ext cx="2522" cy="33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5998" name="Group 14"/>
          <p:cNvGrpSpPr>
            <a:grpSpLocks/>
          </p:cNvGrpSpPr>
          <p:nvPr/>
        </p:nvGrpSpPr>
        <p:grpSpPr bwMode="auto">
          <a:xfrm>
            <a:off x="2100263" y="3565525"/>
            <a:ext cx="2786062" cy="527050"/>
            <a:chOff x="1323" y="2246"/>
            <a:chExt cx="1755" cy="332"/>
          </a:xfrm>
        </p:grpSpPr>
        <p:sp>
          <p:nvSpPr>
            <p:cNvPr id="425999" name="Oval 15"/>
            <p:cNvSpPr>
              <a:spLocks noChangeArrowheads="1"/>
            </p:cNvSpPr>
            <p:nvPr/>
          </p:nvSpPr>
          <p:spPr bwMode="auto">
            <a:xfrm>
              <a:off x="1323" y="2405"/>
              <a:ext cx="173" cy="173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00" name="Line 16"/>
            <p:cNvSpPr>
              <a:spLocks noChangeShapeType="1"/>
            </p:cNvSpPr>
            <p:nvPr/>
          </p:nvSpPr>
          <p:spPr bwMode="auto">
            <a:xfrm flipV="1">
              <a:off x="1462" y="2246"/>
              <a:ext cx="1616" cy="179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6001" name="Oval 17"/>
          <p:cNvSpPr>
            <a:spLocks noChangeArrowheads="1"/>
          </p:cNvSpPr>
          <p:nvPr/>
        </p:nvSpPr>
        <p:spPr bwMode="auto">
          <a:xfrm>
            <a:off x="6218238" y="3433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6002" name="Group 18"/>
          <p:cNvGrpSpPr>
            <a:grpSpLocks/>
          </p:cNvGrpSpPr>
          <p:nvPr/>
        </p:nvGrpSpPr>
        <p:grpSpPr bwMode="auto">
          <a:xfrm>
            <a:off x="1077913" y="3708400"/>
            <a:ext cx="5278437" cy="384175"/>
            <a:chOff x="679" y="2336"/>
            <a:chExt cx="3325" cy="242"/>
          </a:xfrm>
        </p:grpSpPr>
        <p:sp>
          <p:nvSpPr>
            <p:cNvPr id="426003" name="Oval 19"/>
            <p:cNvSpPr>
              <a:spLocks noChangeArrowheads="1"/>
            </p:cNvSpPr>
            <p:nvPr/>
          </p:nvSpPr>
          <p:spPr bwMode="auto">
            <a:xfrm>
              <a:off x="679" y="2405"/>
              <a:ext cx="173" cy="17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6004" name="AutoShape 20"/>
            <p:cNvCxnSpPr>
              <a:cxnSpLocks noChangeShapeType="1"/>
              <a:stCxn id="426003" idx="5"/>
              <a:endCxn id="426001" idx="4"/>
            </p:cNvCxnSpPr>
            <p:nvPr/>
          </p:nvCxnSpPr>
          <p:spPr bwMode="auto">
            <a:xfrm rot="5400000" flipH="1" flipV="1">
              <a:off x="2307" y="856"/>
              <a:ext cx="217" cy="3177"/>
            </a:xfrm>
            <a:prstGeom prst="curvedConnector3">
              <a:avLst>
                <a:gd name="adj1" fmla="val -77421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40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32667</TotalTime>
  <Words>5564</Words>
  <Application>Microsoft Macintosh PowerPoint</Application>
  <PresentationFormat>On-screen Show (4:3)</PresentationFormat>
  <Paragraphs>748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Times New Roman</vt:lpstr>
      <vt:lpstr>Wingdings</vt:lpstr>
      <vt:lpstr>Quadrant</vt:lpstr>
      <vt:lpstr>CS 153: Concepts of Compiler Design September 22 Class Meeting</vt:lpstr>
      <vt:lpstr>Scope and the Symbol Table Stack</vt:lpstr>
      <vt:lpstr>Scope and the Symbol Table Stack, cont’d</vt:lpstr>
      <vt:lpstr>Scope and the Symbol Table Stack, cont’d</vt:lpstr>
      <vt:lpstr>Scope and the Symbol Table Stack, cont’d</vt:lpstr>
      <vt:lpstr>Nested Scopes and the Symbol Table Stack</vt:lpstr>
      <vt:lpstr>Nested Scopes and the Symbol Table Stack</vt:lpstr>
      <vt:lpstr>Nested Scopes and the Symbol Table Stack</vt:lpstr>
      <vt:lpstr>Nested Scopes and the Symbol Table Stack</vt:lpstr>
      <vt:lpstr>Nested Scopes and the Symbol Table Stack</vt:lpstr>
      <vt:lpstr>Nested Scopes and the Symbol Table Stack</vt:lpstr>
      <vt:lpstr>Nested Scopes and the Symbol Table Stack</vt:lpstr>
      <vt:lpstr>Nested Scopes and the Symbol Table Stack</vt:lpstr>
      <vt:lpstr>The Scope of Record Fields</vt:lpstr>
      <vt:lpstr>Class Symtab</vt:lpstr>
      <vt:lpstr>Class Symtab, cont’d</vt:lpstr>
      <vt:lpstr>Class Symtab, cont’d</vt:lpstr>
      <vt:lpstr>Class SymtabStack</vt:lpstr>
      <vt:lpstr>Class SymtabStack, cont’d</vt:lpstr>
      <vt:lpstr>Class SymtabStack, cont’d</vt:lpstr>
      <vt:lpstr>Class SymtabEntry</vt:lpstr>
      <vt:lpstr>Class SymtabEntry, cont’d</vt:lpstr>
      <vt:lpstr>Class SymtabEntry, cont’d</vt:lpstr>
      <vt:lpstr>Pascal Declarations</vt:lpstr>
      <vt:lpstr>Pascal Declarations, cont’d</vt:lpstr>
      <vt:lpstr>Pascal Declarations, cont’d</vt:lpstr>
      <vt:lpstr>Grammar File Pcl5.g4</vt:lpstr>
      <vt:lpstr>Grammar File Pcl5.g4, cont’d</vt:lpstr>
      <vt:lpstr>Grammar File Pcl5.g4, cont’d</vt:lpstr>
      <vt:lpstr>Declarations and the Symbol Table</vt:lpstr>
      <vt:lpstr>Type Specification Attributes</vt:lpstr>
      <vt:lpstr>Class Typespec</vt:lpstr>
      <vt:lpstr>Class Typespec, cont’d</vt:lpstr>
      <vt:lpstr>Class Typespec, cont’d</vt:lpstr>
      <vt:lpstr>Class Typespec, cont’d</vt:lpstr>
      <vt:lpstr>Class Typespec, cont’d</vt:lpstr>
      <vt:lpstr>Class Typespec, cont’d</vt:lpstr>
      <vt:lpstr>Class Typespec, cont’d</vt:lpstr>
      <vt:lpstr>Class Typespec, cont’d</vt:lpstr>
      <vt:lpstr>Class Typespec, cont’d</vt:lpstr>
      <vt:lpstr>Class Typespec,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492</cp:revision>
  <dcterms:created xsi:type="dcterms:W3CDTF">2008-01-12T03:52:55Z</dcterms:created>
  <dcterms:modified xsi:type="dcterms:W3CDTF">2020-09-22T04:45:49Z</dcterms:modified>
</cp:coreProperties>
</file>