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375" r:id="rId3"/>
    <p:sldId id="333" r:id="rId4"/>
    <p:sldId id="334" r:id="rId5"/>
    <p:sldId id="335" r:id="rId6"/>
    <p:sldId id="370" r:id="rId7"/>
    <p:sldId id="371" r:id="rId8"/>
    <p:sldId id="372" r:id="rId9"/>
    <p:sldId id="289" r:id="rId10"/>
    <p:sldId id="266" r:id="rId11"/>
    <p:sldId id="285" r:id="rId12"/>
    <p:sldId id="286" r:id="rId13"/>
    <p:sldId id="287" r:id="rId14"/>
    <p:sldId id="288" r:id="rId15"/>
    <p:sldId id="276" r:id="rId16"/>
    <p:sldId id="350" r:id="rId17"/>
    <p:sldId id="278" r:id="rId18"/>
    <p:sldId id="275" r:id="rId19"/>
    <p:sldId id="376" r:id="rId20"/>
    <p:sldId id="377" r:id="rId21"/>
    <p:sldId id="379" r:id="rId22"/>
    <p:sldId id="258" r:id="rId23"/>
    <p:sldId id="262" r:id="rId24"/>
    <p:sldId id="260" r:id="rId25"/>
    <p:sldId id="264" r:id="rId26"/>
    <p:sldId id="374" r:id="rId27"/>
    <p:sldId id="378" r:id="rId28"/>
    <p:sldId id="380" r:id="rId29"/>
    <p:sldId id="38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D7FFFF"/>
    <a:srgbClr val="945200"/>
    <a:srgbClr val="FF9300"/>
    <a:srgbClr val="CC99FF"/>
    <a:srgbClr val="D883FF"/>
    <a:srgbClr val="8F0000"/>
    <a:srgbClr val="DEF0F2"/>
    <a:srgbClr val="B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3" autoAdjust="0"/>
    <p:restoredTop sz="95078" autoAdjust="0"/>
  </p:normalViewPr>
  <p:slideViewPr>
    <p:cSldViewPr>
      <p:cViewPr varScale="1">
        <p:scale>
          <a:sx n="207" d="100"/>
          <a:sy n="207" d="100"/>
        </p:scale>
        <p:origin x="176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SJSU Dept. of Computer Science Fall 2013: September 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153: Concepts of Compiler Design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791173-F4A7-704E-AA23-AE37D73897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September 24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September 24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C8A-826C-2E46-8087-C34AC04AE456}" type="slidenum">
              <a:rPr lang="en-US"/>
              <a:pPr/>
              <a:t>10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Specification Attributes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79525" y="2249488"/>
            <a:ext cx="6675438" cy="3740150"/>
            <a:chOff x="1279525" y="2249488"/>
            <a:chExt cx="6675438" cy="3740150"/>
          </a:xfrm>
        </p:grpSpPr>
        <p:sp>
          <p:nvSpPr>
            <p:cNvPr id="331779" name="Rectangle 3"/>
            <p:cNvSpPr>
              <a:spLocks noChangeArrowheads="1"/>
            </p:cNvSpPr>
            <p:nvPr/>
          </p:nvSpPr>
          <p:spPr bwMode="auto">
            <a:xfrm>
              <a:off x="2794000" y="5532438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 dirty="0">
                  <a:ea typeface="Times" charset="0"/>
                  <a:cs typeface="Times New Roman" charset="0"/>
                </a:rPr>
                <a:t>A separate </a:t>
              </a:r>
              <a:r>
                <a:rPr lang="en-US" sz="1800" u="sng" dirty="0">
                  <a:ea typeface="Times" charset="0"/>
                  <a:cs typeface="Times New Roman" charset="0"/>
                </a:rPr>
                <a:t>symbol table</a:t>
              </a:r>
              <a:r>
                <a:rPr lang="en-US" sz="1800" dirty="0">
                  <a:solidFill>
                    <a:srgbClr val="B23C00"/>
                  </a:solidFill>
                  <a:ea typeface="Times" charset="0"/>
                  <a:cs typeface="Times New Roman" charset="0"/>
                </a:rPr>
                <a:t> </a:t>
              </a:r>
              <a:r>
                <a:rPr lang="en-US" sz="1800" dirty="0">
                  <a:ea typeface="Times" charset="0"/>
                  <a:cs typeface="Times New Roman" charset="0"/>
                </a:rPr>
                <a:t>for the field identifiers</a:t>
              </a:r>
            </a:p>
          </p:txBody>
        </p:sp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1279525" y="5532438"/>
              <a:ext cx="15144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Record</a:t>
              </a:r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2794000" y="5167313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Element count</a:t>
              </a:r>
            </a:p>
          </p:txBody>
        </p:sp>
        <p:sp>
          <p:nvSpPr>
            <p:cNvPr id="331782" name="Rectangle 6"/>
            <p:cNvSpPr>
              <a:spLocks noChangeArrowheads="1"/>
            </p:cNvSpPr>
            <p:nvPr/>
          </p:nvSpPr>
          <p:spPr bwMode="auto">
            <a:xfrm>
              <a:off x="2794000" y="4802188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Element type</a:t>
              </a:r>
            </a:p>
          </p:txBody>
        </p:sp>
        <p:sp>
          <p:nvSpPr>
            <p:cNvPr id="331785" name="Rectangle 9"/>
            <p:cNvSpPr>
              <a:spLocks noChangeArrowheads="1"/>
            </p:cNvSpPr>
            <p:nvPr/>
          </p:nvSpPr>
          <p:spPr bwMode="auto">
            <a:xfrm>
              <a:off x="2794000" y="4440238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Index type</a:t>
              </a:r>
            </a:p>
          </p:txBody>
        </p:sp>
        <p:sp>
          <p:nvSpPr>
            <p:cNvPr id="331786" name="Rectangle 10"/>
            <p:cNvSpPr>
              <a:spLocks noChangeArrowheads="1"/>
            </p:cNvSpPr>
            <p:nvPr/>
          </p:nvSpPr>
          <p:spPr bwMode="auto">
            <a:xfrm>
              <a:off x="1279525" y="4440238"/>
              <a:ext cx="1514475" cy="154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Array</a:t>
              </a:r>
            </a:p>
          </p:txBody>
        </p:sp>
        <p:sp>
          <p:nvSpPr>
            <p:cNvPr id="331787" name="Rectangle 11"/>
            <p:cNvSpPr>
              <a:spLocks noChangeArrowheads="1"/>
            </p:cNvSpPr>
            <p:nvPr/>
          </p:nvSpPr>
          <p:spPr bwMode="auto">
            <a:xfrm>
              <a:off x="2794000" y="4075113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Maximum value</a:t>
              </a:r>
            </a:p>
          </p:txBody>
        </p:sp>
        <p:sp>
          <p:nvSpPr>
            <p:cNvPr id="331788" name="Rectangle 12"/>
            <p:cNvSpPr>
              <a:spLocks noChangeArrowheads="1"/>
            </p:cNvSpPr>
            <p:nvPr/>
          </p:nvSpPr>
          <p:spPr bwMode="auto">
            <a:xfrm>
              <a:off x="2794000" y="3709988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Minimum value</a:t>
              </a:r>
            </a:p>
          </p:txBody>
        </p:sp>
        <p:sp>
          <p:nvSpPr>
            <p:cNvPr id="331789" name="Rectangle 13"/>
            <p:cNvSpPr>
              <a:spLocks noChangeArrowheads="1"/>
            </p:cNvSpPr>
            <p:nvPr/>
          </p:nvSpPr>
          <p:spPr bwMode="auto">
            <a:xfrm>
              <a:off x="2794000" y="3344863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Base type</a:t>
              </a:r>
            </a:p>
          </p:txBody>
        </p:sp>
        <p:sp>
          <p:nvSpPr>
            <p:cNvPr id="331790" name="Rectangle 14"/>
            <p:cNvSpPr>
              <a:spLocks noChangeArrowheads="1"/>
            </p:cNvSpPr>
            <p:nvPr/>
          </p:nvSpPr>
          <p:spPr bwMode="auto">
            <a:xfrm>
              <a:off x="1279525" y="3344863"/>
              <a:ext cx="15144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Subrange</a:t>
              </a:r>
            </a:p>
          </p:txBody>
        </p:sp>
        <p:sp>
          <p:nvSpPr>
            <p:cNvPr id="331791" name="Rectangle 15"/>
            <p:cNvSpPr>
              <a:spLocks noChangeArrowheads="1"/>
            </p:cNvSpPr>
            <p:nvPr/>
          </p:nvSpPr>
          <p:spPr bwMode="auto">
            <a:xfrm>
              <a:off x="2794000" y="2979738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List of enumeration constant identifiers</a:t>
              </a:r>
            </a:p>
          </p:txBody>
        </p:sp>
        <p:sp>
          <p:nvSpPr>
            <p:cNvPr id="331792" name="Rectangle 16"/>
            <p:cNvSpPr>
              <a:spLocks noChangeArrowheads="1"/>
            </p:cNvSpPr>
            <p:nvPr/>
          </p:nvSpPr>
          <p:spPr bwMode="auto">
            <a:xfrm>
              <a:off x="1279525" y="2979738"/>
              <a:ext cx="15144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Enumeration</a:t>
              </a:r>
            </a:p>
          </p:txBody>
        </p:sp>
        <p:sp>
          <p:nvSpPr>
            <p:cNvPr id="331793" name="Rectangle 17"/>
            <p:cNvSpPr>
              <a:spLocks noChangeArrowheads="1"/>
            </p:cNvSpPr>
            <p:nvPr/>
          </p:nvSpPr>
          <p:spPr bwMode="auto">
            <a:xfrm>
              <a:off x="2794000" y="2614613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None</a:t>
              </a:r>
            </a:p>
          </p:txBody>
        </p:sp>
        <p:sp>
          <p:nvSpPr>
            <p:cNvPr id="331794" name="Rectangle 18"/>
            <p:cNvSpPr>
              <a:spLocks noChangeArrowheads="1"/>
            </p:cNvSpPr>
            <p:nvPr/>
          </p:nvSpPr>
          <p:spPr bwMode="auto">
            <a:xfrm>
              <a:off x="1279525" y="2614613"/>
              <a:ext cx="15144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Scalar</a:t>
              </a:r>
            </a:p>
          </p:txBody>
        </p:sp>
        <p:sp>
          <p:nvSpPr>
            <p:cNvPr id="331795" name="Rectangle 19"/>
            <p:cNvSpPr>
              <a:spLocks noChangeArrowheads="1"/>
            </p:cNvSpPr>
            <p:nvPr/>
          </p:nvSpPr>
          <p:spPr bwMode="auto">
            <a:xfrm>
              <a:off x="2794000" y="2249488"/>
              <a:ext cx="5160963" cy="365125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 b="1" dirty="0">
                  <a:solidFill>
                    <a:srgbClr val="FFFFFF"/>
                  </a:solidFill>
                  <a:ea typeface="Times" charset="0"/>
                  <a:cs typeface="Arial" charset="0"/>
                </a:rPr>
                <a:t>Type specification attributes</a:t>
              </a:r>
              <a:endParaRPr lang="en-US" sz="1800" dirty="0">
                <a:ea typeface="Times" charset="0"/>
                <a:cs typeface="Arial" charset="0"/>
              </a:endParaRPr>
            </a:p>
          </p:txBody>
        </p:sp>
        <p:sp>
          <p:nvSpPr>
            <p:cNvPr id="331796" name="Rectangle 20"/>
            <p:cNvSpPr>
              <a:spLocks noChangeArrowheads="1"/>
            </p:cNvSpPr>
            <p:nvPr/>
          </p:nvSpPr>
          <p:spPr bwMode="auto">
            <a:xfrm>
              <a:off x="1279525" y="2249488"/>
              <a:ext cx="1514475" cy="365125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eaLnBrk="1" hangingPunct="1">
                <a:tabLst>
                  <a:tab pos="563563" algn="l"/>
                </a:tabLst>
              </a:pPr>
              <a:r>
                <a:rPr lang="en-US" sz="1800" b="1">
                  <a:solidFill>
                    <a:srgbClr val="FFFFFF"/>
                  </a:solidFill>
                  <a:ea typeface="Times" charset="0"/>
                  <a:cs typeface="Arial" charset="0"/>
                </a:rPr>
                <a:t>Type form</a:t>
              </a:r>
              <a:endParaRPr lang="en-US" sz="1800">
                <a:ea typeface="Times" charset="0"/>
                <a:cs typeface="Arial" charset="0"/>
              </a:endParaRPr>
            </a:p>
          </p:txBody>
        </p:sp>
        <p:sp>
          <p:nvSpPr>
            <p:cNvPr id="331797" name="Line 21"/>
            <p:cNvSpPr>
              <a:spLocks noChangeShapeType="1"/>
            </p:cNvSpPr>
            <p:nvPr/>
          </p:nvSpPr>
          <p:spPr bwMode="auto">
            <a:xfrm>
              <a:off x="1279525" y="2249488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98" name="Line 22"/>
            <p:cNvSpPr>
              <a:spLocks noChangeShapeType="1"/>
            </p:cNvSpPr>
            <p:nvPr/>
          </p:nvSpPr>
          <p:spPr bwMode="auto">
            <a:xfrm>
              <a:off x="1279525" y="5989638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99" name="Line 23"/>
            <p:cNvSpPr>
              <a:spLocks noChangeShapeType="1"/>
            </p:cNvSpPr>
            <p:nvPr/>
          </p:nvSpPr>
          <p:spPr bwMode="auto">
            <a:xfrm>
              <a:off x="1279525" y="2249488"/>
              <a:ext cx="0" cy="37401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0" name="Line 24"/>
            <p:cNvSpPr>
              <a:spLocks noChangeShapeType="1"/>
            </p:cNvSpPr>
            <p:nvPr/>
          </p:nvSpPr>
          <p:spPr bwMode="auto">
            <a:xfrm>
              <a:off x="7954963" y="2249488"/>
              <a:ext cx="0" cy="37401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1" name="Line 25"/>
            <p:cNvSpPr>
              <a:spLocks noChangeShapeType="1"/>
            </p:cNvSpPr>
            <p:nvPr/>
          </p:nvSpPr>
          <p:spPr bwMode="auto">
            <a:xfrm>
              <a:off x="1279525" y="2614613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2" name="Line 26"/>
            <p:cNvSpPr>
              <a:spLocks noChangeShapeType="1"/>
            </p:cNvSpPr>
            <p:nvPr/>
          </p:nvSpPr>
          <p:spPr bwMode="auto">
            <a:xfrm>
              <a:off x="2794000" y="2249488"/>
              <a:ext cx="0" cy="37401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3" name="Line 27"/>
            <p:cNvSpPr>
              <a:spLocks noChangeShapeType="1"/>
            </p:cNvSpPr>
            <p:nvPr/>
          </p:nvSpPr>
          <p:spPr bwMode="auto">
            <a:xfrm>
              <a:off x="1279525" y="2979738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4" name="Line 28"/>
            <p:cNvSpPr>
              <a:spLocks noChangeShapeType="1"/>
            </p:cNvSpPr>
            <p:nvPr/>
          </p:nvSpPr>
          <p:spPr bwMode="auto">
            <a:xfrm>
              <a:off x="1279525" y="3344863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5" name="Line 29"/>
            <p:cNvSpPr>
              <a:spLocks noChangeShapeType="1"/>
            </p:cNvSpPr>
            <p:nvPr/>
          </p:nvSpPr>
          <p:spPr bwMode="auto">
            <a:xfrm>
              <a:off x="1279525" y="4440238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6" name="Line 30"/>
            <p:cNvSpPr>
              <a:spLocks noChangeShapeType="1"/>
            </p:cNvSpPr>
            <p:nvPr/>
          </p:nvSpPr>
          <p:spPr bwMode="auto">
            <a:xfrm>
              <a:off x="2794000" y="3709988"/>
              <a:ext cx="516096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7" name="Line 31"/>
            <p:cNvSpPr>
              <a:spLocks noChangeShapeType="1"/>
            </p:cNvSpPr>
            <p:nvPr/>
          </p:nvSpPr>
          <p:spPr bwMode="auto">
            <a:xfrm>
              <a:off x="2794000" y="4075113"/>
              <a:ext cx="516096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8" name="Line 32"/>
            <p:cNvSpPr>
              <a:spLocks noChangeShapeType="1"/>
            </p:cNvSpPr>
            <p:nvPr/>
          </p:nvSpPr>
          <p:spPr bwMode="auto">
            <a:xfrm>
              <a:off x="1279525" y="5532438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12" name="Line 36"/>
            <p:cNvSpPr>
              <a:spLocks noChangeShapeType="1"/>
            </p:cNvSpPr>
            <p:nvPr/>
          </p:nvSpPr>
          <p:spPr bwMode="auto">
            <a:xfrm>
              <a:off x="2794000" y="4802188"/>
              <a:ext cx="516096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13" name="Line 37"/>
            <p:cNvSpPr>
              <a:spLocks noChangeShapeType="1"/>
            </p:cNvSpPr>
            <p:nvPr/>
          </p:nvSpPr>
          <p:spPr bwMode="auto">
            <a:xfrm>
              <a:off x="2794000" y="5167313"/>
              <a:ext cx="516096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1814" name="Rectangle 38"/>
          <p:cNvSpPr>
            <a:spLocks noChangeArrowheads="1"/>
          </p:cNvSpPr>
          <p:nvPr/>
        </p:nvSpPr>
        <p:spPr bwMode="auto">
          <a:xfrm>
            <a:off x="457200" y="1295400"/>
            <a:ext cx="8229600" cy="85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/>
              <a:t>Each type specification has certain</a:t>
            </a:r>
            <a:r>
              <a:rPr lang="en-US" sz="2800" dirty="0">
                <a:solidFill>
                  <a:srgbClr val="B23C00"/>
                </a:solidFill>
              </a:rPr>
              <a:t> </a:t>
            </a:r>
            <a:r>
              <a:rPr lang="en-US" sz="2800" u="sng" dirty="0"/>
              <a:t>attributes </a:t>
            </a:r>
            <a:br>
              <a:rPr lang="en-US" sz="2800" dirty="0"/>
            </a:br>
            <a:r>
              <a:rPr lang="en-US" sz="2800" dirty="0"/>
              <a:t>depending on its </a:t>
            </a:r>
            <a:r>
              <a:rPr lang="en-US" sz="2800" u="sng" dirty="0"/>
              <a:t>form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23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A1E3-F2E5-6742-AC2E-98018A84CB69}" type="slidenum">
              <a:rPr lang="en-US"/>
              <a:pPr/>
              <a:t>11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Type Definitions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457200"/>
          </a:xfrm>
        </p:spPr>
        <p:txBody>
          <a:bodyPr/>
          <a:lstStyle/>
          <a:p>
            <a:r>
              <a:rPr lang="en-US" dirty="0"/>
              <a:t>Sample type definitions: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532063" y="3130550"/>
            <a:ext cx="4143375" cy="2014538"/>
          </a:xfrm>
          <a:prstGeom prst="rect">
            <a:avLst/>
          </a:prstGeom>
          <a:solidFill>
            <a:srgbClr val="D6FFFF"/>
          </a:solidFill>
          <a:ln>
            <a:solidFill>
              <a:srgbClr val="0033CC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TYPE</a:t>
            </a:r>
          </a:p>
          <a:p>
            <a:r>
              <a:rPr lang="en-US" sz="1800" b="1" dirty="0">
                <a:latin typeface="Courier New" charset="0"/>
              </a:rPr>
              <a:t>    e = (alpha, beta, gamma);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sr</a:t>
            </a:r>
            <a:r>
              <a:rPr lang="en-US" sz="1800" b="1" dirty="0">
                <a:latin typeface="Courier New" charset="0"/>
              </a:rPr>
              <a:t> = </a:t>
            </a:r>
            <a:r>
              <a:rPr lang="en-US" sz="1800" b="1" dirty="0" err="1">
                <a:latin typeface="Courier New" charset="0"/>
              </a:rPr>
              <a:t>alpha..beta</a:t>
            </a:r>
            <a:r>
              <a:rPr lang="en-US" sz="1800" b="1" dirty="0">
                <a:latin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ar</a:t>
            </a:r>
            <a:r>
              <a:rPr lang="en-US" sz="1800" b="1" dirty="0">
                <a:latin typeface="Courier New" charset="0"/>
              </a:rPr>
              <a:t> = ARRAY [1..10] OF </a:t>
            </a:r>
            <a:r>
              <a:rPr lang="en-US" sz="1800" b="1" dirty="0" err="1">
                <a:latin typeface="Courier New" charset="0"/>
              </a:rPr>
              <a:t>sr</a:t>
            </a:r>
            <a:r>
              <a:rPr lang="en-US" sz="1800" b="1" dirty="0">
                <a:latin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</a:rPr>
              <a:t>    rec = RECORD</a:t>
            </a:r>
          </a:p>
          <a:p>
            <a:r>
              <a:rPr lang="en-US" sz="1800" b="1" dirty="0">
                <a:latin typeface="Courier New" charset="0"/>
              </a:rPr>
              <a:t>              x, y : integer</a:t>
            </a:r>
          </a:p>
          <a:p>
            <a:r>
              <a:rPr lang="en-US" sz="1800" b="1" dirty="0">
                <a:latin typeface="Courier New" charset="0"/>
              </a:rPr>
              <a:t>          END;</a:t>
            </a:r>
          </a:p>
        </p:txBody>
      </p:sp>
      <p:pic>
        <p:nvPicPr>
          <p:cNvPr id="390149" name="Picture 5" descr="CS153-08092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70" y="1325563"/>
            <a:ext cx="5486340" cy="11340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623506" y="5349875"/>
            <a:ext cx="783031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0033CC"/>
                </a:solidFill>
              </a:rPr>
              <a:t>How can we represent </a:t>
            </a:r>
            <a:r>
              <a:rPr lang="en-US" sz="1800" b="1" dirty="0">
                <a:solidFill>
                  <a:srgbClr val="0033CC"/>
                </a:solidFill>
              </a:rPr>
              <a:t>type specification information</a:t>
            </a:r>
            <a:r>
              <a:rPr lang="en-US" sz="1800" dirty="0">
                <a:solidFill>
                  <a:srgbClr val="0033CC"/>
                </a:solidFill>
              </a:rPr>
              <a:t> in our symbol table</a:t>
            </a:r>
          </a:p>
          <a:p>
            <a:pPr algn="ctr"/>
            <a:r>
              <a:rPr lang="en-US" sz="1800" dirty="0">
                <a:solidFill>
                  <a:srgbClr val="0033CC"/>
                </a:solidFill>
              </a:rPr>
              <a:t>and associate the correct type specification with an identifier?</a:t>
            </a:r>
          </a:p>
        </p:txBody>
      </p:sp>
    </p:spTree>
    <p:extLst>
      <p:ext uri="{BB962C8B-B14F-4D97-AF65-F5344CB8AC3E}">
        <p14:creationId xmlns:p14="http://schemas.microsoft.com/office/powerpoint/2010/main" val="318219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7CB-5D39-EB42-A00E-A622817AC4D9}" type="slidenum">
              <a:rPr lang="en-US"/>
              <a:pPr/>
              <a:t>12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Definition Structures</a:t>
            </a:r>
          </a:p>
        </p:txBody>
      </p:sp>
      <p:pic>
        <p:nvPicPr>
          <p:cNvPr id="391171" name="Picture 3" descr="CS153-08092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508125"/>
            <a:ext cx="8413750" cy="3332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1172" name="Group 4"/>
          <p:cNvGrpSpPr>
            <a:grpSpLocks/>
          </p:cNvGrpSpPr>
          <p:nvPr/>
        </p:nvGrpSpPr>
        <p:grpSpPr bwMode="auto">
          <a:xfrm>
            <a:off x="365125" y="2651125"/>
            <a:ext cx="4572000" cy="3597275"/>
            <a:chOff x="230" y="1555"/>
            <a:chExt cx="2880" cy="2266"/>
          </a:xfrm>
        </p:grpSpPr>
        <p:pic>
          <p:nvPicPr>
            <p:cNvPr id="391173" name="Picture 5" descr="CS153-080929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" y="2966"/>
              <a:ext cx="2880" cy="8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1174" name="Line 6"/>
            <p:cNvSpPr>
              <a:spLocks noChangeShapeType="1"/>
            </p:cNvSpPr>
            <p:nvPr/>
          </p:nvSpPr>
          <p:spPr bwMode="auto">
            <a:xfrm flipV="1">
              <a:off x="1728" y="1555"/>
              <a:ext cx="0" cy="1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B23C00"/>
                </a:solidFill>
              </a:endParaRPr>
            </a:p>
          </p:txBody>
        </p:sp>
      </p:grpSp>
      <p:grpSp>
        <p:nvGrpSpPr>
          <p:cNvPr id="391175" name="Group 7"/>
          <p:cNvGrpSpPr>
            <a:grpSpLocks/>
          </p:cNvGrpSpPr>
          <p:nvPr/>
        </p:nvGrpSpPr>
        <p:grpSpPr bwMode="auto">
          <a:xfrm>
            <a:off x="371476" y="2641600"/>
            <a:ext cx="1943100" cy="889000"/>
            <a:chOff x="304" y="1584"/>
            <a:chExt cx="1224" cy="560"/>
          </a:xfrm>
          <a:solidFill>
            <a:srgbClr val="FFFFC2"/>
          </a:solidFill>
        </p:grpSpPr>
        <p:sp>
          <p:nvSpPr>
            <p:cNvPr id="391176" name="Text Box 8"/>
            <p:cNvSpPr txBox="1">
              <a:spLocks noChangeArrowheads="1"/>
            </p:cNvSpPr>
            <p:nvPr/>
          </p:nvSpPr>
          <p:spPr bwMode="auto">
            <a:xfrm>
              <a:off x="304" y="1814"/>
              <a:ext cx="1224" cy="330"/>
            </a:xfrm>
            <a:prstGeom prst="rect">
              <a:avLst/>
            </a:prstGeom>
            <a:grpFill/>
            <a:ln w="952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33CC"/>
                  </a:solidFill>
                </a:rPr>
                <a:t>symbol table entry</a:t>
              </a:r>
            </a:p>
            <a:p>
              <a:pPr algn="ctr"/>
              <a:r>
                <a:rPr lang="en-US" sz="1400" dirty="0">
                  <a:solidFill>
                    <a:srgbClr val="0033CC"/>
                  </a:solidFill>
                </a:rPr>
                <a:t>(class </a:t>
              </a:r>
              <a:r>
                <a:rPr lang="en-US" sz="1400" b="1" dirty="0" err="1">
                  <a:solidFill>
                    <a:srgbClr val="0033CC"/>
                  </a:solidFill>
                  <a:latin typeface="Courier New" charset="0"/>
                </a:rPr>
                <a:t>SymTabEntry</a:t>
              </a:r>
              <a:r>
                <a:rPr lang="en-US" sz="1400" dirty="0">
                  <a:solidFill>
                    <a:srgbClr val="0033CC"/>
                  </a:solidFill>
                </a:rPr>
                <a:t>)</a:t>
              </a:r>
            </a:p>
          </p:txBody>
        </p:sp>
        <p:sp>
          <p:nvSpPr>
            <p:cNvPr id="391177" name="Line 9"/>
            <p:cNvSpPr>
              <a:spLocks noChangeShapeType="1"/>
            </p:cNvSpPr>
            <p:nvPr/>
          </p:nvSpPr>
          <p:spPr bwMode="auto">
            <a:xfrm flipV="1">
              <a:off x="691" y="1584"/>
              <a:ext cx="0" cy="230"/>
            </a:xfrm>
            <a:prstGeom prst="line">
              <a:avLst/>
            </a:prstGeom>
            <a:grp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33CC"/>
                </a:solidFill>
              </a:endParaRPr>
            </a:p>
          </p:txBody>
        </p:sp>
      </p:grpSp>
      <p:grpSp>
        <p:nvGrpSpPr>
          <p:cNvPr id="391178" name="Group 10"/>
          <p:cNvGrpSpPr>
            <a:grpSpLocks/>
          </p:cNvGrpSpPr>
          <p:nvPr/>
        </p:nvGrpSpPr>
        <p:grpSpPr bwMode="auto">
          <a:xfrm>
            <a:off x="3430589" y="1235075"/>
            <a:ext cx="1620838" cy="779463"/>
            <a:chOff x="2161" y="778"/>
            <a:chExt cx="1021" cy="491"/>
          </a:xfrm>
          <a:solidFill>
            <a:srgbClr val="FFFFC2"/>
          </a:solidFill>
        </p:grpSpPr>
        <p:sp>
          <p:nvSpPr>
            <p:cNvPr id="391179" name="Text Box 11"/>
            <p:cNvSpPr txBox="1">
              <a:spLocks noChangeArrowheads="1"/>
            </p:cNvSpPr>
            <p:nvPr/>
          </p:nvSpPr>
          <p:spPr bwMode="auto">
            <a:xfrm>
              <a:off x="2161" y="778"/>
              <a:ext cx="1021" cy="330"/>
            </a:xfrm>
            <a:prstGeom prst="rect">
              <a:avLst/>
            </a:prstGeom>
            <a:grpFill/>
            <a:ln w="952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33CC"/>
                  </a:solidFill>
                </a:rPr>
                <a:t>type specification</a:t>
              </a:r>
            </a:p>
            <a:p>
              <a:pPr algn="ctr"/>
              <a:r>
                <a:rPr lang="en-US" sz="1400" dirty="0">
                  <a:solidFill>
                    <a:srgbClr val="0033CC"/>
                  </a:solidFill>
                </a:rPr>
                <a:t>(class </a:t>
              </a:r>
              <a:r>
                <a:rPr lang="en-US" sz="1400" b="1" dirty="0" err="1">
                  <a:solidFill>
                    <a:srgbClr val="0033CC"/>
                  </a:solidFill>
                  <a:latin typeface="Courier New" charset="0"/>
                </a:rPr>
                <a:t>Typespec</a:t>
              </a:r>
              <a:r>
                <a:rPr lang="en-US" sz="1400" dirty="0">
                  <a:solidFill>
                    <a:srgbClr val="0033CC"/>
                  </a:solidFill>
                </a:rPr>
                <a:t>)</a:t>
              </a:r>
            </a:p>
          </p:txBody>
        </p:sp>
        <p:sp>
          <p:nvSpPr>
            <p:cNvPr id="391180" name="Line 12"/>
            <p:cNvSpPr>
              <a:spLocks noChangeShapeType="1"/>
            </p:cNvSpPr>
            <p:nvPr/>
          </p:nvSpPr>
          <p:spPr bwMode="auto">
            <a:xfrm flipH="1">
              <a:off x="2246" y="1111"/>
              <a:ext cx="0" cy="158"/>
            </a:xfrm>
            <a:prstGeom prst="line">
              <a:avLst/>
            </a:prstGeom>
            <a:grp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33CC"/>
                </a:solidFill>
              </a:endParaRPr>
            </a:p>
          </p:txBody>
        </p:sp>
      </p:grpSp>
      <p:grpSp>
        <p:nvGrpSpPr>
          <p:cNvPr id="391181" name="Group 13"/>
          <p:cNvGrpSpPr>
            <a:grpSpLocks/>
          </p:cNvGrpSpPr>
          <p:nvPr/>
        </p:nvGrpSpPr>
        <p:grpSpPr bwMode="auto">
          <a:xfrm>
            <a:off x="134938" y="3040064"/>
            <a:ext cx="3240086" cy="1455738"/>
            <a:chOff x="85" y="1915"/>
            <a:chExt cx="2041" cy="917"/>
          </a:xfrm>
          <a:solidFill>
            <a:srgbClr val="FFFFC2"/>
          </a:solidFill>
        </p:grpSpPr>
        <p:sp>
          <p:nvSpPr>
            <p:cNvPr id="391182" name="Text Box 14"/>
            <p:cNvSpPr txBox="1">
              <a:spLocks noChangeArrowheads="1"/>
            </p:cNvSpPr>
            <p:nvPr/>
          </p:nvSpPr>
          <p:spPr bwMode="auto">
            <a:xfrm>
              <a:off x="85" y="2483"/>
              <a:ext cx="1885" cy="349"/>
            </a:xfrm>
            <a:prstGeom prst="rect">
              <a:avLst/>
            </a:prstGeom>
            <a:grpFill/>
            <a:ln w="952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en-US" sz="1400" b="1" dirty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b="1" dirty="0" err="1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SymtabEntry</a:t>
              </a:r>
              <a:r>
                <a:rPr lang="en-US" sz="1400" b="1" dirty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</a:p>
            <a:p>
              <a:r>
                <a:rPr lang="en-US" sz="1400" b="1" dirty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constants</a:t>
              </a:r>
              <a:r>
                <a:rPr lang="en-US" b="1" dirty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391183" name="Line 15"/>
            <p:cNvSpPr>
              <a:spLocks noChangeShapeType="1"/>
            </p:cNvSpPr>
            <p:nvPr/>
          </p:nvSpPr>
          <p:spPr bwMode="auto">
            <a:xfrm flipV="1">
              <a:off x="1558" y="1915"/>
              <a:ext cx="568" cy="567"/>
            </a:xfrm>
            <a:prstGeom prst="line">
              <a:avLst/>
            </a:prstGeom>
            <a:grp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33CC"/>
                </a:solidFill>
              </a:endParaRPr>
            </a:p>
          </p:txBody>
        </p:sp>
      </p:grpSp>
      <p:grpSp>
        <p:nvGrpSpPr>
          <p:cNvPr id="391184" name="Group 16"/>
          <p:cNvGrpSpPr>
            <a:grpSpLocks/>
          </p:cNvGrpSpPr>
          <p:nvPr/>
        </p:nvGrpSpPr>
        <p:grpSpPr bwMode="auto">
          <a:xfrm>
            <a:off x="5943602" y="1235075"/>
            <a:ext cx="1960563" cy="2011363"/>
            <a:chOff x="3744" y="778"/>
            <a:chExt cx="1235" cy="1267"/>
          </a:xfrm>
          <a:solidFill>
            <a:srgbClr val="FFFFC2"/>
          </a:solidFill>
        </p:grpSpPr>
        <p:sp>
          <p:nvSpPr>
            <p:cNvPr id="391185" name="Text Box 17"/>
            <p:cNvSpPr txBox="1">
              <a:spLocks noChangeArrowheads="1"/>
            </p:cNvSpPr>
            <p:nvPr/>
          </p:nvSpPr>
          <p:spPr bwMode="auto">
            <a:xfrm>
              <a:off x="3744" y="778"/>
              <a:ext cx="1235" cy="349"/>
            </a:xfrm>
            <a:prstGeom prst="rect">
              <a:avLst/>
            </a:prstGeom>
            <a:grpFill/>
            <a:ln w="952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33CC"/>
                  </a:solidFill>
                </a:rPr>
                <a:t>symbol table entry</a:t>
              </a:r>
            </a:p>
            <a:p>
              <a:pPr algn="ctr"/>
              <a:r>
                <a:rPr lang="en-US" sz="1400" dirty="0">
                  <a:solidFill>
                    <a:srgbClr val="0033CC"/>
                  </a:solidFill>
                </a:rPr>
                <a:t>(class</a:t>
              </a:r>
              <a:r>
                <a:rPr lang="en-US" dirty="0">
                  <a:solidFill>
                    <a:srgbClr val="0033CC"/>
                  </a:solidFill>
                </a:rPr>
                <a:t> </a:t>
              </a:r>
              <a:r>
                <a:rPr lang="en-US" sz="1400" b="1" dirty="0" err="1">
                  <a:solidFill>
                    <a:srgbClr val="0033CC"/>
                  </a:solidFill>
                  <a:latin typeface="Courier New" charset="0"/>
                </a:rPr>
                <a:t>SymTabEntry</a:t>
              </a:r>
              <a:r>
                <a:rPr lang="en-US" dirty="0">
                  <a:solidFill>
                    <a:srgbClr val="0033CC"/>
                  </a:solidFill>
                </a:rPr>
                <a:t>)</a:t>
              </a:r>
            </a:p>
          </p:txBody>
        </p:sp>
        <p:sp>
          <p:nvSpPr>
            <p:cNvPr id="391186" name="Line 18"/>
            <p:cNvSpPr>
              <a:spLocks noChangeShapeType="1"/>
            </p:cNvSpPr>
            <p:nvPr/>
          </p:nvSpPr>
          <p:spPr bwMode="auto">
            <a:xfrm>
              <a:off x="4174" y="1123"/>
              <a:ext cx="0" cy="922"/>
            </a:xfrm>
            <a:prstGeom prst="line">
              <a:avLst/>
            </a:prstGeom>
            <a:grp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33CC"/>
                </a:solidFill>
              </a:endParaRPr>
            </a:p>
          </p:txBody>
        </p:sp>
      </p:grpSp>
      <p:sp>
        <p:nvSpPr>
          <p:cNvPr id="391187" name="Text Box 19"/>
          <p:cNvSpPr txBox="1">
            <a:spLocks noChangeArrowheads="1"/>
          </p:cNvSpPr>
          <p:nvPr/>
        </p:nvSpPr>
        <p:spPr bwMode="auto">
          <a:xfrm>
            <a:off x="5117847" y="4983463"/>
            <a:ext cx="3568953" cy="1569660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Each </a:t>
            </a:r>
            <a:r>
              <a:rPr lang="en-US" b="1" dirty="0">
                <a:solidFill>
                  <a:srgbClr val="0033CC"/>
                </a:solidFill>
              </a:rPr>
              <a:t>symbol table entry</a:t>
            </a:r>
            <a:r>
              <a:rPr lang="en-US" dirty="0">
                <a:solidFill>
                  <a:srgbClr val="0033CC"/>
                </a:solidFill>
              </a:rPr>
              <a:t> has a</a:t>
            </a:r>
          </a:p>
          <a:p>
            <a:r>
              <a:rPr lang="en-US" dirty="0">
                <a:solidFill>
                  <a:srgbClr val="0033CC"/>
                </a:solidFill>
              </a:rPr>
              <a:t>pointer to a </a:t>
            </a:r>
            <a:r>
              <a:rPr lang="en-US" b="1" dirty="0">
                <a:solidFill>
                  <a:srgbClr val="0033CC"/>
                </a:solidFill>
              </a:rPr>
              <a:t>type specification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  <a:p>
            <a:endParaRPr lang="en-US" dirty="0">
              <a:solidFill>
                <a:srgbClr val="0033CC"/>
              </a:solidFill>
            </a:endParaRPr>
          </a:p>
          <a:p>
            <a:r>
              <a:rPr lang="en-US" dirty="0">
                <a:solidFill>
                  <a:srgbClr val="0033CC"/>
                </a:solidFill>
              </a:rPr>
              <a:t>Each type specification of a </a:t>
            </a:r>
          </a:p>
          <a:p>
            <a:r>
              <a:rPr lang="en-US" b="1" dirty="0">
                <a:solidFill>
                  <a:srgbClr val="0033CC"/>
                </a:solidFill>
              </a:rPr>
              <a:t>named type</a:t>
            </a:r>
            <a:r>
              <a:rPr lang="en-US" dirty="0">
                <a:solidFill>
                  <a:srgbClr val="0033CC"/>
                </a:solidFill>
              </a:rPr>
              <a:t> has a pointer to the</a:t>
            </a:r>
          </a:p>
          <a:p>
            <a:r>
              <a:rPr lang="en-US" dirty="0">
                <a:solidFill>
                  <a:srgbClr val="0033CC"/>
                </a:solidFill>
              </a:rPr>
              <a:t>type identifier</a:t>
            </a:r>
            <a:r>
              <a:rPr lang="en-US" dirty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>
                <a:solidFill>
                  <a:srgbClr val="0033CC"/>
                </a:solidFill>
              </a:rPr>
              <a:t>s symbol table entry.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3DB82-7835-A34F-BAFF-1283B412C97F}"/>
              </a:ext>
            </a:extLst>
          </p:cNvPr>
          <p:cNvSpPr txBox="1"/>
          <p:nvPr/>
        </p:nvSpPr>
        <p:spPr>
          <a:xfrm>
            <a:off x="4617193" y="2823142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9F8DA7-AB62-FC44-92A6-2EDEFBFF96FF}"/>
              </a:ext>
            </a:extLst>
          </p:cNvPr>
          <p:cNvSpPr txBox="1"/>
          <p:nvPr/>
        </p:nvSpPr>
        <p:spPr>
          <a:xfrm>
            <a:off x="7904165" y="2823143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024FE-7809-D747-8F4F-84DAB87F4640}"/>
              </a:ext>
            </a:extLst>
          </p:cNvPr>
          <p:cNvSpPr txBox="1"/>
          <p:nvPr/>
        </p:nvSpPr>
        <p:spPr>
          <a:xfrm>
            <a:off x="1515959" y="5267344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78D24D-8F8D-3349-AA99-2769FE34F1F4}"/>
              </a:ext>
            </a:extLst>
          </p:cNvPr>
          <p:cNvSpPr txBox="1"/>
          <p:nvPr/>
        </p:nvSpPr>
        <p:spPr>
          <a:xfrm>
            <a:off x="1478122" y="5361937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394709-6776-DA40-BDCF-190910555C3B}"/>
              </a:ext>
            </a:extLst>
          </p:cNvPr>
          <p:cNvSpPr txBox="1"/>
          <p:nvPr/>
        </p:nvSpPr>
        <p:spPr>
          <a:xfrm>
            <a:off x="2824536" y="4967253"/>
            <a:ext cx="20217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baseType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263578-89DB-AD4E-AB01-81F81FB0C789}"/>
              </a:ext>
            </a:extLst>
          </p:cNvPr>
          <p:cNvSpPr txBox="1"/>
          <p:nvPr/>
        </p:nvSpPr>
        <p:spPr>
          <a:xfrm>
            <a:off x="3212507" y="2660929"/>
            <a:ext cx="12921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constants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666CF8-CBDA-294F-8190-5AF04930CD9C}"/>
              </a:ext>
            </a:extLst>
          </p:cNvPr>
          <p:cNvSpPr txBox="1"/>
          <p:nvPr/>
        </p:nvSpPr>
        <p:spPr>
          <a:xfrm>
            <a:off x="1459602" y="1919938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E37EA2-437B-8B41-A991-01D538C99E1F}"/>
              </a:ext>
            </a:extLst>
          </p:cNvPr>
          <p:cNvSpPr txBox="1"/>
          <p:nvPr/>
        </p:nvSpPr>
        <p:spPr>
          <a:xfrm>
            <a:off x="1446990" y="1945163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89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A156-B394-6F4E-B669-415B6496C1E6}" type="slidenum">
              <a:rPr lang="en-US"/>
              <a:pPr/>
              <a:t>13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Definition Structures</a:t>
            </a:r>
            <a:r>
              <a:rPr lang="en-US" i="1" dirty="0"/>
              <a:t>, cont’d</a:t>
            </a:r>
          </a:p>
        </p:txBody>
      </p:sp>
      <p:grpSp>
        <p:nvGrpSpPr>
          <p:cNvPr id="392195" name="Group 3"/>
          <p:cNvGrpSpPr>
            <a:grpSpLocks/>
          </p:cNvGrpSpPr>
          <p:nvPr/>
        </p:nvGrpSpPr>
        <p:grpSpPr bwMode="auto">
          <a:xfrm>
            <a:off x="182928" y="3063244"/>
            <a:ext cx="8704262" cy="3124200"/>
            <a:chOff x="219" y="1632"/>
            <a:chExt cx="5483" cy="1968"/>
          </a:xfrm>
        </p:grpSpPr>
        <p:pic>
          <p:nvPicPr>
            <p:cNvPr id="392196" name="Picture 4" descr="CS153-080929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" y="2117"/>
              <a:ext cx="5483" cy="148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2197" name="Line 5"/>
            <p:cNvSpPr>
              <a:spLocks noChangeShapeType="1"/>
            </p:cNvSpPr>
            <p:nvPr/>
          </p:nvSpPr>
          <p:spPr bwMode="auto">
            <a:xfrm flipV="1">
              <a:off x="1958" y="1632"/>
              <a:ext cx="0" cy="8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5668963" y="3722998"/>
            <a:ext cx="1514475" cy="346075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Unnamed type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787359" y="5257780"/>
            <a:ext cx="3236007" cy="400110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Is there an unnamed type?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5394951" y="1374516"/>
            <a:ext cx="3207929" cy="1815882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When it is </a:t>
            </a:r>
            <a:r>
              <a:rPr lang="en-US" b="1" dirty="0">
                <a:solidFill>
                  <a:srgbClr val="0033CC"/>
                </a:solidFill>
              </a:rPr>
              <a:t>parsing declarations</a:t>
            </a:r>
            <a:r>
              <a:rPr lang="en-US" dirty="0">
                <a:solidFill>
                  <a:srgbClr val="0033CC"/>
                </a:solidFill>
              </a:rPr>
              <a:t>,</a:t>
            </a:r>
          </a:p>
          <a:p>
            <a:r>
              <a:rPr lang="en-US" dirty="0">
                <a:solidFill>
                  <a:srgbClr val="0033CC"/>
                </a:solidFill>
              </a:rPr>
              <a:t>the parser builds</a:t>
            </a:r>
          </a:p>
          <a:p>
            <a:r>
              <a:rPr lang="en-US" b="1" dirty="0">
                <a:solidFill>
                  <a:srgbClr val="0033CC"/>
                </a:solidFill>
              </a:rPr>
              <a:t>type specification structures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  <a:p>
            <a:r>
              <a:rPr lang="en-US" dirty="0">
                <a:solidFill>
                  <a:srgbClr val="0033CC"/>
                </a:solidFill>
              </a:rPr>
              <a:t> </a:t>
            </a:r>
          </a:p>
          <a:p>
            <a:r>
              <a:rPr lang="en-US" dirty="0">
                <a:solidFill>
                  <a:srgbClr val="0033CC"/>
                </a:solidFill>
              </a:rPr>
              <a:t>When it is parsing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b="1" dirty="0">
                <a:solidFill>
                  <a:srgbClr val="0033CC"/>
                </a:solidFill>
              </a:rPr>
              <a:t>executable statements</a:t>
            </a:r>
            <a:r>
              <a:rPr lang="en-US" dirty="0">
                <a:solidFill>
                  <a:srgbClr val="0033CC"/>
                </a:solidFill>
              </a:rPr>
              <a:t>,</a:t>
            </a:r>
          </a:p>
          <a:p>
            <a:r>
              <a:rPr lang="en-US" dirty="0">
                <a:solidFill>
                  <a:srgbClr val="0033CC"/>
                </a:solidFill>
              </a:rPr>
              <a:t>the parser builds </a:t>
            </a:r>
            <a:r>
              <a:rPr lang="en-US" b="1" dirty="0">
                <a:solidFill>
                  <a:srgbClr val="0033CC"/>
                </a:solidFill>
              </a:rPr>
              <a:t>parse trees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  <p:grpSp>
        <p:nvGrpSpPr>
          <p:cNvPr id="392201" name="Group 9"/>
          <p:cNvGrpSpPr>
            <a:grpSpLocks/>
          </p:cNvGrpSpPr>
          <p:nvPr/>
        </p:nvGrpSpPr>
        <p:grpSpPr bwMode="auto">
          <a:xfrm>
            <a:off x="200025" y="1325563"/>
            <a:ext cx="4737100" cy="1712912"/>
            <a:chOff x="126" y="835"/>
            <a:chExt cx="2984" cy="1079"/>
          </a:xfrm>
        </p:grpSpPr>
        <p:grpSp>
          <p:nvGrpSpPr>
            <p:cNvPr id="392202" name="Group 10"/>
            <p:cNvGrpSpPr>
              <a:grpSpLocks/>
            </p:cNvGrpSpPr>
            <p:nvPr/>
          </p:nvGrpSpPr>
          <p:grpSpPr bwMode="auto">
            <a:xfrm>
              <a:off x="126" y="1059"/>
              <a:ext cx="2880" cy="855"/>
              <a:chOff x="126" y="835"/>
              <a:chExt cx="2880" cy="855"/>
            </a:xfrm>
          </p:grpSpPr>
          <p:pic>
            <p:nvPicPr>
              <p:cNvPr id="392203" name="Picture 11" descr="CS153-080929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835"/>
                <a:ext cx="2880" cy="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2204" name="Rectangle 12"/>
              <p:cNvSpPr>
                <a:spLocks noChangeArrowheads="1"/>
              </p:cNvSpPr>
              <p:nvPr/>
            </p:nvSpPr>
            <p:spPr bwMode="auto">
              <a:xfrm>
                <a:off x="1670" y="893"/>
                <a:ext cx="1268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205" name="Line 13"/>
            <p:cNvSpPr>
              <a:spLocks noChangeShapeType="1"/>
            </p:cNvSpPr>
            <p:nvPr/>
          </p:nvSpPr>
          <p:spPr bwMode="auto">
            <a:xfrm flipV="1">
              <a:off x="1843" y="835"/>
              <a:ext cx="0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6" name="Text Box 14"/>
            <p:cNvSpPr txBox="1">
              <a:spLocks noChangeArrowheads="1"/>
            </p:cNvSpPr>
            <p:nvPr/>
          </p:nvSpPr>
          <p:spPr bwMode="auto">
            <a:xfrm>
              <a:off x="1843" y="1058"/>
              <a:ext cx="12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1"/>
                <a:t>SUBRANGE_BASE_TYPE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266E15-6DCD-D044-8829-18D755D8913B}"/>
              </a:ext>
            </a:extLst>
          </p:cNvPr>
          <p:cNvSpPr txBox="1"/>
          <p:nvPr/>
        </p:nvSpPr>
        <p:spPr>
          <a:xfrm>
            <a:off x="2943590" y="1716154"/>
            <a:ext cx="20217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baseType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F5E5B-ED33-314B-BD83-7C9CABB6FBEF}"/>
              </a:ext>
            </a:extLst>
          </p:cNvPr>
          <p:cNvSpPr txBox="1"/>
          <p:nvPr/>
        </p:nvSpPr>
        <p:spPr>
          <a:xfrm>
            <a:off x="4387712" y="5159343"/>
            <a:ext cx="20217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baseType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ED739D-E588-2440-8ED5-158EAE54AEA5}"/>
              </a:ext>
            </a:extLst>
          </p:cNvPr>
          <p:cNvSpPr txBox="1"/>
          <p:nvPr/>
        </p:nvSpPr>
        <p:spPr>
          <a:xfrm>
            <a:off x="457200" y="3176514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C12F80-E74E-D04B-8B49-C77B766E9C6F}"/>
              </a:ext>
            </a:extLst>
          </p:cNvPr>
          <p:cNvSpPr txBox="1"/>
          <p:nvPr/>
        </p:nvSpPr>
        <p:spPr>
          <a:xfrm>
            <a:off x="1314844" y="2142296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04D6CC-57C6-2946-8F17-D92180DBD9DF}"/>
              </a:ext>
            </a:extLst>
          </p:cNvPr>
          <p:cNvSpPr txBox="1"/>
          <p:nvPr/>
        </p:nvSpPr>
        <p:spPr>
          <a:xfrm>
            <a:off x="1301086" y="4259324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00721-345C-CC4D-BAEF-E4622C6D9E68}"/>
              </a:ext>
            </a:extLst>
          </p:cNvPr>
          <p:cNvSpPr txBox="1"/>
          <p:nvPr/>
        </p:nvSpPr>
        <p:spPr>
          <a:xfrm>
            <a:off x="7161333" y="5457835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E34B40-157A-6F4E-94E2-354EC9B40CD1}"/>
              </a:ext>
            </a:extLst>
          </p:cNvPr>
          <p:cNvSpPr txBox="1"/>
          <p:nvPr/>
        </p:nvSpPr>
        <p:spPr>
          <a:xfrm>
            <a:off x="2960703" y="4046346"/>
            <a:ext cx="19282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elementType</a:t>
            </a:r>
            <a:r>
              <a:rPr lang="en-US" sz="1200" dirty="0"/>
              <a:t>             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E727B-1376-1344-A215-3E296C85EAE7}"/>
              </a:ext>
            </a:extLst>
          </p:cNvPr>
          <p:cNvSpPr txBox="1"/>
          <p:nvPr/>
        </p:nvSpPr>
        <p:spPr>
          <a:xfrm>
            <a:off x="3448064" y="4355012"/>
            <a:ext cx="16621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indexType</a:t>
            </a:r>
            <a:r>
              <a:rPr lang="en-US" sz="1200" dirty="0"/>
              <a:t>             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41E84-4E28-5E47-A7E8-6DC8173ED06B}"/>
              </a:ext>
            </a:extLst>
          </p:cNvPr>
          <p:cNvSpPr txBox="1"/>
          <p:nvPr/>
        </p:nvSpPr>
        <p:spPr>
          <a:xfrm>
            <a:off x="5394951" y="4574237"/>
            <a:ext cx="21781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minValue</a:t>
            </a:r>
            <a:r>
              <a:rPr lang="en-US" sz="1200" dirty="0"/>
              <a:t>: 1</a:t>
            </a:r>
          </a:p>
          <a:p>
            <a:pPr algn="ctr"/>
            <a:r>
              <a:rPr lang="en-US" sz="1200" dirty="0" err="1"/>
              <a:t>maxValue</a:t>
            </a:r>
            <a:r>
              <a:rPr lang="en-US" sz="1200" dirty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37511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8" grpId="0" animBg="1"/>
      <p:bldP spid="3921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3CFB-326C-5143-BB7A-70E5F5671EB0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393218" name="Group 2"/>
          <p:cNvGrpSpPr>
            <a:grpSpLocks/>
          </p:cNvGrpSpPr>
          <p:nvPr/>
        </p:nvGrpSpPr>
        <p:grpSpPr bwMode="auto">
          <a:xfrm>
            <a:off x="182563" y="1235075"/>
            <a:ext cx="8704262" cy="2468563"/>
            <a:chOff x="115" y="778"/>
            <a:chExt cx="5483" cy="1555"/>
          </a:xfrm>
        </p:grpSpPr>
        <p:grpSp>
          <p:nvGrpSpPr>
            <p:cNvPr id="393219" name="Group 3"/>
            <p:cNvGrpSpPr>
              <a:grpSpLocks/>
            </p:cNvGrpSpPr>
            <p:nvPr/>
          </p:nvGrpSpPr>
          <p:grpSpPr bwMode="auto">
            <a:xfrm>
              <a:off x="115" y="850"/>
              <a:ext cx="5483" cy="1483"/>
              <a:chOff x="104" y="792"/>
              <a:chExt cx="5483" cy="1483"/>
            </a:xfrm>
          </p:grpSpPr>
          <p:pic>
            <p:nvPicPr>
              <p:cNvPr id="393220" name="Picture 4" descr="CS153-080929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" y="792"/>
                <a:ext cx="5483" cy="14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3221" name="Rectangle 5"/>
              <p:cNvSpPr>
                <a:spLocks noChangeArrowheads="1"/>
              </p:cNvSpPr>
              <p:nvPr/>
            </p:nvSpPr>
            <p:spPr bwMode="auto">
              <a:xfrm>
                <a:off x="1843" y="950"/>
                <a:ext cx="1267" cy="1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3222" name="Line 6"/>
            <p:cNvSpPr>
              <a:spLocks noChangeShapeType="1"/>
            </p:cNvSpPr>
            <p:nvPr/>
          </p:nvSpPr>
          <p:spPr bwMode="auto">
            <a:xfrm flipV="1">
              <a:off x="1958" y="77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23" name="Text Box 7"/>
            <p:cNvSpPr txBox="1">
              <a:spLocks noChangeArrowheads="1"/>
            </p:cNvSpPr>
            <p:nvPr/>
          </p:nvSpPr>
          <p:spPr bwMode="auto">
            <a:xfrm>
              <a:off x="1936" y="893"/>
              <a:ext cx="10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1"/>
                <a:t>ARRAY_ELMT_TYPE</a:t>
              </a:r>
            </a:p>
          </p:txBody>
        </p:sp>
      </p:grpSp>
      <p:sp>
        <p:nvSpPr>
          <p:cNvPr id="393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Definition Structures</a:t>
            </a:r>
            <a:r>
              <a:rPr lang="en-US" i="1" dirty="0"/>
              <a:t>, cont’d</a:t>
            </a:r>
          </a:p>
        </p:txBody>
      </p:sp>
      <p:grpSp>
        <p:nvGrpSpPr>
          <p:cNvPr id="393225" name="Group 9"/>
          <p:cNvGrpSpPr>
            <a:grpSpLocks/>
          </p:cNvGrpSpPr>
          <p:nvPr/>
        </p:nvGrpSpPr>
        <p:grpSpPr bwMode="auto">
          <a:xfrm>
            <a:off x="92075" y="3533775"/>
            <a:ext cx="6583363" cy="2363788"/>
            <a:chOff x="173" y="2160"/>
            <a:chExt cx="4147" cy="1489"/>
          </a:xfrm>
        </p:grpSpPr>
        <p:pic>
          <p:nvPicPr>
            <p:cNvPr id="393226" name="Picture 10" descr="CS153-080929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" y="2275"/>
              <a:ext cx="3975" cy="13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173" y="2160"/>
              <a:ext cx="22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 b="1" dirty="0">
                  <a:latin typeface="Courier New" charset="0"/>
                </a:rPr>
                <a:t>rec = RECORD </a:t>
              </a:r>
              <a:r>
                <a:rPr lang="en-US" sz="1500" b="1" dirty="0" err="1">
                  <a:latin typeface="Courier New" charset="0"/>
                </a:rPr>
                <a:t>x,y</a:t>
              </a:r>
              <a:r>
                <a:rPr lang="en-US" sz="1500" b="1" dirty="0">
                  <a:latin typeface="Courier New" charset="0"/>
                </a:rPr>
                <a:t> : integer END</a:t>
              </a:r>
            </a:p>
          </p:txBody>
        </p:sp>
      </p:grpSp>
      <p:sp>
        <p:nvSpPr>
          <p:cNvPr id="393228" name="Text Box 12"/>
          <p:cNvSpPr txBox="1">
            <a:spLocks noChangeArrowheads="1"/>
          </p:cNvSpPr>
          <p:nvPr/>
        </p:nvSpPr>
        <p:spPr bwMode="auto">
          <a:xfrm>
            <a:off x="885222" y="4947076"/>
            <a:ext cx="2820003" cy="830997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Each record type has its own</a:t>
            </a:r>
          </a:p>
          <a:p>
            <a:r>
              <a:rPr lang="en-US" b="1" dirty="0">
                <a:solidFill>
                  <a:srgbClr val="0033CC"/>
                </a:solidFill>
              </a:rPr>
              <a:t>symbol table</a:t>
            </a:r>
            <a:r>
              <a:rPr lang="en-US" dirty="0">
                <a:solidFill>
                  <a:srgbClr val="0033CC"/>
                </a:solidFill>
              </a:rPr>
              <a:t> to contain</a:t>
            </a:r>
          </a:p>
          <a:p>
            <a:r>
              <a:rPr lang="en-US" dirty="0">
                <a:solidFill>
                  <a:srgbClr val="0033CC"/>
                </a:solidFill>
              </a:rPr>
              <a:t>its record field identifiers.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CDCAC-EAC2-4947-9E48-9F6CD6283275}"/>
              </a:ext>
            </a:extLst>
          </p:cNvPr>
          <p:cNvSpPr txBox="1"/>
          <p:nvPr/>
        </p:nvSpPr>
        <p:spPr>
          <a:xfrm>
            <a:off x="1280196" y="3972951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68564-FDC7-3541-AC91-5F2978689944}"/>
              </a:ext>
            </a:extLst>
          </p:cNvPr>
          <p:cNvSpPr txBox="1"/>
          <p:nvPr/>
        </p:nvSpPr>
        <p:spPr>
          <a:xfrm>
            <a:off x="5327846" y="4934243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306A0-892B-6443-AA14-B9DB8B93E72A}"/>
              </a:ext>
            </a:extLst>
          </p:cNvPr>
          <p:cNvSpPr txBox="1"/>
          <p:nvPr/>
        </p:nvSpPr>
        <p:spPr>
          <a:xfrm>
            <a:off x="5327846" y="4090182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142C1-3FD9-194F-A920-550E3BC8EF85}"/>
              </a:ext>
            </a:extLst>
          </p:cNvPr>
          <p:cNvSpPr txBox="1"/>
          <p:nvPr/>
        </p:nvSpPr>
        <p:spPr>
          <a:xfrm>
            <a:off x="7156626" y="2969123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E4238-1994-2644-8E28-5F084B48623E}"/>
              </a:ext>
            </a:extLst>
          </p:cNvPr>
          <p:cNvSpPr txBox="1"/>
          <p:nvPr/>
        </p:nvSpPr>
        <p:spPr>
          <a:xfrm>
            <a:off x="3156477" y="1392553"/>
            <a:ext cx="19282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elementType</a:t>
            </a:r>
            <a:r>
              <a:rPr lang="en-US" sz="1200" dirty="0"/>
              <a:t>             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72412-198F-1C45-B8E8-5F5D02E2DD64}"/>
              </a:ext>
            </a:extLst>
          </p:cNvPr>
          <p:cNvSpPr txBox="1"/>
          <p:nvPr/>
        </p:nvSpPr>
        <p:spPr>
          <a:xfrm>
            <a:off x="4389122" y="2687657"/>
            <a:ext cx="20217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baseType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BD28CB-6308-C241-A4C5-0D53461B6158}"/>
              </a:ext>
            </a:extLst>
          </p:cNvPr>
          <p:cNvSpPr txBox="1"/>
          <p:nvPr/>
        </p:nvSpPr>
        <p:spPr>
          <a:xfrm>
            <a:off x="3228613" y="3876676"/>
            <a:ext cx="7986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 err="1"/>
              <a:t>symtab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B521F1-9C59-A242-A61E-C54A31DB01F6}"/>
              </a:ext>
            </a:extLst>
          </p:cNvPr>
          <p:cNvSpPr txBox="1"/>
          <p:nvPr/>
        </p:nvSpPr>
        <p:spPr>
          <a:xfrm>
            <a:off x="3464119" y="1880920"/>
            <a:ext cx="16206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indexType</a:t>
            </a:r>
            <a:r>
              <a:rPr lang="en-US" sz="1200" dirty="0"/>
              <a:t>           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AA7915-1432-0940-A88E-1E7BBF172212}"/>
              </a:ext>
            </a:extLst>
          </p:cNvPr>
          <p:cNvSpPr txBox="1"/>
          <p:nvPr/>
        </p:nvSpPr>
        <p:spPr>
          <a:xfrm>
            <a:off x="5377366" y="2077222"/>
            <a:ext cx="21781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minValue</a:t>
            </a:r>
            <a:r>
              <a:rPr lang="en-US" sz="1200" dirty="0"/>
              <a:t>: 1</a:t>
            </a:r>
          </a:p>
          <a:p>
            <a:pPr algn="ctr"/>
            <a:r>
              <a:rPr lang="en-US" sz="1200" dirty="0" err="1"/>
              <a:t>maxValue</a:t>
            </a:r>
            <a:r>
              <a:rPr lang="en-US" sz="1200" dirty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369909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1175-AE92-0546-955D-18B5679C01BE}" type="slidenum">
              <a:rPr lang="en-US"/>
              <a:pPr/>
              <a:t>15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Array Type</a:t>
            </a:r>
          </a:p>
        </p:txBody>
      </p:sp>
      <p:pic>
        <p:nvPicPr>
          <p:cNvPr id="408579" name="Picture 3" descr="CS153-08092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325563"/>
            <a:ext cx="5984875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580" name="Picture 4" descr="CS153-080929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3817938"/>
            <a:ext cx="8704262" cy="2354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581" name="Line 5"/>
          <p:cNvSpPr>
            <a:spLocks noChangeShapeType="1"/>
          </p:cNvSpPr>
          <p:nvPr/>
        </p:nvSpPr>
        <p:spPr bwMode="auto">
          <a:xfrm flipV="1">
            <a:off x="2943225" y="3429000"/>
            <a:ext cx="0" cy="898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2433638" y="2789238"/>
            <a:ext cx="1006475" cy="639762"/>
          </a:xfrm>
          <a:prstGeom prst="rect">
            <a:avLst/>
          </a:prstGeom>
          <a:solidFill>
            <a:srgbClr val="77777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4F61C-B3E0-2944-89B4-CE0AE328D925}"/>
              </a:ext>
            </a:extLst>
          </p:cNvPr>
          <p:cNvSpPr txBox="1"/>
          <p:nvPr/>
        </p:nvSpPr>
        <p:spPr>
          <a:xfrm>
            <a:off x="4387712" y="5159343"/>
            <a:ext cx="20217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baseType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242D0-B1D5-8A47-B91D-6A98B9114A86}"/>
              </a:ext>
            </a:extLst>
          </p:cNvPr>
          <p:cNvSpPr txBox="1"/>
          <p:nvPr/>
        </p:nvSpPr>
        <p:spPr>
          <a:xfrm>
            <a:off x="1301086" y="4259324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76F63-9FC7-8841-A28E-715FE0EE1098}"/>
              </a:ext>
            </a:extLst>
          </p:cNvPr>
          <p:cNvSpPr txBox="1"/>
          <p:nvPr/>
        </p:nvSpPr>
        <p:spPr>
          <a:xfrm>
            <a:off x="7161333" y="5457835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typespec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2870D-7C57-6049-9B8A-ABC08434A5F0}"/>
              </a:ext>
            </a:extLst>
          </p:cNvPr>
          <p:cNvSpPr txBox="1"/>
          <p:nvPr/>
        </p:nvSpPr>
        <p:spPr>
          <a:xfrm>
            <a:off x="2960703" y="4046346"/>
            <a:ext cx="19282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elementType</a:t>
            </a:r>
            <a:r>
              <a:rPr lang="en-US" sz="1200" dirty="0"/>
              <a:t>          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36AF6-6DAD-0B43-81D2-D03B68F0BFCA}"/>
              </a:ext>
            </a:extLst>
          </p:cNvPr>
          <p:cNvSpPr txBox="1"/>
          <p:nvPr/>
        </p:nvSpPr>
        <p:spPr>
          <a:xfrm>
            <a:off x="3448064" y="4355012"/>
            <a:ext cx="16621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indexType</a:t>
            </a:r>
            <a:r>
              <a:rPr lang="en-US" sz="1200" dirty="0"/>
              <a:t>      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08330-AF08-C949-B331-908BAF91DE8C}"/>
              </a:ext>
            </a:extLst>
          </p:cNvPr>
          <p:cNvSpPr txBox="1"/>
          <p:nvPr/>
        </p:nvSpPr>
        <p:spPr>
          <a:xfrm>
            <a:off x="5382484" y="4541561"/>
            <a:ext cx="21781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minValue</a:t>
            </a:r>
            <a:r>
              <a:rPr lang="en-US" sz="1200" dirty="0"/>
              <a:t>: 1</a:t>
            </a:r>
          </a:p>
          <a:p>
            <a:pPr algn="ctr"/>
            <a:r>
              <a:rPr lang="en-US" sz="1200" dirty="0" err="1"/>
              <a:t>maxValue</a:t>
            </a:r>
            <a:r>
              <a:rPr lang="en-US" sz="1200" dirty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281277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7D2C-676A-9345-BF86-7A92525EC1F6}" type="slidenum">
              <a:rPr lang="en-US"/>
              <a:pPr/>
              <a:t>16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Multidimensional Array</a:t>
            </a:r>
            <a:endParaRPr lang="en-US" i="1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12163" cy="48769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These definitions are all </a:t>
            </a:r>
            <a:r>
              <a:rPr lang="en-US" u="sng" dirty="0"/>
              <a:t>equivalent</a:t>
            </a:r>
            <a:r>
              <a:rPr lang="en-US" dirty="0"/>
              <a:t>:</a:t>
            </a: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365124" y="1962150"/>
            <a:ext cx="8047313" cy="2308324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  <a:effectLst/>
        </p:spPr>
        <p:txBody>
          <a:bodyPr wrap="square">
            <a:spAutoFit/>
          </a:bodyPr>
          <a:lstStyle/>
          <a:p>
            <a:pPr marL="0" lvl="1"/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dim3 = ARRAY [1..3, '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a'..'z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',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boolean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] OF real;</a:t>
            </a:r>
          </a:p>
          <a:p>
            <a:pPr marL="0" lvl="1"/>
            <a:endParaRPr lang="en-US" sz="1800" b="1" dirty="0">
              <a:latin typeface="Courier New" charset="0"/>
            </a:endParaRPr>
          </a:p>
          <a:p>
            <a:pPr marL="0" lvl="1"/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dim3 = ARRAY [1..3] OF ARRAY ['</a:t>
            </a:r>
            <a:r>
              <a:rPr lang="en-US" sz="1800" b="1" dirty="0" err="1">
                <a:solidFill>
                  <a:schemeClr val="folHlink"/>
                </a:solidFill>
                <a:latin typeface="Courier New" charset="0"/>
              </a:rPr>
              <a:t>a'..'z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'] </a:t>
            </a:r>
            <a:br>
              <a:rPr lang="en-US" sz="1800" b="1" dirty="0">
                <a:solidFill>
                  <a:schemeClr val="folHlink"/>
                </a:solidFill>
                <a:latin typeface="Courier New" charset="0"/>
              </a:rPr>
            </a:b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                           OF ARRAY [</a:t>
            </a:r>
            <a:r>
              <a:rPr lang="en-US" sz="1800" b="1" dirty="0" err="1">
                <a:solidFill>
                  <a:schemeClr val="folHlink"/>
                </a:solidFill>
                <a:latin typeface="Courier New" charset="0"/>
              </a:rPr>
              <a:t>boolean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] OF real;</a:t>
            </a:r>
          </a:p>
          <a:p>
            <a:pPr marL="0" lvl="1"/>
            <a:endParaRPr lang="en-US" sz="1800" b="1" dirty="0">
              <a:latin typeface="Courier New" charset="0"/>
            </a:endParaRPr>
          </a:p>
          <a:p>
            <a:pPr marL="0" lvl="1"/>
            <a:r>
              <a:rPr lang="en-US" sz="1800" b="1" dirty="0">
                <a:solidFill>
                  <a:srgbClr val="6600CC"/>
                </a:solidFill>
                <a:latin typeface="Courier New" charset="0"/>
              </a:rPr>
              <a:t>dim3 = ARRAY [1..3, '</a:t>
            </a:r>
            <a:r>
              <a:rPr lang="en-US" sz="1800" b="1" dirty="0" err="1">
                <a:solidFill>
                  <a:srgbClr val="6600CC"/>
                </a:solidFill>
                <a:latin typeface="Courier New" charset="0"/>
              </a:rPr>
              <a:t>a'..'z</a:t>
            </a:r>
            <a:r>
              <a:rPr lang="en-US" sz="1800" b="1" dirty="0">
                <a:solidFill>
                  <a:srgbClr val="6600CC"/>
                </a:solidFill>
                <a:latin typeface="Courier New" charset="0"/>
              </a:rPr>
              <a:t>'] OF ARRAY [</a:t>
            </a:r>
            <a:r>
              <a:rPr lang="en-US" sz="1800" b="1" dirty="0" err="1">
                <a:solidFill>
                  <a:srgbClr val="6600CC"/>
                </a:solidFill>
                <a:latin typeface="Courier New" charset="0"/>
              </a:rPr>
              <a:t>boolean</a:t>
            </a:r>
            <a:r>
              <a:rPr lang="en-US" sz="1800" b="1" dirty="0">
                <a:solidFill>
                  <a:srgbClr val="6600CC"/>
                </a:solidFill>
                <a:latin typeface="Courier New" charset="0"/>
              </a:rPr>
              <a:t>] OF real;</a:t>
            </a:r>
          </a:p>
          <a:p>
            <a:pPr marL="0" lvl="1"/>
            <a:endParaRPr lang="en-US" sz="1800" b="1" dirty="0">
              <a:latin typeface="Courier New" charset="0"/>
            </a:endParaRPr>
          </a:p>
          <a:p>
            <a:pPr marL="0" lvl="1"/>
            <a:r>
              <a:rPr lang="en-US" sz="1800" b="1" dirty="0">
                <a:solidFill>
                  <a:srgbClr val="008000"/>
                </a:solidFill>
                <a:latin typeface="Courier New" charset="0"/>
              </a:rPr>
              <a:t>dim3 = ARRAY [1..3] OF ARRAY ['</a:t>
            </a:r>
            <a:r>
              <a:rPr lang="en-US" sz="1800" b="1" dirty="0" err="1">
                <a:solidFill>
                  <a:srgbClr val="008000"/>
                </a:solidFill>
                <a:latin typeface="Courier New" charset="0"/>
              </a:rPr>
              <a:t>a'..'z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</a:rPr>
              <a:t>, </a:t>
            </a:r>
            <a:r>
              <a:rPr lang="en-US" sz="1800" b="1" dirty="0" err="1">
                <a:solidFill>
                  <a:srgbClr val="008000"/>
                </a:solidFill>
                <a:latin typeface="Courier New" charset="0"/>
              </a:rPr>
              <a:t>boolean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</a:rPr>
              <a:t>] OF real;</a:t>
            </a:r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457200" y="4525963"/>
            <a:ext cx="8412163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0850" indent="-43656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2800" dirty="0"/>
              <a:t>Therefore, they must all generate 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u="sng" dirty="0"/>
              <a:t>same type specification structure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67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9316-B1B0-704E-AB68-AA92EB0AAC43}" type="slidenum">
              <a:rPr lang="en-US"/>
              <a:pPr/>
              <a:t>17</a:t>
            </a:fld>
            <a:endParaRPr lang="en-US"/>
          </a:p>
        </p:txBody>
      </p:sp>
      <p:pic>
        <p:nvPicPr>
          <p:cNvPr id="410626" name="Picture 2" descr="CS153-081001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03" y="1143025"/>
            <a:ext cx="6400800" cy="5491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Multidimensional Array</a:t>
            </a:r>
            <a:endParaRPr lang="en-US" i="1"/>
          </a:p>
        </p:txBody>
      </p:sp>
      <p:grpSp>
        <p:nvGrpSpPr>
          <p:cNvPr id="410628" name="Group 4"/>
          <p:cNvGrpSpPr>
            <a:grpSpLocks/>
          </p:cNvGrpSpPr>
          <p:nvPr/>
        </p:nvGrpSpPr>
        <p:grpSpPr bwMode="auto">
          <a:xfrm>
            <a:off x="549275" y="3521075"/>
            <a:ext cx="2286000" cy="2301875"/>
            <a:chOff x="346" y="2218"/>
            <a:chExt cx="1440" cy="1450"/>
          </a:xfrm>
        </p:grpSpPr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346" y="2218"/>
              <a:ext cx="919" cy="9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The first two</a:t>
              </a:r>
            </a:p>
            <a:p>
              <a:r>
                <a:rPr lang="en-US" dirty="0">
                  <a:solidFill>
                    <a:srgbClr val="0033CC"/>
                  </a:solidFill>
                </a:rPr>
                <a:t>element types</a:t>
              </a:r>
            </a:p>
            <a:p>
              <a:r>
                <a:rPr lang="en-US" dirty="0">
                  <a:solidFill>
                    <a:srgbClr val="0033CC"/>
                  </a:solidFill>
                </a:rPr>
                <a:t>are </a:t>
              </a:r>
              <a:r>
                <a:rPr lang="en-US" b="1" dirty="0">
                  <a:solidFill>
                    <a:srgbClr val="0033CC"/>
                  </a:solidFill>
                </a:rPr>
                <a:t>arrays</a:t>
              </a:r>
              <a:r>
                <a:rPr lang="en-US" dirty="0">
                  <a:solidFill>
                    <a:srgbClr val="0033CC"/>
                  </a:solidFill>
                </a:rPr>
                <a:t>,</a:t>
              </a:r>
            </a:p>
            <a:p>
              <a:r>
                <a:rPr lang="en-US" dirty="0">
                  <a:solidFill>
                    <a:srgbClr val="0033CC"/>
                  </a:solidFill>
                </a:rPr>
                <a:t>and the third</a:t>
              </a:r>
            </a:p>
            <a:p>
              <a:r>
                <a:rPr lang="en-US" dirty="0">
                  <a:solidFill>
                    <a:srgbClr val="0033CC"/>
                  </a:solidFill>
                </a:rPr>
                <a:t>element type</a:t>
              </a:r>
            </a:p>
            <a:p>
              <a:r>
                <a:rPr lang="en-US" dirty="0">
                  <a:solidFill>
                    <a:srgbClr val="0033CC"/>
                  </a:solidFill>
                </a:rPr>
                <a:t>is </a:t>
              </a:r>
              <a:r>
                <a:rPr lang="en-US" b="1" dirty="0">
                  <a:solidFill>
                    <a:srgbClr val="0033CC"/>
                  </a:solidFill>
                </a:rPr>
                <a:t>real</a:t>
              </a:r>
              <a:r>
                <a:rPr lang="en-US" dirty="0">
                  <a:solidFill>
                    <a:srgbClr val="0033CC"/>
                  </a:solidFill>
                </a:rPr>
                <a:t> scalar.</a:t>
              </a:r>
            </a:p>
          </p:txBody>
        </p:sp>
        <p:sp>
          <p:nvSpPr>
            <p:cNvPr id="410630" name="Line 6"/>
            <p:cNvSpPr>
              <a:spLocks noChangeShapeType="1"/>
            </p:cNvSpPr>
            <p:nvPr/>
          </p:nvSpPr>
          <p:spPr bwMode="auto">
            <a:xfrm>
              <a:off x="1267" y="2390"/>
              <a:ext cx="519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410631" name="Line 7"/>
            <p:cNvSpPr>
              <a:spLocks noChangeShapeType="1"/>
            </p:cNvSpPr>
            <p:nvPr/>
          </p:nvSpPr>
          <p:spPr bwMode="auto">
            <a:xfrm>
              <a:off x="1267" y="3024"/>
              <a:ext cx="519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410632" name="Line 8"/>
            <p:cNvSpPr>
              <a:spLocks noChangeShapeType="1"/>
            </p:cNvSpPr>
            <p:nvPr/>
          </p:nvSpPr>
          <p:spPr bwMode="auto">
            <a:xfrm>
              <a:off x="980" y="3207"/>
              <a:ext cx="768" cy="461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33CC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79F46C-62FC-2441-84AC-50F40671FDE4}"/>
              </a:ext>
            </a:extLst>
          </p:cNvPr>
          <p:cNvSpPr txBox="1"/>
          <p:nvPr/>
        </p:nvSpPr>
        <p:spPr>
          <a:xfrm>
            <a:off x="4389122" y="2606049"/>
            <a:ext cx="14630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minValue</a:t>
            </a:r>
            <a:r>
              <a:rPr lang="en-US" sz="800" dirty="0"/>
              <a:t>: 1</a:t>
            </a:r>
          </a:p>
          <a:p>
            <a:pPr algn="ctr"/>
            <a:r>
              <a:rPr lang="en-US" sz="800" dirty="0" err="1"/>
              <a:t>maxValue</a:t>
            </a:r>
            <a:r>
              <a:rPr lang="en-US" sz="800" dirty="0"/>
              <a:t>: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074F4-14B2-CC43-9CDB-9733E52EE019}"/>
              </a:ext>
            </a:extLst>
          </p:cNvPr>
          <p:cNvSpPr txBox="1"/>
          <p:nvPr/>
        </p:nvSpPr>
        <p:spPr>
          <a:xfrm>
            <a:off x="4359813" y="3672849"/>
            <a:ext cx="15837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minValue</a:t>
            </a:r>
            <a:r>
              <a:rPr lang="en-US" sz="800" dirty="0"/>
              <a:t>: 97</a:t>
            </a:r>
          </a:p>
          <a:p>
            <a:pPr algn="ctr"/>
            <a:r>
              <a:rPr lang="en-US" sz="800" dirty="0" err="1"/>
              <a:t>maxValue</a:t>
            </a:r>
            <a:r>
              <a:rPr lang="en-US" sz="800" dirty="0"/>
              <a:t>: 122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D0511F-EA77-EA4A-B894-92DAA1FB827A}"/>
              </a:ext>
            </a:extLst>
          </p:cNvPr>
          <p:cNvSpPr txBox="1"/>
          <p:nvPr/>
        </p:nvSpPr>
        <p:spPr>
          <a:xfrm>
            <a:off x="3473556" y="4533141"/>
            <a:ext cx="7315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indexType</a:t>
            </a:r>
            <a:endParaRPr 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9DA144-67AA-D541-9026-89E03B911AF7}"/>
              </a:ext>
            </a:extLst>
          </p:cNvPr>
          <p:cNvSpPr txBox="1"/>
          <p:nvPr/>
        </p:nvSpPr>
        <p:spPr>
          <a:xfrm>
            <a:off x="7876992" y="5183992"/>
            <a:ext cx="64011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typespec</a:t>
            </a:r>
            <a:endParaRPr 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CB9567-6D25-FF42-ACEE-6FE6F2EFDD8B}"/>
              </a:ext>
            </a:extLst>
          </p:cNvPr>
          <p:cNvSpPr txBox="1"/>
          <p:nvPr/>
        </p:nvSpPr>
        <p:spPr>
          <a:xfrm>
            <a:off x="6720804" y="5205973"/>
            <a:ext cx="64011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typespec</a:t>
            </a:r>
            <a:endParaRPr lang="en-US" sz="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B7ED0B-1CA7-5A4C-91F9-6AAF79BE431F}"/>
              </a:ext>
            </a:extLst>
          </p:cNvPr>
          <p:cNvSpPr txBox="1"/>
          <p:nvPr/>
        </p:nvSpPr>
        <p:spPr>
          <a:xfrm>
            <a:off x="7671298" y="2624858"/>
            <a:ext cx="457195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/>
              <a:t>typespec</a:t>
            </a:r>
            <a:endParaRPr lang="en-US" sz="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72C2B-4E53-1144-9912-6C7B10157F97}"/>
              </a:ext>
            </a:extLst>
          </p:cNvPr>
          <p:cNvSpPr txBox="1"/>
          <p:nvPr/>
        </p:nvSpPr>
        <p:spPr>
          <a:xfrm>
            <a:off x="7671298" y="3688727"/>
            <a:ext cx="457195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/>
              <a:t>typespec</a:t>
            </a:r>
            <a:endParaRPr lang="en-US" sz="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AC00A-90FC-6745-93ED-1B1CE6C998EB}"/>
              </a:ext>
            </a:extLst>
          </p:cNvPr>
          <p:cNvSpPr txBox="1"/>
          <p:nvPr/>
        </p:nvSpPr>
        <p:spPr>
          <a:xfrm>
            <a:off x="3476284" y="2406961"/>
            <a:ext cx="7315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indexType</a:t>
            </a:r>
            <a:endParaRPr 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1D458-060B-8B46-94E8-F95A43873178}"/>
              </a:ext>
            </a:extLst>
          </p:cNvPr>
          <p:cNvSpPr txBox="1"/>
          <p:nvPr/>
        </p:nvSpPr>
        <p:spPr>
          <a:xfrm>
            <a:off x="5562395" y="4709321"/>
            <a:ext cx="457196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/>
              <a:t>typespec</a:t>
            </a:r>
            <a:endParaRPr lang="en-US" sz="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E6927-3583-8045-AF9A-4121D0CB3315}"/>
              </a:ext>
            </a:extLst>
          </p:cNvPr>
          <p:cNvSpPr txBox="1"/>
          <p:nvPr/>
        </p:nvSpPr>
        <p:spPr>
          <a:xfrm>
            <a:off x="6091739" y="3477117"/>
            <a:ext cx="7315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baseType</a:t>
            </a:r>
            <a:endParaRPr lang="en-US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D76F4-F7DB-1F4C-8005-DA39540430C9}"/>
              </a:ext>
            </a:extLst>
          </p:cNvPr>
          <p:cNvSpPr txBox="1"/>
          <p:nvPr/>
        </p:nvSpPr>
        <p:spPr>
          <a:xfrm>
            <a:off x="6080165" y="2414287"/>
            <a:ext cx="7315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baseType</a:t>
            </a:r>
            <a:endParaRPr 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CE5C59-B365-D547-9A83-FD8A7121ED27}"/>
              </a:ext>
            </a:extLst>
          </p:cNvPr>
          <p:cNvSpPr txBox="1"/>
          <p:nvPr/>
        </p:nvSpPr>
        <p:spPr>
          <a:xfrm>
            <a:off x="3721405" y="5818203"/>
            <a:ext cx="457195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/>
              <a:t>typespec</a:t>
            </a:r>
            <a:endParaRPr lang="en-US" sz="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57D8F8-7004-0842-AE1E-653C7AC8E418}"/>
              </a:ext>
            </a:extLst>
          </p:cNvPr>
          <p:cNvSpPr txBox="1"/>
          <p:nvPr/>
        </p:nvSpPr>
        <p:spPr>
          <a:xfrm>
            <a:off x="3334334" y="2026838"/>
            <a:ext cx="64011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typespec</a:t>
            </a:r>
            <a:endParaRPr lang="en-US" sz="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87AE56-0A6D-F04F-A620-486CA6D29764}"/>
              </a:ext>
            </a:extLst>
          </p:cNvPr>
          <p:cNvSpPr txBox="1"/>
          <p:nvPr/>
        </p:nvSpPr>
        <p:spPr>
          <a:xfrm>
            <a:off x="3488573" y="3467282"/>
            <a:ext cx="7315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indexType</a:t>
            </a:r>
            <a:endParaRPr 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61E15B-A463-CE4A-9A6C-524FE158C31B}"/>
              </a:ext>
            </a:extLst>
          </p:cNvPr>
          <p:cNvSpPr txBox="1"/>
          <p:nvPr/>
        </p:nvSpPr>
        <p:spPr>
          <a:xfrm>
            <a:off x="4937756" y="5899295"/>
            <a:ext cx="914390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constants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F6046B-8C16-7F44-84A0-80BE4B48D983}"/>
              </a:ext>
            </a:extLst>
          </p:cNvPr>
          <p:cNvSpPr txBox="1"/>
          <p:nvPr/>
        </p:nvSpPr>
        <p:spPr>
          <a:xfrm>
            <a:off x="5029208" y="5773705"/>
            <a:ext cx="9143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constants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2D4A58-AAC4-3441-91C3-13039EEC9A7B}"/>
              </a:ext>
            </a:extLst>
          </p:cNvPr>
          <p:cNvSpPr txBox="1"/>
          <p:nvPr/>
        </p:nvSpPr>
        <p:spPr>
          <a:xfrm>
            <a:off x="5093684" y="5539244"/>
            <a:ext cx="9143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constants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D52DAE-67A3-1F46-BB0C-A690FB115759}"/>
              </a:ext>
            </a:extLst>
          </p:cNvPr>
          <p:cNvSpPr txBox="1"/>
          <p:nvPr/>
        </p:nvSpPr>
        <p:spPr>
          <a:xfrm>
            <a:off x="3209233" y="3037219"/>
            <a:ext cx="139386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/>
              <a:t>elementType</a:t>
            </a:r>
            <a:r>
              <a:rPr lang="en-US" sz="1200" dirty="0"/>
              <a:t>     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F4426C-C302-9947-9B17-776600A7D88B}"/>
              </a:ext>
            </a:extLst>
          </p:cNvPr>
          <p:cNvSpPr txBox="1"/>
          <p:nvPr/>
        </p:nvSpPr>
        <p:spPr>
          <a:xfrm>
            <a:off x="3203372" y="4109880"/>
            <a:ext cx="139386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/>
              <a:t>elementType</a:t>
            </a:r>
            <a:r>
              <a:rPr lang="en-US" sz="1200" dirty="0"/>
              <a:t>       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D1C57E-EFAC-714C-9151-E301836A0CD0}"/>
              </a:ext>
            </a:extLst>
          </p:cNvPr>
          <p:cNvSpPr txBox="1"/>
          <p:nvPr/>
        </p:nvSpPr>
        <p:spPr>
          <a:xfrm>
            <a:off x="3209233" y="5082896"/>
            <a:ext cx="139386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/>
              <a:t>elementType</a:t>
            </a:r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2345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410-358D-B94E-9485-3ADB944274FD}" type="slidenum">
              <a:rPr lang="en-US"/>
              <a:pPr/>
              <a:t>18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B48A6-D36E-EA4A-99CD-6039F3607832}"/>
              </a:ext>
            </a:extLst>
          </p:cNvPr>
          <p:cNvSpPr txBox="1"/>
          <p:nvPr/>
        </p:nvSpPr>
        <p:spPr>
          <a:xfrm>
            <a:off x="2651781" y="1227177"/>
            <a:ext cx="4588115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intermediate.symtab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Predefined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Predefined types.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Predefined identifiers.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D5349-3892-6549-A1E0-AA39D00548BF}"/>
              </a:ext>
            </a:extLst>
          </p:cNvPr>
          <p:cNvSpPr txBox="1"/>
          <p:nvPr/>
        </p:nvSpPr>
        <p:spPr>
          <a:xfrm>
            <a:off x="5868310" y="1325903"/>
            <a:ext cx="2743171" cy="307777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intermediate.symtab.Predefined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15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301B-1E56-F04F-AC1B-790B5EF5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028F2-3C7E-A74E-B473-188E81A5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B8CA3-74CF-8E4E-B5BA-9733CE163A71}"/>
              </a:ext>
            </a:extLst>
          </p:cNvPr>
          <p:cNvSpPr txBox="1"/>
          <p:nvPr/>
        </p:nvSpPr>
        <p:spPr>
          <a:xfrm>
            <a:off x="1042828" y="1325903"/>
            <a:ext cx="7058343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static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initializeTypes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Type integer.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symTabStack.enterLocal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("integer", TYPE);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integerType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(SCALAR);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integerType.setIdentifier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integerId.setType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Type real.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symTabStack.enterLocal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("real", TYPE);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realType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(SCALAR);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realType.setIdentifier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realId.setType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Type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symTabStack.enterLocal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TYPE);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booleanType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(ENUMERATION);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booleanType.setIdentifier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booleanId.setType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08629-27B4-F743-8EE8-B389CD86F651}"/>
              </a:ext>
            </a:extLst>
          </p:cNvPr>
          <p:cNvSpPr txBox="1"/>
          <p:nvPr/>
        </p:nvSpPr>
        <p:spPr>
          <a:xfrm>
            <a:off x="5669268" y="5532097"/>
            <a:ext cx="2743171" cy="307777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intermediate.symtab.Predefined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8EA0-9B80-FC4B-B832-217289B8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Assignment #4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7D36-BFD1-E045-8CBB-39FCA063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visit methods for expressions, method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visitChildren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might not return an object with the datatype that you expect. 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visit()</a:t>
            </a:r>
            <a:r>
              <a:rPr lang="en-US" dirty="0"/>
              <a:t> instead to make a </a:t>
            </a:r>
            <a:r>
              <a:rPr lang="en-US" u="sng" dirty="0"/>
              <a:t>direct visit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In method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visitSimpleExpression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</a:t>
            </a:r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Method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visitFactor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can return an integer number, a real number, or a string.</a:t>
            </a:r>
          </a:p>
          <a:p>
            <a:pPr lvl="1"/>
            <a:r>
              <a:rPr lang="en-US" dirty="0"/>
              <a:t>Use runtime type identification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see what type of value is returned.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2B3C-2FE1-3E48-BBCD-CB96B90F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C6431-3DD7-F847-A8BF-686A3220337E}"/>
              </a:ext>
            </a:extLst>
          </p:cNvPr>
          <p:cNvSpPr txBox="1"/>
          <p:nvPr/>
        </p:nvSpPr>
        <p:spPr>
          <a:xfrm>
            <a:off x="964281" y="3611878"/>
            <a:ext cx="721543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value =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ctx.term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().factor().number());</a:t>
            </a:r>
          </a:p>
        </p:txBody>
      </p:sp>
    </p:spTree>
    <p:extLst>
      <p:ext uri="{BB962C8B-B14F-4D97-AF65-F5344CB8AC3E}">
        <p14:creationId xmlns:p14="http://schemas.microsoft.com/office/powerpoint/2010/main" val="180272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7C0F-F03E-D340-A84E-3B2D7391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FA1E7-8048-B54C-9E6C-3AB91E30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6CD59-18CB-474A-8E7E-D02EA94F769B}"/>
              </a:ext>
            </a:extLst>
          </p:cNvPr>
          <p:cNvSpPr txBox="1"/>
          <p:nvPr/>
        </p:nvSpPr>
        <p:spPr>
          <a:xfrm>
            <a:off x="129918" y="1417342"/>
            <a:ext cx="8884163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static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initializeConstants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Boolean enumeration constant false.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symTabStack.enterLocal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("false", ENUMERATION_CONSTANT);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falseId.setType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falseId.setValue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Boolean enumeration constant true.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trueId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symTabStack.enterLocal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("true", ENUMERATION_CONSTANT);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trueId.setType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trueId.setValue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Add false and true to the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enumeration type.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constants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booleanType.getEnumerationConstants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constants.add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constants.add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20479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A0AE-E992-DC43-92AB-DDE449A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C3E4-9118-CC4E-8420-0D362FC7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Pass 2 semantics operation</a:t>
            </a:r>
            <a:br>
              <a:rPr lang="en-US" dirty="0"/>
            </a:br>
            <a:r>
              <a:rPr lang="en-US" dirty="0"/>
              <a:t>while visiting the parse tree.</a:t>
            </a:r>
          </a:p>
          <a:p>
            <a:pPr lvl="4"/>
            <a:endParaRPr lang="en-US" dirty="0"/>
          </a:p>
          <a:p>
            <a:r>
              <a:rPr lang="en-US" dirty="0"/>
              <a:t>Check for</a:t>
            </a:r>
          </a:p>
          <a:p>
            <a:pPr lvl="1"/>
            <a:r>
              <a:rPr lang="en-US" dirty="0"/>
              <a:t>operands are </a:t>
            </a:r>
            <a:r>
              <a:rPr lang="en-US" dirty="0">
                <a:solidFill>
                  <a:srgbClr val="C00000"/>
                </a:solidFill>
              </a:rPr>
              <a:t>type-compatible</a:t>
            </a:r>
            <a:r>
              <a:rPr lang="en-US" dirty="0"/>
              <a:t> with their operands</a:t>
            </a:r>
          </a:p>
          <a:p>
            <a:pPr lvl="1"/>
            <a:r>
              <a:rPr lang="en-US" dirty="0"/>
              <a:t>values are </a:t>
            </a:r>
            <a:r>
              <a:rPr lang="en-US" dirty="0">
                <a:solidFill>
                  <a:srgbClr val="C00000"/>
                </a:solidFill>
              </a:rPr>
              <a:t>assignment-compatible</a:t>
            </a:r>
            <a:r>
              <a:rPr lang="en-US" dirty="0"/>
              <a:t> with their targets</a:t>
            </a:r>
          </a:p>
          <a:p>
            <a:pPr lvl="1"/>
            <a:r>
              <a:rPr lang="en-US" dirty="0"/>
              <a:t>values are </a:t>
            </a:r>
            <a:r>
              <a:rPr lang="en-US" dirty="0">
                <a:solidFill>
                  <a:srgbClr val="C00000"/>
                </a:solidFill>
              </a:rPr>
              <a:t>comparison-compatible</a:t>
            </a:r>
          </a:p>
          <a:p>
            <a:pPr lvl="4"/>
            <a:endParaRPr lang="en-US" dirty="0"/>
          </a:p>
          <a:p>
            <a:r>
              <a:rPr lang="en-US" dirty="0"/>
              <a:t>Semantic errors</a:t>
            </a:r>
          </a:p>
          <a:p>
            <a:pPr lvl="1"/>
            <a:r>
              <a:rPr lang="en-US" dirty="0"/>
              <a:t>undeclared identifiers</a:t>
            </a:r>
          </a:p>
          <a:p>
            <a:pPr lvl="1"/>
            <a:r>
              <a:rPr lang="en-US" dirty="0"/>
              <a:t>type incompatibility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AB5FF-0837-9140-969A-F62B954C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8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05C1-0C8E-DB4D-AA66-B64DC0E4FE7E}" type="slidenum">
              <a:rPr lang="en-US"/>
              <a:pPr/>
              <a:t>22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5075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Ensure that the types of the operands are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type-compatible </a:t>
            </a:r>
            <a:r>
              <a:rPr lang="en-US" dirty="0"/>
              <a:t>with their operator.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200" dirty="0"/>
              <a:t>Example: You can only perform an integer division </a:t>
            </a:r>
            <a:br>
              <a:rPr lang="en-US" sz="2200" dirty="0"/>
            </a:br>
            <a:r>
              <a:rPr lang="en-US" sz="2200" dirty="0"/>
              <a:t>with the </a:t>
            </a:r>
            <a:r>
              <a:rPr lang="en-US" sz="2200" b="1" dirty="0">
                <a:solidFill>
                  <a:srgbClr val="0033CC"/>
                </a:solidFill>
                <a:latin typeface="Courier New" charset="0"/>
              </a:rPr>
              <a:t>DIV</a:t>
            </a:r>
            <a:r>
              <a:rPr lang="en-US" sz="2200" dirty="0"/>
              <a:t> operator and integer operands.</a:t>
            </a:r>
          </a:p>
          <a:p>
            <a:pPr lvl="8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Example: The relational operators </a:t>
            </a:r>
            <a:r>
              <a:rPr lang="en-US" sz="2200" b="1" dirty="0">
                <a:solidFill>
                  <a:srgbClr val="0033CC"/>
                </a:solidFill>
                <a:latin typeface="Courier New" charset="0"/>
              </a:rPr>
              <a:t>AND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33CC"/>
                </a:solidFill>
                <a:latin typeface="Courier New" charset="0"/>
              </a:rPr>
              <a:t>OR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can only be used with </a:t>
            </a:r>
            <a:r>
              <a:rPr lang="en-US" sz="2200" dirty="0" err="1"/>
              <a:t>boolean</a:t>
            </a:r>
            <a:r>
              <a:rPr lang="en-US" sz="2200" dirty="0"/>
              <a:t> operands.</a:t>
            </a:r>
          </a:p>
          <a:p>
            <a:pPr lvl="3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dirty="0"/>
              <a:t>Ensure that a value being assigned </a:t>
            </a:r>
            <a:br>
              <a:rPr lang="en-US" dirty="0"/>
            </a:br>
            <a:r>
              <a:rPr lang="en-US" dirty="0"/>
              <a:t>to a variable is </a:t>
            </a:r>
            <a:r>
              <a:rPr lang="en-US" dirty="0">
                <a:solidFill>
                  <a:srgbClr val="B23C00"/>
                </a:solidFill>
              </a:rPr>
              <a:t>assignment</a:t>
            </a:r>
            <a:r>
              <a:rPr lang="en-US" dirty="0">
                <a:solidFill>
                  <a:schemeClr val="folHlink"/>
                </a:solidFill>
              </a:rPr>
              <a:t>-</a:t>
            </a:r>
            <a:r>
              <a:rPr lang="en-US" dirty="0">
                <a:solidFill>
                  <a:srgbClr val="B23C00"/>
                </a:solidFill>
              </a:rPr>
              <a:t>compatible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with the variable.</a:t>
            </a:r>
          </a:p>
          <a:p>
            <a:pPr lvl="7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200" dirty="0"/>
              <a:t>Example: You cannot assign a string value </a:t>
            </a:r>
            <a:br>
              <a:rPr lang="en-US" sz="2200" dirty="0"/>
            </a:br>
            <a:r>
              <a:rPr lang="en-US" sz="2200" dirty="0"/>
              <a:t>to an integer variable.</a:t>
            </a:r>
          </a:p>
        </p:txBody>
      </p:sp>
    </p:spTree>
    <p:extLst>
      <p:ext uri="{BB962C8B-B14F-4D97-AF65-F5344CB8AC3E}">
        <p14:creationId xmlns:p14="http://schemas.microsoft.com/office/powerpoint/2010/main" val="370649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CBD1-0B30-C745-B8E2-6D316A35390D}" type="slidenum">
              <a:rPr lang="en-US"/>
              <a:pPr/>
              <a:t>23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and Comparison Compatible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928" y="1295400"/>
            <a:ext cx="8778144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Pascal, a value is </a:t>
            </a:r>
            <a:r>
              <a:rPr lang="en-US" dirty="0">
                <a:solidFill>
                  <a:srgbClr val="B23C00"/>
                </a:solidFill>
              </a:rPr>
              <a:t>assignment-compatible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with a target variable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both have the same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target is real and the value is integer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are both strings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Two values are </a:t>
            </a:r>
            <a:r>
              <a:rPr lang="en-US" dirty="0">
                <a:solidFill>
                  <a:srgbClr val="B23C00"/>
                </a:solidFill>
              </a:rPr>
              <a:t>comparison-compatible </a:t>
            </a:r>
            <a:br>
              <a:rPr lang="en-US" dirty="0"/>
            </a:br>
            <a:r>
              <a:rPr lang="en-US" dirty="0"/>
              <a:t>(they can be compared with relational operators)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both have the same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is integer and the other is real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are both strings</a:t>
            </a:r>
          </a:p>
        </p:txBody>
      </p:sp>
    </p:spTree>
    <p:extLst>
      <p:ext uri="{BB962C8B-B14F-4D97-AF65-F5344CB8AC3E}">
        <p14:creationId xmlns:p14="http://schemas.microsoft.com/office/powerpoint/2010/main" val="31226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83E-DE42-B14D-9F12-E8C5DF5BFDE8}" type="slidenum">
              <a:rPr lang="en-US"/>
              <a:pPr/>
              <a:t>24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</a:t>
            </a:r>
            <a:r>
              <a:rPr lang="en-US" b="1">
                <a:latin typeface="Courier New" charset="0"/>
              </a:rPr>
              <a:t>TypeChecker</a:t>
            </a:r>
            <a:r>
              <a:rPr lang="en-US"/>
              <a:t> 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2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methods for </a:t>
            </a:r>
            <a:r>
              <a:rPr lang="en-US" dirty="0">
                <a:solidFill>
                  <a:srgbClr val="B23C00"/>
                </a:solidFill>
              </a:rPr>
              <a:t>type checking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isInteger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areBothInteger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areBothString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isReal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isIntegerOrReal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isAtLeastOneReal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isBoolean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areBothBoolean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isChar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isString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areAssignmentCompatible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areComparisonCompatible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E502B-EC5D-074B-9126-549E79EE745C}"/>
              </a:ext>
            </a:extLst>
          </p:cNvPr>
          <p:cNvSpPr txBox="1"/>
          <p:nvPr/>
        </p:nvSpPr>
        <p:spPr>
          <a:xfrm>
            <a:off x="4663439" y="3337561"/>
            <a:ext cx="306834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intermediate.type.TypeChecker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74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9EFB-BCA1-464C-B7B8-03FF34345E9F}" type="slidenum">
              <a:rPr lang="en-US"/>
              <a:pPr/>
              <a:t>25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Checking Expressions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412433" cy="4835525"/>
          </a:xfrm>
        </p:spPr>
        <p:txBody>
          <a:bodyPr/>
          <a:lstStyle/>
          <a:p>
            <a:r>
              <a:rPr lang="en-US" dirty="0"/>
              <a:t>Pass 2 must perform type checking of </a:t>
            </a:r>
            <a:br>
              <a:rPr lang="en-US" dirty="0"/>
            </a:br>
            <a:r>
              <a:rPr lang="en-US" dirty="0"/>
              <a:t>every expression as part of its semantic actions.</a:t>
            </a:r>
          </a:p>
          <a:p>
            <a:pPr lvl="4"/>
            <a:endParaRPr lang="en-US" sz="1050" dirty="0"/>
          </a:p>
          <a:p>
            <a:r>
              <a:rPr lang="en-US" dirty="0"/>
              <a:t>Add type checking to the appropriate </a:t>
            </a:r>
            <a:br>
              <a:rPr lang="en-US" dirty="0"/>
            </a:br>
            <a:r>
              <a:rPr lang="en-US" dirty="0"/>
              <a:t>Pass 2 visit methods.</a:t>
            </a:r>
          </a:p>
          <a:p>
            <a:pPr lvl="5"/>
            <a:endParaRPr lang="en-US" dirty="0"/>
          </a:p>
          <a:p>
            <a:r>
              <a:rPr lang="en-US" dirty="0"/>
              <a:t>Flag type errors similarly to syntax errors.</a:t>
            </a:r>
          </a:p>
        </p:txBody>
      </p:sp>
    </p:spTree>
    <p:extLst>
      <p:ext uri="{BB962C8B-B14F-4D97-AF65-F5344CB8AC3E}">
        <p14:creationId xmlns:p14="http://schemas.microsoft.com/office/powerpoint/2010/main" val="77523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0DAC-F319-DD4A-A8C7-23D0D1A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2 Visit Methods for Type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98B3-10F4-8A48-963D-E97527FA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2 visits the parse tree to build the type definition structures and enter them into the symbol table.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visitTypeDefinition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visitTypeIdentifier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visitSimpleTypespec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visitArrayTypespec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visitRecordTypespec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visitTypeIdentifierTypespec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visitEnumerationTypespec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visitSubrangeTypespec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3E473-4ED4-B546-9CF0-46B4BE7A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91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642-7C05-554C-AA15-0C279F8D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Fields for Parse Tree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C1A5-0CCF-D243-9482-987F1C89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Pass 2 visit of the parse tree to leave useful information in the tree nodes for use by Pass 3 when the latter pass </a:t>
            </a:r>
            <a:r>
              <a:rPr lang="en-US" u="sng" dirty="0"/>
              <a:t>revisits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parse tree.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Nodes for identifiers: Add an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dirty="0"/>
              <a:t> field </a:t>
            </a:r>
            <a:br>
              <a:rPr lang="en-US" dirty="0"/>
            </a:br>
            <a:r>
              <a:rPr lang="en-US" dirty="0"/>
              <a:t>to point to the symbol table entry of the identifier.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Nodes where datatype matters: Add a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field </a:t>
            </a:r>
            <a:br>
              <a:rPr lang="en-US" dirty="0"/>
            </a:br>
            <a:r>
              <a:rPr lang="en-US" dirty="0"/>
              <a:t>to point to a type specification structure.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Nodes for constants: Add a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/>
              <a:t> field to hold the constant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84E-CA2B-4B44-8D76-51343AF4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66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5084-DB34-F84B-B279-6AF931E0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Pcl6.g4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1671-D649-6D45-80CB-2E525EB2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CCD20-25A8-9C4E-91AC-CAB53A9DBE6E}"/>
              </a:ext>
            </a:extLst>
          </p:cNvPr>
          <p:cNvSpPr txBox="1"/>
          <p:nvPr/>
        </p:nvSpPr>
        <p:spPr>
          <a:xfrm>
            <a:off x="344720" y="1389156"/>
            <a:ext cx="845455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null,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entry = null ]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IDENTIFIER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  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null, Object value = null ]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sign? ( IDENTIFIER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characterConstant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stringConstant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typesPart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    : TYPE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typeDefinitionsList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typeDefinitionsList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typeDefinition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';'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typeDefinition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)*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typeDefinition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'=' </a:t>
            </a:r>
            <a:r>
              <a:rPr lang="en-US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typeSpecification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null,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entry = null ]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IDENTIFIER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typeSpecification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 ]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simpleTypespec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recordTypespec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;</a:t>
            </a:r>
          </a:p>
        </p:txBody>
      </p:sp>
    </p:spTree>
    <p:extLst>
      <p:ext uri="{BB962C8B-B14F-4D97-AF65-F5344CB8AC3E}">
        <p14:creationId xmlns:p14="http://schemas.microsoft.com/office/powerpoint/2010/main" val="15742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8D4D-3EC0-4A40-BFD3-165E36E5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Pcl6.g4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55C8C-DD8A-144E-8CB7-8E954D41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1C92F-9DB3-0F4A-87AE-1478B1BE6888}"/>
              </a:ext>
            </a:extLst>
          </p:cNvPr>
          <p:cNvSpPr txBox="1"/>
          <p:nvPr/>
        </p:nvSpPr>
        <p:spPr>
          <a:xfrm>
            <a:off x="291020" y="1144405"/>
            <a:ext cx="856195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null,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entry = null ]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IDENTIFIER ;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 ]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simpleExpression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simpleExpression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simpleExpression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 ]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sign? term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term)*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      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 ]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factor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factor)*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    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 ]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variable     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variableFactor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number       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numberFactor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characterConstant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characterFactor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stringConstant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stringFactor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NOT factor   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notFactor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'(' expression ')'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parenthesizedFactor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  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null,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entry = null ]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IDENTIFIER ;</a:t>
            </a:r>
          </a:p>
        </p:txBody>
      </p:sp>
    </p:spTree>
    <p:extLst>
      <p:ext uri="{BB962C8B-B14F-4D97-AF65-F5344CB8AC3E}">
        <p14:creationId xmlns:p14="http://schemas.microsoft.com/office/powerpoint/2010/main" val="264572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44CA-9C1E-B84C-82B6-D033C561F5D5}" type="slidenum">
              <a:rPr lang="en-US"/>
              <a:pPr/>
              <a:t>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Syntax and Semantics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Syntax </a:t>
            </a:r>
            <a:r>
              <a:rPr lang="en-US" dirty="0"/>
              <a:t>refers to the </a:t>
            </a:r>
            <a:r>
              <a:rPr lang="en-US" u="sng" dirty="0"/>
              <a:t>grammar rules</a:t>
            </a:r>
            <a:r>
              <a:rPr lang="en-US" dirty="0"/>
              <a:t> of the</a:t>
            </a:r>
            <a:br>
              <a:rPr lang="en-US" dirty="0"/>
            </a:br>
            <a:r>
              <a:rPr lang="en-US" dirty="0"/>
              <a:t>of a source language.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rules prescribe the </a:t>
            </a:r>
            <a:r>
              <a:rPr lang="en-US" u="sng" dirty="0"/>
              <a:t>proper form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/>
            </a:br>
            <a:r>
              <a:rPr lang="en-US" dirty="0"/>
              <a:t>of its programs.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parser “knows” the grammar.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Rules can be described by </a:t>
            </a:r>
            <a:r>
              <a:rPr lang="en-US" u="sng" dirty="0"/>
              <a:t>syntax diagrams</a:t>
            </a:r>
            <a:r>
              <a:rPr lang="en-US" dirty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u="sng" dirty="0"/>
              <a:t>Syntax checking</a:t>
            </a:r>
            <a:r>
              <a:rPr lang="en-US" dirty="0">
                <a:solidFill>
                  <a:srgbClr val="B23C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Does this sequence of tokens follow </a:t>
            </a:r>
            <a:br>
              <a:rPr lang="en-US" dirty="0"/>
            </a:br>
            <a:r>
              <a:rPr lang="en-US" dirty="0"/>
              <a:t>the syntax rules?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Performed by the frontend parser.</a:t>
            </a:r>
          </a:p>
          <a:p>
            <a:pPr lvl="3"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766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44CA-9C1E-B84C-82B6-D033C561F5D5}" type="slidenum">
              <a:rPr lang="en-US"/>
              <a:pPr/>
              <a:t>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</a:t>
            </a:r>
            <a:r>
              <a:rPr lang="en-US" i="1" dirty="0"/>
              <a:t>, cont’d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41243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Semantics </a:t>
            </a:r>
            <a:r>
              <a:rPr lang="en-US" dirty="0"/>
              <a:t>refers to the </a:t>
            </a:r>
            <a:r>
              <a:rPr lang="en-US" u="sng" dirty="0"/>
              <a:t>meaning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syntactically correct token sequences of the source language.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Example: Certain sequences of tokens constitute an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according to the language’s grammar.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u="sng" dirty="0"/>
              <a:t>semantics</a:t>
            </a:r>
            <a:r>
              <a:rPr lang="en-US" dirty="0"/>
              <a:t> of the statement determine 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How the interpreter will </a:t>
            </a:r>
            <a:r>
              <a:rPr lang="en-US" u="sng" dirty="0"/>
              <a:t>execute</a:t>
            </a:r>
            <a:r>
              <a:rPr lang="en-US" dirty="0"/>
              <a:t> the statement, or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 compiler or converter will </a:t>
            </a:r>
            <a:r>
              <a:rPr lang="en-US" u="sng" dirty="0"/>
              <a:t>generate object code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for the statement.</a:t>
            </a:r>
          </a:p>
        </p:txBody>
      </p:sp>
    </p:spTree>
    <p:extLst>
      <p:ext uri="{BB962C8B-B14F-4D97-AF65-F5344CB8AC3E}">
        <p14:creationId xmlns:p14="http://schemas.microsoft.com/office/powerpoint/2010/main" val="129442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4A1-BB95-4541-8563-43FEF4968879}" type="slidenum">
              <a:rPr lang="en-US"/>
              <a:pPr/>
              <a:t>5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Semantics, </a:t>
            </a:r>
            <a:r>
              <a:rPr lang="en-US" i="1" dirty="0"/>
              <a:t>cont</a:t>
            </a:r>
            <a:r>
              <a:rPr lang="en-US" altLang="ja-JP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8" y="1295400"/>
            <a:ext cx="8778143" cy="4835525"/>
          </a:xfrm>
        </p:spPr>
        <p:txBody>
          <a:bodyPr/>
          <a:lstStyle/>
          <a:p>
            <a:r>
              <a:rPr lang="en-US" u="sng" dirty="0"/>
              <a:t>Semantic actions</a:t>
            </a:r>
            <a:r>
              <a:rPr lang="en-US" dirty="0"/>
              <a:t> by the frontend parser based on the meanings of statements and expressions: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Building proper </a:t>
            </a:r>
            <a:r>
              <a:rPr lang="en-US" u="sng" dirty="0"/>
              <a:t>parse trees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Building </a:t>
            </a:r>
            <a:r>
              <a:rPr lang="en-US" u="sng" dirty="0"/>
              <a:t>symbol tables</a:t>
            </a:r>
            <a:r>
              <a:rPr lang="en-US" dirty="0"/>
              <a:t>.</a:t>
            </a:r>
          </a:p>
          <a:p>
            <a:pPr lvl="1"/>
            <a:r>
              <a:rPr lang="en-US" u="sng" dirty="0"/>
              <a:t>Type checking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 parse trees encode type checking and </a:t>
            </a:r>
            <a:br>
              <a:rPr lang="en-US" dirty="0"/>
            </a:br>
            <a:r>
              <a:rPr lang="en-US" dirty="0"/>
              <a:t>operator precedence in their structures.</a:t>
            </a:r>
          </a:p>
        </p:txBody>
      </p:sp>
    </p:spTree>
    <p:extLst>
      <p:ext uri="{BB962C8B-B14F-4D97-AF65-F5344CB8AC3E}">
        <p14:creationId xmlns:p14="http://schemas.microsoft.com/office/powerpoint/2010/main" val="255974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4A1-BB95-4541-8563-43FEF4968879}" type="slidenum">
              <a:rPr lang="en-US"/>
              <a:pPr/>
              <a:t>6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Semantics, </a:t>
            </a:r>
            <a:r>
              <a:rPr lang="en-US" i="1" dirty="0"/>
              <a:t>cont</a:t>
            </a:r>
            <a:r>
              <a:rPr lang="en-US" altLang="ja-JP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8" y="1295400"/>
            <a:ext cx="8778143" cy="4835525"/>
          </a:xfrm>
        </p:spPr>
        <p:txBody>
          <a:bodyPr/>
          <a:lstStyle/>
          <a:p>
            <a:r>
              <a:rPr lang="en-US" u="sng" dirty="0"/>
              <a:t>Semantic actions</a:t>
            </a:r>
            <a:r>
              <a:rPr lang="en-US" dirty="0"/>
              <a:t> in the back end:</a:t>
            </a:r>
          </a:p>
          <a:p>
            <a:pPr lvl="4"/>
            <a:endParaRPr lang="en-US" dirty="0"/>
          </a:p>
          <a:p>
            <a:pPr lvl="1"/>
            <a:r>
              <a:rPr lang="en-US" b="1" dirty="0"/>
              <a:t>Interpreter</a:t>
            </a:r>
            <a:r>
              <a:rPr lang="en-US" dirty="0"/>
              <a:t>: The executor </a:t>
            </a:r>
            <a:r>
              <a:rPr lang="en-US" u="sng" dirty="0"/>
              <a:t>runs the program</a:t>
            </a:r>
            <a:r>
              <a:rPr lang="en-US" dirty="0"/>
              <a:t> and performs actions according to the </a:t>
            </a:r>
            <a:r>
              <a:rPr lang="en-US" u="sng" dirty="0"/>
              <a:t>meanings</a:t>
            </a:r>
            <a:r>
              <a:rPr lang="en-US" dirty="0"/>
              <a:t> of the statements and expressions.</a:t>
            </a:r>
          </a:p>
          <a:p>
            <a:pPr lvl="4"/>
            <a:endParaRPr lang="en-US" dirty="0"/>
          </a:p>
          <a:p>
            <a:pPr lvl="1"/>
            <a:r>
              <a:rPr lang="en-US" b="1" dirty="0"/>
              <a:t>Compiler and converter</a:t>
            </a:r>
            <a:r>
              <a:rPr lang="en-US" dirty="0"/>
              <a:t>: The code generator </a:t>
            </a:r>
            <a:r>
              <a:rPr lang="en-US" u="sng" dirty="0"/>
              <a:t>emits object code</a:t>
            </a:r>
            <a:r>
              <a:rPr lang="en-US" dirty="0"/>
              <a:t> that reflects the </a:t>
            </a:r>
            <a:r>
              <a:rPr lang="en-US" u="sng" dirty="0"/>
              <a:t>meanings</a:t>
            </a:r>
            <a:r>
              <a:rPr lang="en-US" dirty="0"/>
              <a:t> of the statements and expressions.</a:t>
            </a:r>
          </a:p>
        </p:txBody>
      </p:sp>
    </p:spTree>
    <p:extLst>
      <p:ext uri="{BB962C8B-B14F-4D97-AF65-F5344CB8AC3E}">
        <p14:creationId xmlns:p14="http://schemas.microsoft.com/office/powerpoint/2010/main" val="1560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1310-DD97-EA46-B005-4022EA42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Multipass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7DA4-0A88-2445-9D60-E5EEF9D8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compiler can make multiple passes.</a:t>
            </a:r>
          </a:p>
          <a:p>
            <a:pPr lvl="1"/>
            <a:r>
              <a:rPr lang="en-US" dirty="0"/>
              <a:t>A pass involves going through the source program, either in the original text form or as a parse tree.</a:t>
            </a:r>
          </a:p>
          <a:p>
            <a:pPr lvl="1"/>
            <a:r>
              <a:rPr lang="en-US" dirty="0"/>
              <a:t>During each pass, the compiler performs operations that are relevant to that pass.</a:t>
            </a:r>
          </a:p>
          <a:p>
            <a:pPr marL="2286000" lvl="5" indent="0">
              <a:buNone/>
            </a:pPr>
            <a:endParaRPr lang="en-US" dirty="0"/>
          </a:p>
          <a:p>
            <a:r>
              <a:rPr lang="en-US" dirty="0"/>
              <a:t>Pass 1 (frontend syntax)</a:t>
            </a:r>
          </a:p>
          <a:p>
            <a:pPr lvl="1"/>
            <a:r>
              <a:rPr lang="en-US" dirty="0"/>
              <a:t>Read the original source program text.</a:t>
            </a:r>
          </a:p>
          <a:p>
            <a:pPr lvl="1"/>
            <a:r>
              <a:rPr lang="en-US" dirty="0"/>
              <a:t>Verify that the source program is </a:t>
            </a:r>
            <a:br>
              <a:rPr lang="en-US" dirty="0"/>
            </a:br>
            <a:r>
              <a:rPr lang="en-US" dirty="0"/>
              <a:t>syntactically correct.</a:t>
            </a:r>
          </a:p>
          <a:p>
            <a:pPr lvl="1"/>
            <a:r>
              <a:rPr lang="en-US" dirty="0"/>
              <a:t>Build the parse tree.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0C39F-6AAC-6647-B863-1577FBC4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3F34F-9123-B141-85C5-2036A698A784}"/>
              </a:ext>
            </a:extLst>
          </p:cNvPr>
          <p:cNvSpPr txBox="1"/>
          <p:nvPr/>
        </p:nvSpPr>
        <p:spPr>
          <a:xfrm>
            <a:off x="5007882" y="3765449"/>
            <a:ext cx="321581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Done by ANTLR-generated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74155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E28A-203E-9A40-AE99-7C89EFC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Multipass Compilers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216-FD86-2C4D-9AFC-2EE20C3E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2 (frontend semantics)</a:t>
            </a:r>
          </a:p>
          <a:p>
            <a:pPr lvl="1"/>
            <a:r>
              <a:rPr lang="en-US" dirty="0"/>
              <a:t>Visit the parse tree.</a:t>
            </a:r>
          </a:p>
          <a:p>
            <a:pPr lvl="1"/>
            <a:r>
              <a:rPr lang="en-US" dirty="0"/>
              <a:t>Enter identifier and type information </a:t>
            </a:r>
            <a:br>
              <a:rPr lang="en-US" dirty="0"/>
            </a:br>
            <a:r>
              <a:rPr lang="en-US" dirty="0"/>
              <a:t>into the symbol table.</a:t>
            </a:r>
          </a:p>
          <a:p>
            <a:pPr lvl="1"/>
            <a:r>
              <a:rPr lang="en-US" dirty="0"/>
              <a:t>Perform type checking.</a:t>
            </a:r>
          </a:p>
          <a:p>
            <a:pPr lvl="1"/>
            <a:r>
              <a:rPr lang="en-US" dirty="0"/>
              <a:t>Add additional information to the parse tree nodes.</a:t>
            </a:r>
          </a:p>
          <a:p>
            <a:pPr lvl="5"/>
            <a:endParaRPr lang="en-US" dirty="0"/>
          </a:p>
          <a:p>
            <a:r>
              <a:rPr lang="en-US" dirty="0"/>
              <a:t>Pass 3 (backend semantics)</a:t>
            </a:r>
          </a:p>
          <a:p>
            <a:pPr lvl="1"/>
            <a:r>
              <a:rPr lang="en-US" dirty="0"/>
              <a:t>Revisit the parse tree, now with additional information in the tree nodes.</a:t>
            </a:r>
          </a:p>
          <a:p>
            <a:pPr lvl="1"/>
            <a:r>
              <a:rPr lang="en-US" dirty="0"/>
              <a:t>Execute the source program or generate code.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366C-C33F-5F46-A24D-F8A1C4DD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70F3-A7DA-CF49-95E1-BD4913B3CEF8}" type="slidenum">
              <a:rPr lang="en-US"/>
              <a:pPr/>
              <a:t>9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Declarations and the Symbol Table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Identifiers</a:t>
            </a:r>
            <a:r>
              <a:rPr lang="en-US" dirty="0"/>
              <a:t> from Pascal declarations that </a:t>
            </a:r>
            <a:br>
              <a:rPr lang="en-US" dirty="0"/>
            </a:br>
            <a:r>
              <a:rPr lang="en-US" dirty="0"/>
              <a:t>we will enter into a symbol table, names of: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constants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enumeration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record fields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variables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Information from parsing </a:t>
            </a:r>
            <a:r>
              <a:rPr lang="en-US" u="sng" dirty="0"/>
              <a:t>type specifications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array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record types</a:t>
            </a:r>
          </a:p>
        </p:txBody>
      </p:sp>
    </p:spTree>
    <p:extLst>
      <p:ext uri="{BB962C8B-B14F-4D97-AF65-F5344CB8AC3E}">
        <p14:creationId xmlns:p14="http://schemas.microsoft.com/office/powerpoint/2010/main" val="96769389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32855</TotalTime>
  <Words>2425</Words>
  <Application>Microsoft Macintosh PowerPoint</Application>
  <PresentationFormat>On-screen Show (4:3)</PresentationFormat>
  <Paragraphs>421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Times New Roman</vt:lpstr>
      <vt:lpstr>Wingdings</vt:lpstr>
      <vt:lpstr>Quadrant</vt:lpstr>
      <vt:lpstr>CS 153: Concepts of Compiler Design September 24 Class Meeting</vt:lpstr>
      <vt:lpstr>More Assignment #4 Tips</vt:lpstr>
      <vt:lpstr>Reminder: Syntax and Semantics</vt:lpstr>
      <vt:lpstr>Syntax and Semantics, cont’d</vt:lpstr>
      <vt:lpstr>Syntax and Semantics, cont’d</vt:lpstr>
      <vt:lpstr>Syntax and Semantics, cont’d</vt:lpstr>
      <vt:lpstr>Multipass Compilers</vt:lpstr>
      <vt:lpstr>Multipass Compilers, cont’d</vt:lpstr>
      <vt:lpstr>Declarations and the Symbol Table</vt:lpstr>
      <vt:lpstr>Type Specification Attributes</vt:lpstr>
      <vt:lpstr>Review: Type Definitions</vt:lpstr>
      <vt:lpstr>Type Definition Structures</vt:lpstr>
      <vt:lpstr>Type Definition Structures, cont’d</vt:lpstr>
      <vt:lpstr>Type Definition Structures, cont’d</vt:lpstr>
      <vt:lpstr>Pascal Array Type</vt:lpstr>
      <vt:lpstr>Pascal Multidimensional Array</vt:lpstr>
      <vt:lpstr>Pascal Multidimensional Array</vt:lpstr>
      <vt:lpstr>Predefined Scalar Types</vt:lpstr>
      <vt:lpstr>Predefined Scalar Types, cont’d</vt:lpstr>
      <vt:lpstr>Predefined Scalar Types, cont’d</vt:lpstr>
      <vt:lpstr>Type Checking</vt:lpstr>
      <vt:lpstr>Type Checking</vt:lpstr>
      <vt:lpstr>Assignment and Comparison Compatible</vt:lpstr>
      <vt:lpstr>Class TypeChecker </vt:lpstr>
      <vt:lpstr>Type Checking Expressions</vt:lpstr>
      <vt:lpstr>Pass 2 Visit Methods for Type Definitions</vt:lpstr>
      <vt:lpstr>New Fields for Parse Tree Nodes</vt:lpstr>
      <vt:lpstr>Grammar Pcl6.g4</vt:lpstr>
      <vt:lpstr>Grammar Pcl6.g4, cont’d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518</cp:revision>
  <dcterms:created xsi:type="dcterms:W3CDTF">2008-01-12T03:52:55Z</dcterms:created>
  <dcterms:modified xsi:type="dcterms:W3CDTF">2020-09-24T07:25:16Z</dcterms:modified>
</cp:coreProperties>
</file>