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371" r:id="rId3"/>
    <p:sldId id="372" r:id="rId4"/>
    <p:sldId id="386" r:id="rId5"/>
    <p:sldId id="387" r:id="rId6"/>
    <p:sldId id="374" r:id="rId7"/>
    <p:sldId id="379" r:id="rId8"/>
    <p:sldId id="258" r:id="rId9"/>
    <p:sldId id="262" r:id="rId10"/>
    <p:sldId id="378" r:id="rId11"/>
    <p:sldId id="380" r:id="rId12"/>
    <p:sldId id="381" r:id="rId13"/>
    <p:sldId id="382" r:id="rId14"/>
    <p:sldId id="260" r:id="rId15"/>
    <p:sldId id="264" r:id="rId16"/>
    <p:sldId id="383" r:id="rId17"/>
    <p:sldId id="384" r:id="rId18"/>
    <p:sldId id="385" r:id="rId19"/>
    <p:sldId id="388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8000"/>
    <a:srgbClr val="D7FFFF"/>
    <a:srgbClr val="945200"/>
    <a:srgbClr val="FF9300"/>
    <a:srgbClr val="CC99FF"/>
    <a:srgbClr val="D883FF"/>
    <a:srgbClr val="8F0000"/>
    <a:srgbClr val="DEF0F2"/>
    <a:srgbClr val="B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5329" autoAdjust="0"/>
    <p:restoredTop sz="88314" autoAdjust="0"/>
  </p:normalViewPr>
  <p:slideViewPr>
    <p:cSldViewPr>
      <p:cViewPr varScale="1">
        <p:scale>
          <a:sx n="199" d="100"/>
          <a:sy n="199" d="100"/>
        </p:scale>
        <p:origin x="176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BEC4D-AF1D-B244-858F-FC7BB69AC3F2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C8AE-DEBD-E641-93E8-ED065F7F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4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5E68D8E-92B9-6647-9C13-3186C5B51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START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8D8E-92B9-6647-9C13-3186C5B514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4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1"/>
            </a:lvl1pPr>
          </a:lstStyle>
          <a:p>
            <a:fld id="{91E6F249-8D10-7240-A07E-F66CEC25290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DA5FC-E46B-9C44-BC74-948B74CFA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1163"/>
            <a:ext cx="20574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163"/>
            <a:ext cx="6019800" cy="5719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E3472-7C7E-B14E-BFC5-D45A5C34A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62B2D-F854-104A-9535-9A504E592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3FEEA-E4EA-8B48-84AC-27AA886F7D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6CE3A-7281-7642-9900-6E1642781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DA5C-119F-CC4B-9649-ABA59C0C1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0CE1F-3703-B242-8AD0-B0AC82B28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431D7-A35E-FE4C-978D-A4C1DB31A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4743-FE56-7945-B44C-593C2BC72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85C50-577F-4141-9922-FD2248DB0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46682" y="6248400"/>
            <a:ext cx="640118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F516B7F-12E3-114E-9B55-66756E9F7A1D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097318" y="6263609"/>
            <a:ext cx="157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Computer</a:t>
            </a:r>
            <a:r>
              <a:rPr lang="en-US" sz="1000" baseline="0" dirty="0"/>
              <a:t> Science Dept.</a:t>
            </a:r>
          </a:p>
          <a:p>
            <a:r>
              <a:rPr lang="en-US" sz="1000" baseline="0" dirty="0"/>
              <a:t>Fall 2020: September 29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540637" y="6263609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CS 153: Concepts of Compiler </a:t>
            </a:r>
            <a:r>
              <a:rPr lang="en-US" sz="1000" baseline="0" dirty="0"/>
              <a:t>Design</a:t>
            </a:r>
            <a:br>
              <a:rPr lang="en-US" sz="1000" baseline="0" dirty="0"/>
            </a:br>
            <a:r>
              <a:rPr lang="en-US" sz="1000" baseline="0" dirty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sjsu.edu/~ma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153: Concepts of Compiler Design</a:t>
            </a:r>
            <a:br>
              <a:rPr lang="en-US" sz="3600" dirty="0"/>
            </a:br>
            <a:r>
              <a:rPr lang="en-US" sz="2400" dirty="0"/>
              <a:t>September 29 Class 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br>
              <a:rPr lang="en-US" sz="1200" dirty="0"/>
            </a:br>
            <a:r>
              <a:rPr lang="en-US" dirty="0"/>
              <a:t>Fall 2020</a:t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E6F249-8D10-7240-A07E-F66CEC25290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E40B1E2-D825-0847-B550-764CAC45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E642-7C05-554C-AA15-0C279F8D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Fields for Parse Tree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CC1A5-0CCF-D243-9482-987F1C89B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the Pass 2 visit of the parse tree to leave useful information in the tree nodes for use by Pass 3 when the latter pass </a:t>
            </a:r>
            <a:r>
              <a:rPr lang="en-US" u="sng" dirty="0"/>
              <a:t>revisits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parse tree.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Nodes for identifiers: Add an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dirty="0"/>
              <a:t> field </a:t>
            </a:r>
            <a:br>
              <a:rPr lang="en-US" dirty="0"/>
            </a:br>
            <a:r>
              <a:rPr lang="en-US" dirty="0"/>
              <a:t>to point to the symbol table entry of the identifier.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Nodes where datatype matters: Add a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field </a:t>
            </a:r>
            <a:br>
              <a:rPr lang="en-US" dirty="0"/>
            </a:br>
            <a:r>
              <a:rPr lang="en-US" dirty="0"/>
              <a:t>to point to a type specification structure.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Nodes for constants: Add a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/>
              <a:t> field to hold the constant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84E-CA2B-4B44-8D76-51343AF4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6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0FDB-E571-2C4D-8335-E4CC1EFB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Fields for Parse Tree Nodes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E532-441D-9B42-BA0B-C3FB204F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950722"/>
          </a:xfrm>
        </p:spPr>
        <p:txBody>
          <a:bodyPr/>
          <a:lstStyle/>
          <a:p>
            <a:r>
              <a:rPr lang="en-US" dirty="0"/>
              <a:t>Add a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</a:t>
            </a:r>
            <a:r>
              <a:rPr lang="en-US" dirty="0"/>
              <a:t> specification to a grammar rule to tell ANTLR to add </a:t>
            </a:r>
            <a:r>
              <a:rPr lang="en-US" u="sng" dirty="0"/>
              <a:t>your fields</a:t>
            </a:r>
            <a:r>
              <a:rPr lang="en-US" dirty="0"/>
              <a:t> to the corresponding context (node) object.</a:t>
            </a:r>
          </a:p>
          <a:p>
            <a:pPr lvl="1"/>
            <a:r>
              <a:rPr lang="en-US" dirty="0"/>
              <a:t>Examples: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in your visit method, you can access those fields.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72E82-0B67-DE4D-9988-E9ACF0E6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59E57-EA13-E949-92E2-7347C0DE9B30}"/>
              </a:ext>
            </a:extLst>
          </p:cNvPr>
          <p:cNvSpPr txBox="1"/>
          <p:nvPr/>
        </p:nvSpPr>
        <p:spPr>
          <a:xfrm>
            <a:off x="344720" y="3154683"/>
            <a:ext cx="8454559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constantIdentifier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 [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 = null,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entry = null ]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: IDENTIFIER 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 [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 = null, Object value = null ]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: sign? ( IDENTIFIER |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unsignedNumber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|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characterConstant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|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stringConstant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77632-EE1D-6447-8AC9-233AF88A2D38}"/>
              </a:ext>
            </a:extLst>
          </p:cNvPr>
          <p:cNvSpPr/>
          <p:nvPr/>
        </p:nvSpPr>
        <p:spPr>
          <a:xfrm>
            <a:off x="7772365" y="4784411"/>
            <a:ext cx="867545" cy="338554"/>
          </a:xfrm>
          <a:prstGeom prst="rect">
            <a:avLst/>
          </a:prstGeom>
          <a:solidFill>
            <a:srgbClr val="0033CC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Pcl6.g4</a:t>
            </a:r>
          </a:p>
        </p:txBody>
      </p:sp>
    </p:spTree>
    <p:extLst>
      <p:ext uri="{BB962C8B-B14F-4D97-AF65-F5344CB8AC3E}">
        <p14:creationId xmlns:p14="http://schemas.microsoft.com/office/powerpoint/2010/main" val="91807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B32B-F19B-4B47-AA1D-1BA73768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Fields for Parse Tree Nodes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502CB-2FFC-7C43-9160-417CCA3F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CA341-0227-0749-AA8F-3AED039D37FB}"/>
              </a:ext>
            </a:extLst>
          </p:cNvPr>
          <p:cNvSpPr txBox="1"/>
          <p:nvPr/>
        </p:nvSpPr>
        <p:spPr>
          <a:xfrm>
            <a:off x="666924" y="1325903"/>
            <a:ext cx="7810151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Object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visitConstant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(Pcl6Parser.ConstantContext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ctx.IDENTIFIER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!= null)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String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ctx.IDENTIFIER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symtabStack.lookup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Kind kind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constantId.getKind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if ((kind != CONSTANT) &amp;&amp; (kind != ENUMERATION_CONSTANT))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error.flag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(INVALID_CONSTANT,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ctx.type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=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constantId.getType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constantId.getValue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constantId.appendLineNumber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ctx.getStart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DB4C7F-45B0-EA47-8BA6-24E1F4C71E6C}"/>
              </a:ext>
            </a:extLst>
          </p:cNvPr>
          <p:cNvSpPr/>
          <p:nvPr/>
        </p:nvSpPr>
        <p:spPr>
          <a:xfrm>
            <a:off x="6675097" y="5988718"/>
            <a:ext cx="1574470" cy="338554"/>
          </a:xfrm>
          <a:prstGeom prst="rect">
            <a:avLst/>
          </a:prstGeom>
          <a:solidFill>
            <a:srgbClr val="0033CC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Semantics.java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345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7FC9-FF22-E948-9816-0A698BEA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Fields for Parse Tree Nodes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B3A6A-66A9-F14C-8FE4-136D0CB21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for Pass 2 to put what it discovers during its semantic operations into the parse tree in order to make Pass 3 easier.</a:t>
            </a:r>
          </a:p>
          <a:p>
            <a:pPr lvl="1"/>
            <a:r>
              <a:rPr lang="en-US" dirty="0"/>
              <a:t>When Pass 2 looks up a variable in the symbol table, it can put a reference to the symbol table entry in the 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VariableContext</a:t>
            </a:r>
            <a:r>
              <a:rPr lang="en-US" dirty="0"/>
              <a:t> tree node.</a:t>
            </a:r>
          </a:p>
          <a:p>
            <a:pPr lvl="1"/>
            <a:r>
              <a:rPr lang="en-US" dirty="0"/>
              <a:t>As part of its type checking, Pass 2 can adds datatype information to the tree nodes.</a:t>
            </a:r>
          </a:p>
          <a:p>
            <a:pPr lvl="4"/>
            <a:endParaRPr lang="en-US" dirty="0"/>
          </a:p>
          <a:p>
            <a:r>
              <a:rPr lang="en-US" dirty="0"/>
              <a:t>Pass 3 will not have to worry about symbol table lookups or type compatibility.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711AD-285A-474C-9CDD-9160E755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3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F83E-DE42-B14D-9F12-E8C5DF5BFDE8}" type="slidenum">
              <a:rPr lang="en-US"/>
              <a:pPr/>
              <a:t>14</a:t>
            </a:fld>
            <a:endParaRPr lang="en-US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</a:t>
            </a:r>
            <a:r>
              <a:rPr lang="en-US" b="1">
                <a:latin typeface="Courier New" charset="0"/>
              </a:rPr>
              <a:t>TypeChecker</a:t>
            </a:r>
            <a:r>
              <a:rPr lang="en-US"/>
              <a:t> 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20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Static </a:t>
            </a:r>
            <a:r>
              <a:rPr lang="en-US" dirty="0" err="1"/>
              <a:t>boolean</a:t>
            </a:r>
            <a:r>
              <a:rPr lang="en-US" dirty="0"/>
              <a:t> methods for </a:t>
            </a:r>
            <a:r>
              <a:rPr lang="en-US" dirty="0">
                <a:solidFill>
                  <a:srgbClr val="B23C00"/>
                </a:solidFill>
              </a:rPr>
              <a:t>type checking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solidFill>
                  <a:srgbClr val="0033CC"/>
                </a:solidFill>
                <a:latin typeface="Courier New" charset="0"/>
              </a:rPr>
              <a:t>isInteger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solidFill>
                  <a:srgbClr val="0033CC"/>
                </a:solidFill>
                <a:latin typeface="Courier New" charset="0"/>
              </a:rPr>
              <a:t>areBothInteger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solidFill>
                  <a:srgbClr val="0033CC"/>
                </a:solidFill>
                <a:latin typeface="Courier New" charset="0"/>
              </a:rPr>
              <a:t>areBothString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solidFill>
                  <a:srgbClr val="0033CC"/>
                </a:solidFill>
                <a:latin typeface="Courier New" charset="0"/>
              </a:rPr>
              <a:t>isReal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solidFill>
                  <a:srgbClr val="0033CC"/>
                </a:solidFill>
                <a:latin typeface="Courier New" charset="0"/>
              </a:rPr>
              <a:t>isIntegerOrReal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solidFill>
                  <a:srgbClr val="0033CC"/>
                </a:solidFill>
                <a:latin typeface="Courier New" charset="0"/>
              </a:rPr>
              <a:t>isAtLeastOneReal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solidFill>
                  <a:srgbClr val="0033CC"/>
                </a:solidFill>
                <a:latin typeface="Courier New" charset="0"/>
              </a:rPr>
              <a:t>isBoolean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solidFill>
                  <a:srgbClr val="0033CC"/>
                </a:solidFill>
                <a:latin typeface="Courier New" charset="0"/>
              </a:rPr>
              <a:t>areBothBoolean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solidFill>
                  <a:srgbClr val="0033CC"/>
                </a:solidFill>
                <a:latin typeface="Courier New" charset="0"/>
              </a:rPr>
              <a:t>isChar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solidFill>
                  <a:srgbClr val="0033CC"/>
                </a:solidFill>
                <a:latin typeface="Courier New" charset="0"/>
              </a:rPr>
              <a:t>isString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solidFill>
                  <a:srgbClr val="0033CC"/>
                </a:solidFill>
                <a:latin typeface="Courier New" charset="0"/>
              </a:rPr>
              <a:t>areAssignmentCompatible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solidFill>
                  <a:srgbClr val="0033CC"/>
                </a:solidFill>
                <a:latin typeface="Courier New" charset="0"/>
              </a:rPr>
              <a:t>areComparisonCompatible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()</a:t>
            </a:r>
            <a:endParaRPr lang="en-US" b="1" dirty="0">
              <a:solidFill>
                <a:srgbClr val="0033CC"/>
              </a:solidFill>
              <a:latin typeface="Courier New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E502B-EC5D-074B-9126-549E79EE745C}"/>
              </a:ext>
            </a:extLst>
          </p:cNvPr>
          <p:cNvSpPr txBox="1"/>
          <p:nvPr/>
        </p:nvSpPr>
        <p:spPr>
          <a:xfrm>
            <a:off x="4663439" y="3337561"/>
            <a:ext cx="306834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intermediate.type.TypeChecker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67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9EFB-BCA1-464C-B7B8-03FF34345E9F}" type="slidenum">
              <a:rPr lang="en-US"/>
              <a:pPr/>
              <a:t>15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Checking Expressions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95400"/>
            <a:ext cx="8412433" cy="4835525"/>
          </a:xfrm>
        </p:spPr>
        <p:txBody>
          <a:bodyPr/>
          <a:lstStyle/>
          <a:p>
            <a:r>
              <a:rPr lang="en-US" dirty="0"/>
              <a:t>Pass 2 must perform type checking of </a:t>
            </a:r>
            <a:br>
              <a:rPr lang="en-US" dirty="0"/>
            </a:br>
            <a:r>
              <a:rPr lang="en-US" dirty="0"/>
              <a:t>every expression as part of its semantic actions.</a:t>
            </a:r>
          </a:p>
          <a:p>
            <a:pPr lvl="3"/>
            <a:endParaRPr lang="en-US" dirty="0"/>
          </a:p>
          <a:p>
            <a:r>
              <a:rPr lang="en-US" dirty="0"/>
              <a:t>It must also type-check the expressions in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en-US" dirty="0"/>
              <a:t>, and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statements to make sure the expressions are Boolean.</a:t>
            </a:r>
          </a:p>
          <a:p>
            <a:pPr lvl="4"/>
            <a:endParaRPr lang="en-US" sz="1050" dirty="0"/>
          </a:p>
          <a:p>
            <a:r>
              <a:rPr lang="en-US" dirty="0"/>
              <a:t>Add type checking to the appropriate </a:t>
            </a:r>
            <a:br>
              <a:rPr lang="en-US" dirty="0"/>
            </a:br>
            <a:r>
              <a:rPr lang="en-US" dirty="0"/>
              <a:t>Pass 2 visit methods.</a:t>
            </a:r>
          </a:p>
          <a:p>
            <a:pPr lvl="5"/>
            <a:endParaRPr lang="en-US" dirty="0"/>
          </a:p>
          <a:p>
            <a:r>
              <a:rPr lang="en-US" dirty="0"/>
              <a:t>Flag type errors similarly to syntax errors.</a:t>
            </a:r>
          </a:p>
        </p:txBody>
      </p:sp>
    </p:spTree>
    <p:extLst>
      <p:ext uri="{BB962C8B-B14F-4D97-AF65-F5344CB8AC3E}">
        <p14:creationId xmlns:p14="http://schemas.microsoft.com/office/powerpoint/2010/main" val="775233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AA87-026A-624E-B49A-4878CCC0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2 Type Checking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24BAA-ED53-1443-9B77-8D1CECF8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12789-620D-1A49-8007-C752BDAB4EF1}"/>
              </a:ext>
            </a:extLst>
          </p:cNvPr>
          <p:cNvSpPr txBox="1"/>
          <p:nvPr/>
        </p:nvSpPr>
        <p:spPr>
          <a:xfrm>
            <a:off x="457200" y="1470340"/>
            <a:ext cx="823975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Object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visitAssignmentStatement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Pcl6Parser.AssignmentStatementContext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Pcl6Parser.LhsContext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ctx.lhs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Pcl6Parser.RhsContext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ctx.rhs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visitChildren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lhsCtx.type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rhsCtx.expression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().type;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(!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TypeChecker.areAssignmentCompatible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lhsType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rhsType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error.flag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(INCOMPATIBLE_ASSIGNMENT,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rhsCtx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return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4DD25-39CE-764C-BEBA-38A12F567DEF}"/>
              </a:ext>
            </a:extLst>
          </p:cNvPr>
          <p:cNvSpPr txBox="1"/>
          <p:nvPr/>
        </p:nvSpPr>
        <p:spPr>
          <a:xfrm>
            <a:off x="6949414" y="1301063"/>
            <a:ext cx="1574470" cy="338554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Semantics.java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84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585F-4EE9-CC40-AA4B-D5AF3772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2 Type Checking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90ED6-883C-6149-861A-230A56A8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27703-9B1B-4440-9DBF-5925B5DBE99A}"/>
              </a:ext>
            </a:extLst>
          </p:cNvPr>
          <p:cNvSpPr txBox="1"/>
          <p:nvPr/>
        </p:nvSpPr>
        <p:spPr>
          <a:xfrm>
            <a:off x="771392" y="1325903"/>
            <a:ext cx="7595349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Object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visitIfStatement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(Pcl6Parser.IfStatementContext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Pcl6Parser.ExpressionContext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ctx.expression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Pcl6Parser.TrueStatementContext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ctx.trueStatement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Pcl6Parser.FalseStatementContext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ctx.falseStatement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visit(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exprCtx.type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(!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TypeChecker.isBoolean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exprType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error.flag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(TYPE_MUST_BE_BOOLEAN,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exprCtx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visit(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visit(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return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76CFF-972C-D844-8CC6-AC0A43489181}"/>
              </a:ext>
            </a:extLst>
          </p:cNvPr>
          <p:cNvSpPr txBox="1"/>
          <p:nvPr/>
        </p:nvSpPr>
        <p:spPr>
          <a:xfrm>
            <a:off x="6583658" y="5403943"/>
            <a:ext cx="1574470" cy="338554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Semantics.java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87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6C5B-6BEF-444C-BDC7-BB7E4256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2 Type Checking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70DE1-F899-EC47-B9D3-E5F9C5B8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57C4D-87A1-A34C-9CD7-126185374691}"/>
              </a:ext>
            </a:extLst>
          </p:cNvPr>
          <p:cNvSpPr txBox="1"/>
          <p:nvPr/>
        </p:nvSpPr>
        <p:spPr>
          <a:xfrm>
            <a:off x="621239" y="1234464"/>
            <a:ext cx="7901522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Object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visitSimpleExpression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(Pcl6Parser.SimpleExpressionContext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else if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op.equals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("+"))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// Both operands integer ==&gt; integer result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TypeChecker.areBothInteger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(termType1, termType2)) </a:t>
            </a:r>
          </a:p>
          <a:p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{</a:t>
            </a:r>
          </a:p>
          <a:p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termType2 =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Predefined.integerType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// Both real operands ==&gt; real result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// One real and one integer operand ==&gt; real result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TypeChecker.isAtLeastOneReal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(termType1, termType2)) </a:t>
            </a:r>
          </a:p>
          <a:p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{</a:t>
            </a:r>
          </a:p>
          <a:p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termType2 =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Predefined.realType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  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// Both operands string ==&gt; string result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TypeChecker.areBothString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(termType1, termType2))</a:t>
            </a:r>
          </a:p>
          <a:p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{</a:t>
            </a:r>
          </a:p>
          <a:p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if (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hasSign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error.flag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(INVALID_SIGN,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signCtx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                   </a:t>
            </a:r>
          </a:p>
          <a:p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termType2 =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Predefined.stringType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F9BDD-1A07-F943-9E8A-43C571FF1174}"/>
              </a:ext>
            </a:extLst>
          </p:cNvPr>
          <p:cNvSpPr txBox="1"/>
          <p:nvPr/>
        </p:nvSpPr>
        <p:spPr>
          <a:xfrm>
            <a:off x="6756424" y="5929427"/>
            <a:ext cx="1574470" cy="338554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Semantics.java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691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F592-0B66-9441-814B-B6099E23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Cross-Reference Listing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20C0-41C5-FD40-92DB-4C6A57137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CrossReferencer</a:t>
            </a:r>
            <a:r>
              <a:rPr lang="en-US" dirty="0"/>
              <a:t> generates a </a:t>
            </a:r>
            <a:br>
              <a:rPr lang="en-US" dirty="0"/>
            </a:br>
            <a:r>
              <a:rPr lang="en-US" dirty="0"/>
              <a:t>cross-reference listing of the contents </a:t>
            </a:r>
            <a:br>
              <a:rPr lang="en-US" dirty="0"/>
            </a:br>
            <a:r>
              <a:rPr lang="en-US" dirty="0"/>
              <a:t>of each symbol table.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Alphabetical listing of the identifiers.</a:t>
            </a:r>
          </a:p>
          <a:p>
            <a:pPr lvl="1"/>
            <a:r>
              <a:rPr lang="en-US" dirty="0"/>
              <a:t>Source line numbers of where each identifier appears.</a:t>
            </a:r>
          </a:p>
          <a:p>
            <a:pPr lvl="1"/>
            <a:r>
              <a:rPr lang="en-US" u="sng" dirty="0"/>
              <a:t>Detailed datatype information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Package 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intermediate.util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endParaRPr lang="en-US" dirty="0"/>
          </a:p>
          <a:p>
            <a:r>
              <a:rPr lang="en-US" dirty="0"/>
              <a:t>Assurance that the symbol tables </a:t>
            </a:r>
            <a:br>
              <a:rPr lang="en-US" dirty="0"/>
            </a:br>
            <a:r>
              <a:rPr lang="en-US" dirty="0"/>
              <a:t>were built correctly!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D42A7-1B61-7143-A4DA-7CA48472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3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1310-DD97-EA46-B005-4022EA42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Multipass Compilers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B7DA4-0A88-2445-9D60-E5EEF9D8B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compiler can make multiple passes.</a:t>
            </a:r>
          </a:p>
          <a:p>
            <a:pPr lvl="1"/>
            <a:r>
              <a:rPr lang="en-US" dirty="0"/>
              <a:t>A pass involves going through the source program, either in the original text form or as a parse tree.</a:t>
            </a:r>
          </a:p>
          <a:p>
            <a:pPr lvl="1"/>
            <a:r>
              <a:rPr lang="en-US" dirty="0"/>
              <a:t>During each pass, the compiler performs operations that are relevant to that pass.</a:t>
            </a:r>
          </a:p>
          <a:p>
            <a:pPr marL="2286000" lvl="5" indent="0">
              <a:buNone/>
            </a:pPr>
            <a:endParaRPr lang="en-US" dirty="0"/>
          </a:p>
          <a:p>
            <a:r>
              <a:rPr lang="en-US" dirty="0"/>
              <a:t>Pass 1 (frontend syntax)</a:t>
            </a:r>
          </a:p>
          <a:p>
            <a:pPr lvl="1"/>
            <a:r>
              <a:rPr lang="en-US" dirty="0"/>
              <a:t>Read the original source program text.</a:t>
            </a:r>
          </a:p>
          <a:p>
            <a:pPr lvl="1"/>
            <a:r>
              <a:rPr lang="en-US" dirty="0"/>
              <a:t>Verify that the source program is </a:t>
            </a:r>
            <a:br>
              <a:rPr lang="en-US" dirty="0"/>
            </a:br>
            <a:r>
              <a:rPr lang="en-US" dirty="0"/>
              <a:t>syntactically correct.</a:t>
            </a:r>
          </a:p>
          <a:p>
            <a:pPr lvl="1"/>
            <a:r>
              <a:rPr lang="en-US" dirty="0"/>
              <a:t>Build the parse tree.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0C39F-6AAC-6647-B863-1577FBC4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3F34F-9123-B141-85C5-2036A698A784}"/>
              </a:ext>
            </a:extLst>
          </p:cNvPr>
          <p:cNvSpPr txBox="1"/>
          <p:nvPr/>
        </p:nvSpPr>
        <p:spPr>
          <a:xfrm>
            <a:off x="5007882" y="3765449"/>
            <a:ext cx="321581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Done by ANTLR-generated code.</a:t>
            </a:r>
          </a:p>
        </p:txBody>
      </p:sp>
    </p:spTree>
    <p:extLst>
      <p:ext uri="{BB962C8B-B14F-4D97-AF65-F5344CB8AC3E}">
        <p14:creationId xmlns:p14="http://schemas.microsoft.com/office/powerpoint/2010/main" val="74155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E28A-203E-9A40-AE99-7C89EFC6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Multipass Compilers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216-FD86-2C4D-9AFC-2EE20C3EF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2 (frontend semantics)</a:t>
            </a:r>
          </a:p>
          <a:p>
            <a:pPr lvl="1"/>
            <a:r>
              <a:rPr lang="en-US" dirty="0"/>
              <a:t>Visit the parse tree.</a:t>
            </a:r>
          </a:p>
          <a:p>
            <a:pPr lvl="1"/>
            <a:r>
              <a:rPr lang="en-US" dirty="0"/>
              <a:t>Enter identifier and type information </a:t>
            </a:r>
            <a:br>
              <a:rPr lang="en-US" dirty="0"/>
            </a:br>
            <a:r>
              <a:rPr lang="en-US" dirty="0"/>
              <a:t>into the symbol table.</a:t>
            </a:r>
          </a:p>
          <a:p>
            <a:pPr lvl="1"/>
            <a:r>
              <a:rPr lang="en-US" dirty="0"/>
              <a:t>Perform type checking.</a:t>
            </a:r>
          </a:p>
          <a:p>
            <a:pPr lvl="1"/>
            <a:r>
              <a:rPr lang="en-US" dirty="0"/>
              <a:t>Add additional information to the parse tree nodes.</a:t>
            </a:r>
          </a:p>
          <a:p>
            <a:pPr lvl="5"/>
            <a:endParaRPr lang="en-US" dirty="0"/>
          </a:p>
          <a:p>
            <a:r>
              <a:rPr lang="en-US" dirty="0"/>
              <a:t>Pass 3 (backend semantics)</a:t>
            </a:r>
          </a:p>
          <a:p>
            <a:pPr lvl="1"/>
            <a:r>
              <a:rPr lang="en-US" dirty="0"/>
              <a:t>Revisit the parse tree, now with additional information in the tree nodes.</a:t>
            </a:r>
          </a:p>
          <a:p>
            <a:pPr lvl="1"/>
            <a:r>
              <a:rPr lang="en-US" dirty="0"/>
              <a:t>Execute the source program or generate code.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C366C-C33F-5F46-A24D-F8A1C4DD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C38F-0294-5147-9679-D54BE652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Pcl6 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152A0-A089-7B47-A477-F46FCC5C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9D69D-F607-9B4D-8B2B-D994338ADFA2}"/>
              </a:ext>
            </a:extLst>
          </p:cNvPr>
          <p:cNvSpPr txBox="1"/>
          <p:nvPr/>
        </p:nvSpPr>
        <p:spPr>
          <a:xfrm>
            <a:off x="720625" y="1456997"/>
            <a:ext cx="7702750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 1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Check syntax and create the parse tree.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nPASS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 Syntax: 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parser.removeErrorListeners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parser.addErrorListener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syntaxErrorHandler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tree =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parser.program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errorCount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syntaxErrorHandler.getCount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errorCount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0)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were %d syntax errors.\n",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errorCount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("Object file not created or modified.");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("There were no syntax errors.");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A9F11-FB13-BC46-959F-9F3BFC0F1EA3}"/>
              </a:ext>
            </a:extLst>
          </p:cNvPr>
          <p:cNvSpPr txBox="1"/>
          <p:nvPr/>
        </p:nvSpPr>
        <p:spPr>
          <a:xfrm>
            <a:off x="7223731" y="1287720"/>
            <a:ext cx="1015021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Pcl6.java</a:t>
            </a:r>
          </a:p>
        </p:txBody>
      </p:sp>
    </p:spTree>
    <p:extLst>
      <p:ext uri="{BB962C8B-B14F-4D97-AF65-F5344CB8AC3E}">
        <p14:creationId xmlns:p14="http://schemas.microsoft.com/office/powerpoint/2010/main" val="74616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C38F-0294-5147-9679-D54BE652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Pcl6 Main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152A0-A089-7B47-A477-F46FCC5C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9D69D-F607-9B4D-8B2B-D994338ADFA2}"/>
              </a:ext>
            </a:extLst>
          </p:cNvPr>
          <p:cNvSpPr txBox="1"/>
          <p:nvPr/>
        </p:nvSpPr>
        <p:spPr>
          <a:xfrm>
            <a:off x="613224" y="1469487"/>
            <a:ext cx="791755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 2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Semantic operations.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nPASS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 Semantics:\n");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Semantics pass2 = new Semantics(mode);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pass2.visit(tree);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errorCount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pass2.getErrorCount();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errorCount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were %d semantic errors.\n",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errorCount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("Object file not created or modified.");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 3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Translation.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55E00-AAF5-F148-917D-E84563B9D85D}"/>
              </a:ext>
            </a:extLst>
          </p:cNvPr>
          <p:cNvSpPr txBox="1"/>
          <p:nvPr/>
        </p:nvSpPr>
        <p:spPr>
          <a:xfrm>
            <a:off x="7223731" y="1287720"/>
            <a:ext cx="1015021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Pcl6.java</a:t>
            </a:r>
          </a:p>
        </p:txBody>
      </p:sp>
    </p:spTree>
    <p:extLst>
      <p:ext uri="{BB962C8B-B14F-4D97-AF65-F5344CB8AC3E}">
        <p14:creationId xmlns:p14="http://schemas.microsoft.com/office/powerpoint/2010/main" val="343547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0DAC-F319-DD4A-A8C7-23D0D1A4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2 Visit Methods for Type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898B3-10F4-8A48-963D-E97527FAA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2 visits the parse tree to build the type definition structures and enter them into the symbol table.</a:t>
            </a: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visitTypeDefinition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visitTypeIdentifier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visitSimpleTypespec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visitArrayTypespec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visitRecordTypespec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visitTypeIdentifierTypespec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visitEnumerationTypespec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visitSubrangeTypespec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3E473-4ED4-B546-9CF0-46B4BE7A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9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A0AE-E992-DC43-92AB-DDE449AD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FC3E4-9118-CC4E-8420-0D362FC78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Pass 2 semantics operation</a:t>
            </a:r>
            <a:br>
              <a:rPr lang="en-US" dirty="0"/>
            </a:br>
            <a:r>
              <a:rPr lang="en-US" dirty="0"/>
              <a:t>while visiting the parse tree.</a:t>
            </a:r>
          </a:p>
          <a:p>
            <a:pPr lvl="4"/>
            <a:endParaRPr lang="en-US" dirty="0"/>
          </a:p>
          <a:p>
            <a:r>
              <a:rPr lang="en-US" dirty="0"/>
              <a:t>Check for</a:t>
            </a:r>
          </a:p>
          <a:p>
            <a:pPr lvl="1"/>
            <a:r>
              <a:rPr lang="en-US" dirty="0"/>
              <a:t>operands are </a:t>
            </a:r>
            <a:r>
              <a:rPr lang="en-US" dirty="0">
                <a:solidFill>
                  <a:srgbClr val="C00000"/>
                </a:solidFill>
              </a:rPr>
              <a:t>type-compatible</a:t>
            </a:r>
            <a:r>
              <a:rPr lang="en-US" dirty="0"/>
              <a:t> with their operands</a:t>
            </a:r>
          </a:p>
          <a:p>
            <a:pPr lvl="1"/>
            <a:r>
              <a:rPr lang="en-US" dirty="0"/>
              <a:t>values are </a:t>
            </a:r>
            <a:r>
              <a:rPr lang="en-US" dirty="0">
                <a:solidFill>
                  <a:srgbClr val="C00000"/>
                </a:solidFill>
              </a:rPr>
              <a:t>assignment-compatible</a:t>
            </a:r>
            <a:r>
              <a:rPr lang="en-US" dirty="0"/>
              <a:t> with their targets</a:t>
            </a:r>
          </a:p>
          <a:p>
            <a:pPr lvl="1"/>
            <a:r>
              <a:rPr lang="en-US" dirty="0"/>
              <a:t>values are </a:t>
            </a:r>
            <a:r>
              <a:rPr lang="en-US" dirty="0">
                <a:solidFill>
                  <a:srgbClr val="C00000"/>
                </a:solidFill>
              </a:rPr>
              <a:t>comparison-compatible</a:t>
            </a:r>
          </a:p>
          <a:p>
            <a:pPr lvl="4"/>
            <a:endParaRPr lang="en-US" dirty="0"/>
          </a:p>
          <a:p>
            <a:r>
              <a:rPr lang="en-US" dirty="0"/>
              <a:t>Semantic errors</a:t>
            </a:r>
          </a:p>
          <a:p>
            <a:pPr lvl="1"/>
            <a:r>
              <a:rPr lang="en-US" dirty="0"/>
              <a:t>undeclared identifiers</a:t>
            </a:r>
          </a:p>
          <a:p>
            <a:pPr lvl="1"/>
            <a:r>
              <a:rPr lang="en-US" dirty="0"/>
              <a:t>type incompatibility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AB5FF-0837-9140-969A-F62B954C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8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05C1-0C8E-DB4D-AA66-B64DC0E4FE7E}" type="slidenum">
              <a:rPr lang="en-US"/>
              <a:pPr/>
              <a:t>8</a:t>
            </a:fld>
            <a:endParaRPr lang="en-US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5075"/>
            <a:ext cx="822960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Ensure that the types of the operands are </a:t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type-compatible </a:t>
            </a:r>
            <a:r>
              <a:rPr lang="en-US" dirty="0"/>
              <a:t>with their operator.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200" dirty="0"/>
              <a:t>Example: You can only perform an integer division </a:t>
            </a:r>
            <a:br>
              <a:rPr lang="en-US" sz="2200" dirty="0"/>
            </a:br>
            <a:r>
              <a:rPr lang="en-US" sz="2200" dirty="0"/>
              <a:t>with the </a:t>
            </a:r>
            <a:r>
              <a:rPr lang="en-US" sz="2200" b="1" dirty="0">
                <a:solidFill>
                  <a:srgbClr val="0033CC"/>
                </a:solidFill>
                <a:latin typeface="Courier New" charset="0"/>
              </a:rPr>
              <a:t>DIV</a:t>
            </a:r>
            <a:r>
              <a:rPr lang="en-US" sz="2200" dirty="0"/>
              <a:t> operator and integer operands.</a:t>
            </a:r>
          </a:p>
          <a:p>
            <a:pPr lvl="8">
              <a:lnSpc>
                <a:spcPct val="90000"/>
              </a:lnSpc>
            </a:pPr>
            <a:endParaRPr lang="en-US" sz="10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Example: The relational operators </a:t>
            </a:r>
            <a:r>
              <a:rPr lang="en-US" sz="2200" b="1" dirty="0">
                <a:solidFill>
                  <a:srgbClr val="0033CC"/>
                </a:solidFill>
                <a:latin typeface="Courier New" charset="0"/>
              </a:rPr>
              <a:t>AND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0033CC"/>
                </a:solidFill>
                <a:latin typeface="Courier New" charset="0"/>
              </a:rPr>
              <a:t>OR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can only be used with </a:t>
            </a:r>
            <a:r>
              <a:rPr lang="en-US" sz="2200" dirty="0" err="1"/>
              <a:t>boolean</a:t>
            </a:r>
            <a:r>
              <a:rPr lang="en-US" sz="2200" dirty="0"/>
              <a:t> operands.</a:t>
            </a:r>
          </a:p>
          <a:p>
            <a:pPr lvl="3"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dirty="0"/>
              <a:t>Ensure that a value being assigned </a:t>
            </a:r>
            <a:br>
              <a:rPr lang="en-US" dirty="0"/>
            </a:br>
            <a:r>
              <a:rPr lang="en-US" dirty="0"/>
              <a:t>to a variable is </a:t>
            </a:r>
            <a:r>
              <a:rPr lang="en-US" dirty="0">
                <a:solidFill>
                  <a:srgbClr val="B23C00"/>
                </a:solidFill>
              </a:rPr>
              <a:t>assignment</a:t>
            </a:r>
            <a:r>
              <a:rPr lang="en-US" dirty="0">
                <a:solidFill>
                  <a:schemeClr val="folHlink"/>
                </a:solidFill>
              </a:rPr>
              <a:t>-</a:t>
            </a:r>
            <a:r>
              <a:rPr lang="en-US" dirty="0">
                <a:solidFill>
                  <a:srgbClr val="B23C00"/>
                </a:solidFill>
              </a:rPr>
              <a:t>compatible </a:t>
            </a:r>
            <a:br>
              <a:rPr lang="en-US" dirty="0">
                <a:solidFill>
                  <a:srgbClr val="B23C00"/>
                </a:solidFill>
              </a:rPr>
            </a:br>
            <a:r>
              <a:rPr lang="en-US" dirty="0"/>
              <a:t>with the variable.</a:t>
            </a:r>
          </a:p>
          <a:p>
            <a:pPr lvl="7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200" dirty="0"/>
              <a:t>Example: You cannot assign a string value </a:t>
            </a:r>
            <a:br>
              <a:rPr lang="en-US" sz="2200" dirty="0"/>
            </a:br>
            <a:r>
              <a:rPr lang="en-US" sz="2200" dirty="0"/>
              <a:t>to an integer variable.</a:t>
            </a:r>
          </a:p>
        </p:txBody>
      </p:sp>
    </p:spTree>
    <p:extLst>
      <p:ext uri="{BB962C8B-B14F-4D97-AF65-F5344CB8AC3E}">
        <p14:creationId xmlns:p14="http://schemas.microsoft.com/office/powerpoint/2010/main" val="37064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CBD1-0B30-C745-B8E2-6D316A35390D}" type="slidenum">
              <a:rPr lang="en-US"/>
              <a:pPr/>
              <a:t>9</a:t>
            </a:fld>
            <a:endParaRPr 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and Comparison Compatible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928" y="1295400"/>
            <a:ext cx="8778144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Pascal, a value is </a:t>
            </a:r>
            <a:r>
              <a:rPr lang="en-US" dirty="0">
                <a:solidFill>
                  <a:srgbClr val="B23C00"/>
                </a:solidFill>
              </a:rPr>
              <a:t>assignment-compatible </a:t>
            </a:r>
            <a:br>
              <a:rPr lang="en-US" dirty="0">
                <a:solidFill>
                  <a:srgbClr val="B23C00"/>
                </a:solidFill>
              </a:rPr>
            </a:br>
            <a:r>
              <a:rPr lang="en-US" dirty="0"/>
              <a:t>with a target variable if: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both have the same type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target is real and the value is integer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they are both strings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Two values are </a:t>
            </a:r>
            <a:r>
              <a:rPr lang="en-US" dirty="0">
                <a:solidFill>
                  <a:srgbClr val="B23C00"/>
                </a:solidFill>
              </a:rPr>
              <a:t>comparison-compatible </a:t>
            </a:r>
            <a:br>
              <a:rPr lang="en-US" dirty="0"/>
            </a:br>
            <a:r>
              <a:rPr lang="en-US" dirty="0"/>
              <a:t>(they can be compared with relational operators) if: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both have the same type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one is integer and the other is real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they are both strings</a:t>
            </a:r>
          </a:p>
        </p:txBody>
      </p:sp>
    </p:spTree>
    <p:extLst>
      <p:ext uri="{BB962C8B-B14F-4D97-AF65-F5344CB8AC3E}">
        <p14:creationId xmlns:p14="http://schemas.microsoft.com/office/powerpoint/2010/main" val="31226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2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2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34091</TotalTime>
  <Words>2144</Words>
  <Application>Microsoft Macintosh PowerPoint</Application>
  <PresentationFormat>On-screen Show (4:3)</PresentationFormat>
  <Paragraphs>279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Times New Roman</vt:lpstr>
      <vt:lpstr>Wingdings</vt:lpstr>
      <vt:lpstr>Quadrant</vt:lpstr>
      <vt:lpstr>CS 153: Concepts of Compiler Design September 29 Class Meeting</vt:lpstr>
      <vt:lpstr>Multipass Compilers</vt:lpstr>
      <vt:lpstr>Multipass Compilers, cont’d</vt:lpstr>
      <vt:lpstr>Pcl6 Main</vt:lpstr>
      <vt:lpstr>Pcl6 Main, cont’d</vt:lpstr>
      <vt:lpstr>Pass 2 Visit Methods for Type Definitions</vt:lpstr>
      <vt:lpstr>Type Checking</vt:lpstr>
      <vt:lpstr>Type Checking</vt:lpstr>
      <vt:lpstr>Assignment and Comparison Compatible</vt:lpstr>
      <vt:lpstr>New Fields for Parse Tree Nodes</vt:lpstr>
      <vt:lpstr>New Fields for Parse Tree Nodes, cont’d</vt:lpstr>
      <vt:lpstr>New Fields for Parse Tree Nodes, cont’d</vt:lpstr>
      <vt:lpstr>New Fields for Parse Tree Nodes, cont’d</vt:lpstr>
      <vt:lpstr>Class TypeChecker </vt:lpstr>
      <vt:lpstr>Type Checking Expressions</vt:lpstr>
      <vt:lpstr>Pass 2 Type Checking</vt:lpstr>
      <vt:lpstr>Pass 2 Type Checking, cont’d</vt:lpstr>
      <vt:lpstr>Pass 2 Type Checking, cont’d</vt:lpstr>
      <vt:lpstr>Cross-Reference Listing</vt:lpstr>
    </vt:vector>
  </TitlesOfParts>
  <Company>Apropos 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153: Concepts of Compiler Design</dc:title>
  <dc:creator>Ronald Mak</dc:creator>
  <cp:lastModifiedBy>Ron Mak</cp:lastModifiedBy>
  <cp:revision>535</cp:revision>
  <dcterms:created xsi:type="dcterms:W3CDTF">2008-01-12T03:52:55Z</dcterms:created>
  <dcterms:modified xsi:type="dcterms:W3CDTF">2020-09-29T07:24:59Z</dcterms:modified>
</cp:coreProperties>
</file>