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9" r:id="rId3"/>
    <p:sldId id="350" r:id="rId4"/>
    <p:sldId id="293" r:id="rId5"/>
    <p:sldId id="348" r:id="rId6"/>
    <p:sldId id="295" r:id="rId7"/>
    <p:sldId id="296" r:id="rId8"/>
    <p:sldId id="297" r:id="rId9"/>
    <p:sldId id="298" r:id="rId10"/>
    <p:sldId id="299" r:id="rId11"/>
    <p:sldId id="300" r:id="rId12"/>
    <p:sldId id="305" r:id="rId13"/>
    <p:sldId id="306" r:id="rId14"/>
    <p:sldId id="307" r:id="rId15"/>
    <p:sldId id="316" r:id="rId16"/>
    <p:sldId id="265" r:id="rId17"/>
    <p:sldId id="266" r:id="rId18"/>
    <p:sldId id="267" r:id="rId19"/>
    <p:sldId id="268" r:id="rId20"/>
    <p:sldId id="281" r:id="rId21"/>
    <p:sldId id="308" r:id="rId22"/>
    <p:sldId id="257" r:id="rId23"/>
    <p:sldId id="258" r:id="rId24"/>
    <p:sldId id="259" r:id="rId25"/>
    <p:sldId id="260" r:id="rId26"/>
    <p:sldId id="309" r:id="rId27"/>
    <p:sldId id="310" r:id="rId28"/>
    <p:sldId id="311" r:id="rId29"/>
    <p:sldId id="312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  <a:srgbClr val="D7FFFF"/>
    <a:srgbClr val="945200"/>
    <a:srgbClr val="FF9300"/>
    <a:srgbClr val="CC99FF"/>
    <a:srgbClr val="D883FF"/>
    <a:srgbClr val="8F0000"/>
    <a:srgbClr val="DEF0F2"/>
    <a:srgbClr val="B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1" autoAdjust="0"/>
    <p:restoredTop sz="97056" autoAdjust="0"/>
  </p:normalViewPr>
  <p:slideViewPr>
    <p:cSldViewPr>
      <p:cViewPr varScale="1">
        <p:scale>
          <a:sx n="190" d="100"/>
          <a:sy n="190" d="100"/>
        </p:scale>
        <p:origin x="192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6682" y="6248400"/>
            <a:ext cx="640118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  <a:r>
              <a:rPr lang="en-US" sz="1000" baseline="0" dirty="0"/>
              <a:t> Science Dept.</a:t>
            </a:r>
          </a:p>
          <a:p>
            <a:r>
              <a:rPr lang="en-US" sz="1000" baseline="0" dirty="0"/>
              <a:t>Fall 2020: October 1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40637" y="6263609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CS 153: Concepts of Compiler </a:t>
            </a:r>
            <a:r>
              <a:rPr lang="en-US" sz="1000" baseline="0" dirty="0"/>
              <a:t>Design</a:t>
            </a:r>
            <a:br>
              <a:rPr lang="en-US" sz="1000" baseline="0" dirty="0"/>
            </a:br>
            <a:r>
              <a:rPr lang="en-US" sz="1000" baseline="0" dirty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153: Concepts of Compiler Design</a:t>
            </a:r>
            <a:br>
              <a:rPr lang="en-US" sz="3600" dirty="0"/>
            </a:br>
            <a:r>
              <a:rPr lang="en-US" sz="2400" dirty="0"/>
              <a:t>October 1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2020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E40B1E2-D825-0847-B550-764CAC45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CF7-9242-194A-9FCD-D5F92D81AFAD}" type="slidenum">
              <a:rPr lang="en-US"/>
              <a:pPr/>
              <a:t>10</a:t>
            </a:fld>
            <a:endParaRPr lang="en-US"/>
          </a:p>
        </p:txBody>
      </p:sp>
      <p:sp>
        <p:nvSpPr>
          <p:cNvPr id="463874" name="Rectangle 2"/>
          <p:cNvSpPr>
            <a:spLocks noChangeArrowheads="1"/>
          </p:cNvSpPr>
          <p:nvPr/>
        </p:nvSpPr>
        <p:spPr bwMode="auto">
          <a:xfrm>
            <a:off x="274638" y="593725"/>
            <a:ext cx="2559050" cy="58531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365125" y="1235075"/>
            <a:ext cx="2378075" cy="25590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47688" y="1782763"/>
            <a:ext cx="201295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365125" y="3978275"/>
            <a:ext cx="2378075" cy="12795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78" name="Text Box 6"/>
          <p:cNvSpPr txBox="1">
            <a:spLocks noChangeArrowheads="1"/>
          </p:cNvSpPr>
          <p:nvPr/>
        </p:nvSpPr>
        <p:spPr bwMode="auto">
          <a:xfrm>
            <a:off x="457200" y="657225"/>
            <a:ext cx="2117725" cy="575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 dirty="0">
                <a:latin typeface="Courier New" charset="0"/>
              </a:rPr>
              <a:t>PROGRAM main1;</a:t>
            </a:r>
          </a:p>
          <a:p>
            <a:r>
              <a:rPr lang="en-US" sz="1200" b="1" dirty="0">
                <a:latin typeface="Courier New" charset="0"/>
              </a:rPr>
              <a:t>VAR </a:t>
            </a:r>
            <a:r>
              <a:rPr lang="en-US" sz="1200" b="1" dirty="0" err="1">
                <a:latin typeface="Courier New" charset="0"/>
              </a:rPr>
              <a:t>i</a:t>
            </a:r>
            <a:r>
              <a:rPr lang="en-US" sz="1200" b="1" dirty="0">
                <a:latin typeface="Courier New" charset="0"/>
              </a:rPr>
              <a:t>, j : integer;</a:t>
            </a:r>
          </a:p>
          <a:p>
            <a:endParaRPr lang="en-US" sz="1200" b="1" dirty="0">
              <a:latin typeface="Courier New" charset="0"/>
            </a:endParaRPr>
          </a:p>
          <a:p>
            <a:r>
              <a:rPr lang="en-US" sz="1200" b="1" dirty="0">
                <a:latin typeface="Courier New" charset="0"/>
              </a:rPr>
              <a:t>PROCEDURE proc2a;</a:t>
            </a:r>
          </a:p>
          <a:p>
            <a:r>
              <a:rPr lang="en-US" sz="1200" b="1" dirty="0">
                <a:latin typeface="Courier New" charset="0"/>
              </a:rPr>
              <a:t>  VAR m : integer;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latin typeface="Courier New" charset="0"/>
              </a:rPr>
              <a:t>  PROCEDURE proc3;</a:t>
            </a:r>
          </a:p>
          <a:p>
            <a:r>
              <a:rPr lang="en-US" sz="1200" b="1" dirty="0">
                <a:latin typeface="Courier New" charset="0"/>
              </a:rPr>
              <a:t>      VAR j : integer</a:t>
            </a:r>
          </a:p>
          <a:p>
            <a:r>
              <a:rPr lang="en-US" sz="1200" b="1" dirty="0">
                <a:latin typeface="Courier New" charset="0"/>
              </a:rPr>
              <a:t>      BEGIN</a:t>
            </a:r>
          </a:p>
          <a:p>
            <a:r>
              <a:rPr lang="en-US" sz="1200" b="1" dirty="0">
                <a:latin typeface="Courier New" charset="0"/>
              </a:rPr>
              <a:t>        j := </a:t>
            </a:r>
            <a:r>
              <a:rPr lang="en-US" sz="1200" b="1" dirty="0" err="1">
                <a:latin typeface="Courier New" charset="0"/>
              </a:rPr>
              <a:t>i</a:t>
            </a:r>
            <a:r>
              <a:rPr lang="en-US" sz="1200" b="1" dirty="0">
                <a:latin typeface="Courier New" charset="0"/>
              </a:rPr>
              <a:t> + m;</a:t>
            </a:r>
          </a:p>
          <a:p>
            <a:r>
              <a:rPr lang="en-US" sz="1200" b="1" dirty="0">
                <a:latin typeface="Courier New" charset="0"/>
              </a:rPr>
              <a:t>      END;</a:t>
            </a:r>
          </a:p>
          <a:p>
            <a:endParaRPr lang="en-US" sz="1200" b="1" dirty="0">
              <a:latin typeface="Courier New" charset="0"/>
            </a:endParaRPr>
          </a:p>
          <a:p>
            <a:r>
              <a:rPr lang="en-US" sz="1200" b="1" dirty="0">
                <a:latin typeface="Courier New" charset="0"/>
              </a:rPr>
              <a:t>  BEGIN {proc2a}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  <a:r>
              <a:rPr lang="en-US" sz="1200" b="1" dirty="0" err="1">
                <a:latin typeface="Courier New" charset="0"/>
              </a:rPr>
              <a:t>i</a:t>
            </a:r>
            <a:r>
              <a:rPr lang="en-US" sz="1200" b="1" dirty="0">
                <a:latin typeface="Courier New" charset="0"/>
              </a:rPr>
              <a:t> := 11;</a:t>
            </a:r>
          </a:p>
          <a:p>
            <a:r>
              <a:rPr lang="en-US" sz="1200" b="1" dirty="0">
                <a:latin typeface="Courier New" charset="0"/>
              </a:rPr>
              <a:t>    m := j;</a:t>
            </a:r>
          </a:p>
          <a:p>
            <a:r>
              <a:rPr lang="en-US" sz="1200" b="1" dirty="0">
                <a:latin typeface="Courier New" charset="0"/>
              </a:rPr>
              <a:t>    proc3;</a:t>
            </a:r>
          </a:p>
          <a:p>
            <a:r>
              <a:rPr lang="en-US" sz="1200" b="1" dirty="0">
                <a:latin typeface="Courier New" charset="0"/>
              </a:rPr>
              <a:t>  END;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latin typeface="Courier New" charset="0"/>
              </a:rPr>
              <a:t>PROCEDURE proc2b;</a:t>
            </a:r>
          </a:p>
          <a:p>
            <a:r>
              <a:rPr lang="en-US" sz="1200" b="1" dirty="0">
                <a:latin typeface="Courier New" charset="0"/>
              </a:rPr>
              <a:t>  VAR j, m : integer;</a:t>
            </a:r>
          </a:p>
          <a:p>
            <a:r>
              <a:rPr lang="en-US" sz="1200" b="1" dirty="0">
                <a:latin typeface="Courier New" charset="0"/>
              </a:rPr>
              <a:t>  BEGIN</a:t>
            </a:r>
          </a:p>
          <a:p>
            <a:r>
              <a:rPr lang="en-US" sz="1200" b="1" dirty="0">
                <a:latin typeface="Courier New" charset="0"/>
              </a:rPr>
              <a:t>    j := 14;</a:t>
            </a:r>
          </a:p>
          <a:p>
            <a:r>
              <a:rPr lang="en-US" sz="1200" b="1" dirty="0">
                <a:latin typeface="Courier New" charset="0"/>
              </a:rPr>
              <a:t>    m := 5;</a:t>
            </a:r>
          </a:p>
          <a:p>
            <a:r>
              <a:rPr lang="en-US" sz="1200" b="1" dirty="0">
                <a:latin typeface="Courier New" charset="0"/>
              </a:rPr>
              <a:t>    proc2a;</a:t>
            </a:r>
          </a:p>
          <a:p>
            <a:r>
              <a:rPr lang="en-US" sz="1200" b="1" dirty="0">
                <a:latin typeface="Courier New" charset="0"/>
              </a:rPr>
              <a:t>  END;</a:t>
            </a:r>
          </a:p>
          <a:p>
            <a:endParaRPr lang="en-US" sz="1200" b="1" dirty="0">
              <a:latin typeface="Courier New" charset="0"/>
            </a:endParaRPr>
          </a:p>
          <a:p>
            <a:r>
              <a:rPr lang="en-US" sz="1200" b="1" dirty="0">
                <a:latin typeface="Courier New" charset="0"/>
              </a:rPr>
              <a:t>BEGIN {main1}</a:t>
            </a:r>
          </a:p>
          <a:p>
            <a:r>
              <a:rPr lang="en-US" sz="1200" b="1" dirty="0">
                <a:latin typeface="Courier New" charset="0"/>
              </a:rPr>
              <a:t>  </a:t>
            </a:r>
            <a:r>
              <a:rPr lang="en-US" sz="1200" b="1" dirty="0" err="1">
                <a:latin typeface="Courier New" charset="0"/>
              </a:rPr>
              <a:t>i</a:t>
            </a:r>
            <a:r>
              <a:rPr lang="en-US" sz="1200" b="1" dirty="0">
                <a:latin typeface="Courier New" charset="0"/>
              </a:rPr>
              <a:t> := 33;</a:t>
            </a:r>
          </a:p>
          <a:p>
            <a:r>
              <a:rPr lang="en-US" sz="1200" b="1" dirty="0">
                <a:latin typeface="Courier New" charset="0"/>
              </a:rPr>
              <a:t>  j := 55;</a:t>
            </a:r>
          </a:p>
          <a:p>
            <a:r>
              <a:rPr lang="en-US" sz="1200" b="1" dirty="0">
                <a:latin typeface="Courier New" charset="0"/>
              </a:rPr>
              <a:t>  proc2b;</a:t>
            </a:r>
          </a:p>
          <a:p>
            <a:r>
              <a:rPr lang="en-US" sz="1200" b="1" dirty="0">
                <a:latin typeface="Courier New" charset="0"/>
              </a:rPr>
              <a:t>END.</a:t>
            </a:r>
          </a:p>
        </p:txBody>
      </p:sp>
      <p:sp>
        <p:nvSpPr>
          <p:cNvPr id="463879" name="Rectangle 7"/>
          <p:cNvSpPr>
            <a:spLocks noGrp="1" noChangeArrowheads="1"/>
          </p:cNvSpPr>
          <p:nvPr>
            <p:ph type="title"/>
          </p:nvPr>
        </p:nvSpPr>
        <p:spPr>
          <a:xfrm>
            <a:off x="2832100" y="411163"/>
            <a:ext cx="5854700" cy="655637"/>
          </a:xfrm>
        </p:spPr>
        <p:txBody>
          <a:bodyPr/>
          <a:lstStyle/>
          <a:p>
            <a:r>
              <a:rPr lang="en-US" sz="2400"/>
              <a:t>Runtime Access to Nonlocal Variables</a:t>
            </a:r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2925763" y="1417638"/>
            <a:ext cx="2925762" cy="3841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1" name="Text Box 9"/>
          <p:cNvSpPr txBox="1">
            <a:spLocks noChangeArrowheads="1"/>
          </p:cNvSpPr>
          <p:nvPr/>
        </p:nvSpPr>
        <p:spPr bwMode="auto">
          <a:xfrm>
            <a:off x="3475038" y="5349875"/>
            <a:ext cx="183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grpSp>
        <p:nvGrpSpPr>
          <p:cNvPr id="463882" name="Group 10"/>
          <p:cNvGrpSpPr>
            <a:grpSpLocks/>
          </p:cNvGrpSpPr>
          <p:nvPr/>
        </p:nvGrpSpPr>
        <p:grpSpPr bwMode="auto">
          <a:xfrm>
            <a:off x="3108325" y="4618038"/>
            <a:ext cx="2566988" cy="549275"/>
            <a:chOff x="1843" y="2909"/>
            <a:chExt cx="1617" cy="346"/>
          </a:xfrm>
        </p:grpSpPr>
        <p:sp>
          <p:nvSpPr>
            <p:cNvPr id="463883" name="AutoShape 11"/>
            <p:cNvSpPr>
              <a:spLocks noChangeArrowheads="1"/>
            </p:cNvSpPr>
            <p:nvPr/>
          </p:nvSpPr>
          <p:spPr bwMode="auto">
            <a:xfrm>
              <a:off x="1843" y="2909"/>
              <a:ext cx="1613" cy="3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3884" name="Text Box 12"/>
            <p:cNvSpPr txBox="1">
              <a:spLocks noChangeArrowheads="1"/>
            </p:cNvSpPr>
            <p:nvPr/>
          </p:nvSpPr>
          <p:spPr bwMode="auto">
            <a:xfrm>
              <a:off x="2880" y="2909"/>
              <a:ext cx="58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SF: main1</a:t>
              </a:r>
            </a:p>
          </p:txBody>
        </p:sp>
        <p:grpSp>
          <p:nvGrpSpPr>
            <p:cNvPr id="463885" name="Group 13"/>
            <p:cNvGrpSpPr>
              <a:grpSpLocks/>
            </p:cNvGrpSpPr>
            <p:nvPr/>
          </p:nvGrpSpPr>
          <p:grpSpPr bwMode="auto">
            <a:xfrm>
              <a:off x="1959" y="2966"/>
              <a:ext cx="405" cy="179"/>
              <a:chOff x="979" y="3485"/>
              <a:chExt cx="405" cy="179"/>
            </a:xfrm>
          </p:grpSpPr>
          <p:sp>
            <p:nvSpPr>
              <p:cNvPr id="463886" name="Text Box 14"/>
              <p:cNvSpPr txBox="1">
                <a:spLocks noChangeArrowheads="1"/>
              </p:cNvSpPr>
              <p:nvPr/>
            </p:nvSpPr>
            <p:spPr bwMode="auto">
              <a:xfrm>
                <a:off x="979" y="3487"/>
                <a:ext cx="17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latin typeface="Courier New" charset="0"/>
                  </a:rPr>
                  <a:t>i</a:t>
                </a:r>
              </a:p>
            </p:txBody>
          </p:sp>
          <p:sp>
            <p:nvSpPr>
              <p:cNvPr id="463887" name="Text Box 15"/>
              <p:cNvSpPr txBox="1">
                <a:spLocks noChangeArrowheads="1"/>
              </p:cNvSpPr>
              <p:nvPr/>
            </p:nvSpPr>
            <p:spPr bwMode="auto">
              <a:xfrm>
                <a:off x="1154" y="3485"/>
                <a:ext cx="23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    </a:t>
                </a:r>
              </a:p>
            </p:txBody>
          </p:sp>
        </p:grpSp>
        <p:grpSp>
          <p:nvGrpSpPr>
            <p:cNvPr id="463888" name="Group 16"/>
            <p:cNvGrpSpPr>
              <a:grpSpLocks/>
            </p:cNvGrpSpPr>
            <p:nvPr/>
          </p:nvGrpSpPr>
          <p:grpSpPr bwMode="auto">
            <a:xfrm>
              <a:off x="2419" y="2966"/>
              <a:ext cx="405" cy="179"/>
              <a:chOff x="979" y="3485"/>
              <a:chExt cx="405" cy="179"/>
            </a:xfrm>
          </p:grpSpPr>
          <p:sp>
            <p:nvSpPr>
              <p:cNvPr id="463889" name="Text Box 17"/>
              <p:cNvSpPr txBox="1">
                <a:spLocks noChangeArrowheads="1"/>
              </p:cNvSpPr>
              <p:nvPr/>
            </p:nvSpPr>
            <p:spPr bwMode="auto">
              <a:xfrm>
                <a:off x="979" y="3487"/>
                <a:ext cx="17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latin typeface="Courier New" charset="0"/>
                  </a:rPr>
                  <a:t>j</a:t>
                </a:r>
              </a:p>
            </p:txBody>
          </p:sp>
          <p:sp>
            <p:nvSpPr>
              <p:cNvPr id="463890" name="Text Box 18"/>
              <p:cNvSpPr txBox="1">
                <a:spLocks noChangeArrowheads="1"/>
              </p:cNvSpPr>
              <p:nvPr/>
            </p:nvSpPr>
            <p:spPr bwMode="auto">
              <a:xfrm>
                <a:off x="1154" y="3485"/>
                <a:ext cx="23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    </a:t>
                </a:r>
              </a:p>
            </p:txBody>
          </p:sp>
        </p:grpSp>
      </p:grpSp>
      <p:grpSp>
        <p:nvGrpSpPr>
          <p:cNvPr id="463891" name="Group 19"/>
          <p:cNvGrpSpPr>
            <a:grpSpLocks/>
          </p:cNvGrpSpPr>
          <p:nvPr/>
        </p:nvGrpSpPr>
        <p:grpSpPr bwMode="auto">
          <a:xfrm>
            <a:off x="3108325" y="3154363"/>
            <a:ext cx="2560638" cy="549275"/>
            <a:chOff x="1843" y="1987"/>
            <a:chExt cx="1613" cy="346"/>
          </a:xfrm>
        </p:grpSpPr>
        <p:sp>
          <p:nvSpPr>
            <p:cNvPr id="463892" name="AutoShape 20"/>
            <p:cNvSpPr>
              <a:spLocks noChangeArrowheads="1"/>
            </p:cNvSpPr>
            <p:nvPr/>
          </p:nvSpPr>
          <p:spPr bwMode="auto">
            <a:xfrm>
              <a:off x="1843" y="1987"/>
              <a:ext cx="1613" cy="3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3893" name="Text Box 21"/>
            <p:cNvSpPr txBox="1">
              <a:spLocks noChangeArrowheads="1"/>
            </p:cNvSpPr>
            <p:nvPr/>
          </p:nvSpPr>
          <p:spPr bwMode="auto">
            <a:xfrm>
              <a:off x="2823" y="1987"/>
              <a:ext cx="61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SF: proc2a</a:t>
              </a:r>
            </a:p>
          </p:txBody>
        </p:sp>
        <p:grpSp>
          <p:nvGrpSpPr>
            <p:cNvPr id="463894" name="Group 22"/>
            <p:cNvGrpSpPr>
              <a:grpSpLocks/>
            </p:cNvGrpSpPr>
            <p:nvPr/>
          </p:nvGrpSpPr>
          <p:grpSpPr bwMode="auto">
            <a:xfrm>
              <a:off x="1959" y="2045"/>
              <a:ext cx="405" cy="179"/>
              <a:chOff x="977" y="3197"/>
              <a:chExt cx="405" cy="179"/>
            </a:xfrm>
          </p:grpSpPr>
          <p:sp>
            <p:nvSpPr>
              <p:cNvPr id="463895" name="Text Box 23"/>
              <p:cNvSpPr txBox="1">
                <a:spLocks noChangeArrowheads="1"/>
              </p:cNvSpPr>
              <p:nvPr/>
            </p:nvSpPr>
            <p:spPr bwMode="auto">
              <a:xfrm>
                <a:off x="977" y="3199"/>
                <a:ext cx="17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latin typeface="Courier New" charset="0"/>
                  </a:rPr>
                  <a:t>m</a:t>
                </a:r>
              </a:p>
            </p:txBody>
          </p:sp>
          <p:sp>
            <p:nvSpPr>
              <p:cNvPr id="463896" name="Text Box 24"/>
              <p:cNvSpPr txBox="1">
                <a:spLocks noChangeArrowheads="1"/>
              </p:cNvSpPr>
              <p:nvPr/>
            </p:nvSpPr>
            <p:spPr bwMode="auto">
              <a:xfrm>
                <a:off x="1152" y="3197"/>
                <a:ext cx="23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    </a:t>
                </a:r>
              </a:p>
            </p:txBody>
          </p:sp>
        </p:grpSp>
      </p:grpSp>
      <p:grpSp>
        <p:nvGrpSpPr>
          <p:cNvPr id="463897" name="Group 25"/>
          <p:cNvGrpSpPr>
            <a:grpSpLocks/>
          </p:cNvGrpSpPr>
          <p:nvPr/>
        </p:nvGrpSpPr>
        <p:grpSpPr bwMode="auto">
          <a:xfrm>
            <a:off x="3108325" y="2422525"/>
            <a:ext cx="2560638" cy="549275"/>
            <a:chOff x="1843" y="1526"/>
            <a:chExt cx="1613" cy="346"/>
          </a:xfrm>
        </p:grpSpPr>
        <p:sp>
          <p:nvSpPr>
            <p:cNvPr id="463898" name="AutoShape 26"/>
            <p:cNvSpPr>
              <a:spLocks noChangeArrowheads="1"/>
            </p:cNvSpPr>
            <p:nvPr/>
          </p:nvSpPr>
          <p:spPr bwMode="auto">
            <a:xfrm>
              <a:off x="1843" y="1526"/>
              <a:ext cx="1613" cy="3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3899" name="Text Box 27"/>
            <p:cNvSpPr txBox="1">
              <a:spLocks noChangeArrowheads="1"/>
            </p:cNvSpPr>
            <p:nvPr/>
          </p:nvSpPr>
          <p:spPr bwMode="auto">
            <a:xfrm>
              <a:off x="2823" y="1526"/>
              <a:ext cx="56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SF: proc3</a:t>
              </a:r>
            </a:p>
          </p:txBody>
        </p:sp>
        <p:grpSp>
          <p:nvGrpSpPr>
            <p:cNvPr id="463900" name="Group 28"/>
            <p:cNvGrpSpPr>
              <a:grpSpLocks/>
            </p:cNvGrpSpPr>
            <p:nvPr/>
          </p:nvGrpSpPr>
          <p:grpSpPr bwMode="auto">
            <a:xfrm>
              <a:off x="1959" y="1584"/>
              <a:ext cx="405" cy="179"/>
              <a:chOff x="977" y="3197"/>
              <a:chExt cx="405" cy="179"/>
            </a:xfrm>
          </p:grpSpPr>
          <p:sp>
            <p:nvSpPr>
              <p:cNvPr id="463901" name="Text Box 29"/>
              <p:cNvSpPr txBox="1">
                <a:spLocks noChangeArrowheads="1"/>
              </p:cNvSpPr>
              <p:nvPr/>
            </p:nvSpPr>
            <p:spPr bwMode="auto">
              <a:xfrm>
                <a:off x="977" y="3199"/>
                <a:ext cx="17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latin typeface="Courier New" charset="0"/>
                  </a:rPr>
                  <a:t>j</a:t>
                </a:r>
              </a:p>
            </p:txBody>
          </p:sp>
          <p:sp>
            <p:nvSpPr>
              <p:cNvPr id="463902" name="Text Box 30"/>
              <p:cNvSpPr txBox="1">
                <a:spLocks noChangeArrowheads="1"/>
              </p:cNvSpPr>
              <p:nvPr/>
            </p:nvSpPr>
            <p:spPr bwMode="auto">
              <a:xfrm>
                <a:off x="1152" y="3197"/>
                <a:ext cx="23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    </a:t>
                </a:r>
              </a:p>
            </p:txBody>
          </p:sp>
        </p:grpSp>
      </p:grpSp>
      <p:sp>
        <p:nvSpPr>
          <p:cNvPr id="463903" name="Rectangle 31"/>
          <p:cNvSpPr>
            <a:spLocks noChangeArrowheads="1"/>
          </p:cNvSpPr>
          <p:nvPr/>
        </p:nvSpPr>
        <p:spPr bwMode="auto">
          <a:xfrm>
            <a:off x="627063" y="5626100"/>
            <a:ext cx="914400" cy="40163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904" name="Text Box 32"/>
          <p:cNvSpPr txBox="1">
            <a:spLocks noChangeArrowheads="1"/>
          </p:cNvSpPr>
          <p:nvPr/>
        </p:nvSpPr>
        <p:spPr bwMode="auto">
          <a:xfrm>
            <a:off x="3571875" y="47069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33</a:t>
            </a:r>
          </a:p>
        </p:txBody>
      </p:sp>
      <p:sp>
        <p:nvSpPr>
          <p:cNvPr id="463905" name="Text Box 33"/>
          <p:cNvSpPr txBox="1">
            <a:spLocks noChangeArrowheads="1"/>
          </p:cNvSpPr>
          <p:nvPr/>
        </p:nvSpPr>
        <p:spPr bwMode="auto">
          <a:xfrm>
            <a:off x="4297363" y="4714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55</a:t>
            </a:r>
          </a:p>
        </p:txBody>
      </p:sp>
      <p:sp>
        <p:nvSpPr>
          <p:cNvPr id="463906" name="Rectangle 34"/>
          <p:cNvSpPr>
            <a:spLocks noChangeArrowheads="1"/>
          </p:cNvSpPr>
          <p:nvPr/>
        </p:nvSpPr>
        <p:spPr bwMode="auto">
          <a:xfrm>
            <a:off x="773113" y="4506913"/>
            <a:ext cx="914400" cy="3857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907" name="Text Box 35"/>
          <p:cNvSpPr txBox="1">
            <a:spLocks noChangeArrowheads="1"/>
          </p:cNvSpPr>
          <p:nvPr/>
        </p:nvSpPr>
        <p:spPr bwMode="auto">
          <a:xfrm>
            <a:off x="3576638" y="47069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11</a:t>
            </a:r>
          </a:p>
        </p:txBody>
      </p:sp>
      <p:sp>
        <p:nvSpPr>
          <p:cNvPr id="463908" name="Rectangle 36"/>
          <p:cNvSpPr>
            <a:spLocks noChangeArrowheads="1"/>
          </p:cNvSpPr>
          <p:nvPr/>
        </p:nvSpPr>
        <p:spPr bwMode="auto">
          <a:xfrm>
            <a:off x="781050" y="3049588"/>
            <a:ext cx="914400" cy="203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909" name="Line 37"/>
          <p:cNvSpPr>
            <a:spLocks noChangeShapeType="1"/>
          </p:cNvSpPr>
          <p:nvPr/>
        </p:nvSpPr>
        <p:spPr bwMode="auto">
          <a:xfrm>
            <a:off x="1719263" y="3219450"/>
            <a:ext cx="1784350" cy="1573213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10" name="Rectangle 38"/>
          <p:cNvSpPr>
            <a:spLocks noChangeArrowheads="1"/>
          </p:cNvSpPr>
          <p:nvPr/>
        </p:nvSpPr>
        <p:spPr bwMode="auto">
          <a:xfrm>
            <a:off x="781050" y="3241675"/>
            <a:ext cx="914400" cy="203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911" name="Text Box 39"/>
          <p:cNvSpPr txBox="1">
            <a:spLocks noChangeArrowheads="1"/>
          </p:cNvSpPr>
          <p:nvPr/>
        </p:nvSpPr>
        <p:spPr bwMode="auto">
          <a:xfrm>
            <a:off x="3578225" y="32496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55</a:t>
            </a:r>
          </a:p>
        </p:txBody>
      </p:sp>
      <p:sp>
        <p:nvSpPr>
          <p:cNvPr id="463912" name="Line 40"/>
          <p:cNvSpPr>
            <a:spLocks noChangeShapeType="1"/>
          </p:cNvSpPr>
          <p:nvPr/>
        </p:nvSpPr>
        <p:spPr bwMode="auto">
          <a:xfrm>
            <a:off x="1703388" y="3357563"/>
            <a:ext cx="1609725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3913" name="Group 41"/>
          <p:cNvGrpSpPr>
            <a:grpSpLocks/>
          </p:cNvGrpSpPr>
          <p:nvPr/>
        </p:nvGrpSpPr>
        <p:grpSpPr bwMode="auto">
          <a:xfrm>
            <a:off x="1543050" y="5018088"/>
            <a:ext cx="2706688" cy="628650"/>
            <a:chOff x="857" y="3161"/>
            <a:chExt cx="1705" cy="396"/>
          </a:xfrm>
        </p:grpSpPr>
        <p:sp>
          <p:nvSpPr>
            <p:cNvPr id="463914" name="Line 42"/>
            <p:cNvSpPr>
              <a:spLocks noChangeShapeType="1"/>
            </p:cNvSpPr>
            <p:nvPr/>
          </p:nvSpPr>
          <p:spPr bwMode="auto">
            <a:xfrm flipV="1">
              <a:off x="857" y="3166"/>
              <a:ext cx="1212" cy="39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915" name="Line 43"/>
            <p:cNvSpPr>
              <a:spLocks noChangeShapeType="1"/>
            </p:cNvSpPr>
            <p:nvPr/>
          </p:nvSpPr>
          <p:spPr bwMode="auto">
            <a:xfrm flipV="1">
              <a:off x="857" y="3161"/>
              <a:ext cx="1705" cy="39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3916" name="Rectangle 44"/>
          <p:cNvSpPr>
            <a:spLocks noChangeArrowheads="1"/>
          </p:cNvSpPr>
          <p:nvPr/>
        </p:nvSpPr>
        <p:spPr bwMode="auto">
          <a:xfrm>
            <a:off x="1198563" y="2327275"/>
            <a:ext cx="1103312" cy="203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917" name="Text Box 45"/>
          <p:cNvSpPr txBox="1">
            <a:spLocks noChangeArrowheads="1"/>
          </p:cNvSpPr>
          <p:nvPr/>
        </p:nvSpPr>
        <p:spPr bwMode="auto">
          <a:xfrm>
            <a:off x="3579813" y="251936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66</a:t>
            </a:r>
          </a:p>
        </p:txBody>
      </p:sp>
      <p:sp>
        <p:nvSpPr>
          <p:cNvPr id="463919" name="Line 47"/>
          <p:cNvSpPr>
            <a:spLocks noChangeShapeType="1"/>
          </p:cNvSpPr>
          <p:nvPr/>
        </p:nvSpPr>
        <p:spPr bwMode="auto">
          <a:xfrm>
            <a:off x="2281238" y="2457450"/>
            <a:ext cx="1076325" cy="168275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20" name="Line 48"/>
          <p:cNvSpPr>
            <a:spLocks noChangeShapeType="1"/>
          </p:cNvSpPr>
          <p:nvPr/>
        </p:nvSpPr>
        <p:spPr bwMode="auto">
          <a:xfrm>
            <a:off x="2287588" y="2471738"/>
            <a:ext cx="1230312" cy="936625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3921" name="Group 49"/>
          <p:cNvGrpSpPr>
            <a:grpSpLocks/>
          </p:cNvGrpSpPr>
          <p:nvPr/>
        </p:nvGrpSpPr>
        <p:grpSpPr bwMode="auto">
          <a:xfrm>
            <a:off x="3108325" y="3886200"/>
            <a:ext cx="2560638" cy="549275"/>
            <a:chOff x="1958" y="2448"/>
            <a:chExt cx="1613" cy="346"/>
          </a:xfrm>
        </p:grpSpPr>
        <p:grpSp>
          <p:nvGrpSpPr>
            <p:cNvPr id="463922" name="Group 50"/>
            <p:cNvGrpSpPr>
              <a:grpSpLocks/>
            </p:cNvGrpSpPr>
            <p:nvPr/>
          </p:nvGrpSpPr>
          <p:grpSpPr bwMode="auto">
            <a:xfrm>
              <a:off x="1958" y="2448"/>
              <a:ext cx="1613" cy="346"/>
              <a:chOff x="1843" y="2448"/>
              <a:chExt cx="1613" cy="346"/>
            </a:xfrm>
          </p:grpSpPr>
          <p:sp>
            <p:nvSpPr>
              <p:cNvPr id="463923" name="AutoShape 51"/>
              <p:cNvSpPr>
                <a:spLocks noChangeArrowheads="1"/>
              </p:cNvSpPr>
              <p:nvPr/>
            </p:nvSpPr>
            <p:spPr bwMode="auto">
              <a:xfrm>
                <a:off x="1843" y="2448"/>
                <a:ext cx="1613" cy="34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3924" name="Text Box 52"/>
              <p:cNvSpPr txBox="1">
                <a:spLocks noChangeArrowheads="1"/>
              </p:cNvSpPr>
              <p:nvPr/>
            </p:nvSpPr>
            <p:spPr bwMode="auto">
              <a:xfrm>
                <a:off x="2823" y="2448"/>
                <a:ext cx="623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/>
                  <a:t>SF: proc2b</a:t>
                </a:r>
              </a:p>
            </p:txBody>
          </p:sp>
          <p:grpSp>
            <p:nvGrpSpPr>
              <p:cNvPr id="463925" name="Group 53"/>
              <p:cNvGrpSpPr>
                <a:grpSpLocks/>
              </p:cNvGrpSpPr>
              <p:nvPr/>
            </p:nvGrpSpPr>
            <p:grpSpPr bwMode="auto">
              <a:xfrm>
                <a:off x="1959" y="2506"/>
                <a:ext cx="405" cy="179"/>
                <a:chOff x="977" y="3197"/>
                <a:chExt cx="405" cy="179"/>
              </a:xfrm>
            </p:grpSpPr>
            <p:sp>
              <p:nvSpPr>
                <p:cNvPr id="46392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977" y="3199"/>
                  <a:ext cx="17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latin typeface="Courier New" charset="0"/>
                    </a:rPr>
                    <a:t>j</a:t>
                  </a:r>
                </a:p>
              </p:txBody>
            </p:sp>
            <p:sp>
              <p:nvSpPr>
                <p:cNvPr id="46392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52" y="3197"/>
                  <a:ext cx="230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    </a:t>
                  </a:r>
                </a:p>
              </p:txBody>
            </p:sp>
          </p:grpSp>
        </p:grpSp>
        <p:grpSp>
          <p:nvGrpSpPr>
            <p:cNvPr id="463928" name="Group 56"/>
            <p:cNvGrpSpPr>
              <a:grpSpLocks/>
            </p:cNvGrpSpPr>
            <p:nvPr/>
          </p:nvGrpSpPr>
          <p:grpSpPr bwMode="auto">
            <a:xfrm>
              <a:off x="2534" y="2505"/>
              <a:ext cx="404" cy="174"/>
              <a:chOff x="2534" y="2505"/>
              <a:chExt cx="404" cy="174"/>
            </a:xfrm>
          </p:grpSpPr>
          <p:sp>
            <p:nvSpPr>
              <p:cNvPr id="463929" name="Rectangle 57"/>
              <p:cNvSpPr>
                <a:spLocks noChangeArrowheads="1"/>
              </p:cNvSpPr>
              <p:nvPr/>
            </p:nvSpPr>
            <p:spPr bwMode="auto">
              <a:xfrm>
                <a:off x="2707" y="2506"/>
                <a:ext cx="231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30" name="Text Box 58"/>
              <p:cNvSpPr txBox="1">
                <a:spLocks noChangeArrowheads="1"/>
              </p:cNvSpPr>
              <p:nvPr/>
            </p:nvSpPr>
            <p:spPr bwMode="auto">
              <a:xfrm>
                <a:off x="2534" y="2505"/>
                <a:ext cx="17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200"/>
                  <a:t>m</a:t>
                </a:r>
              </a:p>
            </p:txBody>
          </p:sp>
        </p:grpSp>
      </p:grpSp>
      <p:sp>
        <p:nvSpPr>
          <p:cNvPr id="46393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5943600" y="1295401"/>
            <a:ext cx="3017838" cy="4511014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Each parse tree node for a variable contains a pointer to the variable</a:t>
            </a:r>
            <a:r>
              <a:rPr lang="en-US" sz="1800" dirty="0">
                <a:latin typeface="Arial"/>
              </a:rPr>
              <a:t>’</a:t>
            </a:r>
            <a:r>
              <a:rPr lang="en-US" sz="1800" dirty="0"/>
              <a:t>s symbol table entry.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Each symbol table entry has the variable</a:t>
            </a:r>
            <a:r>
              <a:rPr lang="en-US" sz="1600" dirty="0">
                <a:latin typeface="Arial"/>
              </a:rPr>
              <a:t>’</a:t>
            </a:r>
            <a:r>
              <a:rPr lang="en-US" sz="1600" dirty="0"/>
              <a:t>s </a:t>
            </a:r>
            <a:br>
              <a:rPr lang="en-US" sz="1600" dirty="0"/>
            </a:br>
            <a:r>
              <a:rPr lang="en-US" sz="1600" dirty="0"/>
              <a:t>nesting level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b="1" i="1" dirty="0">
                <a:solidFill>
                  <a:srgbClr val="0033CC"/>
                </a:solidFill>
              </a:rPr>
              <a:t>n</a:t>
            </a:r>
            <a:r>
              <a:rPr lang="en-US" sz="1600" dirty="0"/>
              <a:t>.</a:t>
            </a:r>
          </a:p>
          <a:p>
            <a:pPr lvl="2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800" dirty="0"/>
              <a:t>To access the value of a variable at nesting level </a:t>
            </a:r>
            <a:r>
              <a:rPr lang="en-US" sz="1800" b="1" i="1" dirty="0">
                <a:solidFill>
                  <a:srgbClr val="0033CC"/>
                </a:solidFill>
              </a:rPr>
              <a:t>n</a:t>
            </a:r>
            <a:r>
              <a:rPr lang="en-US" sz="1800" dirty="0"/>
              <a:t>, the value must come from the </a:t>
            </a:r>
            <a:r>
              <a:rPr lang="en-US" sz="1800" u="sng" dirty="0"/>
              <a:t>topmost stack frame at level </a:t>
            </a:r>
            <a:r>
              <a:rPr lang="en-US" sz="1800" b="1" i="1" u="sng" dirty="0"/>
              <a:t>n</a:t>
            </a:r>
            <a:r>
              <a:rPr lang="en-US" sz="18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Search the runtime stack from top to bottom for the topmost stack frame at level </a:t>
            </a:r>
            <a:r>
              <a:rPr lang="en-US" sz="1800" b="1" i="1" dirty="0">
                <a:solidFill>
                  <a:srgbClr val="0033CC"/>
                </a:solidFill>
              </a:rPr>
              <a:t>n</a:t>
            </a:r>
            <a:r>
              <a:rPr lang="en-US" sz="1600" dirty="0"/>
              <a:t>.</a:t>
            </a:r>
          </a:p>
        </p:txBody>
      </p:sp>
      <p:sp>
        <p:nvSpPr>
          <p:cNvPr id="463932" name="Text Box 60"/>
          <p:cNvSpPr txBox="1">
            <a:spLocks noChangeArrowheads="1"/>
          </p:cNvSpPr>
          <p:nvPr/>
        </p:nvSpPr>
        <p:spPr bwMode="auto">
          <a:xfrm>
            <a:off x="2835275" y="5832475"/>
            <a:ext cx="42352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main1 </a:t>
            </a:r>
            <a:r>
              <a:rPr lang="en-US" b="1" dirty="0">
                <a:latin typeface="Courier New" charset="0"/>
                <a:sym typeface="Wingdings" charset="0"/>
              </a:rPr>
              <a:t>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sym typeface="Wingdings" charset="0"/>
              </a:rPr>
              <a:t>proc2b</a:t>
            </a:r>
            <a:r>
              <a:rPr lang="en-US" b="1" dirty="0">
                <a:latin typeface="Courier New" charset="0"/>
                <a:sym typeface="Wingdings" charset="0"/>
              </a:rPr>
              <a:t> 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sym typeface="Wingdings" charset="0"/>
              </a:rPr>
              <a:t>proc2a</a:t>
            </a:r>
            <a:r>
              <a:rPr lang="en-US" b="1" dirty="0">
                <a:latin typeface="Courier New" charset="0"/>
                <a:sym typeface="Wingdings" charset="0"/>
              </a:rPr>
              <a:t>  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sym typeface="Wingdings" charset="0"/>
              </a:rPr>
              <a:t>proc3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463933" name="Line 61"/>
          <p:cNvSpPr>
            <a:spLocks noChangeShapeType="1"/>
          </p:cNvSpPr>
          <p:nvPr/>
        </p:nvSpPr>
        <p:spPr bwMode="auto">
          <a:xfrm>
            <a:off x="1697038" y="3357563"/>
            <a:ext cx="2544762" cy="135413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34" name="Line 62"/>
          <p:cNvSpPr>
            <a:spLocks noChangeShapeType="1"/>
          </p:cNvSpPr>
          <p:nvPr/>
        </p:nvSpPr>
        <p:spPr bwMode="auto">
          <a:xfrm>
            <a:off x="2289175" y="2444750"/>
            <a:ext cx="1295400" cy="2208213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35" name="Text Box 63"/>
          <p:cNvSpPr txBox="1">
            <a:spLocks noChangeArrowheads="1"/>
          </p:cNvSpPr>
          <p:nvPr/>
        </p:nvSpPr>
        <p:spPr bwMode="auto">
          <a:xfrm>
            <a:off x="3581400" y="39893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14</a:t>
            </a:r>
          </a:p>
        </p:txBody>
      </p:sp>
      <p:grpSp>
        <p:nvGrpSpPr>
          <p:cNvPr id="463936" name="Group 64"/>
          <p:cNvGrpSpPr>
            <a:grpSpLocks/>
          </p:cNvGrpSpPr>
          <p:nvPr/>
        </p:nvGrpSpPr>
        <p:grpSpPr bwMode="auto">
          <a:xfrm>
            <a:off x="1687513" y="4162425"/>
            <a:ext cx="2609850" cy="438150"/>
            <a:chOff x="1063" y="2622"/>
            <a:chExt cx="1644" cy="276"/>
          </a:xfrm>
        </p:grpSpPr>
        <p:sp>
          <p:nvSpPr>
            <p:cNvPr id="463937" name="Line 65"/>
            <p:cNvSpPr>
              <a:spLocks noChangeShapeType="1"/>
            </p:cNvSpPr>
            <p:nvPr/>
          </p:nvSpPr>
          <p:spPr bwMode="auto">
            <a:xfrm flipV="1">
              <a:off x="1064" y="2622"/>
              <a:ext cx="1046" cy="27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938" name="Line 66"/>
            <p:cNvSpPr>
              <a:spLocks noChangeShapeType="1"/>
            </p:cNvSpPr>
            <p:nvPr/>
          </p:nvSpPr>
          <p:spPr bwMode="auto">
            <a:xfrm flipV="1">
              <a:off x="1063" y="2678"/>
              <a:ext cx="1644" cy="21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3939" name="Text Box 67"/>
          <p:cNvSpPr txBox="1">
            <a:spLocks noChangeArrowheads="1"/>
          </p:cNvSpPr>
          <p:nvPr/>
        </p:nvSpPr>
        <p:spPr bwMode="auto">
          <a:xfrm>
            <a:off x="4337050" y="398938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9679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63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63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6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6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6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6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63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63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6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46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6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6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903" grpId="0" animBg="1"/>
      <p:bldP spid="463903" grpId="1" animBg="1"/>
      <p:bldP spid="463904" grpId="0"/>
      <p:bldP spid="463904" grpId="1"/>
      <p:bldP spid="463904" grpId="2"/>
      <p:bldP spid="463905" grpId="0"/>
      <p:bldP spid="463905" grpId="1"/>
      <p:bldP spid="463906" grpId="0" animBg="1"/>
      <p:bldP spid="463906" grpId="1" animBg="1"/>
      <p:bldP spid="463907" grpId="0"/>
      <p:bldP spid="463907" grpId="1"/>
      <p:bldP spid="463908" grpId="0" animBg="1"/>
      <p:bldP spid="463908" grpId="1" animBg="1"/>
      <p:bldP spid="463909" grpId="0" animBg="1"/>
      <p:bldP spid="463909" grpId="1" animBg="1"/>
      <p:bldP spid="463910" grpId="0" animBg="1"/>
      <p:bldP spid="463910" grpId="1" animBg="1"/>
      <p:bldP spid="463911" grpId="0"/>
      <p:bldP spid="463911" grpId="1"/>
      <p:bldP spid="463912" grpId="0" animBg="1"/>
      <p:bldP spid="463912" grpId="1" animBg="1"/>
      <p:bldP spid="463916" grpId="0" animBg="1"/>
      <p:bldP spid="463916" grpId="1" animBg="1"/>
      <p:bldP spid="463917" grpId="0"/>
      <p:bldP spid="463917" grpId="1"/>
      <p:bldP spid="463919" grpId="0" animBg="1"/>
      <p:bldP spid="463919" grpId="1" animBg="1"/>
      <p:bldP spid="463920" grpId="0" animBg="1"/>
      <p:bldP spid="463920" grpId="1" animBg="1"/>
      <p:bldP spid="463933" grpId="0" animBg="1"/>
      <p:bldP spid="463933" grpId="1" animBg="1"/>
      <p:bldP spid="463934" grpId="0" animBg="1"/>
      <p:bldP spid="463934" grpId="1" animBg="1"/>
      <p:bldP spid="463935" grpId="0"/>
      <p:bldP spid="463935" grpId="1"/>
      <p:bldP spid="463939" grpId="0"/>
      <p:bldP spid="46393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D79-C47A-6246-B45C-0B7BACC07C9F}" type="slidenum">
              <a:rPr lang="en-US"/>
              <a:pPr/>
              <a:t>11</a:t>
            </a:fld>
            <a:endParaRPr lang="en-US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Runtime Display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12163" cy="4835525"/>
          </a:xfrm>
        </p:spPr>
        <p:txBody>
          <a:bodyPr/>
          <a:lstStyle/>
          <a:p>
            <a:r>
              <a:rPr lang="en-US" dirty="0"/>
              <a:t>A vector called the </a:t>
            </a:r>
            <a:r>
              <a:rPr lang="en-US" dirty="0">
                <a:solidFill>
                  <a:srgbClr val="B23C00"/>
                </a:solidFill>
              </a:rPr>
              <a:t>runtime display </a:t>
            </a:r>
            <a:r>
              <a:rPr lang="en-US" dirty="0"/>
              <a:t>makes it easier to access </a:t>
            </a:r>
            <a:r>
              <a:rPr lang="en-US" u="sng" dirty="0"/>
              <a:t>nonlocal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values.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This has nothing to do with video displays!</a:t>
            </a:r>
          </a:p>
        </p:txBody>
      </p:sp>
    </p:spTree>
    <p:extLst>
      <p:ext uri="{BB962C8B-B14F-4D97-AF65-F5344CB8AC3E}">
        <p14:creationId xmlns:p14="http://schemas.microsoft.com/office/powerpoint/2010/main" val="63502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D79-C47A-6246-B45C-0B7BACC07C9F}" type="slidenum">
              <a:rPr lang="en-US"/>
              <a:pPr/>
              <a:t>12</a:t>
            </a:fld>
            <a:endParaRPr lang="en-US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Runtime Display</a:t>
            </a:r>
            <a:r>
              <a:rPr lang="en-US" i="1" dirty="0"/>
              <a:t>, cont’d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03872" cy="4835525"/>
          </a:xfrm>
        </p:spPr>
        <p:txBody>
          <a:bodyPr/>
          <a:lstStyle/>
          <a:p>
            <a:r>
              <a:rPr lang="en-US" dirty="0"/>
              <a:t>Element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i="1" dirty="0"/>
              <a:t>n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of the display always points to the</a:t>
            </a:r>
            <a:br>
              <a:rPr lang="en-US" dirty="0"/>
            </a:br>
            <a:r>
              <a:rPr lang="en-US" u="sng" dirty="0"/>
              <a:t>topmost stack frame at scope nesting level </a:t>
            </a:r>
            <a:r>
              <a:rPr lang="en-US" i="1" u="sng" dirty="0"/>
              <a:t>n</a:t>
            </a:r>
            <a:r>
              <a:rPr lang="en-US" u="sng" dirty="0"/>
              <a:t>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on the runtime stack.</a:t>
            </a:r>
          </a:p>
          <a:p>
            <a:pPr lvl="5"/>
            <a:endParaRPr lang="en-US" dirty="0"/>
          </a:p>
          <a:p>
            <a:r>
              <a:rPr lang="en-US" dirty="0"/>
              <a:t>The display must be updated </a:t>
            </a:r>
            <a:br>
              <a:rPr lang="en-US" dirty="0"/>
            </a:br>
            <a:r>
              <a:rPr lang="en-US" dirty="0"/>
              <a:t>as stack frames are pushed onto </a:t>
            </a:r>
            <a:br>
              <a:rPr lang="en-US" dirty="0"/>
            </a:br>
            <a:r>
              <a:rPr lang="en-US" dirty="0"/>
              <a:t>and popped off the runtime stack.</a:t>
            </a:r>
          </a:p>
        </p:txBody>
      </p:sp>
    </p:spTree>
    <p:extLst>
      <p:ext uri="{BB962C8B-B14F-4D97-AF65-F5344CB8AC3E}">
        <p14:creationId xmlns:p14="http://schemas.microsoft.com/office/powerpoint/2010/main" val="130017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D79-C47A-6246-B45C-0B7BACC07C9F}" type="slidenum">
              <a:rPr lang="en-US"/>
              <a:pPr/>
              <a:t>13</a:t>
            </a:fld>
            <a:endParaRPr lang="en-US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Runtime Display</a:t>
            </a:r>
            <a:r>
              <a:rPr lang="en-US" i="1" dirty="0"/>
              <a:t>, cont’d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03872" cy="4835525"/>
          </a:xfrm>
        </p:spPr>
        <p:txBody>
          <a:bodyPr/>
          <a:lstStyle/>
          <a:p>
            <a:r>
              <a:rPr lang="en-US" dirty="0"/>
              <a:t>Whenever a new stack frame </a:t>
            </a:r>
            <a:br>
              <a:rPr lang="en-US" dirty="0"/>
            </a:br>
            <a:r>
              <a:rPr lang="en-US" dirty="0"/>
              <a:t>at level </a:t>
            </a:r>
            <a:r>
              <a:rPr lang="en-US" i="1" dirty="0"/>
              <a:t>n</a:t>
            </a:r>
            <a:r>
              <a:rPr lang="en-US" dirty="0"/>
              <a:t> is pushed onto the stack, </a:t>
            </a:r>
            <a:br>
              <a:rPr lang="en-US" dirty="0"/>
            </a:br>
            <a:r>
              <a:rPr lang="en-US" dirty="0"/>
              <a:t>it links to the previous topmost </a:t>
            </a:r>
            <a:br>
              <a:rPr lang="en-US" dirty="0"/>
            </a:br>
            <a:r>
              <a:rPr lang="en-US" dirty="0"/>
              <a:t>stack frame at level </a:t>
            </a:r>
            <a:r>
              <a:rPr lang="en-US" i="1" dirty="0"/>
              <a:t>n.</a:t>
            </a:r>
          </a:p>
          <a:p>
            <a:pPr lvl="5"/>
            <a:endParaRPr lang="en-US" i="1" dirty="0"/>
          </a:p>
          <a:p>
            <a:r>
              <a:rPr lang="en-US" dirty="0"/>
              <a:t>This link helps to restore the runtime stack </a:t>
            </a:r>
            <a:br>
              <a:rPr lang="en-US" dirty="0"/>
            </a:br>
            <a:r>
              <a:rPr lang="en-US" dirty="0"/>
              <a:t>as stack frames are popped off when returning from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237090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269-53DD-A84B-86C1-7D3D70EF2213}" type="slidenum">
              <a:rPr lang="en-US"/>
              <a:pPr/>
              <a:t>14</a:t>
            </a:fld>
            <a:endParaRPr lang="en-US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32100" y="411163"/>
            <a:ext cx="5854700" cy="655637"/>
          </a:xfrm>
        </p:spPr>
        <p:txBody>
          <a:bodyPr/>
          <a:lstStyle/>
          <a:p>
            <a:r>
              <a:rPr lang="en-US" sz="2400"/>
              <a:t>Runtime Access to Nonlocal Variables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108325" y="1417638"/>
            <a:ext cx="2925763" cy="3841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5140" name="Group 4"/>
          <p:cNvGrpSpPr>
            <a:grpSpLocks/>
          </p:cNvGrpSpPr>
          <p:nvPr/>
        </p:nvGrpSpPr>
        <p:grpSpPr bwMode="auto">
          <a:xfrm>
            <a:off x="3290888" y="4618038"/>
            <a:ext cx="2566987" cy="549275"/>
            <a:chOff x="1843" y="2909"/>
            <a:chExt cx="1617" cy="346"/>
          </a:xfrm>
        </p:grpSpPr>
        <p:sp>
          <p:nvSpPr>
            <p:cNvPr id="475141" name="AutoShape 5"/>
            <p:cNvSpPr>
              <a:spLocks noChangeArrowheads="1"/>
            </p:cNvSpPr>
            <p:nvPr/>
          </p:nvSpPr>
          <p:spPr bwMode="auto">
            <a:xfrm>
              <a:off x="1843" y="2909"/>
              <a:ext cx="1613" cy="3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75142" name="Text Box 6"/>
            <p:cNvSpPr txBox="1">
              <a:spLocks noChangeArrowheads="1"/>
            </p:cNvSpPr>
            <p:nvPr/>
          </p:nvSpPr>
          <p:spPr bwMode="auto">
            <a:xfrm>
              <a:off x="2880" y="2909"/>
              <a:ext cx="58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SF: main1</a:t>
              </a:r>
            </a:p>
          </p:txBody>
        </p:sp>
        <p:grpSp>
          <p:nvGrpSpPr>
            <p:cNvPr id="475143" name="Group 7"/>
            <p:cNvGrpSpPr>
              <a:grpSpLocks/>
            </p:cNvGrpSpPr>
            <p:nvPr/>
          </p:nvGrpSpPr>
          <p:grpSpPr bwMode="auto">
            <a:xfrm>
              <a:off x="1959" y="2966"/>
              <a:ext cx="405" cy="179"/>
              <a:chOff x="979" y="3485"/>
              <a:chExt cx="405" cy="179"/>
            </a:xfrm>
          </p:grpSpPr>
          <p:sp>
            <p:nvSpPr>
              <p:cNvPr id="475144" name="Text Box 8"/>
              <p:cNvSpPr txBox="1">
                <a:spLocks noChangeArrowheads="1"/>
              </p:cNvSpPr>
              <p:nvPr/>
            </p:nvSpPr>
            <p:spPr bwMode="auto">
              <a:xfrm>
                <a:off x="979" y="3487"/>
                <a:ext cx="17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latin typeface="Courier New" charset="0"/>
                  </a:rPr>
                  <a:t>i</a:t>
                </a:r>
              </a:p>
            </p:txBody>
          </p:sp>
          <p:sp>
            <p:nvSpPr>
              <p:cNvPr id="475145" name="Text Box 9"/>
              <p:cNvSpPr txBox="1">
                <a:spLocks noChangeArrowheads="1"/>
              </p:cNvSpPr>
              <p:nvPr/>
            </p:nvSpPr>
            <p:spPr bwMode="auto">
              <a:xfrm>
                <a:off x="1154" y="3485"/>
                <a:ext cx="23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    </a:t>
                </a:r>
              </a:p>
            </p:txBody>
          </p:sp>
        </p:grpSp>
        <p:grpSp>
          <p:nvGrpSpPr>
            <p:cNvPr id="475146" name="Group 10"/>
            <p:cNvGrpSpPr>
              <a:grpSpLocks/>
            </p:cNvGrpSpPr>
            <p:nvPr/>
          </p:nvGrpSpPr>
          <p:grpSpPr bwMode="auto">
            <a:xfrm>
              <a:off x="2419" y="2966"/>
              <a:ext cx="405" cy="179"/>
              <a:chOff x="979" y="3485"/>
              <a:chExt cx="405" cy="179"/>
            </a:xfrm>
          </p:grpSpPr>
          <p:sp>
            <p:nvSpPr>
              <p:cNvPr id="475147" name="Text Box 11"/>
              <p:cNvSpPr txBox="1">
                <a:spLocks noChangeArrowheads="1"/>
              </p:cNvSpPr>
              <p:nvPr/>
            </p:nvSpPr>
            <p:spPr bwMode="auto">
              <a:xfrm>
                <a:off x="979" y="3487"/>
                <a:ext cx="17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latin typeface="Courier New" charset="0"/>
                  </a:rPr>
                  <a:t>j</a:t>
                </a:r>
              </a:p>
            </p:txBody>
          </p:sp>
          <p:sp>
            <p:nvSpPr>
              <p:cNvPr id="475148" name="Text Box 12"/>
              <p:cNvSpPr txBox="1">
                <a:spLocks noChangeArrowheads="1"/>
              </p:cNvSpPr>
              <p:nvPr/>
            </p:nvSpPr>
            <p:spPr bwMode="auto">
              <a:xfrm>
                <a:off x="1154" y="3485"/>
                <a:ext cx="23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    </a:t>
                </a:r>
              </a:p>
            </p:txBody>
          </p:sp>
        </p:grpSp>
      </p:grpSp>
      <p:grpSp>
        <p:nvGrpSpPr>
          <p:cNvPr id="475149" name="Group 13"/>
          <p:cNvGrpSpPr>
            <a:grpSpLocks/>
          </p:cNvGrpSpPr>
          <p:nvPr/>
        </p:nvGrpSpPr>
        <p:grpSpPr bwMode="auto">
          <a:xfrm>
            <a:off x="3290888" y="3154363"/>
            <a:ext cx="2560637" cy="549275"/>
            <a:chOff x="1843" y="1987"/>
            <a:chExt cx="1613" cy="346"/>
          </a:xfrm>
        </p:grpSpPr>
        <p:sp>
          <p:nvSpPr>
            <p:cNvPr id="475150" name="AutoShape 14"/>
            <p:cNvSpPr>
              <a:spLocks noChangeArrowheads="1"/>
            </p:cNvSpPr>
            <p:nvPr/>
          </p:nvSpPr>
          <p:spPr bwMode="auto">
            <a:xfrm>
              <a:off x="1843" y="1987"/>
              <a:ext cx="1613" cy="3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75151" name="Text Box 15"/>
            <p:cNvSpPr txBox="1">
              <a:spLocks noChangeArrowheads="1"/>
            </p:cNvSpPr>
            <p:nvPr/>
          </p:nvSpPr>
          <p:spPr bwMode="auto">
            <a:xfrm>
              <a:off x="2823" y="1987"/>
              <a:ext cx="61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SF: proc2a</a:t>
              </a:r>
            </a:p>
          </p:txBody>
        </p:sp>
        <p:grpSp>
          <p:nvGrpSpPr>
            <p:cNvPr id="475152" name="Group 16"/>
            <p:cNvGrpSpPr>
              <a:grpSpLocks/>
            </p:cNvGrpSpPr>
            <p:nvPr/>
          </p:nvGrpSpPr>
          <p:grpSpPr bwMode="auto">
            <a:xfrm>
              <a:off x="1959" y="2045"/>
              <a:ext cx="405" cy="179"/>
              <a:chOff x="977" y="3197"/>
              <a:chExt cx="405" cy="179"/>
            </a:xfrm>
          </p:grpSpPr>
          <p:sp>
            <p:nvSpPr>
              <p:cNvPr id="475153" name="Text Box 17"/>
              <p:cNvSpPr txBox="1">
                <a:spLocks noChangeArrowheads="1"/>
              </p:cNvSpPr>
              <p:nvPr/>
            </p:nvSpPr>
            <p:spPr bwMode="auto">
              <a:xfrm>
                <a:off x="977" y="3199"/>
                <a:ext cx="17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latin typeface="Courier New" charset="0"/>
                  </a:rPr>
                  <a:t>m</a:t>
                </a:r>
              </a:p>
            </p:txBody>
          </p:sp>
          <p:sp>
            <p:nvSpPr>
              <p:cNvPr id="475154" name="Text Box 18"/>
              <p:cNvSpPr txBox="1">
                <a:spLocks noChangeArrowheads="1"/>
              </p:cNvSpPr>
              <p:nvPr/>
            </p:nvSpPr>
            <p:spPr bwMode="auto">
              <a:xfrm>
                <a:off x="1152" y="3197"/>
                <a:ext cx="23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    </a:t>
                </a:r>
              </a:p>
            </p:txBody>
          </p:sp>
        </p:grpSp>
      </p:grpSp>
      <p:grpSp>
        <p:nvGrpSpPr>
          <p:cNvPr id="475155" name="Group 19"/>
          <p:cNvGrpSpPr>
            <a:grpSpLocks/>
          </p:cNvGrpSpPr>
          <p:nvPr/>
        </p:nvGrpSpPr>
        <p:grpSpPr bwMode="auto">
          <a:xfrm>
            <a:off x="3290888" y="2422525"/>
            <a:ext cx="2560637" cy="549275"/>
            <a:chOff x="1843" y="1526"/>
            <a:chExt cx="1613" cy="346"/>
          </a:xfrm>
        </p:grpSpPr>
        <p:sp>
          <p:nvSpPr>
            <p:cNvPr id="475156" name="AutoShape 20"/>
            <p:cNvSpPr>
              <a:spLocks noChangeArrowheads="1"/>
            </p:cNvSpPr>
            <p:nvPr/>
          </p:nvSpPr>
          <p:spPr bwMode="auto">
            <a:xfrm>
              <a:off x="1843" y="1526"/>
              <a:ext cx="1613" cy="3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75157" name="Text Box 21"/>
            <p:cNvSpPr txBox="1">
              <a:spLocks noChangeArrowheads="1"/>
            </p:cNvSpPr>
            <p:nvPr/>
          </p:nvSpPr>
          <p:spPr bwMode="auto">
            <a:xfrm>
              <a:off x="2823" y="1526"/>
              <a:ext cx="56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SF: proc3</a:t>
              </a:r>
            </a:p>
          </p:txBody>
        </p:sp>
        <p:grpSp>
          <p:nvGrpSpPr>
            <p:cNvPr id="475158" name="Group 22"/>
            <p:cNvGrpSpPr>
              <a:grpSpLocks/>
            </p:cNvGrpSpPr>
            <p:nvPr/>
          </p:nvGrpSpPr>
          <p:grpSpPr bwMode="auto">
            <a:xfrm>
              <a:off x="1959" y="1584"/>
              <a:ext cx="405" cy="179"/>
              <a:chOff x="977" y="3197"/>
              <a:chExt cx="405" cy="179"/>
            </a:xfrm>
          </p:grpSpPr>
          <p:sp>
            <p:nvSpPr>
              <p:cNvPr id="475159" name="Text Box 23"/>
              <p:cNvSpPr txBox="1">
                <a:spLocks noChangeArrowheads="1"/>
              </p:cNvSpPr>
              <p:nvPr/>
            </p:nvSpPr>
            <p:spPr bwMode="auto">
              <a:xfrm>
                <a:off x="977" y="3199"/>
                <a:ext cx="17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latin typeface="Courier New" charset="0"/>
                  </a:rPr>
                  <a:t>j</a:t>
                </a:r>
              </a:p>
            </p:txBody>
          </p:sp>
          <p:sp>
            <p:nvSpPr>
              <p:cNvPr id="475160" name="Text Box 24"/>
              <p:cNvSpPr txBox="1">
                <a:spLocks noChangeArrowheads="1"/>
              </p:cNvSpPr>
              <p:nvPr/>
            </p:nvSpPr>
            <p:spPr bwMode="auto">
              <a:xfrm>
                <a:off x="1152" y="3197"/>
                <a:ext cx="23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    </a:t>
                </a:r>
              </a:p>
            </p:txBody>
          </p:sp>
        </p:grpSp>
      </p:grpSp>
      <p:sp>
        <p:nvSpPr>
          <p:cNvPr id="475161" name="Rectangle 25"/>
          <p:cNvSpPr>
            <a:spLocks noChangeArrowheads="1"/>
          </p:cNvSpPr>
          <p:nvPr/>
        </p:nvSpPr>
        <p:spPr bwMode="auto">
          <a:xfrm>
            <a:off x="182563" y="723900"/>
            <a:ext cx="2651125" cy="57229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62" name="Rectangle 26"/>
          <p:cNvSpPr>
            <a:spLocks noChangeArrowheads="1"/>
          </p:cNvSpPr>
          <p:nvPr/>
        </p:nvSpPr>
        <p:spPr bwMode="auto">
          <a:xfrm>
            <a:off x="274638" y="1273175"/>
            <a:ext cx="2468562" cy="25590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63" name="Rectangle 27"/>
          <p:cNvSpPr>
            <a:spLocks noChangeArrowheads="1"/>
          </p:cNvSpPr>
          <p:nvPr/>
        </p:nvSpPr>
        <p:spPr bwMode="auto">
          <a:xfrm>
            <a:off x="639763" y="1820863"/>
            <a:ext cx="1920875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64" name="Rectangle 28"/>
          <p:cNvSpPr>
            <a:spLocks noChangeArrowheads="1"/>
          </p:cNvSpPr>
          <p:nvPr/>
        </p:nvSpPr>
        <p:spPr bwMode="auto">
          <a:xfrm>
            <a:off x="274638" y="4016375"/>
            <a:ext cx="2468562" cy="1281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65" name="Text Box 29"/>
          <p:cNvSpPr txBox="1">
            <a:spLocks noChangeArrowheads="1"/>
          </p:cNvSpPr>
          <p:nvPr/>
        </p:nvSpPr>
        <p:spPr bwMode="auto">
          <a:xfrm>
            <a:off x="457200" y="695325"/>
            <a:ext cx="2117725" cy="575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>
                <a:latin typeface="Courier New" charset="0"/>
              </a:rPr>
              <a:t>PROGRAM main1;</a:t>
            </a:r>
          </a:p>
          <a:p>
            <a:r>
              <a:rPr lang="en-US" sz="1200" b="1">
                <a:latin typeface="Courier New" charset="0"/>
              </a:rPr>
              <a:t>VAR i, j : integer;</a:t>
            </a:r>
          </a:p>
          <a:p>
            <a:endParaRPr lang="en-US" sz="1200" b="1">
              <a:latin typeface="Courier New" charset="0"/>
            </a:endParaRPr>
          </a:p>
          <a:p>
            <a:r>
              <a:rPr lang="en-US" sz="1200" b="1">
                <a:latin typeface="Courier New" charset="0"/>
              </a:rPr>
              <a:t>PROCEDURE proc2a;</a:t>
            </a:r>
          </a:p>
          <a:p>
            <a:r>
              <a:rPr lang="en-US" sz="1200" b="1">
                <a:latin typeface="Courier New" charset="0"/>
              </a:rPr>
              <a:t>  VAR m : integer;</a:t>
            </a:r>
          </a:p>
          <a:p>
            <a:r>
              <a:rPr lang="en-US" sz="1200" b="1">
                <a:latin typeface="Courier New" charset="0"/>
              </a:rPr>
              <a:t>    </a:t>
            </a:r>
          </a:p>
          <a:p>
            <a:r>
              <a:rPr lang="en-US" sz="1200" b="1">
                <a:latin typeface="Courier New" charset="0"/>
              </a:rPr>
              <a:t>  PROCEDURE proc3;</a:t>
            </a:r>
          </a:p>
          <a:p>
            <a:r>
              <a:rPr lang="en-US" sz="1200" b="1">
                <a:latin typeface="Courier New" charset="0"/>
              </a:rPr>
              <a:t>      VAR j : integer</a:t>
            </a:r>
          </a:p>
          <a:p>
            <a:r>
              <a:rPr lang="en-US" sz="1200" b="1">
                <a:latin typeface="Courier New" charset="0"/>
              </a:rPr>
              <a:t>      BEGIN</a:t>
            </a:r>
          </a:p>
          <a:p>
            <a:r>
              <a:rPr lang="en-US" sz="1200" b="1">
                <a:latin typeface="Courier New" charset="0"/>
              </a:rPr>
              <a:t>        j := i + m;</a:t>
            </a:r>
          </a:p>
          <a:p>
            <a:r>
              <a:rPr lang="en-US" sz="1200" b="1">
                <a:latin typeface="Courier New" charset="0"/>
              </a:rPr>
              <a:t>      END;</a:t>
            </a:r>
          </a:p>
          <a:p>
            <a:endParaRPr lang="en-US" sz="1200" b="1">
              <a:latin typeface="Courier New" charset="0"/>
            </a:endParaRPr>
          </a:p>
          <a:p>
            <a:r>
              <a:rPr lang="en-US" sz="1200" b="1">
                <a:latin typeface="Courier New" charset="0"/>
              </a:rPr>
              <a:t>  BEGIN {proc2a}</a:t>
            </a:r>
          </a:p>
          <a:p>
            <a:r>
              <a:rPr lang="en-US" sz="1200" b="1">
                <a:latin typeface="Courier New" charset="0"/>
              </a:rPr>
              <a:t>    i := 11;</a:t>
            </a:r>
          </a:p>
          <a:p>
            <a:r>
              <a:rPr lang="en-US" sz="1200" b="1">
                <a:latin typeface="Courier New" charset="0"/>
              </a:rPr>
              <a:t>    m := j;</a:t>
            </a:r>
          </a:p>
          <a:p>
            <a:r>
              <a:rPr lang="en-US" sz="1200" b="1">
                <a:latin typeface="Courier New" charset="0"/>
              </a:rPr>
              <a:t>    proc3;</a:t>
            </a:r>
          </a:p>
          <a:p>
            <a:r>
              <a:rPr lang="en-US" sz="1200" b="1">
                <a:latin typeface="Courier New" charset="0"/>
              </a:rPr>
              <a:t>  END;</a:t>
            </a:r>
          </a:p>
          <a:p>
            <a:r>
              <a:rPr lang="en-US" sz="1200" b="1">
                <a:latin typeface="Courier New" charset="0"/>
              </a:rPr>
              <a:t>    </a:t>
            </a:r>
          </a:p>
          <a:p>
            <a:r>
              <a:rPr lang="en-US" sz="1200" b="1">
                <a:latin typeface="Courier New" charset="0"/>
              </a:rPr>
              <a:t>PROCEDURE proc2b;</a:t>
            </a:r>
          </a:p>
          <a:p>
            <a:r>
              <a:rPr lang="en-US" sz="1200" b="1">
                <a:latin typeface="Courier New" charset="0"/>
              </a:rPr>
              <a:t>  VAR j, m : integer;</a:t>
            </a:r>
          </a:p>
          <a:p>
            <a:r>
              <a:rPr lang="en-US" sz="1200" b="1">
                <a:latin typeface="Courier New" charset="0"/>
              </a:rPr>
              <a:t>  BEGIN</a:t>
            </a:r>
          </a:p>
          <a:p>
            <a:r>
              <a:rPr lang="en-US" sz="1200" b="1">
                <a:latin typeface="Courier New" charset="0"/>
              </a:rPr>
              <a:t>    j := 14;</a:t>
            </a:r>
          </a:p>
          <a:p>
            <a:r>
              <a:rPr lang="en-US" sz="1200" b="1">
                <a:latin typeface="Courier New" charset="0"/>
              </a:rPr>
              <a:t>    m := 5;</a:t>
            </a:r>
          </a:p>
          <a:p>
            <a:r>
              <a:rPr lang="en-US" sz="1200" b="1">
                <a:latin typeface="Courier New" charset="0"/>
              </a:rPr>
              <a:t>    proc2a;</a:t>
            </a:r>
          </a:p>
          <a:p>
            <a:r>
              <a:rPr lang="en-US" sz="1200" b="1">
                <a:latin typeface="Courier New" charset="0"/>
              </a:rPr>
              <a:t>  END;</a:t>
            </a:r>
          </a:p>
          <a:p>
            <a:endParaRPr lang="en-US" sz="1200" b="1">
              <a:latin typeface="Courier New" charset="0"/>
            </a:endParaRPr>
          </a:p>
          <a:p>
            <a:r>
              <a:rPr lang="en-US" sz="1200" b="1">
                <a:latin typeface="Courier New" charset="0"/>
              </a:rPr>
              <a:t>BEGIN {main1}</a:t>
            </a:r>
          </a:p>
          <a:p>
            <a:r>
              <a:rPr lang="en-US" sz="1200" b="1">
                <a:latin typeface="Courier New" charset="0"/>
              </a:rPr>
              <a:t>  i := 33;</a:t>
            </a:r>
          </a:p>
          <a:p>
            <a:r>
              <a:rPr lang="en-US" sz="1200" b="1">
                <a:latin typeface="Courier New" charset="0"/>
              </a:rPr>
              <a:t>  j := 55;</a:t>
            </a:r>
          </a:p>
          <a:p>
            <a:r>
              <a:rPr lang="en-US" sz="1200" b="1">
                <a:latin typeface="Courier New" charset="0"/>
              </a:rPr>
              <a:t>  proc2b;</a:t>
            </a:r>
          </a:p>
          <a:p>
            <a:r>
              <a:rPr lang="en-US" sz="1200" b="1">
                <a:latin typeface="Courier New" charset="0"/>
              </a:rPr>
              <a:t>END.</a:t>
            </a:r>
          </a:p>
        </p:txBody>
      </p:sp>
      <p:sp>
        <p:nvSpPr>
          <p:cNvPr id="475166" name="Rectangle 30"/>
          <p:cNvSpPr>
            <a:spLocks noChangeArrowheads="1"/>
          </p:cNvSpPr>
          <p:nvPr/>
        </p:nvSpPr>
        <p:spPr bwMode="auto">
          <a:xfrm>
            <a:off x="7680325" y="2514600"/>
            <a:ext cx="457200" cy="1828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67" name="Rectangle 31"/>
          <p:cNvSpPr>
            <a:spLocks noChangeArrowheads="1"/>
          </p:cNvSpPr>
          <p:nvPr/>
        </p:nvSpPr>
        <p:spPr bwMode="auto">
          <a:xfrm>
            <a:off x="7680325" y="4068763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68" name="Rectangle 32"/>
          <p:cNvSpPr>
            <a:spLocks noChangeArrowheads="1"/>
          </p:cNvSpPr>
          <p:nvPr/>
        </p:nvSpPr>
        <p:spPr bwMode="auto">
          <a:xfrm>
            <a:off x="7680325" y="3794125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69" name="Rectangle 33"/>
          <p:cNvSpPr>
            <a:spLocks noChangeArrowheads="1"/>
          </p:cNvSpPr>
          <p:nvPr/>
        </p:nvSpPr>
        <p:spPr bwMode="auto">
          <a:xfrm>
            <a:off x="7680325" y="3521075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170" name="Text Box 34"/>
          <p:cNvSpPr txBox="1">
            <a:spLocks noChangeArrowheads="1"/>
          </p:cNvSpPr>
          <p:nvPr/>
        </p:nvSpPr>
        <p:spPr bwMode="auto">
          <a:xfrm>
            <a:off x="7394575" y="4373563"/>
            <a:ext cx="1108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RUNTIME</a:t>
            </a:r>
          </a:p>
          <a:p>
            <a:pPr algn="ctr"/>
            <a:r>
              <a:rPr lang="en-US"/>
              <a:t>DISPLAY</a:t>
            </a:r>
          </a:p>
        </p:txBody>
      </p:sp>
      <p:sp>
        <p:nvSpPr>
          <p:cNvPr id="475171" name="Line 35"/>
          <p:cNvSpPr>
            <a:spLocks noChangeShapeType="1"/>
          </p:cNvSpPr>
          <p:nvPr/>
        </p:nvSpPr>
        <p:spPr bwMode="auto">
          <a:xfrm flipH="1">
            <a:off x="5851525" y="4160838"/>
            <a:ext cx="2011363" cy="547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72" name="Line 36"/>
          <p:cNvSpPr>
            <a:spLocks noChangeShapeType="1"/>
          </p:cNvSpPr>
          <p:nvPr/>
        </p:nvSpPr>
        <p:spPr bwMode="auto">
          <a:xfrm flipH="1">
            <a:off x="5851525" y="3886200"/>
            <a:ext cx="2011363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73" name="Line 37"/>
          <p:cNvSpPr>
            <a:spLocks noChangeShapeType="1"/>
          </p:cNvSpPr>
          <p:nvPr/>
        </p:nvSpPr>
        <p:spPr bwMode="auto">
          <a:xfrm flipH="1" flipV="1">
            <a:off x="5851525" y="2789238"/>
            <a:ext cx="2011363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74" name="Text Box 38"/>
          <p:cNvSpPr txBox="1">
            <a:spLocks noChangeArrowheads="1"/>
          </p:cNvSpPr>
          <p:nvPr/>
        </p:nvSpPr>
        <p:spPr bwMode="auto">
          <a:xfrm>
            <a:off x="8137525" y="40687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475175" name="Text Box 39"/>
          <p:cNvSpPr txBox="1">
            <a:spLocks noChangeArrowheads="1"/>
          </p:cNvSpPr>
          <p:nvPr/>
        </p:nvSpPr>
        <p:spPr bwMode="auto">
          <a:xfrm>
            <a:off x="8137525" y="379412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475176" name="Text Box 40"/>
          <p:cNvSpPr txBox="1">
            <a:spLocks noChangeArrowheads="1"/>
          </p:cNvSpPr>
          <p:nvPr/>
        </p:nvSpPr>
        <p:spPr bwMode="auto">
          <a:xfrm>
            <a:off x="8137525" y="35210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475177" name="Line 41"/>
          <p:cNvSpPr>
            <a:spLocks noChangeShapeType="1"/>
          </p:cNvSpPr>
          <p:nvPr/>
        </p:nvSpPr>
        <p:spPr bwMode="auto">
          <a:xfrm flipH="1" flipV="1">
            <a:off x="5851525" y="3336925"/>
            <a:ext cx="2011363" cy="54927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5178" name="Group 42"/>
          <p:cNvGrpSpPr>
            <a:grpSpLocks/>
          </p:cNvGrpSpPr>
          <p:nvPr/>
        </p:nvGrpSpPr>
        <p:grpSpPr bwMode="auto">
          <a:xfrm flipH="1">
            <a:off x="2921001" y="3521075"/>
            <a:ext cx="366712" cy="547688"/>
            <a:chOff x="3456" y="2218"/>
            <a:chExt cx="230" cy="345"/>
          </a:xfrm>
        </p:grpSpPr>
        <p:sp>
          <p:nvSpPr>
            <p:cNvPr id="475179" name="Line 43"/>
            <p:cNvSpPr>
              <a:spLocks noChangeShapeType="1"/>
            </p:cNvSpPr>
            <p:nvPr/>
          </p:nvSpPr>
          <p:spPr bwMode="auto">
            <a:xfrm>
              <a:off x="3456" y="2218"/>
              <a:ext cx="23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180" name="Line 44"/>
            <p:cNvSpPr>
              <a:spLocks noChangeShapeType="1"/>
            </p:cNvSpPr>
            <p:nvPr/>
          </p:nvSpPr>
          <p:spPr bwMode="auto">
            <a:xfrm>
              <a:off x="3686" y="2218"/>
              <a:ext cx="0" cy="34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181" name="Line 45"/>
            <p:cNvSpPr>
              <a:spLocks noChangeShapeType="1"/>
            </p:cNvSpPr>
            <p:nvPr/>
          </p:nvSpPr>
          <p:spPr bwMode="auto">
            <a:xfrm flipH="1">
              <a:off x="3456" y="2563"/>
              <a:ext cx="23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5182" name="Text Box 46"/>
          <p:cNvSpPr txBox="1">
            <a:spLocks noChangeArrowheads="1"/>
          </p:cNvSpPr>
          <p:nvPr/>
        </p:nvSpPr>
        <p:spPr bwMode="auto">
          <a:xfrm>
            <a:off x="3473450" y="5349875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RUNTIME STACK</a:t>
            </a:r>
          </a:p>
        </p:txBody>
      </p:sp>
      <p:grpSp>
        <p:nvGrpSpPr>
          <p:cNvPr id="475183" name="Group 47"/>
          <p:cNvGrpSpPr>
            <a:grpSpLocks/>
          </p:cNvGrpSpPr>
          <p:nvPr/>
        </p:nvGrpSpPr>
        <p:grpSpPr bwMode="auto">
          <a:xfrm>
            <a:off x="3290888" y="3886200"/>
            <a:ext cx="2560637" cy="549275"/>
            <a:chOff x="2189" y="2448"/>
            <a:chExt cx="1613" cy="346"/>
          </a:xfrm>
        </p:grpSpPr>
        <p:sp>
          <p:nvSpPr>
            <p:cNvPr id="475184" name="AutoShape 48"/>
            <p:cNvSpPr>
              <a:spLocks noChangeArrowheads="1"/>
            </p:cNvSpPr>
            <p:nvPr/>
          </p:nvSpPr>
          <p:spPr bwMode="auto">
            <a:xfrm>
              <a:off x="2189" y="2448"/>
              <a:ext cx="1613" cy="3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75185" name="Text Box 49"/>
            <p:cNvSpPr txBox="1">
              <a:spLocks noChangeArrowheads="1"/>
            </p:cNvSpPr>
            <p:nvPr/>
          </p:nvSpPr>
          <p:spPr bwMode="auto">
            <a:xfrm>
              <a:off x="3169" y="2448"/>
              <a:ext cx="62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SF: proc2b</a:t>
              </a:r>
            </a:p>
          </p:txBody>
        </p:sp>
        <p:grpSp>
          <p:nvGrpSpPr>
            <p:cNvPr id="475186" name="Group 50"/>
            <p:cNvGrpSpPr>
              <a:grpSpLocks/>
            </p:cNvGrpSpPr>
            <p:nvPr/>
          </p:nvGrpSpPr>
          <p:grpSpPr bwMode="auto">
            <a:xfrm>
              <a:off x="2305" y="2506"/>
              <a:ext cx="405" cy="179"/>
              <a:chOff x="977" y="3197"/>
              <a:chExt cx="405" cy="179"/>
            </a:xfrm>
          </p:grpSpPr>
          <p:sp>
            <p:nvSpPr>
              <p:cNvPr id="475187" name="Text Box 51"/>
              <p:cNvSpPr txBox="1">
                <a:spLocks noChangeArrowheads="1"/>
              </p:cNvSpPr>
              <p:nvPr/>
            </p:nvSpPr>
            <p:spPr bwMode="auto">
              <a:xfrm>
                <a:off x="977" y="3199"/>
                <a:ext cx="17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latin typeface="Courier New" charset="0"/>
                  </a:rPr>
                  <a:t>j</a:t>
                </a:r>
              </a:p>
            </p:txBody>
          </p:sp>
          <p:sp>
            <p:nvSpPr>
              <p:cNvPr id="475188" name="Text Box 52"/>
              <p:cNvSpPr txBox="1">
                <a:spLocks noChangeArrowheads="1"/>
              </p:cNvSpPr>
              <p:nvPr/>
            </p:nvSpPr>
            <p:spPr bwMode="auto">
              <a:xfrm>
                <a:off x="1152" y="3197"/>
                <a:ext cx="230" cy="1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    </a:t>
                </a:r>
              </a:p>
            </p:txBody>
          </p:sp>
        </p:grpSp>
        <p:sp>
          <p:nvSpPr>
            <p:cNvPr id="475189" name="Rectangle 53"/>
            <p:cNvSpPr>
              <a:spLocks noChangeArrowheads="1"/>
            </p:cNvSpPr>
            <p:nvPr/>
          </p:nvSpPr>
          <p:spPr bwMode="auto">
            <a:xfrm>
              <a:off x="2924" y="2506"/>
              <a:ext cx="231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190" name="Text Box 54"/>
            <p:cNvSpPr txBox="1">
              <a:spLocks noChangeArrowheads="1"/>
            </p:cNvSpPr>
            <p:nvPr/>
          </p:nvSpPr>
          <p:spPr bwMode="auto">
            <a:xfrm>
              <a:off x="2765" y="2506"/>
              <a:ext cx="21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 b="1"/>
                <a:t>m</a:t>
              </a:r>
            </a:p>
          </p:txBody>
        </p:sp>
      </p:grpSp>
      <p:sp>
        <p:nvSpPr>
          <p:cNvPr id="475191" name="Text Box 55"/>
          <p:cNvSpPr txBox="1">
            <a:spLocks noChangeArrowheads="1"/>
          </p:cNvSpPr>
          <p:nvPr/>
        </p:nvSpPr>
        <p:spPr bwMode="auto">
          <a:xfrm>
            <a:off x="6848622" y="5010150"/>
            <a:ext cx="2020105" cy="830997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The runtime display</a:t>
            </a:r>
          </a:p>
          <a:p>
            <a:r>
              <a:rPr lang="en-US" dirty="0">
                <a:solidFill>
                  <a:schemeClr val="folHlink"/>
                </a:solidFill>
              </a:rPr>
              <a:t>allows </a:t>
            </a:r>
            <a:r>
              <a:rPr lang="en-US" u="sng" dirty="0">
                <a:solidFill>
                  <a:schemeClr val="folHlink"/>
                </a:solidFill>
              </a:rPr>
              <a:t>faster access</a:t>
            </a:r>
          </a:p>
          <a:p>
            <a:r>
              <a:rPr lang="en-US" dirty="0">
                <a:solidFill>
                  <a:schemeClr val="folHlink"/>
                </a:solidFill>
              </a:rPr>
              <a:t>to</a:t>
            </a:r>
            <a:r>
              <a:rPr lang="en-US" b="1" dirty="0">
                <a:solidFill>
                  <a:schemeClr val="folHlink"/>
                </a:solidFill>
              </a:rPr>
              <a:t> </a:t>
            </a:r>
            <a:r>
              <a:rPr lang="en-US" u="sng" dirty="0">
                <a:solidFill>
                  <a:schemeClr val="folHlink"/>
                </a:solidFill>
              </a:rPr>
              <a:t>nonlocal</a:t>
            </a:r>
            <a:r>
              <a:rPr lang="en-US" dirty="0">
                <a:solidFill>
                  <a:schemeClr val="folHlink"/>
                </a:solidFill>
              </a:rPr>
              <a:t> values.</a:t>
            </a:r>
          </a:p>
        </p:txBody>
      </p:sp>
      <p:sp>
        <p:nvSpPr>
          <p:cNvPr id="475192" name="Text Box 56"/>
          <p:cNvSpPr txBox="1">
            <a:spLocks noChangeArrowheads="1"/>
          </p:cNvSpPr>
          <p:nvPr/>
        </p:nvSpPr>
        <p:spPr bwMode="auto">
          <a:xfrm>
            <a:off x="2835275" y="5832475"/>
            <a:ext cx="42352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main1 </a:t>
            </a:r>
            <a:r>
              <a:rPr lang="en-US" b="1" dirty="0">
                <a:latin typeface="Courier New" charset="0"/>
                <a:sym typeface="Wingdings" charset="0"/>
              </a:rPr>
              <a:t>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sym typeface="Wingdings" charset="0"/>
              </a:rPr>
              <a:t>proc2b</a:t>
            </a:r>
            <a:r>
              <a:rPr lang="en-US" b="1" dirty="0">
                <a:latin typeface="Courier New" charset="0"/>
                <a:sym typeface="Wingdings" charset="0"/>
              </a:rPr>
              <a:t> 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sym typeface="Wingdings" charset="0"/>
              </a:rPr>
              <a:t>proc2a</a:t>
            </a:r>
            <a:r>
              <a:rPr lang="en-US" b="1" dirty="0">
                <a:latin typeface="Courier New" charset="0"/>
                <a:sym typeface="Wingdings" charset="0"/>
              </a:rPr>
              <a:t>  </a:t>
            </a:r>
            <a:r>
              <a:rPr lang="en-US" b="1" dirty="0">
                <a:solidFill>
                  <a:srgbClr val="008000"/>
                </a:solidFill>
                <a:latin typeface="Courier New" charset="0"/>
                <a:sym typeface="Wingdings" charset="0"/>
              </a:rPr>
              <a:t>proc3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5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5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75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75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animBg="1"/>
      <p:bldP spid="475166" grpId="0" animBg="1"/>
      <p:bldP spid="475167" grpId="0" animBg="1"/>
      <p:bldP spid="475167" grpId="1" animBg="1"/>
      <p:bldP spid="475168" grpId="0" animBg="1"/>
      <p:bldP spid="475168" grpId="1" animBg="1"/>
      <p:bldP spid="475169" grpId="0" animBg="1"/>
      <p:bldP spid="475169" grpId="1" animBg="1"/>
      <p:bldP spid="475170" grpId="0"/>
      <p:bldP spid="475171" grpId="0" animBg="1"/>
      <p:bldP spid="475171" grpId="1" animBg="1"/>
      <p:bldP spid="475172" grpId="0" animBg="1"/>
      <p:bldP spid="475172" grpId="1" animBg="1"/>
      <p:bldP spid="475172" grpId="2" animBg="1"/>
      <p:bldP spid="475172" grpId="3" animBg="1"/>
      <p:bldP spid="475173" grpId="0" animBg="1"/>
      <p:bldP spid="475173" grpId="1" animBg="1"/>
      <p:bldP spid="475174" grpId="0"/>
      <p:bldP spid="475174" grpId="1"/>
      <p:bldP spid="475175" grpId="0"/>
      <p:bldP spid="475175" grpId="1"/>
      <p:bldP spid="475176" grpId="0"/>
      <p:bldP spid="475176" grpId="1"/>
      <p:bldP spid="475177" grpId="0" animBg="1"/>
      <p:bldP spid="475177" grpId="1" animBg="1"/>
      <p:bldP spid="475182" grpId="0"/>
      <p:bldP spid="4751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5C87-E17F-1848-83D2-FF43D326C3A9}" type="slidenum">
              <a:rPr lang="en-US"/>
              <a:pPr/>
              <a:t>15</a:t>
            </a:fld>
            <a:endParaRPr lang="en-US"/>
          </a:p>
        </p:txBody>
      </p:sp>
      <p:sp>
        <p:nvSpPr>
          <p:cNvPr id="476162" name="Rectangle 2"/>
          <p:cNvSpPr>
            <a:spLocks noChangeArrowheads="1"/>
          </p:cNvSpPr>
          <p:nvPr/>
        </p:nvSpPr>
        <p:spPr bwMode="auto">
          <a:xfrm>
            <a:off x="433388" y="1417638"/>
            <a:ext cx="2835275" cy="3840162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615950" y="3336925"/>
            <a:ext cx="2468563" cy="1371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15950" y="1874838"/>
            <a:ext cx="2468563" cy="1371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890588" y="3794125"/>
            <a:ext cx="2011362" cy="7318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166" name="Rectangle 6"/>
          <p:cNvSpPr>
            <a:spLocks noChangeArrowheads="1"/>
          </p:cNvSpPr>
          <p:nvPr/>
        </p:nvSpPr>
        <p:spPr bwMode="auto">
          <a:xfrm>
            <a:off x="890588" y="2332038"/>
            <a:ext cx="2011362" cy="7318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1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Calls</a:t>
            </a:r>
          </a:p>
        </p:txBody>
      </p:sp>
      <p:sp>
        <p:nvSpPr>
          <p:cNvPr id="476168" name="Text Box 8"/>
          <p:cNvSpPr txBox="1">
            <a:spLocks noChangeArrowheads="1"/>
          </p:cNvSpPr>
          <p:nvPr/>
        </p:nvSpPr>
        <p:spPr bwMode="auto">
          <a:xfrm>
            <a:off x="433388" y="1373188"/>
            <a:ext cx="2506662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PROGRAM main1</a:t>
            </a:r>
          </a:p>
          <a:p>
            <a:endParaRPr lang="en-US" b="1">
              <a:latin typeface="Courier New" charset="0"/>
            </a:endParaRPr>
          </a:p>
          <a:p>
            <a:r>
              <a:rPr lang="en-US" b="1">
                <a:latin typeface="Courier New" charset="0"/>
              </a:rPr>
              <a:t>  FUNCTION func2</a:t>
            </a:r>
          </a:p>
          <a:p>
            <a:endParaRPr lang="en-US" b="1">
              <a:latin typeface="Courier New" charset="0"/>
            </a:endParaRPr>
          </a:p>
          <a:p>
            <a:r>
              <a:rPr lang="en-US" b="1">
                <a:latin typeface="Courier New" charset="0"/>
              </a:rPr>
              <a:t>    FUNCTION func3</a:t>
            </a:r>
          </a:p>
          <a:p>
            <a:endParaRPr lang="en-US" b="1">
              <a:latin typeface="Courier New" charset="0"/>
            </a:endParaRPr>
          </a:p>
          <a:p>
            <a:endParaRPr lang="en-US" b="1">
              <a:latin typeface="Courier New" charset="0"/>
            </a:endParaRPr>
          </a:p>
          <a:p>
            <a:endParaRPr lang="en-US" b="1">
              <a:latin typeface="Courier New" charset="0"/>
            </a:endParaRPr>
          </a:p>
          <a:p>
            <a:r>
              <a:rPr lang="en-US" b="1">
                <a:latin typeface="Courier New" charset="0"/>
              </a:rPr>
              <a:t>  PROCEDURE proc2</a:t>
            </a:r>
          </a:p>
          <a:p>
            <a:endParaRPr lang="en-US" b="1">
              <a:latin typeface="Courier New" charset="0"/>
            </a:endParaRPr>
          </a:p>
          <a:p>
            <a:r>
              <a:rPr lang="en-US" b="1">
                <a:latin typeface="Courier New" charset="0"/>
              </a:rPr>
              <a:t>    PROCEDURE proc3</a:t>
            </a:r>
          </a:p>
          <a:p>
            <a:endParaRPr lang="en-US" b="1">
              <a:latin typeface="Courier New" charset="0"/>
            </a:endParaRPr>
          </a:p>
        </p:txBody>
      </p:sp>
      <p:sp>
        <p:nvSpPr>
          <p:cNvPr id="476169" name="Rectangle 9"/>
          <p:cNvSpPr>
            <a:spLocks noChangeArrowheads="1"/>
          </p:cNvSpPr>
          <p:nvPr/>
        </p:nvSpPr>
        <p:spPr bwMode="auto">
          <a:xfrm>
            <a:off x="4114800" y="1416050"/>
            <a:ext cx="1828800" cy="3657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170" name="Rectangle 10"/>
          <p:cNvSpPr>
            <a:spLocks noChangeArrowheads="1"/>
          </p:cNvSpPr>
          <p:nvPr/>
        </p:nvSpPr>
        <p:spPr bwMode="auto">
          <a:xfrm>
            <a:off x="7315200" y="1782763"/>
            <a:ext cx="457200" cy="26527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171" name="Text Box 11"/>
          <p:cNvSpPr txBox="1">
            <a:spLocks noChangeArrowheads="1"/>
          </p:cNvSpPr>
          <p:nvPr/>
        </p:nvSpPr>
        <p:spPr bwMode="auto">
          <a:xfrm>
            <a:off x="4114800" y="5103813"/>
            <a:ext cx="183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476172" name="Text Box 12"/>
          <p:cNvSpPr txBox="1">
            <a:spLocks noChangeArrowheads="1"/>
          </p:cNvSpPr>
          <p:nvPr/>
        </p:nvSpPr>
        <p:spPr bwMode="auto">
          <a:xfrm>
            <a:off x="7029450" y="4464050"/>
            <a:ext cx="1108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RUNTIME</a:t>
            </a:r>
          </a:p>
          <a:p>
            <a:pPr algn="ctr"/>
            <a:r>
              <a:rPr lang="en-US"/>
              <a:t>DISPLAY</a:t>
            </a: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4114800" y="4525963"/>
            <a:ext cx="1828800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SF: main1</a:t>
            </a:r>
            <a:endParaRPr lang="en-US" dirty="0"/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4114800" y="3978275"/>
            <a:ext cx="1828800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SF: proc2</a:t>
            </a:r>
          </a:p>
        </p:txBody>
      </p:sp>
      <p:sp>
        <p:nvSpPr>
          <p:cNvPr id="476175" name="Rectangle 15"/>
          <p:cNvSpPr>
            <a:spLocks noChangeArrowheads="1"/>
          </p:cNvSpPr>
          <p:nvPr/>
        </p:nvSpPr>
        <p:spPr bwMode="auto">
          <a:xfrm>
            <a:off x="4114800" y="3429000"/>
            <a:ext cx="1828800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SF: proc3</a:t>
            </a:r>
          </a:p>
        </p:txBody>
      </p:sp>
      <p:sp>
        <p:nvSpPr>
          <p:cNvPr id="476176" name="Rectangle 16"/>
          <p:cNvSpPr>
            <a:spLocks noChangeArrowheads="1"/>
          </p:cNvSpPr>
          <p:nvPr/>
        </p:nvSpPr>
        <p:spPr bwMode="auto">
          <a:xfrm>
            <a:off x="4114800" y="2879725"/>
            <a:ext cx="1828800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SF: proc3</a:t>
            </a:r>
          </a:p>
        </p:txBody>
      </p:sp>
      <p:sp>
        <p:nvSpPr>
          <p:cNvPr id="476177" name="Rectangle 17"/>
          <p:cNvSpPr>
            <a:spLocks noChangeArrowheads="1"/>
          </p:cNvSpPr>
          <p:nvPr/>
        </p:nvSpPr>
        <p:spPr bwMode="auto">
          <a:xfrm>
            <a:off x="4114800" y="2332038"/>
            <a:ext cx="1828800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SF: func3</a:t>
            </a:r>
          </a:p>
        </p:txBody>
      </p:sp>
      <p:sp>
        <p:nvSpPr>
          <p:cNvPr id="476178" name="Rectangle 18"/>
          <p:cNvSpPr>
            <a:spLocks noChangeArrowheads="1"/>
          </p:cNvSpPr>
          <p:nvPr/>
        </p:nvSpPr>
        <p:spPr bwMode="auto">
          <a:xfrm>
            <a:off x="4114800" y="2879725"/>
            <a:ext cx="1828800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SF: func2</a:t>
            </a:r>
          </a:p>
        </p:txBody>
      </p:sp>
      <p:sp>
        <p:nvSpPr>
          <p:cNvPr id="476179" name="Rectangle 19"/>
          <p:cNvSpPr>
            <a:spLocks noChangeArrowheads="1"/>
          </p:cNvSpPr>
          <p:nvPr/>
        </p:nvSpPr>
        <p:spPr bwMode="auto">
          <a:xfrm>
            <a:off x="7315200" y="4160838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180" name="Rectangle 20"/>
          <p:cNvSpPr>
            <a:spLocks noChangeArrowheads="1"/>
          </p:cNvSpPr>
          <p:nvPr/>
        </p:nvSpPr>
        <p:spPr bwMode="auto">
          <a:xfrm>
            <a:off x="7315200" y="3886200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181" name="Rectangle 21"/>
          <p:cNvSpPr>
            <a:spLocks noChangeArrowheads="1"/>
          </p:cNvSpPr>
          <p:nvPr/>
        </p:nvSpPr>
        <p:spPr bwMode="auto">
          <a:xfrm>
            <a:off x="7315200" y="3611563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182" name="Text Box 22"/>
          <p:cNvSpPr txBox="1">
            <a:spLocks noChangeArrowheads="1"/>
          </p:cNvSpPr>
          <p:nvPr/>
        </p:nvSpPr>
        <p:spPr bwMode="auto">
          <a:xfrm>
            <a:off x="7772400" y="416083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/>
              <a:t>1</a:t>
            </a:r>
          </a:p>
        </p:txBody>
      </p:sp>
      <p:sp>
        <p:nvSpPr>
          <p:cNvPr id="476183" name="Text Box 23"/>
          <p:cNvSpPr txBox="1">
            <a:spLocks noChangeArrowheads="1"/>
          </p:cNvSpPr>
          <p:nvPr/>
        </p:nvSpPr>
        <p:spPr bwMode="auto">
          <a:xfrm>
            <a:off x="7772400" y="38862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/>
              <a:t>2</a:t>
            </a:r>
          </a:p>
        </p:txBody>
      </p:sp>
      <p:sp>
        <p:nvSpPr>
          <p:cNvPr id="476184" name="Text Box 24"/>
          <p:cNvSpPr txBox="1">
            <a:spLocks noChangeArrowheads="1"/>
          </p:cNvSpPr>
          <p:nvPr/>
        </p:nvSpPr>
        <p:spPr bwMode="auto">
          <a:xfrm>
            <a:off x="7772400" y="36115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/>
              <a:t>3</a:t>
            </a:r>
          </a:p>
        </p:txBody>
      </p:sp>
      <p:sp>
        <p:nvSpPr>
          <p:cNvPr id="476185" name="Text Box 25"/>
          <p:cNvSpPr txBox="1">
            <a:spLocks noChangeArrowheads="1"/>
          </p:cNvSpPr>
          <p:nvPr/>
        </p:nvSpPr>
        <p:spPr bwMode="auto">
          <a:xfrm>
            <a:off x="1457325" y="5622925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main1</a:t>
            </a:r>
          </a:p>
        </p:txBody>
      </p:sp>
      <p:sp>
        <p:nvSpPr>
          <p:cNvPr id="476186" name="Text Box 26"/>
          <p:cNvSpPr txBox="1">
            <a:spLocks noChangeArrowheads="1"/>
          </p:cNvSpPr>
          <p:nvPr/>
        </p:nvSpPr>
        <p:spPr bwMode="auto">
          <a:xfrm>
            <a:off x="2189163" y="5619750"/>
            <a:ext cx="1135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sym typeface="Wingdings" charset="0"/>
              </a:rPr>
              <a:t> proc2</a:t>
            </a:r>
            <a:endParaRPr lang="en-US" b="1">
              <a:latin typeface="Courier New" charset="0"/>
            </a:endParaRPr>
          </a:p>
        </p:txBody>
      </p:sp>
      <p:sp>
        <p:nvSpPr>
          <p:cNvPr id="476187" name="Text Box 27"/>
          <p:cNvSpPr txBox="1">
            <a:spLocks noChangeArrowheads="1"/>
          </p:cNvSpPr>
          <p:nvPr/>
        </p:nvSpPr>
        <p:spPr bwMode="auto">
          <a:xfrm>
            <a:off x="3286125" y="5619750"/>
            <a:ext cx="1135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sym typeface="Wingdings" charset="0"/>
              </a:rPr>
              <a:t> proc3</a:t>
            </a:r>
            <a:endParaRPr lang="en-US" b="1">
              <a:latin typeface="Courier New" charset="0"/>
            </a:endParaRPr>
          </a:p>
        </p:txBody>
      </p:sp>
      <p:sp>
        <p:nvSpPr>
          <p:cNvPr id="476188" name="Text Box 28"/>
          <p:cNvSpPr txBox="1">
            <a:spLocks noChangeArrowheads="1"/>
          </p:cNvSpPr>
          <p:nvPr/>
        </p:nvSpPr>
        <p:spPr bwMode="auto">
          <a:xfrm>
            <a:off x="4383088" y="5619750"/>
            <a:ext cx="1135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sym typeface="Wingdings" charset="0"/>
              </a:rPr>
              <a:t> proc3</a:t>
            </a:r>
            <a:endParaRPr lang="en-US" b="1">
              <a:latin typeface="Courier New" charset="0"/>
            </a:endParaRPr>
          </a:p>
        </p:txBody>
      </p:sp>
      <p:sp>
        <p:nvSpPr>
          <p:cNvPr id="476189" name="Line 29"/>
          <p:cNvSpPr>
            <a:spLocks noChangeShapeType="1"/>
          </p:cNvSpPr>
          <p:nvPr/>
        </p:nvSpPr>
        <p:spPr bwMode="auto">
          <a:xfrm flipH="1">
            <a:off x="5943600" y="4251325"/>
            <a:ext cx="1554163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190" name="Line 30"/>
          <p:cNvSpPr>
            <a:spLocks noChangeShapeType="1"/>
          </p:cNvSpPr>
          <p:nvPr/>
        </p:nvSpPr>
        <p:spPr bwMode="auto">
          <a:xfrm flipH="1">
            <a:off x="5943600" y="4068763"/>
            <a:ext cx="1463675" cy="182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191" name="Line 31"/>
          <p:cNvSpPr>
            <a:spLocks noChangeShapeType="1"/>
          </p:cNvSpPr>
          <p:nvPr/>
        </p:nvSpPr>
        <p:spPr bwMode="auto">
          <a:xfrm flipH="1" flipV="1">
            <a:off x="5943600" y="3794125"/>
            <a:ext cx="1554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6192" name="Group 32"/>
          <p:cNvGrpSpPr>
            <a:grpSpLocks/>
          </p:cNvGrpSpPr>
          <p:nvPr/>
        </p:nvGrpSpPr>
        <p:grpSpPr bwMode="auto">
          <a:xfrm flipH="1">
            <a:off x="3931927" y="3246438"/>
            <a:ext cx="182878" cy="365125"/>
            <a:chOff x="3744" y="2390"/>
            <a:chExt cx="230" cy="230"/>
          </a:xfrm>
        </p:grpSpPr>
        <p:sp>
          <p:nvSpPr>
            <p:cNvPr id="476193" name="Line 33"/>
            <p:cNvSpPr>
              <a:spLocks noChangeShapeType="1"/>
            </p:cNvSpPr>
            <p:nvPr/>
          </p:nvSpPr>
          <p:spPr bwMode="auto">
            <a:xfrm>
              <a:off x="3744" y="2390"/>
              <a:ext cx="23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194" name="Line 34"/>
            <p:cNvSpPr>
              <a:spLocks noChangeShapeType="1"/>
            </p:cNvSpPr>
            <p:nvPr/>
          </p:nvSpPr>
          <p:spPr bwMode="auto">
            <a:xfrm>
              <a:off x="3974" y="2390"/>
              <a:ext cx="0" cy="23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195" name="Line 35"/>
            <p:cNvSpPr>
              <a:spLocks noChangeShapeType="1"/>
            </p:cNvSpPr>
            <p:nvPr/>
          </p:nvSpPr>
          <p:spPr bwMode="auto">
            <a:xfrm flipH="1">
              <a:off x="3744" y="2620"/>
              <a:ext cx="23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76197" name="AutoShape 37"/>
          <p:cNvCxnSpPr>
            <a:cxnSpLocks noChangeShapeType="1"/>
            <a:stCxn id="476191" idx="0"/>
            <a:endCxn id="476176" idx="3"/>
          </p:cNvCxnSpPr>
          <p:nvPr/>
        </p:nvCxnSpPr>
        <p:spPr bwMode="auto">
          <a:xfrm rot="16200000" flipV="1">
            <a:off x="6392069" y="2705894"/>
            <a:ext cx="658812" cy="1555750"/>
          </a:xfrm>
          <a:prstGeom prst="curvedConnector4">
            <a:avLst>
              <a:gd name="adj1" fmla="val 100481"/>
              <a:gd name="adj2" fmla="val 59079"/>
            </a:avLst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6198" name="Text Box 38"/>
          <p:cNvSpPr txBox="1">
            <a:spLocks noChangeArrowheads="1"/>
          </p:cNvSpPr>
          <p:nvPr/>
        </p:nvSpPr>
        <p:spPr bwMode="auto">
          <a:xfrm>
            <a:off x="4383088" y="5622925"/>
            <a:ext cx="1135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sym typeface="Wingdings" charset="0"/>
              </a:rPr>
              <a:t> func2</a:t>
            </a:r>
            <a:endParaRPr lang="en-US" b="1">
              <a:latin typeface="Courier New" charset="0"/>
            </a:endParaRPr>
          </a:p>
        </p:txBody>
      </p:sp>
      <p:grpSp>
        <p:nvGrpSpPr>
          <p:cNvPr id="476199" name="Group 39"/>
          <p:cNvGrpSpPr>
            <a:grpSpLocks/>
          </p:cNvGrpSpPr>
          <p:nvPr/>
        </p:nvGrpSpPr>
        <p:grpSpPr bwMode="auto">
          <a:xfrm flipH="1">
            <a:off x="3749049" y="2697163"/>
            <a:ext cx="365124" cy="914400"/>
            <a:chOff x="3744" y="2390"/>
            <a:chExt cx="230" cy="230"/>
          </a:xfrm>
        </p:grpSpPr>
        <p:sp>
          <p:nvSpPr>
            <p:cNvPr id="476200" name="Line 40"/>
            <p:cNvSpPr>
              <a:spLocks noChangeShapeType="1"/>
            </p:cNvSpPr>
            <p:nvPr/>
          </p:nvSpPr>
          <p:spPr bwMode="auto">
            <a:xfrm>
              <a:off x="3744" y="2390"/>
              <a:ext cx="23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201" name="Line 41"/>
            <p:cNvSpPr>
              <a:spLocks noChangeShapeType="1"/>
            </p:cNvSpPr>
            <p:nvPr/>
          </p:nvSpPr>
          <p:spPr bwMode="auto">
            <a:xfrm>
              <a:off x="3974" y="2390"/>
              <a:ext cx="0" cy="23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202" name="Line 42"/>
            <p:cNvSpPr>
              <a:spLocks noChangeShapeType="1"/>
            </p:cNvSpPr>
            <p:nvPr/>
          </p:nvSpPr>
          <p:spPr bwMode="auto">
            <a:xfrm flipH="1">
              <a:off x="3744" y="2620"/>
              <a:ext cx="23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6203" name="Group 43"/>
          <p:cNvGrpSpPr>
            <a:grpSpLocks/>
          </p:cNvGrpSpPr>
          <p:nvPr/>
        </p:nvGrpSpPr>
        <p:grpSpPr bwMode="auto">
          <a:xfrm flipH="1">
            <a:off x="3931927" y="3246438"/>
            <a:ext cx="182876" cy="822325"/>
            <a:chOff x="3744" y="2390"/>
            <a:chExt cx="230" cy="230"/>
          </a:xfrm>
        </p:grpSpPr>
        <p:sp>
          <p:nvSpPr>
            <p:cNvPr id="476204" name="Line 44"/>
            <p:cNvSpPr>
              <a:spLocks noChangeShapeType="1"/>
            </p:cNvSpPr>
            <p:nvPr/>
          </p:nvSpPr>
          <p:spPr bwMode="auto">
            <a:xfrm>
              <a:off x="3744" y="2390"/>
              <a:ext cx="23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205" name="Line 45"/>
            <p:cNvSpPr>
              <a:spLocks noChangeShapeType="1"/>
            </p:cNvSpPr>
            <p:nvPr/>
          </p:nvSpPr>
          <p:spPr bwMode="auto">
            <a:xfrm>
              <a:off x="3974" y="2390"/>
              <a:ext cx="0" cy="23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206" name="Line 46"/>
            <p:cNvSpPr>
              <a:spLocks noChangeShapeType="1"/>
            </p:cNvSpPr>
            <p:nvPr/>
          </p:nvSpPr>
          <p:spPr bwMode="auto">
            <a:xfrm flipH="1">
              <a:off x="3744" y="2620"/>
              <a:ext cx="23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76207" name="AutoShape 47"/>
          <p:cNvCxnSpPr>
            <a:cxnSpLocks noChangeShapeType="1"/>
            <a:stCxn id="476190" idx="0"/>
            <a:endCxn id="476178" idx="3"/>
          </p:cNvCxnSpPr>
          <p:nvPr/>
        </p:nvCxnSpPr>
        <p:spPr bwMode="auto">
          <a:xfrm rot="5400000" flipH="1">
            <a:off x="6227763" y="2870200"/>
            <a:ext cx="895350" cy="1463675"/>
          </a:xfrm>
          <a:prstGeom prst="curvedConnector2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6208" name="Text Box 48"/>
          <p:cNvSpPr txBox="1">
            <a:spLocks noChangeArrowheads="1"/>
          </p:cNvSpPr>
          <p:nvPr/>
        </p:nvSpPr>
        <p:spPr bwMode="auto">
          <a:xfrm>
            <a:off x="5389563" y="5622925"/>
            <a:ext cx="1135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sym typeface="Wingdings" charset="0"/>
              </a:rPr>
              <a:t> func3</a:t>
            </a:r>
            <a:endParaRPr lang="en-US" b="1">
              <a:latin typeface="Courier New" charset="0"/>
            </a:endParaRPr>
          </a:p>
        </p:txBody>
      </p:sp>
      <p:cxnSp>
        <p:nvCxnSpPr>
          <p:cNvPr id="476209" name="AutoShape 49"/>
          <p:cNvCxnSpPr>
            <a:cxnSpLocks noChangeShapeType="1"/>
            <a:stCxn id="476191" idx="0"/>
            <a:endCxn id="476177" idx="3"/>
          </p:cNvCxnSpPr>
          <p:nvPr/>
        </p:nvCxnSpPr>
        <p:spPr bwMode="auto">
          <a:xfrm rot="16200000" flipV="1">
            <a:off x="6118225" y="2432050"/>
            <a:ext cx="1206500" cy="1555750"/>
          </a:xfrm>
          <a:prstGeom prst="curvedConnector4">
            <a:avLst>
              <a:gd name="adj1" fmla="val 100130"/>
              <a:gd name="adj2" fmla="val 85306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6210" name="Text Box 50"/>
          <p:cNvSpPr txBox="1">
            <a:spLocks noChangeArrowheads="1"/>
          </p:cNvSpPr>
          <p:nvPr/>
        </p:nvSpPr>
        <p:spPr bwMode="auto">
          <a:xfrm>
            <a:off x="6394450" y="5622925"/>
            <a:ext cx="1135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sym typeface="Wingdings" charset="0"/>
              </a:rPr>
              <a:t> proc2</a:t>
            </a:r>
            <a:endParaRPr lang="en-US" b="1">
              <a:latin typeface="Courier New" charset="0"/>
            </a:endParaRPr>
          </a:p>
        </p:txBody>
      </p:sp>
      <p:sp>
        <p:nvSpPr>
          <p:cNvPr id="476211" name="Rectangle 51"/>
          <p:cNvSpPr>
            <a:spLocks noChangeArrowheads="1"/>
          </p:cNvSpPr>
          <p:nvPr/>
        </p:nvSpPr>
        <p:spPr bwMode="auto">
          <a:xfrm>
            <a:off x="4114800" y="1874838"/>
            <a:ext cx="1828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SF: proc2</a:t>
            </a:r>
          </a:p>
        </p:txBody>
      </p:sp>
      <p:grpSp>
        <p:nvGrpSpPr>
          <p:cNvPr id="476212" name="Group 52"/>
          <p:cNvGrpSpPr>
            <a:grpSpLocks/>
          </p:cNvGrpSpPr>
          <p:nvPr/>
        </p:nvGrpSpPr>
        <p:grpSpPr bwMode="auto">
          <a:xfrm flipH="1">
            <a:off x="3931927" y="2241550"/>
            <a:ext cx="182876" cy="730250"/>
            <a:chOff x="3744" y="2390"/>
            <a:chExt cx="230" cy="230"/>
          </a:xfrm>
        </p:grpSpPr>
        <p:sp>
          <p:nvSpPr>
            <p:cNvPr id="476213" name="Line 53"/>
            <p:cNvSpPr>
              <a:spLocks noChangeShapeType="1"/>
            </p:cNvSpPr>
            <p:nvPr/>
          </p:nvSpPr>
          <p:spPr bwMode="auto">
            <a:xfrm>
              <a:off x="3744" y="2390"/>
              <a:ext cx="23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214" name="Line 54"/>
            <p:cNvSpPr>
              <a:spLocks noChangeShapeType="1"/>
            </p:cNvSpPr>
            <p:nvPr/>
          </p:nvSpPr>
          <p:spPr bwMode="auto">
            <a:xfrm>
              <a:off x="3974" y="2390"/>
              <a:ext cx="0" cy="23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215" name="Line 55"/>
            <p:cNvSpPr>
              <a:spLocks noChangeShapeType="1"/>
            </p:cNvSpPr>
            <p:nvPr/>
          </p:nvSpPr>
          <p:spPr bwMode="auto">
            <a:xfrm flipH="1">
              <a:off x="3744" y="2620"/>
              <a:ext cx="23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76216" name="AutoShape 56"/>
          <p:cNvCxnSpPr>
            <a:cxnSpLocks noChangeShapeType="1"/>
          </p:cNvCxnSpPr>
          <p:nvPr/>
        </p:nvCxnSpPr>
        <p:spPr bwMode="auto">
          <a:xfrm rot="5400000" flipH="1">
            <a:off x="5838825" y="2162175"/>
            <a:ext cx="1946275" cy="1736725"/>
          </a:xfrm>
          <a:prstGeom prst="curvedConnector2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6646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73" grpId="0" animBg="1"/>
      <p:bldP spid="476173" grpId="1" animBg="1"/>
      <p:bldP spid="476174" grpId="0" animBg="1"/>
      <p:bldP spid="476174" grpId="1" animBg="1"/>
      <p:bldP spid="476175" grpId="0" animBg="1"/>
      <p:bldP spid="476175" grpId="1" animBg="1"/>
      <p:bldP spid="476176" grpId="0" animBg="1"/>
      <p:bldP spid="476176" grpId="1" animBg="1"/>
      <p:bldP spid="476177" grpId="0" animBg="1"/>
      <p:bldP spid="476177" grpId="1" animBg="1"/>
      <p:bldP spid="476178" grpId="0" animBg="1"/>
      <p:bldP spid="476178" grpId="1" animBg="1"/>
      <p:bldP spid="476179" grpId="0" animBg="1"/>
      <p:bldP spid="476179" grpId="1" animBg="1"/>
      <p:bldP spid="476180" grpId="0" animBg="1"/>
      <p:bldP spid="476180" grpId="1" animBg="1"/>
      <p:bldP spid="476181" grpId="0" animBg="1"/>
      <p:bldP spid="476181" grpId="1" animBg="1"/>
      <p:bldP spid="476182" grpId="0"/>
      <p:bldP spid="476182" grpId="1"/>
      <p:bldP spid="476183" grpId="0"/>
      <p:bldP spid="476183" grpId="1"/>
      <p:bldP spid="476184" grpId="0"/>
      <p:bldP spid="476184" grpId="1"/>
      <p:bldP spid="476185" grpId="0"/>
      <p:bldP spid="476185" grpId="1"/>
      <p:bldP spid="476186" grpId="0"/>
      <p:bldP spid="476186" grpId="1"/>
      <p:bldP spid="476187" grpId="0"/>
      <p:bldP spid="476187" grpId="1"/>
      <p:bldP spid="476188" grpId="0"/>
      <p:bldP spid="476188" grpId="1"/>
      <p:bldP spid="476189" grpId="0" animBg="1"/>
      <p:bldP spid="476189" grpId="1" animBg="1"/>
      <p:bldP spid="476190" grpId="0" animBg="1"/>
      <p:bldP spid="476190" grpId="1" animBg="1"/>
      <p:bldP spid="476190" grpId="2" animBg="1"/>
      <p:bldP spid="476190" grpId="3" animBg="1"/>
      <p:bldP spid="476191" grpId="0" animBg="1"/>
      <p:bldP spid="476191" grpId="1" animBg="1"/>
      <p:bldP spid="476191" grpId="2" animBg="1"/>
      <p:bldP spid="476191" grpId="3" animBg="1"/>
      <p:bldP spid="476191" grpId="4" animBg="1"/>
      <p:bldP spid="476191" grpId="5" animBg="1"/>
      <p:bldP spid="476198" grpId="0"/>
      <p:bldP spid="476198" grpId="1"/>
      <p:bldP spid="476208" grpId="0"/>
      <p:bldP spid="476208" grpId="1"/>
      <p:bldP spid="476210" grpId="0"/>
      <p:bldP spid="476210" grpId="1"/>
      <p:bldP spid="476211" grpId="0" animBg="1"/>
      <p:bldP spid="4762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912-9AC5-9D41-A7F2-3C72D3DF60E8}" type="slidenum">
              <a:rPr lang="en-US"/>
              <a:pPr/>
              <a:t>16</a:t>
            </a:fld>
            <a:endParaRPr 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a Stack Frame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7150"/>
            <a:ext cx="8229600" cy="2284728"/>
          </a:xfrm>
        </p:spPr>
        <p:txBody>
          <a:bodyPr/>
          <a:lstStyle/>
          <a:p>
            <a:r>
              <a:rPr lang="en-US" dirty="0"/>
              <a:t>The stack frame for a routine (procedure, function, or the main program) needs one or more </a:t>
            </a:r>
            <a:r>
              <a:rPr lang="en-US" u="sng" dirty="0"/>
              <a:t>data cells</a:t>
            </a:r>
            <a:r>
              <a:rPr lang="en-US" dirty="0"/>
              <a:t> to store the runtime value </a:t>
            </a:r>
            <a:br>
              <a:rPr lang="en-US" dirty="0"/>
            </a:br>
            <a:r>
              <a:rPr lang="en-US" dirty="0"/>
              <a:t>of each of the routine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</a:t>
            </a:r>
            <a:r>
              <a:rPr lang="en-US" u="sng" dirty="0"/>
              <a:t>local variables</a:t>
            </a:r>
            <a:r>
              <a:rPr lang="en-US" dirty="0"/>
              <a:t> and </a:t>
            </a:r>
            <a:r>
              <a:rPr lang="en-US" u="sng" dirty="0"/>
              <a:t>formal parameters</a:t>
            </a:r>
            <a:r>
              <a:rPr lang="en-US" dirty="0"/>
              <a:t>.</a:t>
            </a:r>
          </a:p>
        </p:txBody>
      </p:sp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274367" y="3696942"/>
            <a:ext cx="4389438" cy="2292350"/>
          </a:xfrm>
          <a:prstGeom prst="rect">
            <a:avLst/>
          </a:prstGeom>
          <a:solidFill>
            <a:srgbClr val="D6FFFF"/>
          </a:solidFill>
          <a:ln>
            <a:solidFill>
              <a:srgbClr val="0033CC"/>
            </a:solidFill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latin typeface="Courier New" charset="0"/>
              </a:rPr>
              <a:t>TYPE </a:t>
            </a:r>
            <a:r>
              <a:rPr lang="en-US" sz="1600" b="1" dirty="0" err="1">
                <a:latin typeface="Courier New" charset="0"/>
              </a:rPr>
              <a:t>arr</a:t>
            </a:r>
            <a:r>
              <a:rPr lang="en-US" sz="1600" b="1" dirty="0">
                <a:latin typeface="Courier New" charset="0"/>
              </a:rPr>
              <a:t> = ARRAY[1..3] OF integer;</a:t>
            </a:r>
          </a:p>
          <a:p>
            <a:r>
              <a:rPr lang="en-US" sz="1600" b="1" dirty="0">
                <a:latin typeface="Courier New" charset="0"/>
              </a:rPr>
              <a:t>...</a:t>
            </a:r>
          </a:p>
          <a:p>
            <a:r>
              <a:rPr lang="en-US" sz="1600" b="1" dirty="0">
                <a:latin typeface="Courier New" charset="0"/>
              </a:rPr>
              <a:t>PROCEDURE </a:t>
            </a:r>
            <a:r>
              <a:rPr lang="en-US" sz="1600" b="1" dirty="0" err="1">
                <a:latin typeface="Courier New" charset="0"/>
              </a:rPr>
              <a:t>proc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j</a:t>
            </a:r>
            <a:r>
              <a:rPr lang="en-US" sz="1600" b="1" dirty="0">
                <a:latin typeface="Courier New" charset="0"/>
              </a:rPr>
              <a:t> : integer; </a:t>
            </a:r>
          </a:p>
          <a:p>
            <a:r>
              <a:rPr lang="en-US" sz="1600" b="1" dirty="0">
                <a:latin typeface="Courier New" charset="0"/>
              </a:rPr>
              <a:t>               VAR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x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y</a:t>
            </a:r>
            <a:r>
              <a:rPr lang="en-US" sz="1600" b="1" dirty="0">
                <a:latin typeface="Courier New" charset="0"/>
              </a:rPr>
              <a:t> : real;</a:t>
            </a:r>
          </a:p>
          <a:p>
            <a:r>
              <a:rPr lang="en-US" sz="1600" b="1" dirty="0">
                <a:latin typeface="Courier New" charset="0"/>
              </a:rPr>
              <a:t>               VAR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sz="1600" b="1" dirty="0">
                <a:latin typeface="Courier New" charset="0"/>
              </a:rPr>
              <a:t> : </a:t>
            </a:r>
            <a:r>
              <a:rPr lang="en-US" sz="1600" b="1" dirty="0" err="1">
                <a:latin typeface="Courier New" charset="0"/>
              </a:rPr>
              <a:t>arr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r>
              <a:rPr lang="en-US" sz="1600" b="1" dirty="0">
                <a:latin typeface="Courier New" charset="0"/>
              </a:rPr>
              <a:t>              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b</a:t>
            </a:r>
            <a:r>
              <a:rPr lang="en-US" sz="1600" b="1" dirty="0">
                <a:latin typeface="Courier New" charset="0"/>
              </a:rPr>
              <a:t> : </a:t>
            </a:r>
            <a:r>
              <a:rPr lang="en-US" sz="1600" b="1" dirty="0" err="1">
                <a:latin typeface="Courier New" charset="0"/>
              </a:rPr>
              <a:t>arr</a:t>
            </a:r>
            <a:r>
              <a:rPr lang="en-US" sz="1600" b="1" dirty="0">
                <a:latin typeface="Courier New" charset="0"/>
              </a:rPr>
              <a:t>);</a:t>
            </a:r>
          </a:p>
          <a:p>
            <a:r>
              <a:rPr lang="en-US" sz="1600" b="1" dirty="0">
                <a:latin typeface="Courier New" charset="0"/>
              </a:rPr>
              <a:t>VAR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k</a:t>
            </a:r>
            <a:r>
              <a:rPr lang="en-US" sz="1600" b="1" dirty="0">
                <a:latin typeface="Courier New" charset="0"/>
              </a:rPr>
              <a:t> : integer;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z</a:t>
            </a:r>
            <a:r>
              <a:rPr lang="en-US" sz="1600" b="1" dirty="0">
                <a:latin typeface="Courier New" charset="0"/>
              </a:rPr>
              <a:t> : real;</a:t>
            </a:r>
          </a:p>
        </p:txBody>
      </p:sp>
      <p:sp>
        <p:nvSpPr>
          <p:cNvPr id="548869" name="AutoShape 5"/>
          <p:cNvSpPr>
            <a:spLocks noChangeArrowheads="1"/>
          </p:cNvSpPr>
          <p:nvPr/>
        </p:nvSpPr>
        <p:spPr bwMode="auto">
          <a:xfrm>
            <a:off x="4846638" y="3702666"/>
            <a:ext cx="3840162" cy="146367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5851525" y="3824903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</a:t>
            </a:r>
          </a:p>
        </p:txBody>
      </p:sp>
      <p:sp>
        <p:nvSpPr>
          <p:cNvPr id="548871" name="Rectangle 7"/>
          <p:cNvSpPr>
            <a:spLocks noChangeArrowheads="1"/>
          </p:cNvSpPr>
          <p:nvPr/>
        </p:nvSpPr>
        <p:spPr bwMode="auto">
          <a:xfrm>
            <a:off x="6126163" y="3886816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5851525" y="4282103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j</a:t>
            </a:r>
          </a:p>
        </p:txBody>
      </p:sp>
      <p:sp>
        <p:nvSpPr>
          <p:cNvPr id="548873" name="Rectangle 9"/>
          <p:cNvSpPr>
            <a:spLocks noChangeArrowheads="1"/>
          </p:cNvSpPr>
          <p:nvPr/>
        </p:nvSpPr>
        <p:spPr bwMode="auto">
          <a:xfrm>
            <a:off x="6126163" y="4344016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6765925" y="382490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548875" name="Rectangle 11"/>
          <p:cNvSpPr>
            <a:spLocks noChangeArrowheads="1"/>
          </p:cNvSpPr>
          <p:nvPr/>
        </p:nvSpPr>
        <p:spPr bwMode="auto">
          <a:xfrm>
            <a:off x="7040563" y="3886816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76" name="Text Box 12"/>
          <p:cNvSpPr txBox="1">
            <a:spLocks noChangeArrowheads="1"/>
          </p:cNvSpPr>
          <p:nvPr/>
        </p:nvSpPr>
        <p:spPr bwMode="auto">
          <a:xfrm>
            <a:off x="6765925" y="428210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548877" name="Rectangle 13"/>
          <p:cNvSpPr>
            <a:spLocks noChangeArrowheads="1"/>
          </p:cNvSpPr>
          <p:nvPr/>
        </p:nvSpPr>
        <p:spPr bwMode="auto">
          <a:xfrm>
            <a:off x="7040563" y="4344016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78" name="Text Box 14"/>
          <p:cNvSpPr txBox="1">
            <a:spLocks noChangeArrowheads="1"/>
          </p:cNvSpPr>
          <p:nvPr/>
        </p:nvSpPr>
        <p:spPr bwMode="auto">
          <a:xfrm>
            <a:off x="7680325" y="382490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k</a:t>
            </a:r>
          </a:p>
        </p:txBody>
      </p:sp>
      <p:sp>
        <p:nvSpPr>
          <p:cNvPr id="548879" name="Rectangle 15"/>
          <p:cNvSpPr>
            <a:spLocks noChangeArrowheads="1"/>
          </p:cNvSpPr>
          <p:nvPr/>
        </p:nvSpPr>
        <p:spPr bwMode="auto">
          <a:xfrm>
            <a:off x="7954963" y="3886816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80" name="Text Box 16"/>
          <p:cNvSpPr txBox="1">
            <a:spLocks noChangeArrowheads="1"/>
          </p:cNvSpPr>
          <p:nvPr/>
        </p:nvSpPr>
        <p:spPr bwMode="auto">
          <a:xfrm>
            <a:off x="7680325" y="428210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z</a:t>
            </a:r>
          </a:p>
        </p:txBody>
      </p:sp>
      <p:sp>
        <p:nvSpPr>
          <p:cNvPr id="548881" name="Rectangle 17"/>
          <p:cNvSpPr>
            <a:spLocks noChangeArrowheads="1"/>
          </p:cNvSpPr>
          <p:nvPr/>
        </p:nvSpPr>
        <p:spPr bwMode="auto">
          <a:xfrm>
            <a:off x="7954963" y="4344016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82" name="Text Box 18"/>
          <p:cNvSpPr txBox="1">
            <a:spLocks noChangeArrowheads="1"/>
          </p:cNvSpPr>
          <p:nvPr/>
        </p:nvSpPr>
        <p:spPr bwMode="auto">
          <a:xfrm>
            <a:off x="6767513" y="473930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548883" name="Rectangle 19"/>
          <p:cNvSpPr>
            <a:spLocks noChangeArrowheads="1"/>
          </p:cNvSpPr>
          <p:nvPr/>
        </p:nvSpPr>
        <p:spPr bwMode="auto">
          <a:xfrm>
            <a:off x="7042150" y="4801216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84" name="Rectangle 20"/>
          <p:cNvSpPr>
            <a:spLocks noChangeArrowheads="1"/>
          </p:cNvSpPr>
          <p:nvPr/>
        </p:nvSpPr>
        <p:spPr bwMode="auto">
          <a:xfrm>
            <a:off x="7499350" y="4801216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85" name="Rectangle 21"/>
          <p:cNvSpPr>
            <a:spLocks noChangeArrowheads="1"/>
          </p:cNvSpPr>
          <p:nvPr/>
        </p:nvSpPr>
        <p:spPr bwMode="auto">
          <a:xfrm>
            <a:off x="7956550" y="4801216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86" name="Text Box 22"/>
          <p:cNvSpPr txBox="1">
            <a:spLocks noChangeArrowheads="1"/>
          </p:cNvSpPr>
          <p:nvPr/>
        </p:nvSpPr>
        <p:spPr bwMode="auto">
          <a:xfrm>
            <a:off x="4846638" y="3702666"/>
            <a:ext cx="10166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SF: proc</a:t>
            </a:r>
          </a:p>
        </p:txBody>
      </p:sp>
      <p:sp>
        <p:nvSpPr>
          <p:cNvPr id="548887" name="Text Box 23"/>
          <p:cNvSpPr txBox="1">
            <a:spLocks noChangeArrowheads="1"/>
          </p:cNvSpPr>
          <p:nvPr/>
        </p:nvSpPr>
        <p:spPr bwMode="auto">
          <a:xfrm>
            <a:off x="5830888" y="4737716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548888" name="Rectangle 24"/>
          <p:cNvSpPr>
            <a:spLocks noChangeArrowheads="1"/>
          </p:cNvSpPr>
          <p:nvPr/>
        </p:nvSpPr>
        <p:spPr bwMode="auto">
          <a:xfrm>
            <a:off x="6126163" y="4799628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7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4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54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9" grpId="0" animBg="1"/>
      <p:bldP spid="548870" grpId="0"/>
      <p:bldP spid="548871" grpId="0" animBg="1"/>
      <p:bldP spid="548872" grpId="0"/>
      <p:bldP spid="548873" grpId="0" animBg="1"/>
      <p:bldP spid="548874" grpId="0"/>
      <p:bldP spid="548875" grpId="0" animBg="1"/>
      <p:bldP spid="548876" grpId="0"/>
      <p:bldP spid="548877" grpId="0" animBg="1"/>
      <p:bldP spid="548878" grpId="0"/>
      <p:bldP spid="548879" grpId="0" animBg="1"/>
      <p:bldP spid="548880" grpId="0"/>
      <p:bldP spid="548881" grpId="0" animBg="1"/>
      <p:bldP spid="548882" grpId="0"/>
      <p:bldP spid="548883" grpId="0" animBg="1"/>
      <p:bldP spid="548884" grpId="0" animBg="1"/>
      <p:bldP spid="548885" grpId="0" animBg="1"/>
      <p:bldP spid="548886" grpId="0"/>
      <p:bldP spid="548887" grpId="0"/>
      <p:bldP spid="5488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586F-9441-CE45-97B6-08F678940AF4}" type="slidenum">
              <a:rPr lang="en-US"/>
              <a:pPr/>
              <a:t>17</a:t>
            </a:fld>
            <a:endParaRPr lang="en-US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a Stack Frame</a:t>
            </a:r>
            <a:r>
              <a:rPr lang="en-US" i="1" dirty="0"/>
              <a:t>, cont’d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94756"/>
            <a:ext cx="8229600" cy="22859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Obtain the names and types </a:t>
            </a:r>
            <a:br>
              <a:rPr lang="en-US" dirty="0"/>
            </a:br>
            <a:r>
              <a:rPr lang="en-US" dirty="0"/>
              <a:t>of the local variables and </a:t>
            </a:r>
            <a:br>
              <a:rPr lang="en-US" dirty="0"/>
            </a:br>
            <a:r>
              <a:rPr lang="en-US" dirty="0"/>
              <a:t>formal parameters from </a:t>
            </a:r>
            <a:br>
              <a:rPr lang="en-US" dirty="0"/>
            </a:br>
            <a:r>
              <a:rPr lang="en-US" dirty="0"/>
              <a:t>the routine’s symbol table.</a:t>
            </a:r>
          </a:p>
          <a:p>
            <a:pPr lvl="4">
              <a:lnSpc>
                <a:spcPct val="90000"/>
              </a:lnSpc>
            </a:pPr>
            <a:endParaRPr lang="en-US" dirty="0"/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457200" y="1235075"/>
            <a:ext cx="4389438" cy="2292350"/>
          </a:xfrm>
          <a:prstGeom prst="rect">
            <a:avLst/>
          </a:prstGeom>
          <a:solidFill>
            <a:srgbClr val="D6FFFF"/>
          </a:solidFill>
          <a:ln>
            <a:solidFill>
              <a:srgbClr val="0033CC"/>
            </a:solidFill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latin typeface="Courier New" charset="0"/>
              </a:rPr>
              <a:t>TYPE </a:t>
            </a:r>
            <a:r>
              <a:rPr lang="en-US" sz="1600" b="1" dirty="0" err="1">
                <a:latin typeface="Courier New" charset="0"/>
              </a:rPr>
              <a:t>arr</a:t>
            </a:r>
            <a:r>
              <a:rPr lang="en-US" sz="1600" b="1" dirty="0">
                <a:latin typeface="Courier New" charset="0"/>
              </a:rPr>
              <a:t> = ARRAY[1..3] OF integer;</a:t>
            </a:r>
          </a:p>
          <a:p>
            <a:r>
              <a:rPr lang="en-US" sz="1600" b="1" dirty="0">
                <a:latin typeface="Courier New" charset="0"/>
              </a:rPr>
              <a:t>...</a:t>
            </a:r>
          </a:p>
          <a:p>
            <a:r>
              <a:rPr lang="en-US" sz="1600" b="1" dirty="0">
                <a:latin typeface="Courier New" charset="0"/>
              </a:rPr>
              <a:t>PROCEDURE </a:t>
            </a:r>
            <a:r>
              <a:rPr lang="en-US" sz="1600" b="1" dirty="0" err="1">
                <a:latin typeface="Courier New" charset="0"/>
              </a:rPr>
              <a:t>proc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j</a:t>
            </a:r>
            <a:r>
              <a:rPr lang="en-US" sz="1600" b="1" dirty="0">
                <a:latin typeface="Courier New" charset="0"/>
              </a:rPr>
              <a:t> : integer; </a:t>
            </a:r>
          </a:p>
          <a:p>
            <a:r>
              <a:rPr lang="en-US" sz="1600" b="1" dirty="0">
                <a:latin typeface="Courier New" charset="0"/>
              </a:rPr>
              <a:t>               VAR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x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y</a:t>
            </a:r>
            <a:r>
              <a:rPr lang="en-US" sz="1600" b="1" dirty="0">
                <a:latin typeface="Courier New" charset="0"/>
              </a:rPr>
              <a:t> : real;</a:t>
            </a:r>
          </a:p>
          <a:p>
            <a:r>
              <a:rPr lang="en-US" sz="1600" b="1" dirty="0">
                <a:latin typeface="Courier New" charset="0"/>
              </a:rPr>
              <a:t>               VAR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sz="1600" b="1" dirty="0">
                <a:latin typeface="Courier New" charset="0"/>
              </a:rPr>
              <a:t> : </a:t>
            </a:r>
            <a:r>
              <a:rPr lang="en-US" sz="1600" b="1" dirty="0" err="1">
                <a:latin typeface="Courier New" charset="0"/>
              </a:rPr>
              <a:t>arr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r>
              <a:rPr lang="en-US" sz="1600" b="1" dirty="0">
                <a:latin typeface="Courier New" charset="0"/>
              </a:rPr>
              <a:t>              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b</a:t>
            </a:r>
            <a:r>
              <a:rPr lang="en-US" sz="1600" b="1" dirty="0">
                <a:latin typeface="Courier New" charset="0"/>
              </a:rPr>
              <a:t> : </a:t>
            </a:r>
            <a:r>
              <a:rPr lang="en-US" sz="1600" b="1" dirty="0" err="1">
                <a:latin typeface="Courier New" charset="0"/>
              </a:rPr>
              <a:t>arr</a:t>
            </a:r>
            <a:r>
              <a:rPr lang="en-US" sz="1600" b="1" dirty="0">
                <a:latin typeface="Courier New" charset="0"/>
              </a:rPr>
              <a:t>);</a:t>
            </a:r>
          </a:p>
          <a:p>
            <a:r>
              <a:rPr lang="en-US" sz="1600" b="1" dirty="0">
                <a:latin typeface="Courier New" charset="0"/>
              </a:rPr>
              <a:t>VAR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k</a:t>
            </a:r>
            <a:r>
              <a:rPr lang="en-US" sz="1600" b="1" dirty="0">
                <a:latin typeface="Courier New" charset="0"/>
              </a:rPr>
              <a:t> : integer;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z</a:t>
            </a:r>
            <a:r>
              <a:rPr lang="en-US" sz="1600" b="1" dirty="0">
                <a:latin typeface="Courier New" charset="0"/>
              </a:rPr>
              <a:t> : real;</a:t>
            </a:r>
          </a:p>
        </p:txBody>
      </p:sp>
      <p:sp>
        <p:nvSpPr>
          <p:cNvPr id="549893" name="AutoShape 5"/>
          <p:cNvSpPr>
            <a:spLocks noChangeArrowheads="1"/>
          </p:cNvSpPr>
          <p:nvPr/>
        </p:nvSpPr>
        <p:spPr bwMode="auto">
          <a:xfrm>
            <a:off x="4938032" y="1325252"/>
            <a:ext cx="3840162" cy="146367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6033091" y="1454471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</a:t>
            </a:r>
          </a:p>
        </p:txBody>
      </p:sp>
      <p:sp>
        <p:nvSpPr>
          <p:cNvPr id="549895" name="Rectangle 7"/>
          <p:cNvSpPr>
            <a:spLocks noChangeArrowheads="1"/>
          </p:cNvSpPr>
          <p:nvPr/>
        </p:nvSpPr>
        <p:spPr bwMode="auto">
          <a:xfrm>
            <a:off x="6307729" y="15163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896" name="Text Box 8"/>
          <p:cNvSpPr txBox="1">
            <a:spLocks noChangeArrowheads="1"/>
          </p:cNvSpPr>
          <p:nvPr/>
        </p:nvSpPr>
        <p:spPr bwMode="auto">
          <a:xfrm>
            <a:off x="6033091" y="1911671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j</a:t>
            </a:r>
          </a:p>
        </p:txBody>
      </p:sp>
      <p:sp>
        <p:nvSpPr>
          <p:cNvPr id="549897" name="Rectangle 9"/>
          <p:cNvSpPr>
            <a:spLocks noChangeArrowheads="1"/>
          </p:cNvSpPr>
          <p:nvPr/>
        </p:nvSpPr>
        <p:spPr bwMode="auto">
          <a:xfrm>
            <a:off x="6307729" y="19735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898" name="Text Box 10"/>
          <p:cNvSpPr txBox="1">
            <a:spLocks noChangeArrowheads="1"/>
          </p:cNvSpPr>
          <p:nvPr/>
        </p:nvSpPr>
        <p:spPr bwMode="auto">
          <a:xfrm>
            <a:off x="6947491" y="1454471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549899" name="Rectangle 11"/>
          <p:cNvSpPr>
            <a:spLocks noChangeArrowheads="1"/>
          </p:cNvSpPr>
          <p:nvPr/>
        </p:nvSpPr>
        <p:spPr bwMode="auto">
          <a:xfrm>
            <a:off x="7222129" y="15163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00" name="Text Box 12"/>
          <p:cNvSpPr txBox="1">
            <a:spLocks noChangeArrowheads="1"/>
          </p:cNvSpPr>
          <p:nvPr/>
        </p:nvSpPr>
        <p:spPr bwMode="auto">
          <a:xfrm>
            <a:off x="6947491" y="1911671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549901" name="Rectangle 13"/>
          <p:cNvSpPr>
            <a:spLocks noChangeArrowheads="1"/>
          </p:cNvSpPr>
          <p:nvPr/>
        </p:nvSpPr>
        <p:spPr bwMode="auto">
          <a:xfrm>
            <a:off x="7222129" y="19735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02" name="Text Box 14"/>
          <p:cNvSpPr txBox="1">
            <a:spLocks noChangeArrowheads="1"/>
          </p:cNvSpPr>
          <p:nvPr/>
        </p:nvSpPr>
        <p:spPr bwMode="auto">
          <a:xfrm>
            <a:off x="7861891" y="1454471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k</a:t>
            </a:r>
          </a:p>
        </p:txBody>
      </p:sp>
      <p:sp>
        <p:nvSpPr>
          <p:cNvPr id="549903" name="Rectangle 15"/>
          <p:cNvSpPr>
            <a:spLocks noChangeArrowheads="1"/>
          </p:cNvSpPr>
          <p:nvPr/>
        </p:nvSpPr>
        <p:spPr bwMode="auto">
          <a:xfrm>
            <a:off x="8136529" y="15163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04" name="Text Box 16"/>
          <p:cNvSpPr txBox="1">
            <a:spLocks noChangeArrowheads="1"/>
          </p:cNvSpPr>
          <p:nvPr/>
        </p:nvSpPr>
        <p:spPr bwMode="auto">
          <a:xfrm>
            <a:off x="7861891" y="1911671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z</a:t>
            </a:r>
          </a:p>
        </p:txBody>
      </p:sp>
      <p:sp>
        <p:nvSpPr>
          <p:cNvPr id="549905" name="Rectangle 17"/>
          <p:cNvSpPr>
            <a:spLocks noChangeArrowheads="1"/>
          </p:cNvSpPr>
          <p:nvPr/>
        </p:nvSpPr>
        <p:spPr bwMode="auto">
          <a:xfrm>
            <a:off x="8136529" y="19735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06" name="Text Box 18"/>
          <p:cNvSpPr txBox="1">
            <a:spLocks noChangeArrowheads="1"/>
          </p:cNvSpPr>
          <p:nvPr/>
        </p:nvSpPr>
        <p:spPr bwMode="auto">
          <a:xfrm>
            <a:off x="6949079" y="2368871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549907" name="Rectangle 19"/>
          <p:cNvSpPr>
            <a:spLocks noChangeArrowheads="1"/>
          </p:cNvSpPr>
          <p:nvPr/>
        </p:nvSpPr>
        <p:spPr bwMode="auto">
          <a:xfrm>
            <a:off x="7223716" y="24307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08" name="Rectangle 20"/>
          <p:cNvSpPr>
            <a:spLocks noChangeArrowheads="1"/>
          </p:cNvSpPr>
          <p:nvPr/>
        </p:nvSpPr>
        <p:spPr bwMode="auto">
          <a:xfrm>
            <a:off x="7680916" y="24307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09" name="Rectangle 21"/>
          <p:cNvSpPr>
            <a:spLocks noChangeArrowheads="1"/>
          </p:cNvSpPr>
          <p:nvPr/>
        </p:nvSpPr>
        <p:spPr bwMode="auto">
          <a:xfrm>
            <a:off x="8138116" y="24307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10" name="Text Box 22"/>
          <p:cNvSpPr txBox="1">
            <a:spLocks noChangeArrowheads="1"/>
          </p:cNvSpPr>
          <p:nvPr/>
        </p:nvSpPr>
        <p:spPr bwMode="auto">
          <a:xfrm>
            <a:off x="5028204" y="1332233"/>
            <a:ext cx="10166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SF: proc</a:t>
            </a:r>
          </a:p>
        </p:txBody>
      </p:sp>
      <p:sp>
        <p:nvSpPr>
          <p:cNvPr id="549911" name="Text Box 23"/>
          <p:cNvSpPr txBox="1">
            <a:spLocks noChangeArrowheads="1"/>
          </p:cNvSpPr>
          <p:nvPr/>
        </p:nvSpPr>
        <p:spPr bwMode="auto">
          <a:xfrm>
            <a:off x="6012454" y="236728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549912" name="Rectangle 24"/>
          <p:cNvSpPr>
            <a:spLocks noChangeArrowheads="1"/>
          </p:cNvSpPr>
          <p:nvPr/>
        </p:nvSpPr>
        <p:spPr bwMode="auto">
          <a:xfrm>
            <a:off x="6307729" y="2429196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586F-9441-CE45-97B6-08F678940AF4}" type="slidenum">
              <a:rPr lang="en-US"/>
              <a:pPr/>
              <a:t>18</a:t>
            </a:fld>
            <a:endParaRPr lang="en-US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a Stack Frame</a:t>
            </a:r>
            <a:r>
              <a:rPr lang="en-US" i="1" dirty="0"/>
              <a:t>, cont’d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03318"/>
            <a:ext cx="8229600" cy="23774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Whenever we call a procedure or function: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u="sng" dirty="0"/>
              <a:t>Create</a:t>
            </a:r>
            <a:r>
              <a:rPr lang="en-US" dirty="0"/>
              <a:t> a stack frame.</a:t>
            </a:r>
          </a:p>
          <a:p>
            <a:pPr lvl="1">
              <a:lnSpc>
                <a:spcPct val="90000"/>
              </a:lnSpc>
            </a:pPr>
            <a:r>
              <a:rPr lang="en-US" u="sng" dirty="0"/>
              <a:t>Push</a:t>
            </a:r>
            <a:r>
              <a:rPr lang="en-US" dirty="0"/>
              <a:t> the stack frame onto the runtime stack.</a:t>
            </a:r>
          </a:p>
          <a:p>
            <a:pPr lvl="1">
              <a:lnSpc>
                <a:spcPct val="90000"/>
              </a:lnSpc>
            </a:pPr>
            <a:r>
              <a:rPr lang="en-US" u="sng" dirty="0"/>
              <a:t>Allocate</a:t>
            </a:r>
            <a:r>
              <a:rPr lang="en-US" dirty="0"/>
              <a:t> the memory map of data cells </a:t>
            </a:r>
            <a:br>
              <a:rPr lang="en-US" dirty="0"/>
            </a:br>
            <a:r>
              <a:rPr lang="en-US" dirty="0"/>
              <a:t>based on the symbol table.</a:t>
            </a:r>
            <a:endParaRPr lang="en-US" sz="2400" dirty="0"/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457200" y="1235075"/>
            <a:ext cx="4389438" cy="2292350"/>
          </a:xfrm>
          <a:prstGeom prst="rect">
            <a:avLst/>
          </a:prstGeom>
          <a:solidFill>
            <a:srgbClr val="D6FFFF"/>
          </a:solidFill>
          <a:ln>
            <a:solidFill>
              <a:srgbClr val="0033CC"/>
            </a:solidFill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latin typeface="Courier New" charset="0"/>
              </a:rPr>
              <a:t>TYPE </a:t>
            </a:r>
            <a:r>
              <a:rPr lang="en-US" sz="1600" b="1" dirty="0" err="1">
                <a:latin typeface="Courier New" charset="0"/>
              </a:rPr>
              <a:t>arr</a:t>
            </a:r>
            <a:r>
              <a:rPr lang="en-US" sz="1600" b="1" dirty="0">
                <a:latin typeface="Courier New" charset="0"/>
              </a:rPr>
              <a:t> = ARRAY[1..3] OF integer;</a:t>
            </a:r>
          </a:p>
          <a:p>
            <a:r>
              <a:rPr lang="en-US" sz="1600" b="1" dirty="0">
                <a:latin typeface="Courier New" charset="0"/>
              </a:rPr>
              <a:t>...</a:t>
            </a:r>
          </a:p>
          <a:p>
            <a:r>
              <a:rPr lang="en-US" sz="1600" b="1" dirty="0">
                <a:latin typeface="Courier New" charset="0"/>
              </a:rPr>
              <a:t>PROCEDURE </a:t>
            </a:r>
            <a:r>
              <a:rPr lang="en-US" sz="1600" b="1" dirty="0" err="1">
                <a:latin typeface="Courier New" charset="0"/>
              </a:rPr>
              <a:t>proc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j</a:t>
            </a:r>
            <a:r>
              <a:rPr lang="en-US" sz="1600" b="1" dirty="0">
                <a:latin typeface="Courier New" charset="0"/>
              </a:rPr>
              <a:t> : integer; </a:t>
            </a:r>
          </a:p>
          <a:p>
            <a:r>
              <a:rPr lang="en-US" sz="1600" b="1" dirty="0">
                <a:latin typeface="Courier New" charset="0"/>
              </a:rPr>
              <a:t>               VAR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x</a:t>
            </a:r>
            <a:r>
              <a:rPr lang="en-US" sz="1600" b="1" dirty="0">
                <a:latin typeface="Courier New" charset="0"/>
              </a:rPr>
              <a:t>,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y</a:t>
            </a:r>
            <a:r>
              <a:rPr lang="en-US" sz="1600" b="1" dirty="0">
                <a:latin typeface="Courier New" charset="0"/>
              </a:rPr>
              <a:t> : real;</a:t>
            </a:r>
          </a:p>
          <a:p>
            <a:r>
              <a:rPr lang="en-US" sz="1600" b="1" dirty="0">
                <a:latin typeface="Courier New" charset="0"/>
              </a:rPr>
              <a:t>               VAR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sz="1600" b="1" dirty="0">
                <a:latin typeface="Courier New" charset="0"/>
              </a:rPr>
              <a:t> : </a:t>
            </a:r>
            <a:r>
              <a:rPr lang="en-US" sz="1600" b="1" dirty="0" err="1">
                <a:latin typeface="Courier New" charset="0"/>
              </a:rPr>
              <a:t>arr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r>
              <a:rPr lang="en-US" sz="1600" b="1" dirty="0">
                <a:latin typeface="Courier New" charset="0"/>
              </a:rPr>
              <a:t>              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b</a:t>
            </a:r>
            <a:r>
              <a:rPr lang="en-US" sz="1600" b="1" dirty="0">
                <a:latin typeface="Courier New" charset="0"/>
              </a:rPr>
              <a:t> : </a:t>
            </a:r>
            <a:r>
              <a:rPr lang="en-US" sz="1600" b="1" dirty="0" err="1">
                <a:latin typeface="Courier New" charset="0"/>
              </a:rPr>
              <a:t>arr</a:t>
            </a:r>
            <a:r>
              <a:rPr lang="en-US" sz="1600" b="1" dirty="0">
                <a:latin typeface="Courier New" charset="0"/>
              </a:rPr>
              <a:t>);</a:t>
            </a:r>
          </a:p>
          <a:p>
            <a:r>
              <a:rPr lang="en-US" sz="1600" b="1" dirty="0">
                <a:latin typeface="Courier New" charset="0"/>
              </a:rPr>
              <a:t>VAR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k</a:t>
            </a:r>
            <a:r>
              <a:rPr lang="en-US" sz="1600" b="1" dirty="0">
                <a:latin typeface="Courier New" charset="0"/>
              </a:rPr>
              <a:t> : integer;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z</a:t>
            </a:r>
            <a:r>
              <a:rPr lang="en-US" sz="1600" b="1" dirty="0">
                <a:latin typeface="Courier New" charset="0"/>
              </a:rPr>
              <a:t> : real;</a:t>
            </a:r>
          </a:p>
        </p:txBody>
      </p:sp>
      <p:sp>
        <p:nvSpPr>
          <p:cNvPr id="549893" name="AutoShape 5"/>
          <p:cNvSpPr>
            <a:spLocks noChangeArrowheads="1"/>
          </p:cNvSpPr>
          <p:nvPr/>
        </p:nvSpPr>
        <p:spPr bwMode="auto">
          <a:xfrm>
            <a:off x="4938032" y="1325252"/>
            <a:ext cx="3840162" cy="146367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6033091" y="1454471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</a:t>
            </a:r>
          </a:p>
        </p:txBody>
      </p:sp>
      <p:sp>
        <p:nvSpPr>
          <p:cNvPr id="549895" name="Rectangle 7"/>
          <p:cNvSpPr>
            <a:spLocks noChangeArrowheads="1"/>
          </p:cNvSpPr>
          <p:nvPr/>
        </p:nvSpPr>
        <p:spPr bwMode="auto">
          <a:xfrm>
            <a:off x="6307729" y="15163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896" name="Text Box 8"/>
          <p:cNvSpPr txBox="1">
            <a:spLocks noChangeArrowheads="1"/>
          </p:cNvSpPr>
          <p:nvPr/>
        </p:nvSpPr>
        <p:spPr bwMode="auto">
          <a:xfrm>
            <a:off x="6033091" y="1911671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j</a:t>
            </a:r>
          </a:p>
        </p:txBody>
      </p:sp>
      <p:sp>
        <p:nvSpPr>
          <p:cNvPr id="549897" name="Rectangle 9"/>
          <p:cNvSpPr>
            <a:spLocks noChangeArrowheads="1"/>
          </p:cNvSpPr>
          <p:nvPr/>
        </p:nvSpPr>
        <p:spPr bwMode="auto">
          <a:xfrm>
            <a:off x="6307729" y="19735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898" name="Text Box 10"/>
          <p:cNvSpPr txBox="1">
            <a:spLocks noChangeArrowheads="1"/>
          </p:cNvSpPr>
          <p:nvPr/>
        </p:nvSpPr>
        <p:spPr bwMode="auto">
          <a:xfrm>
            <a:off x="6947491" y="1454471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549899" name="Rectangle 11"/>
          <p:cNvSpPr>
            <a:spLocks noChangeArrowheads="1"/>
          </p:cNvSpPr>
          <p:nvPr/>
        </p:nvSpPr>
        <p:spPr bwMode="auto">
          <a:xfrm>
            <a:off x="7222129" y="15163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00" name="Text Box 12"/>
          <p:cNvSpPr txBox="1">
            <a:spLocks noChangeArrowheads="1"/>
          </p:cNvSpPr>
          <p:nvPr/>
        </p:nvSpPr>
        <p:spPr bwMode="auto">
          <a:xfrm>
            <a:off x="6947491" y="1911671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549901" name="Rectangle 13"/>
          <p:cNvSpPr>
            <a:spLocks noChangeArrowheads="1"/>
          </p:cNvSpPr>
          <p:nvPr/>
        </p:nvSpPr>
        <p:spPr bwMode="auto">
          <a:xfrm>
            <a:off x="7222129" y="19735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02" name="Text Box 14"/>
          <p:cNvSpPr txBox="1">
            <a:spLocks noChangeArrowheads="1"/>
          </p:cNvSpPr>
          <p:nvPr/>
        </p:nvSpPr>
        <p:spPr bwMode="auto">
          <a:xfrm>
            <a:off x="7861891" y="1454471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k</a:t>
            </a:r>
          </a:p>
        </p:txBody>
      </p:sp>
      <p:sp>
        <p:nvSpPr>
          <p:cNvPr id="549903" name="Rectangle 15"/>
          <p:cNvSpPr>
            <a:spLocks noChangeArrowheads="1"/>
          </p:cNvSpPr>
          <p:nvPr/>
        </p:nvSpPr>
        <p:spPr bwMode="auto">
          <a:xfrm>
            <a:off x="8136529" y="15163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04" name="Text Box 16"/>
          <p:cNvSpPr txBox="1">
            <a:spLocks noChangeArrowheads="1"/>
          </p:cNvSpPr>
          <p:nvPr/>
        </p:nvSpPr>
        <p:spPr bwMode="auto">
          <a:xfrm>
            <a:off x="7861891" y="1911671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z</a:t>
            </a:r>
          </a:p>
        </p:txBody>
      </p:sp>
      <p:sp>
        <p:nvSpPr>
          <p:cNvPr id="549905" name="Rectangle 17"/>
          <p:cNvSpPr>
            <a:spLocks noChangeArrowheads="1"/>
          </p:cNvSpPr>
          <p:nvPr/>
        </p:nvSpPr>
        <p:spPr bwMode="auto">
          <a:xfrm>
            <a:off x="8136529" y="19735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06" name="Text Box 18"/>
          <p:cNvSpPr txBox="1">
            <a:spLocks noChangeArrowheads="1"/>
          </p:cNvSpPr>
          <p:nvPr/>
        </p:nvSpPr>
        <p:spPr bwMode="auto">
          <a:xfrm>
            <a:off x="6949079" y="2368871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549907" name="Rectangle 19"/>
          <p:cNvSpPr>
            <a:spLocks noChangeArrowheads="1"/>
          </p:cNvSpPr>
          <p:nvPr/>
        </p:nvSpPr>
        <p:spPr bwMode="auto">
          <a:xfrm>
            <a:off x="7223716" y="24307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08" name="Rectangle 20"/>
          <p:cNvSpPr>
            <a:spLocks noChangeArrowheads="1"/>
          </p:cNvSpPr>
          <p:nvPr/>
        </p:nvSpPr>
        <p:spPr bwMode="auto">
          <a:xfrm>
            <a:off x="7680916" y="24307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09" name="Rectangle 21"/>
          <p:cNvSpPr>
            <a:spLocks noChangeArrowheads="1"/>
          </p:cNvSpPr>
          <p:nvPr/>
        </p:nvSpPr>
        <p:spPr bwMode="auto">
          <a:xfrm>
            <a:off x="8138116" y="2430783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10" name="Text Box 22"/>
          <p:cNvSpPr txBox="1">
            <a:spLocks noChangeArrowheads="1"/>
          </p:cNvSpPr>
          <p:nvPr/>
        </p:nvSpPr>
        <p:spPr bwMode="auto">
          <a:xfrm>
            <a:off x="5028204" y="1332233"/>
            <a:ext cx="10166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SF: proc</a:t>
            </a:r>
          </a:p>
        </p:txBody>
      </p:sp>
      <p:sp>
        <p:nvSpPr>
          <p:cNvPr id="549911" name="Text Box 23"/>
          <p:cNvSpPr txBox="1">
            <a:spLocks noChangeArrowheads="1"/>
          </p:cNvSpPr>
          <p:nvPr/>
        </p:nvSpPr>
        <p:spPr bwMode="auto">
          <a:xfrm>
            <a:off x="6012454" y="236728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549912" name="Rectangle 24"/>
          <p:cNvSpPr>
            <a:spLocks noChangeArrowheads="1"/>
          </p:cNvSpPr>
          <p:nvPr/>
        </p:nvSpPr>
        <p:spPr bwMode="auto">
          <a:xfrm>
            <a:off x="6307729" y="2429196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13" name="Text Box 25"/>
          <p:cNvSpPr txBox="1">
            <a:spLocks noChangeArrowheads="1"/>
          </p:cNvSpPr>
          <p:nvPr/>
        </p:nvSpPr>
        <p:spPr bwMode="auto">
          <a:xfrm>
            <a:off x="6164411" y="5702300"/>
            <a:ext cx="1952778" cy="830997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33CC"/>
                </a:solidFill>
              </a:rPr>
              <a:t>No more storing</a:t>
            </a:r>
          </a:p>
          <a:p>
            <a:pPr algn="ctr"/>
            <a:r>
              <a:rPr lang="en-US">
                <a:solidFill>
                  <a:srgbClr val="0033CC"/>
                </a:solidFill>
              </a:rPr>
              <a:t>runtime values</a:t>
            </a:r>
          </a:p>
          <a:p>
            <a:pPr algn="ctr"/>
            <a:r>
              <a:rPr lang="en-US">
                <a:solidFill>
                  <a:srgbClr val="0033CC"/>
                </a:solidFill>
              </a:rPr>
              <a:t>in the symbol table!</a:t>
            </a:r>
          </a:p>
        </p:txBody>
      </p:sp>
    </p:spTree>
    <p:extLst>
      <p:ext uri="{BB962C8B-B14F-4D97-AF65-F5344CB8AC3E}">
        <p14:creationId xmlns:p14="http://schemas.microsoft.com/office/powerpoint/2010/main" val="3997330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2674-34CE-A846-B982-1F334B29B35D}" type="slidenum">
              <a:rPr lang="en-US"/>
              <a:pPr/>
              <a:t>19</a:t>
            </a:fld>
            <a:endParaRPr 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Parameters During a Call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5391150"/>
            <a:ext cx="8412162" cy="78105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0033CC"/>
                </a:solidFill>
              </a:rPr>
              <a:t>Value parameters:</a:t>
            </a:r>
            <a:r>
              <a:rPr lang="en-US" sz="2000" dirty="0"/>
              <a:t> A copy of the value is passed.</a:t>
            </a:r>
          </a:p>
          <a:p>
            <a:r>
              <a:rPr lang="en-US" sz="2000" dirty="0">
                <a:solidFill>
                  <a:srgbClr val="B23C00"/>
                </a:solidFill>
              </a:rPr>
              <a:t>VAR parameters:</a:t>
            </a:r>
            <a:r>
              <a:rPr lang="en-US" sz="2000" dirty="0"/>
              <a:t> A reference to the actual parameter is passed.</a:t>
            </a:r>
          </a:p>
        </p:txBody>
      </p:sp>
      <p:sp>
        <p:nvSpPr>
          <p:cNvPr id="550916" name="Text Box 4"/>
          <p:cNvSpPr txBox="1">
            <a:spLocks noChangeArrowheads="1"/>
          </p:cNvSpPr>
          <p:nvPr/>
        </p:nvSpPr>
        <p:spPr bwMode="auto">
          <a:xfrm>
            <a:off x="365125" y="1233783"/>
            <a:ext cx="4024313" cy="4206875"/>
          </a:xfrm>
          <a:prstGeom prst="rect">
            <a:avLst/>
          </a:prstGeom>
          <a:solidFill>
            <a:srgbClr val="D6FFFF"/>
          </a:solidFill>
          <a:ln>
            <a:solidFill>
              <a:srgbClr val="0033CC"/>
            </a:solidFill>
          </a:ln>
          <a:effectLst/>
        </p:spPr>
        <p:txBody>
          <a:bodyPr>
            <a:spAutoFit/>
          </a:bodyPr>
          <a:lstStyle/>
          <a:p>
            <a:r>
              <a:rPr lang="en-US" sz="1500" b="1" dirty="0">
                <a:latin typeface="Courier New" charset="0"/>
              </a:rPr>
              <a:t>PROGRAM main;</a:t>
            </a:r>
          </a:p>
          <a:p>
            <a:r>
              <a:rPr lang="en-US" sz="1500" b="1" dirty="0">
                <a:latin typeface="Courier New" charset="0"/>
              </a:rPr>
              <a:t>TYPE</a:t>
            </a:r>
          </a:p>
          <a:p>
            <a:r>
              <a:rPr lang="en-US" sz="1500" b="1" dirty="0">
                <a:latin typeface="Courier New" charset="0"/>
              </a:rPr>
              <a:t>  </a:t>
            </a:r>
            <a:r>
              <a:rPr lang="en-US" sz="1500" b="1" dirty="0" err="1">
                <a:latin typeface="Courier New" charset="0"/>
              </a:rPr>
              <a:t>arr</a:t>
            </a:r>
            <a:r>
              <a:rPr lang="en-US" sz="1500" b="1" dirty="0">
                <a:latin typeface="Courier New" charset="0"/>
              </a:rPr>
              <a:t> = ARRAY[1..3] OF integer;</a:t>
            </a:r>
          </a:p>
          <a:p>
            <a:r>
              <a:rPr lang="en-US" sz="1500" b="1" dirty="0">
                <a:latin typeface="Courier New" charset="0"/>
              </a:rPr>
              <a:t>VAR</a:t>
            </a:r>
          </a:p>
          <a:p>
            <a:r>
              <a:rPr lang="en-US" sz="1500" b="1" dirty="0">
                <a:latin typeface="Courier New" charset="0"/>
              </a:rPr>
              <a:t>  index, count : integer;</a:t>
            </a:r>
          </a:p>
          <a:p>
            <a:r>
              <a:rPr lang="en-US" sz="1500" b="1" dirty="0">
                <a:latin typeface="Courier New" charset="0"/>
              </a:rPr>
              <a:t>  epsilon, delta : real;</a:t>
            </a:r>
          </a:p>
          <a:p>
            <a:r>
              <a:rPr lang="en-US" sz="1500" b="1" dirty="0">
                <a:latin typeface="Courier New" charset="0"/>
              </a:rPr>
              <a:t>  triplet : </a:t>
            </a:r>
            <a:r>
              <a:rPr lang="en-US" sz="1500" b="1" dirty="0" err="1">
                <a:latin typeface="Courier New" charset="0"/>
              </a:rPr>
              <a:t>arr</a:t>
            </a:r>
            <a:r>
              <a:rPr lang="en-US" sz="1500" b="1" dirty="0">
                <a:latin typeface="Courier New" charset="0"/>
              </a:rPr>
              <a:t>;</a:t>
            </a:r>
          </a:p>
          <a:p>
            <a:endParaRPr lang="en-US" sz="1500" b="1" dirty="0">
              <a:latin typeface="Courier New" charset="0"/>
            </a:endParaRPr>
          </a:p>
          <a:p>
            <a:r>
              <a:rPr lang="en-US" sz="1500" b="1" dirty="0">
                <a:latin typeface="Courier New" charset="0"/>
              </a:rPr>
              <a:t>PROCEDURE </a:t>
            </a:r>
            <a:r>
              <a:rPr lang="en-US" sz="1500" b="1" dirty="0" err="1">
                <a:latin typeface="Courier New" charset="0"/>
              </a:rPr>
              <a:t>proc</a:t>
            </a:r>
            <a:r>
              <a:rPr lang="en-US" sz="1500" b="1" dirty="0">
                <a:latin typeface="Courier New" charset="0"/>
              </a:rPr>
              <a:t>(</a:t>
            </a:r>
            <a:r>
              <a:rPr lang="en-US" sz="15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500" b="1" dirty="0">
                <a:latin typeface="Courier New" charset="0"/>
              </a:rPr>
              <a:t>, </a:t>
            </a:r>
            <a:r>
              <a:rPr lang="en-US" sz="1500" b="1" dirty="0">
                <a:solidFill>
                  <a:srgbClr val="0033CC"/>
                </a:solidFill>
                <a:latin typeface="Courier New" charset="0"/>
              </a:rPr>
              <a:t>j</a:t>
            </a:r>
            <a:r>
              <a:rPr lang="en-US" sz="1500" b="1" dirty="0">
                <a:latin typeface="Courier New" charset="0"/>
              </a:rPr>
              <a:t> : integer; </a:t>
            </a:r>
          </a:p>
          <a:p>
            <a:r>
              <a:rPr lang="en-US" sz="1500" b="1" dirty="0">
                <a:latin typeface="Courier New" charset="0"/>
              </a:rPr>
              <a:t>               VAR </a:t>
            </a:r>
            <a:r>
              <a:rPr lang="en-US" sz="1500" b="1" dirty="0">
                <a:solidFill>
                  <a:schemeClr val="folHlink"/>
                </a:solidFill>
                <a:latin typeface="Courier New" charset="0"/>
              </a:rPr>
              <a:t>x</a:t>
            </a:r>
            <a:r>
              <a:rPr lang="en-US" sz="1500" b="1" dirty="0">
                <a:latin typeface="Courier New" charset="0"/>
              </a:rPr>
              <a:t>, </a:t>
            </a:r>
            <a:r>
              <a:rPr lang="en-US" sz="1500" b="1" dirty="0">
                <a:solidFill>
                  <a:schemeClr val="folHlink"/>
                </a:solidFill>
                <a:latin typeface="Courier New" charset="0"/>
              </a:rPr>
              <a:t>y</a:t>
            </a:r>
            <a:r>
              <a:rPr lang="en-US" sz="1500" b="1" dirty="0">
                <a:latin typeface="Courier New" charset="0"/>
              </a:rPr>
              <a:t> : real;</a:t>
            </a:r>
          </a:p>
          <a:p>
            <a:r>
              <a:rPr lang="en-US" sz="1500" b="1" dirty="0">
                <a:latin typeface="Courier New" charset="0"/>
              </a:rPr>
              <a:t>               VAR a : </a:t>
            </a:r>
            <a:r>
              <a:rPr lang="en-US" sz="1500" b="1" dirty="0" err="1">
                <a:latin typeface="Courier New" charset="0"/>
              </a:rPr>
              <a:t>arr</a:t>
            </a:r>
            <a:r>
              <a:rPr lang="en-US" sz="1500" b="1" dirty="0">
                <a:latin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</a:rPr>
              <a:t>               </a:t>
            </a:r>
            <a:r>
              <a:rPr lang="en-US" sz="1500" b="1" dirty="0">
                <a:solidFill>
                  <a:srgbClr val="0033CC"/>
                </a:solidFill>
                <a:latin typeface="Courier New" charset="0"/>
              </a:rPr>
              <a:t>b</a:t>
            </a:r>
            <a:r>
              <a:rPr lang="en-US" sz="1500" b="1" dirty="0">
                <a:latin typeface="Courier New" charset="0"/>
              </a:rPr>
              <a:t> : </a:t>
            </a:r>
            <a:r>
              <a:rPr lang="en-US" sz="1500" b="1" dirty="0" err="1">
                <a:latin typeface="Courier New" charset="0"/>
              </a:rPr>
              <a:t>arr</a:t>
            </a:r>
            <a:r>
              <a:rPr lang="en-US" sz="1500" b="1" dirty="0">
                <a:latin typeface="Courier New" charset="0"/>
              </a:rPr>
              <a:t>);</a:t>
            </a:r>
          </a:p>
          <a:p>
            <a:r>
              <a:rPr lang="en-US" sz="1500" b="1" dirty="0">
                <a:latin typeface="Courier New" charset="0"/>
              </a:rPr>
              <a:t>  ...</a:t>
            </a:r>
          </a:p>
          <a:p>
            <a:r>
              <a:rPr lang="en-US" sz="1500" b="1" dirty="0">
                <a:latin typeface="Courier New" charset="0"/>
              </a:rPr>
              <a:t>BEGIN {main}</a:t>
            </a:r>
          </a:p>
          <a:p>
            <a:r>
              <a:rPr lang="en-US" sz="1500" b="1" dirty="0">
                <a:latin typeface="Courier New" charset="0"/>
              </a:rPr>
              <a:t>  ...</a:t>
            </a:r>
          </a:p>
          <a:p>
            <a:r>
              <a:rPr lang="en-US" sz="1500" b="1" dirty="0">
                <a:latin typeface="Courier New" charset="0"/>
              </a:rPr>
              <a:t>  </a:t>
            </a:r>
            <a:r>
              <a:rPr lang="en-US" sz="1500" b="1" dirty="0" err="1">
                <a:latin typeface="Courier New" charset="0"/>
              </a:rPr>
              <a:t>proc</a:t>
            </a:r>
            <a:r>
              <a:rPr lang="en-US" sz="1500" b="1" dirty="0">
                <a:latin typeface="Courier New" charset="0"/>
              </a:rPr>
              <a:t>(</a:t>
            </a:r>
            <a:r>
              <a:rPr lang="en-US" sz="1500" b="1" dirty="0">
                <a:solidFill>
                  <a:srgbClr val="0033CC"/>
                </a:solidFill>
                <a:latin typeface="Courier New" charset="0"/>
              </a:rPr>
              <a:t>index + 2</a:t>
            </a:r>
            <a:r>
              <a:rPr lang="en-US" sz="1500" b="1" dirty="0">
                <a:latin typeface="Courier New" charset="0"/>
              </a:rPr>
              <a:t>, </a:t>
            </a:r>
            <a:r>
              <a:rPr lang="en-US" sz="1500" b="1" dirty="0">
                <a:solidFill>
                  <a:srgbClr val="0033CC"/>
                </a:solidFill>
                <a:latin typeface="Courier New" charset="0"/>
              </a:rPr>
              <a:t>count</a:t>
            </a:r>
            <a:r>
              <a:rPr lang="en-US" sz="1500" b="1" dirty="0">
                <a:latin typeface="Courier New" charset="0"/>
              </a:rPr>
              <a:t>, </a:t>
            </a:r>
            <a:r>
              <a:rPr lang="en-US" sz="1500" b="1" dirty="0">
                <a:solidFill>
                  <a:schemeClr val="folHlink"/>
                </a:solidFill>
                <a:latin typeface="Courier New" charset="0"/>
              </a:rPr>
              <a:t>epsilon</a:t>
            </a:r>
            <a:r>
              <a:rPr lang="en-US" sz="1500" b="1" dirty="0">
                <a:latin typeface="Courier New" charset="0"/>
              </a:rPr>
              <a:t>,</a:t>
            </a:r>
          </a:p>
          <a:p>
            <a:r>
              <a:rPr lang="en-US" sz="1500" b="1" dirty="0">
                <a:latin typeface="Courier New" charset="0"/>
              </a:rPr>
              <a:t>       </a:t>
            </a:r>
            <a:r>
              <a:rPr lang="en-US" sz="1500" b="1" dirty="0">
                <a:solidFill>
                  <a:schemeClr val="folHlink"/>
                </a:solidFill>
                <a:latin typeface="Courier New" charset="0"/>
              </a:rPr>
              <a:t>delta</a:t>
            </a:r>
            <a:r>
              <a:rPr lang="en-US" sz="1500" b="1" dirty="0">
                <a:latin typeface="Courier New" charset="0"/>
              </a:rPr>
              <a:t>, </a:t>
            </a:r>
            <a:r>
              <a:rPr lang="en-US" sz="1500" b="1" dirty="0">
                <a:solidFill>
                  <a:schemeClr val="folHlink"/>
                </a:solidFill>
                <a:latin typeface="Courier New" charset="0"/>
              </a:rPr>
              <a:t>triplet</a:t>
            </a:r>
            <a:r>
              <a:rPr lang="en-US" sz="1500" b="1" dirty="0">
                <a:latin typeface="Courier New" charset="0"/>
              </a:rPr>
              <a:t>, </a:t>
            </a:r>
            <a:r>
              <a:rPr lang="en-US" sz="1500" b="1" dirty="0">
                <a:solidFill>
                  <a:srgbClr val="0033CC"/>
                </a:solidFill>
                <a:latin typeface="Courier New" charset="0"/>
              </a:rPr>
              <a:t>triplet</a:t>
            </a:r>
            <a:r>
              <a:rPr lang="en-US" sz="1500" b="1" dirty="0">
                <a:latin typeface="Courier New" charset="0"/>
              </a:rPr>
              <a:t>);</a:t>
            </a:r>
          </a:p>
          <a:p>
            <a:r>
              <a:rPr lang="en-US" sz="1500" b="1" dirty="0">
                <a:latin typeface="Courier New" charset="0"/>
              </a:rPr>
              <a:t>END.</a:t>
            </a:r>
          </a:p>
        </p:txBody>
      </p:sp>
      <p:grpSp>
        <p:nvGrpSpPr>
          <p:cNvPr id="550917" name="Group 5"/>
          <p:cNvGrpSpPr>
            <a:grpSpLocks/>
          </p:cNvGrpSpPr>
          <p:nvPr/>
        </p:nvGrpSpPr>
        <p:grpSpPr bwMode="auto">
          <a:xfrm>
            <a:off x="4664075" y="2971800"/>
            <a:ext cx="3840163" cy="1828800"/>
            <a:chOff x="2938" y="1872"/>
            <a:chExt cx="2419" cy="1152"/>
          </a:xfrm>
        </p:grpSpPr>
        <p:sp>
          <p:nvSpPr>
            <p:cNvPr id="550918" name="AutoShape 6"/>
            <p:cNvSpPr>
              <a:spLocks noChangeArrowheads="1"/>
            </p:cNvSpPr>
            <p:nvPr/>
          </p:nvSpPr>
          <p:spPr bwMode="auto">
            <a:xfrm>
              <a:off x="2938" y="1872"/>
              <a:ext cx="2419" cy="1152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19" name="Text Box 7"/>
            <p:cNvSpPr txBox="1">
              <a:spLocks noChangeArrowheads="1"/>
            </p:cNvSpPr>
            <p:nvPr/>
          </p:nvSpPr>
          <p:spPr bwMode="auto">
            <a:xfrm>
              <a:off x="3323" y="1930"/>
              <a:ext cx="4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index</a:t>
              </a:r>
            </a:p>
          </p:txBody>
        </p:sp>
        <p:sp>
          <p:nvSpPr>
            <p:cNvPr id="550920" name="Text Box 8"/>
            <p:cNvSpPr txBox="1">
              <a:spLocks noChangeArrowheads="1"/>
            </p:cNvSpPr>
            <p:nvPr/>
          </p:nvSpPr>
          <p:spPr bwMode="auto">
            <a:xfrm>
              <a:off x="3315" y="2218"/>
              <a:ext cx="4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count</a:t>
              </a:r>
            </a:p>
          </p:txBody>
        </p:sp>
        <p:sp>
          <p:nvSpPr>
            <p:cNvPr id="550921" name="Text Box 9"/>
            <p:cNvSpPr txBox="1">
              <a:spLocks noChangeArrowheads="1"/>
            </p:cNvSpPr>
            <p:nvPr/>
          </p:nvSpPr>
          <p:spPr bwMode="auto">
            <a:xfrm>
              <a:off x="4090" y="1930"/>
              <a:ext cx="5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epsilon</a:t>
              </a:r>
            </a:p>
          </p:txBody>
        </p:sp>
        <p:sp>
          <p:nvSpPr>
            <p:cNvPr id="550922" name="Text Box 10"/>
            <p:cNvSpPr txBox="1">
              <a:spLocks noChangeArrowheads="1"/>
            </p:cNvSpPr>
            <p:nvPr/>
          </p:nvSpPr>
          <p:spPr bwMode="auto">
            <a:xfrm>
              <a:off x="4215" y="2218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delta</a:t>
              </a:r>
            </a:p>
          </p:txBody>
        </p:sp>
        <p:grpSp>
          <p:nvGrpSpPr>
            <p:cNvPr id="550923" name="Group 11"/>
            <p:cNvGrpSpPr>
              <a:grpSpLocks/>
            </p:cNvGrpSpPr>
            <p:nvPr/>
          </p:nvGrpSpPr>
          <p:grpSpPr bwMode="auto">
            <a:xfrm>
              <a:off x="3744" y="1969"/>
              <a:ext cx="1152" cy="767"/>
              <a:chOff x="3744" y="1969"/>
              <a:chExt cx="1152" cy="767"/>
            </a:xfrm>
          </p:grpSpPr>
          <p:sp>
            <p:nvSpPr>
              <p:cNvPr id="550924" name="Rectangle 12"/>
              <p:cNvSpPr>
                <a:spLocks noChangeArrowheads="1"/>
              </p:cNvSpPr>
              <p:nvPr/>
            </p:nvSpPr>
            <p:spPr bwMode="auto">
              <a:xfrm>
                <a:off x="3744" y="1969"/>
                <a:ext cx="288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50925" name="Rectangle 13"/>
              <p:cNvSpPr>
                <a:spLocks noChangeArrowheads="1"/>
              </p:cNvSpPr>
              <p:nvPr/>
            </p:nvSpPr>
            <p:spPr bwMode="auto">
              <a:xfrm>
                <a:off x="3744" y="2257"/>
                <a:ext cx="288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50926" name="Rectangle 14"/>
              <p:cNvSpPr>
                <a:spLocks noChangeArrowheads="1"/>
              </p:cNvSpPr>
              <p:nvPr/>
            </p:nvSpPr>
            <p:spPr bwMode="auto">
              <a:xfrm>
                <a:off x="4608" y="1969"/>
                <a:ext cx="288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50927" name="Rectangle 15"/>
              <p:cNvSpPr>
                <a:spLocks noChangeArrowheads="1"/>
              </p:cNvSpPr>
              <p:nvPr/>
            </p:nvSpPr>
            <p:spPr bwMode="auto">
              <a:xfrm>
                <a:off x="4608" y="2257"/>
                <a:ext cx="288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50928" name="Rectangle 16"/>
              <p:cNvSpPr>
                <a:spLocks noChangeArrowheads="1"/>
              </p:cNvSpPr>
              <p:nvPr/>
            </p:nvSpPr>
            <p:spPr bwMode="auto">
              <a:xfrm>
                <a:off x="3744" y="2563"/>
                <a:ext cx="288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50929" name="Rectangle 17"/>
              <p:cNvSpPr>
                <a:spLocks noChangeArrowheads="1"/>
              </p:cNvSpPr>
              <p:nvPr/>
            </p:nvSpPr>
            <p:spPr bwMode="auto">
              <a:xfrm>
                <a:off x="4032" y="2563"/>
                <a:ext cx="288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50930" name="Rectangle 18"/>
              <p:cNvSpPr>
                <a:spLocks noChangeArrowheads="1"/>
              </p:cNvSpPr>
              <p:nvPr/>
            </p:nvSpPr>
            <p:spPr bwMode="auto">
              <a:xfrm>
                <a:off x="4320" y="2563"/>
                <a:ext cx="288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50931" name="Text Box 19"/>
            <p:cNvSpPr txBox="1">
              <a:spLocks noChangeArrowheads="1"/>
            </p:cNvSpPr>
            <p:nvPr/>
          </p:nvSpPr>
          <p:spPr bwMode="auto">
            <a:xfrm>
              <a:off x="3008" y="2812"/>
              <a:ext cx="6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SF: main</a:t>
              </a:r>
            </a:p>
          </p:txBody>
        </p:sp>
        <p:sp>
          <p:nvSpPr>
            <p:cNvPr id="550932" name="Text Box 20"/>
            <p:cNvSpPr txBox="1">
              <a:spLocks noChangeArrowheads="1"/>
            </p:cNvSpPr>
            <p:nvPr/>
          </p:nvSpPr>
          <p:spPr bwMode="auto">
            <a:xfrm>
              <a:off x="3315" y="2563"/>
              <a:ext cx="4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triplet</a:t>
              </a:r>
            </a:p>
          </p:txBody>
        </p:sp>
      </p:grpSp>
      <p:sp>
        <p:nvSpPr>
          <p:cNvPr id="550933" name="AutoShape 21"/>
          <p:cNvSpPr>
            <a:spLocks noChangeArrowheads="1"/>
          </p:cNvSpPr>
          <p:nvPr/>
        </p:nvSpPr>
        <p:spPr bwMode="auto">
          <a:xfrm>
            <a:off x="4664075" y="1417638"/>
            <a:ext cx="3840163" cy="146367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934" name="Text Box 22"/>
          <p:cNvSpPr txBox="1">
            <a:spLocks noChangeArrowheads="1"/>
          </p:cNvSpPr>
          <p:nvPr/>
        </p:nvSpPr>
        <p:spPr bwMode="auto">
          <a:xfrm>
            <a:off x="5668963" y="1539875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33CC"/>
                </a:solidFill>
              </a:rPr>
              <a:t>i</a:t>
            </a:r>
          </a:p>
        </p:txBody>
      </p:sp>
      <p:sp>
        <p:nvSpPr>
          <p:cNvPr id="550935" name="Rectangle 23"/>
          <p:cNvSpPr>
            <a:spLocks noChangeArrowheads="1"/>
          </p:cNvSpPr>
          <p:nvPr/>
        </p:nvSpPr>
        <p:spPr bwMode="auto">
          <a:xfrm>
            <a:off x="5943600" y="1601788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50936" name="Text Box 24"/>
          <p:cNvSpPr txBox="1">
            <a:spLocks noChangeArrowheads="1"/>
          </p:cNvSpPr>
          <p:nvPr/>
        </p:nvSpPr>
        <p:spPr bwMode="auto">
          <a:xfrm>
            <a:off x="5668963" y="1997075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33CC"/>
                </a:solidFill>
              </a:rPr>
              <a:t>j</a:t>
            </a:r>
          </a:p>
        </p:txBody>
      </p:sp>
      <p:sp>
        <p:nvSpPr>
          <p:cNvPr id="550937" name="Rectangle 25"/>
          <p:cNvSpPr>
            <a:spLocks noChangeArrowheads="1"/>
          </p:cNvSpPr>
          <p:nvPr/>
        </p:nvSpPr>
        <p:spPr bwMode="auto">
          <a:xfrm>
            <a:off x="5943600" y="2057400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50938" name="Text Box 26"/>
          <p:cNvSpPr txBox="1">
            <a:spLocks noChangeArrowheads="1"/>
          </p:cNvSpPr>
          <p:nvPr/>
        </p:nvSpPr>
        <p:spPr bwMode="auto">
          <a:xfrm>
            <a:off x="6583363" y="15398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550939" name="Rectangle 27"/>
          <p:cNvSpPr>
            <a:spLocks noChangeArrowheads="1"/>
          </p:cNvSpPr>
          <p:nvPr/>
        </p:nvSpPr>
        <p:spPr bwMode="auto">
          <a:xfrm>
            <a:off x="6858000" y="1601788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940" name="Text Box 28"/>
          <p:cNvSpPr txBox="1">
            <a:spLocks noChangeArrowheads="1"/>
          </p:cNvSpPr>
          <p:nvPr/>
        </p:nvSpPr>
        <p:spPr bwMode="auto">
          <a:xfrm>
            <a:off x="6583363" y="19970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550941" name="Rectangle 29"/>
          <p:cNvSpPr>
            <a:spLocks noChangeArrowheads="1"/>
          </p:cNvSpPr>
          <p:nvPr/>
        </p:nvSpPr>
        <p:spPr bwMode="auto">
          <a:xfrm>
            <a:off x="6858000" y="2058988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942" name="Text Box 30"/>
          <p:cNvSpPr txBox="1">
            <a:spLocks noChangeArrowheads="1"/>
          </p:cNvSpPr>
          <p:nvPr/>
        </p:nvSpPr>
        <p:spPr bwMode="auto">
          <a:xfrm>
            <a:off x="6584950" y="24542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550943" name="Rectangle 31"/>
          <p:cNvSpPr>
            <a:spLocks noChangeArrowheads="1"/>
          </p:cNvSpPr>
          <p:nvPr/>
        </p:nvSpPr>
        <p:spPr bwMode="auto">
          <a:xfrm>
            <a:off x="6859588" y="2516188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944" name="Rectangle 32"/>
          <p:cNvSpPr>
            <a:spLocks noChangeArrowheads="1"/>
          </p:cNvSpPr>
          <p:nvPr/>
        </p:nvSpPr>
        <p:spPr bwMode="auto">
          <a:xfrm>
            <a:off x="7316788" y="2516188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945" name="Rectangle 33"/>
          <p:cNvSpPr>
            <a:spLocks noChangeArrowheads="1"/>
          </p:cNvSpPr>
          <p:nvPr/>
        </p:nvSpPr>
        <p:spPr bwMode="auto">
          <a:xfrm>
            <a:off x="7773988" y="2516188"/>
            <a:ext cx="45720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946" name="Text Box 34"/>
          <p:cNvSpPr txBox="1">
            <a:spLocks noChangeArrowheads="1"/>
          </p:cNvSpPr>
          <p:nvPr/>
        </p:nvSpPr>
        <p:spPr bwMode="auto">
          <a:xfrm>
            <a:off x="4664075" y="1417638"/>
            <a:ext cx="104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SF: proc</a:t>
            </a:r>
          </a:p>
        </p:txBody>
      </p:sp>
      <p:sp>
        <p:nvSpPr>
          <p:cNvPr id="550947" name="Text Box 35"/>
          <p:cNvSpPr txBox="1">
            <a:spLocks noChangeArrowheads="1"/>
          </p:cNvSpPr>
          <p:nvPr/>
        </p:nvSpPr>
        <p:spPr bwMode="auto">
          <a:xfrm>
            <a:off x="5646738" y="245268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550948" name="Rectangle 36"/>
          <p:cNvSpPr>
            <a:spLocks noChangeArrowheads="1"/>
          </p:cNvSpPr>
          <p:nvPr/>
        </p:nvSpPr>
        <p:spPr bwMode="auto">
          <a:xfrm>
            <a:off x="5943600" y="2514600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949" name="Text Box 37"/>
          <p:cNvSpPr txBox="1">
            <a:spLocks noChangeArrowheads="1"/>
          </p:cNvSpPr>
          <p:nvPr/>
        </p:nvSpPr>
        <p:spPr bwMode="auto">
          <a:xfrm>
            <a:off x="5668963" y="4830763"/>
            <a:ext cx="183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RUNTIME STACK</a:t>
            </a:r>
          </a:p>
        </p:txBody>
      </p:sp>
      <p:sp>
        <p:nvSpPr>
          <p:cNvPr id="550950" name="Rectangle 38"/>
          <p:cNvSpPr>
            <a:spLocks noChangeArrowheads="1"/>
          </p:cNvSpPr>
          <p:nvPr/>
        </p:nvSpPr>
        <p:spPr bwMode="auto">
          <a:xfrm>
            <a:off x="6858000" y="2514600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550951" name="Rectangle 39"/>
          <p:cNvSpPr>
            <a:spLocks noChangeArrowheads="1"/>
          </p:cNvSpPr>
          <p:nvPr/>
        </p:nvSpPr>
        <p:spPr bwMode="auto">
          <a:xfrm>
            <a:off x="5943600" y="1600200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12</a:t>
            </a:r>
          </a:p>
        </p:txBody>
      </p:sp>
      <p:sp>
        <p:nvSpPr>
          <p:cNvPr id="550952" name="Rectangle 40"/>
          <p:cNvSpPr>
            <a:spLocks noChangeArrowheads="1"/>
          </p:cNvSpPr>
          <p:nvPr/>
        </p:nvSpPr>
        <p:spPr bwMode="auto">
          <a:xfrm>
            <a:off x="5943600" y="2057400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84</a:t>
            </a:r>
          </a:p>
        </p:txBody>
      </p:sp>
      <p:sp>
        <p:nvSpPr>
          <p:cNvPr id="550953" name="Rectangle 41"/>
          <p:cNvSpPr>
            <a:spLocks noChangeArrowheads="1"/>
          </p:cNvSpPr>
          <p:nvPr/>
        </p:nvSpPr>
        <p:spPr bwMode="auto">
          <a:xfrm>
            <a:off x="7315200" y="2514600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550954" name="Rectangle 42"/>
          <p:cNvSpPr>
            <a:spLocks noChangeArrowheads="1"/>
          </p:cNvSpPr>
          <p:nvPr/>
        </p:nvSpPr>
        <p:spPr bwMode="auto">
          <a:xfrm>
            <a:off x="7772400" y="2514600"/>
            <a:ext cx="457200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30</a:t>
            </a:r>
          </a:p>
        </p:txBody>
      </p:sp>
      <p:sp>
        <p:nvSpPr>
          <p:cNvPr id="550955" name="Line 43"/>
          <p:cNvSpPr>
            <a:spLocks noChangeShapeType="1"/>
          </p:cNvSpPr>
          <p:nvPr/>
        </p:nvSpPr>
        <p:spPr bwMode="auto">
          <a:xfrm>
            <a:off x="7132638" y="1782763"/>
            <a:ext cx="365125" cy="1371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56" name="Line 44"/>
          <p:cNvSpPr>
            <a:spLocks noChangeShapeType="1"/>
          </p:cNvSpPr>
          <p:nvPr/>
        </p:nvSpPr>
        <p:spPr bwMode="auto">
          <a:xfrm>
            <a:off x="7040563" y="2239963"/>
            <a:ext cx="366712" cy="1371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57" name="Oval 45"/>
          <p:cNvSpPr>
            <a:spLocks noChangeArrowheads="1"/>
          </p:cNvSpPr>
          <p:nvPr/>
        </p:nvSpPr>
        <p:spPr bwMode="auto">
          <a:xfrm>
            <a:off x="6126163" y="2606675"/>
            <a:ext cx="92075" cy="9048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0958" name="AutoShape 46"/>
          <p:cNvCxnSpPr>
            <a:cxnSpLocks noChangeShapeType="1"/>
            <a:stCxn id="550957" idx="2"/>
            <a:endCxn id="550928" idx="1"/>
          </p:cNvCxnSpPr>
          <p:nvPr/>
        </p:nvCxnSpPr>
        <p:spPr bwMode="auto">
          <a:xfrm rot="10800000" flipV="1">
            <a:off x="5943600" y="2652713"/>
            <a:ext cx="182563" cy="1554162"/>
          </a:xfrm>
          <a:prstGeom prst="curvedConnector3">
            <a:avLst>
              <a:gd name="adj1" fmla="val 225218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50959" name="Group 47"/>
          <p:cNvGrpSpPr>
            <a:grpSpLocks/>
          </p:cNvGrpSpPr>
          <p:nvPr/>
        </p:nvGrpSpPr>
        <p:grpSpPr bwMode="auto">
          <a:xfrm>
            <a:off x="5935663" y="3128963"/>
            <a:ext cx="1828800" cy="1217612"/>
            <a:chOff x="3744" y="1969"/>
            <a:chExt cx="1152" cy="767"/>
          </a:xfrm>
        </p:grpSpPr>
        <p:sp>
          <p:nvSpPr>
            <p:cNvPr id="550960" name="Rectangle 48"/>
            <p:cNvSpPr>
              <a:spLocks noChangeArrowheads="1"/>
            </p:cNvSpPr>
            <p:nvPr/>
          </p:nvSpPr>
          <p:spPr bwMode="auto">
            <a:xfrm>
              <a:off x="3744" y="1969"/>
              <a:ext cx="288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10</a:t>
              </a:r>
            </a:p>
          </p:txBody>
        </p:sp>
        <p:sp>
          <p:nvSpPr>
            <p:cNvPr id="550961" name="Rectangle 49"/>
            <p:cNvSpPr>
              <a:spLocks noChangeArrowheads="1"/>
            </p:cNvSpPr>
            <p:nvPr/>
          </p:nvSpPr>
          <p:spPr bwMode="auto">
            <a:xfrm>
              <a:off x="3744" y="2257"/>
              <a:ext cx="288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84</a:t>
              </a:r>
            </a:p>
          </p:txBody>
        </p:sp>
        <p:sp>
          <p:nvSpPr>
            <p:cNvPr id="550962" name="Rectangle 50"/>
            <p:cNvSpPr>
              <a:spLocks noChangeArrowheads="1"/>
            </p:cNvSpPr>
            <p:nvPr/>
          </p:nvSpPr>
          <p:spPr bwMode="auto">
            <a:xfrm>
              <a:off x="4608" y="1969"/>
              <a:ext cx="288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-3.1</a:t>
              </a:r>
            </a:p>
          </p:txBody>
        </p:sp>
        <p:sp>
          <p:nvSpPr>
            <p:cNvPr id="550963" name="Rectangle 51"/>
            <p:cNvSpPr>
              <a:spLocks noChangeArrowheads="1"/>
            </p:cNvSpPr>
            <p:nvPr/>
          </p:nvSpPr>
          <p:spPr bwMode="auto">
            <a:xfrm>
              <a:off x="4608" y="2257"/>
              <a:ext cx="288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0.07</a:t>
              </a:r>
            </a:p>
          </p:txBody>
        </p:sp>
        <p:sp>
          <p:nvSpPr>
            <p:cNvPr id="550964" name="Rectangle 52"/>
            <p:cNvSpPr>
              <a:spLocks noChangeArrowheads="1"/>
            </p:cNvSpPr>
            <p:nvPr/>
          </p:nvSpPr>
          <p:spPr bwMode="auto">
            <a:xfrm>
              <a:off x="3744" y="2563"/>
              <a:ext cx="288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10</a:t>
              </a:r>
            </a:p>
          </p:txBody>
        </p:sp>
        <p:sp>
          <p:nvSpPr>
            <p:cNvPr id="550965" name="Rectangle 53"/>
            <p:cNvSpPr>
              <a:spLocks noChangeArrowheads="1"/>
            </p:cNvSpPr>
            <p:nvPr/>
          </p:nvSpPr>
          <p:spPr bwMode="auto">
            <a:xfrm>
              <a:off x="4032" y="2563"/>
              <a:ext cx="288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20</a:t>
              </a:r>
            </a:p>
          </p:txBody>
        </p:sp>
        <p:sp>
          <p:nvSpPr>
            <p:cNvPr id="550966" name="Rectangle 54"/>
            <p:cNvSpPr>
              <a:spLocks noChangeArrowheads="1"/>
            </p:cNvSpPr>
            <p:nvPr/>
          </p:nvSpPr>
          <p:spPr bwMode="auto">
            <a:xfrm>
              <a:off x="4320" y="2563"/>
              <a:ext cx="288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84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5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0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0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5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509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50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5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509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50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5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5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5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33" grpId="0" animBg="1"/>
      <p:bldP spid="550934" grpId="0"/>
      <p:bldP spid="550935" grpId="0" build="allAtOnce" animBg="1"/>
      <p:bldP spid="550936" grpId="0"/>
      <p:bldP spid="550937" grpId="0" build="allAtOnce" animBg="1"/>
      <p:bldP spid="550938" grpId="0"/>
      <p:bldP spid="550939" grpId="0" animBg="1"/>
      <p:bldP spid="550940" grpId="0"/>
      <p:bldP spid="550941" grpId="0" animBg="1"/>
      <p:bldP spid="550942" grpId="0"/>
      <p:bldP spid="550943" grpId="0" animBg="1"/>
      <p:bldP spid="550944" grpId="0" animBg="1"/>
      <p:bldP spid="550945" grpId="0" animBg="1"/>
      <p:bldP spid="550946" grpId="0"/>
      <p:bldP spid="550947" grpId="0"/>
      <p:bldP spid="550948" grpId="0" animBg="1"/>
      <p:bldP spid="550950" grpId="0" animBg="1"/>
      <p:bldP spid="550951" grpId="0" animBg="1"/>
      <p:bldP spid="550952" grpId="0" animBg="1"/>
      <p:bldP spid="550953" grpId="0" animBg="1"/>
      <p:bldP spid="550954" grpId="0" animBg="1"/>
      <p:bldP spid="550955" grpId="0" animBg="1"/>
      <p:bldP spid="5509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7A50-52C6-9943-936D-4C295762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Pascal.g4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7F1E-B806-BF43-A352-DEAB6C281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r>
              <a:rPr lang="en-US" dirty="0"/>
              <a:t>New additions to our grammar:</a:t>
            </a:r>
          </a:p>
          <a:p>
            <a:pPr lvl="1"/>
            <a:r>
              <a:rPr lang="en-US" dirty="0"/>
              <a:t>Variables with array subscripts and record fields.</a:t>
            </a:r>
          </a:p>
          <a:p>
            <a:pPr lvl="1"/>
            <a:r>
              <a:rPr lang="en-US" dirty="0"/>
              <a:t>Definitions of procedures and functions.</a:t>
            </a:r>
          </a:p>
          <a:p>
            <a:pPr lvl="1"/>
            <a:r>
              <a:rPr lang="en-US" dirty="0"/>
              <a:t>Calls to procedures and functions.</a:t>
            </a:r>
          </a:p>
          <a:p>
            <a:pPr lvl="4"/>
            <a:endParaRPr lang="en-US" dirty="0"/>
          </a:p>
          <a:p>
            <a:r>
              <a:rPr lang="en-US" dirty="0"/>
              <a:t>New semantic checks:</a:t>
            </a:r>
          </a:p>
          <a:p>
            <a:pPr lvl="1"/>
            <a:r>
              <a:rPr lang="en-US" dirty="0"/>
              <a:t>Subscripts and fields match the corresponding </a:t>
            </a:r>
            <a:br>
              <a:rPr lang="en-US" dirty="0"/>
            </a:br>
            <a:r>
              <a:rPr lang="en-US" dirty="0"/>
              <a:t>array and record type definitions.</a:t>
            </a:r>
          </a:p>
          <a:p>
            <a:pPr lvl="1"/>
            <a:r>
              <a:rPr lang="en-US" dirty="0"/>
              <a:t>Call arguments and procedure and function parameters match in number and datatype.</a:t>
            </a:r>
          </a:p>
          <a:p>
            <a:pPr lvl="1"/>
            <a:r>
              <a:rPr lang="en-US" dirty="0"/>
              <a:t>An argument to a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(reference) parameter </a:t>
            </a:r>
            <a:br>
              <a:rPr lang="en-US" dirty="0"/>
            </a:br>
            <a:r>
              <a:rPr lang="en-US" dirty="0"/>
              <a:t>can only be a variable.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CB58D-D56E-AA44-A461-A6AA22CE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53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18CC-DCE3-9244-811F-F2D6B2F5D655}" type="slidenum">
              <a:rPr lang="en-US"/>
              <a:pPr/>
              <a:t>20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Error Checking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error</a:t>
            </a:r>
          </a:p>
          <a:p>
            <a:pPr lvl="5"/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Assign a value to a variable with a subrange type.</a:t>
            </a:r>
          </a:p>
          <a:p>
            <a:pPr lvl="1"/>
            <a:r>
              <a:rPr lang="en-US" dirty="0"/>
              <a:t>Verify the value is within range</a:t>
            </a:r>
            <a:r>
              <a:rPr lang="en-US" dirty="0">
                <a:solidFill>
                  <a:srgbClr val="B23C00"/>
                </a:solidFill>
              </a:rPr>
              <a:t> </a:t>
            </a:r>
          </a:p>
          <a:p>
            <a:pPr lvl="2"/>
            <a:r>
              <a:rPr lang="en-US" dirty="0"/>
              <a:t>Not less than the minimum value and </a:t>
            </a:r>
            <a:br>
              <a:rPr lang="en-US" dirty="0"/>
            </a:br>
            <a:r>
              <a:rPr lang="en-US" dirty="0"/>
              <a:t>not greater than the maximum value.</a:t>
            </a:r>
          </a:p>
          <a:p>
            <a:pPr lvl="1"/>
            <a:r>
              <a:rPr lang="en-US" dirty="0"/>
              <a:t>Method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StatementExecutor.check_range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6"/>
            <a:endParaRPr lang="en-US" dirty="0"/>
          </a:p>
          <a:p>
            <a:r>
              <a:rPr lang="en-US" dirty="0"/>
              <a:t>Division by zero error</a:t>
            </a:r>
          </a:p>
          <a:p>
            <a:pPr lvl="5"/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Before executing a division operation, </a:t>
            </a:r>
            <a:br>
              <a:rPr lang="en-US" dirty="0"/>
            </a:br>
            <a:r>
              <a:rPr lang="en-US" dirty="0"/>
              <a:t>check that the divisor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value is not zero.</a:t>
            </a:r>
          </a:p>
        </p:txBody>
      </p:sp>
    </p:spTree>
    <p:extLst>
      <p:ext uri="{BB962C8B-B14F-4D97-AF65-F5344CB8AC3E}">
        <p14:creationId xmlns:p14="http://schemas.microsoft.com/office/powerpoint/2010/main" val="1343502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B573-A869-804C-952B-5D2B92540371}" type="slidenum">
              <a:rPr lang="en-US"/>
              <a:pPr/>
              <a:t>21</a:t>
            </a:fld>
            <a:endParaRPr 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Pascal Interpreter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execute entire Pascal programs!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missing Pascal features: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procedure and functions as parameters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statement labels and the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/>
              <a:t> statement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EC8FF-E1ED-184C-928C-432A730DE147}"/>
              </a:ext>
            </a:extLst>
          </p:cNvPr>
          <p:cNvSpPr txBox="1"/>
          <p:nvPr/>
        </p:nvSpPr>
        <p:spPr>
          <a:xfrm>
            <a:off x="4206355" y="1874537"/>
            <a:ext cx="731290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9986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3D54-36F3-5340-8CE3-E4A9FBF3EB06}" type="slidenum">
              <a:rPr lang="en-US"/>
              <a:pPr/>
              <a:t>22</a:t>
            </a:fld>
            <a:endParaRPr 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Midterm Review: Question 1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parser builds data structures consisting of </a:t>
            </a:r>
            <a:br>
              <a:rPr lang="en-US" dirty="0"/>
            </a:br>
            <a:r>
              <a:rPr lang="en-US" u="sng" dirty="0"/>
              <a:t>symbol table entry objects</a:t>
            </a:r>
            <a:r>
              <a:rPr lang="en-US" dirty="0"/>
              <a:t> (STEO) </a:t>
            </a:r>
            <a:br>
              <a:rPr lang="en-US" dirty="0"/>
            </a:br>
            <a:r>
              <a:rPr lang="en-US" dirty="0"/>
              <a:t>and </a:t>
            </a:r>
            <a:r>
              <a:rPr lang="en-US" u="sng" dirty="0"/>
              <a:t>type specification objects</a:t>
            </a:r>
            <a:r>
              <a:rPr lang="en-US" dirty="0"/>
              <a:t> (TSO).  </a:t>
            </a:r>
          </a:p>
          <a:p>
            <a:pPr lvl="4">
              <a:lnSpc>
                <a:spcPct val="90000"/>
              </a:lnSpc>
              <a:buFont typeface="Wingdings" charset="0"/>
              <a:buAutoNum type="alphaLcPeriod"/>
            </a:pPr>
            <a:endParaRPr lang="en-US" dirty="0"/>
          </a:p>
          <a:p>
            <a:pPr lvl="1">
              <a:lnSpc>
                <a:spcPct val="90000"/>
              </a:lnSpc>
              <a:buFont typeface="Wingdings" charset="0"/>
              <a:buAutoNum type="alphaLcPeriod"/>
            </a:pPr>
            <a:r>
              <a:rPr lang="en-US" dirty="0"/>
              <a:t>How are these structures used at </a:t>
            </a:r>
            <a:r>
              <a:rPr lang="en-US" u="sng" dirty="0"/>
              <a:t>compile time</a:t>
            </a:r>
            <a:r>
              <a:rPr lang="en-US" dirty="0"/>
              <a:t>? </a:t>
            </a:r>
          </a:p>
          <a:p>
            <a:pPr lvl="6">
              <a:lnSpc>
                <a:spcPct val="90000"/>
              </a:lnSpc>
              <a:buFont typeface="Wingdings" charset="0"/>
              <a:buAutoNum type="alphaLcPeriod"/>
            </a:pPr>
            <a:endParaRPr lang="en-US" dirty="0"/>
          </a:p>
          <a:p>
            <a:pPr lvl="2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solidFill>
                  <a:srgbClr val="0033CC"/>
                </a:solidFill>
              </a:rPr>
              <a:t>STEO: Store information about locally-declared identifiers.</a:t>
            </a:r>
          </a:p>
          <a:p>
            <a:pPr lvl="2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solidFill>
                  <a:srgbClr val="0033CC"/>
                </a:solidFill>
              </a:rPr>
              <a:t>TSO: Represent type information.</a:t>
            </a:r>
          </a:p>
          <a:p>
            <a:pPr lvl="2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solidFill>
                  <a:srgbClr val="0033CC"/>
                </a:solidFill>
              </a:rPr>
              <a:t>Both: Assign types to variables.</a:t>
            </a:r>
          </a:p>
          <a:p>
            <a:pPr lvl="2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solidFill>
                  <a:srgbClr val="0033CC"/>
                </a:solidFill>
              </a:rPr>
              <a:t>Both: Do type checking in statements and expressions.</a:t>
            </a:r>
          </a:p>
        </p:txBody>
      </p:sp>
    </p:spTree>
    <p:extLst>
      <p:ext uri="{BB962C8B-B14F-4D97-AF65-F5344CB8AC3E}">
        <p14:creationId xmlns:p14="http://schemas.microsoft.com/office/powerpoint/2010/main" val="18646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3D54-36F3-5340-8CE3-E4A9FBF3EB06}" type="slidenum">
              <a:rPr lang="en-US"/>
              <a:pPr/>
              <a:t>23</a:t>
            </a:fld>
            <a:endParaRPr 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Review: Question 1</a:t>
            </a:r>
            <a:r>
              <a:rPr lang="en-US" i="1" dirty="0"/>
              <a:t>, cont’d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876800"/>
          </a:xfrm>
        </p:spPr>
        <p:txBody>
          <a:bodyPr/>
          <a:lstStyle/>
          <a:p>
            <a:pPr marL="928687" lvl="1" indent="-457200">
              <a:lnSpc>
                <a:spcPct val="90000"/>
              </a:lnSpc>
              <a:buFont typeface="+mj-lt"/>
              <a:buAutoNum type="alphaLcPeriod" startAt="2"/>
            </a:pPr>
            <a:r>
              <a:rPr lang="en-US" dirty="0"/>
              <a:t>How does the interpreter use these structures </a:t>
            </a:r>
            <a:br>
              <a:rPr lang="en-US" dirty="0"/>
            </a:br>
            <a:r>
              <a:rPr lang="en-US" dirty="0"/>
              <a:t>at </a:t>
            </a:r>
            <a:r>
              <a:rPr lang="en-US" u="sng" dirty="0"/>
              <a:t>run time</a:t>
            </a:r>
            <a:r>
              <a:rPr lang="en-US" dirty="0"/>
              <a:t>? </a:t>
            </a:r>
          </a:p>
          <a:p>
            <a:pPr marL="3232150" lvl="6" indent="-457200">
              <a:lnSpc>
                <a:spcPct val="90000"/>
              </a:lnSpc>
              <a:buFont typeface="+mj-lt"/>
              <a:buAutoNum type="alphaLcPeriod" startAt="2"/>
            </a:pPr>
            <a:endParaRPr lang="en-US" dirty="0"/>
          </a:p>
          <a:p>
            <a:pPr lvl="2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solidFill>
                  <a:srgbClr val="0033CC"/>
                </a:solidFill>
              </a:rPr>
              <a:t>STEO: Create the memory map for each Stack Frame 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that</a:t>
            </a:r>
            <a:r>
              <a:rPr lang="en-US" dirty="0">
                <a:solidFill>
                  <a:srgbClr val="0033CC"/>
                </a:solidFill>
                <a:latin typeface="Arial"/>
              </a:rPr>
              <a:t>’</a:t>
            </a:r>
            <a:r>
              <a:rPr lang="en-US" dirty="0">
                <a:solidFill>
                  <a:srgbClr val="0033CC"/>
                </a:solidFill>
              </a:rPr>
              <a:t>s pushed onto the runtime stack.</a:t>
            </a:r>
          </a:p>
          <a:p>
            <a:pPr lvl="2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solidFill>
                  <a:srgbClr val="0033CC"/>
                </a:solidFill>
              </a:rPr>
              <a:t>STEO: Get the values of defined and enumeration constants.</a:t>
            </a:r>
          </a:p>
          <a:p>
            <a:pPr lvl="2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solidFill>
                  <a:srgbClr val="0033CC"/>
                </a:solidFill>
              </a:rPr>
              <a:t>TSO: Do runtime range checking for subranges.</a:t>
            </a:r>
          </a:p>
          <a:p>
            <a:pPr lvl="2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solidFill>
                  <a:srgbClr val="0033CC"/>
                </a:solidFill>
              </a:rPr>
              <a:t>TSO: Get the data types of array indexes and elements.</a:t>
            </a:r>
          </a:p>
        </p:txBody>
      </p:sp>
    </p:spTree>
    <p:extLst>
      <p:ext uri="{BB962C8B-B14F-4D97-AF65-F5344CB8AC3E}">
        <p14:creationId xmlns:p14="http://schemas.microsoft.com/office/powerpoint/2010/main" val="17237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E03C-6B31-4946-A8D3-651B517A3121}" type="slidenum">
              <a:rPr lang="en-US"/>
              <a:pPr/>
              <a:t>24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Midterm Review: Question 2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How does the symbol table stack … </a:t>
            </a:r>
            <a:endParaRPr lang="en-US" sz="2000" dirty="0"/>
          </a:p>
          <a:p>
            <a:pPr lvl="4">
              <a:lnSpc>
                <a:spcPct val="80000"/>
              </a:lnSpc>
            </a:pPr>
            <a:endParaRPr lang="en-US" sz="900" dirty="0"/>
          </a:p>
          <a:p>
            <a:pPr lvl="1">
              <a:lnSpc>
                <a:spcPct val="80000"/>
              </a:lnSpc>
              <a:buFont typeface="Wingdings" charset="0"/>
              <a:buAutoNum type="alphaLcPeriod"/>
            </a:pPr>
            <a:r>
              <a:rPr lang="en-US" dirty="0"/>
              <a:t>… allow a variable declared in an enclosing scope to be </a:t>
            </a:r>
            <a:r>
              <a:rPr lang="en-US" dirty="0" err="1"/>
              <a:t>redeclared</a:t>
            </a:r>
            <a:r>
              <a:rPr lang="en-US" dirty="0"/>
              <a:t> in the local scope? </a:t>
            </a:r>
          </a:p>
          <a:p>
            <a:pPr lvl="6">
              <a:lnSpc>
                <a:spcPct val="80000"/>
              </a:lnSpc>
              <a:buFont typeface="Wingdings" charset="0"/>
              <a:buAutoNum type="alphaLcPeriod"/>
            </a:pP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rgbClr val="0033CC"/>
                </a:solidFill>
              </a:rPr>
              <a:t>Push a new symbol table onto the symbol table stack 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for the local scope. Enter the variable</a:t>
            </a:r>
            <a:r>
              <a:rPr lang="en-US" dirty="0">
                <a:solidFill>
                  <a:srgbClr val="0033CC"/>
                </a:solidFill>
                <a:latin typeface="Arial"/>
              </a:rPr>
              <a:t>’</a:t>
            </a:r>
            <a:r>
              <a:rPr lang="en-US" dirty="0">
                <a:solidFill>
                  <a:srgbClr val="0033CC"/>
                </a:solidFill>
              </a:rPr>
              <a:t>s name into the 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local table.</a:t>
            </a:r>
          </a:p>
          <a:p>
            <a:pPr lvl="4">
              <a:lnSpc>
                <a:spcPct val="80000"/>
              </a:lnSpc>
            </a:pPr>
            <a:endParaRPr lang="en-US" dirty="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  <a:buFont typeface="Wingdings" charset="0"/>
              <a:buAutoNum type="alphaLcPeriod"/>
            </a:pPr>
            <a:r>
              <a:rPr lang="en-US" dirty="0"/>
              <a:t>… prevent a variable already declared in the local scope from being redeclared in the local scope?</a:t>
            </a:r>
          </a:p>
          <a:p>
            <a:pPr lvl="6">
              <a:lnSpc>
                <a:spcPct val="80000"/>
              </a:lnSpc>
              <a:buFont typeface="Wingdings" charset="0"/>
              <a:buAutoNum type="alphaLcPeriod"/>
            </a:pPr>
            <a:r>
              <a:rPr lang="en-US" dirty="0"/>
              <a:t> </a:t>
            </a:r>
          </a:p>
          <a:p>
            <a:pPr lvl="2">
              <a:lnSpc>
                <a:spcPct val="80000"/>
              </a:lnSpc>
              <a:buFont typeface="Wingdings" charset="0"/>
              <a:buChar char="n"/>
            </a:pPr>
            <a:r>
              <a:rPr lang="en-US" dirty="0">
                <a:solidFill>
                  <a:srgbClr val="0033CC"/>
                </a:solidFill>
              </a:rPr>
              <a:t>First check the local symbol table to see whether the variable</a:t>
            </a:r>
            <a:r>
              <a:rPr lang="en-US" dirty="0">
                <a:solidFill>
                  <a:srgbClr val="0033CC"/>
                </a:solidFill>
                <a:latin typeface="Arial"/>
              </a:rPr>
              <a:t>’</a:t>
            </a:r>
            <a:r>
              <a:rPr lang="en-US" dirty="0">
                <a:solidFill>
                  <a:srgbClr val="0033CC"/>
                </a:solidFill>
              </a:rPr>
              <a:t>s name is already entered into the table.</a:t>
            </a:r>
          </a:p>
        </p:txBody>
      </p:sp>
    </p:spTree>
    <p:extLst>
      <p:ext uri="{BB962C8B-B14F-4D97-AF65-F5344CB8AC3E}">
        <p14:creationId xmlns:p14="http://schemas.microsoft.com/office/powerpoint/2010/main" val="32704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4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build="p" bldLvl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E03C-6B31-4946-A8D3-651B517A3121}" type="slidenum">
              <a:rPr lang="en-US"/>
              <a:pPr/>
              <a:t>25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Review: Question 2</a:t>
            </a:r>
            <a:r>
              <a:rPr lang="en-US" i="1" dirty="0"/>
              <a:t>, cont’d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How does the symbol table stack … </a:t>
            </a:r>
            <a:endParaRPr lang="en-US" sz="2000" dirty="0"/>
          </a:p>
          <a:p>
            <a:pPr marL="1828800" lvl="4" indent="0">
              <a:lnSpc>
                <a:spcPct val="80000"/>
              </a:lnSpc>
              <a:buNone/>
            </a:pPr>
            <a:endParaRPr lang="en-US" dirty="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  <a:buFont typeface="Wingdings" charset="0"/>
              <a:buAutoNum type="alphaLcPeriod" startAt="3"/>
            </a:pPr>
            <a:r>
              <a:rPr lang="en-US" dirty="0"/>
              <a:t>… allow two record types defined in the same procedure to declare fields with the same names?</a:t>
            </a:r>
          </a:p>
          <a:p>
            <a:pPr lvl="4">
              <a:lnSpc>
                <a:spcPct val="80000"/>
              </a:lnSpc>
              <a:buFont typeface="Wingdings" charset="0"/>
              <a:buAutoNum type="alphaLcPeriod" startAt="3"/>
            </a:pPr>
            <a:endParaRPr lang="en-US" dirty="0"/>
          </a:p>
          <a:p>
            <a:pPr lvl="2">
              <a:lnSpc>
                <a:spcPct val="80000"/>
              </a:lnSpc>
              <a:buFont typeface="Wingdings" charset="0"/>
              <a:buChar char="n"/>
            </a:pPr>
            <a:r>
              <a:rPr lang="en-US" dirty="0">
                <a:solidFill>
                  <a:srgbClr val="0033CC"/>
                </a:solidFill>
              </a:rPr>
              <a:t>Push a separate symbol table for each record type onto 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the symbol table stack when the parser is parsing the record type specification. Pop it off when the parser is 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done parsing the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24216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EA4-C85A-1841-9990-140C46D30748}" type="slidenum">
              <a:rPr lang="en-US"/>
              <a:pPr/>
              <a:t>26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Review: Question 3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programming languages use parentheses to enclose array subscripts and to enclose arguments to function calls. Suppose Pascal did the same. Consider the assignment statement:</a:t>
            </a:r>
            <a:br>
              <a:rPr lang="en-US" dirty="0"/>
            </a:br>
            <a:br>
              <a:rPr lang="en-US" sz="1200" dirty="0"/>
            </a:br>
            <a:br>
              <a:rPr lang="en-US" dirty="0">
                <a:latin typeface="Courier New" charset="0"/>
              </a:rPr>
            </a:br>
            <a:br>
              <a:rPr lang="en-US" sz="1200" dirty="0"/>
            </a:br>
            <a:r>
              <a:rPr lang="en-US" dirty="0"/>
              <a:t>Describe how the Pascal parser could </a:t>
            </a:r>
            <a:br>
              <a:rPr lang="en-US" dirty="0"/>
            </a:br>
            <a:r>
              <a:rPr lang="en-US" dirty="0"/>
              <a:t>(or could not) determine whether it is parsing a call to function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</a:t>
            </a:r>
            <a:r>
              <a:rPr lang="en-US" dirty="0"/>
              <a:t> or an access to an element of array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arr</a:t>
            </a:r>
            <a:r>
              <a:rPr lang="en-US" dirty="0"/>
              <a:t>. </a:t>
            </a:r>
          </a:p>
          <a:p>
            <a:pPr lvl="4"/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74A2234-DEC0-0D43-BC0B-18ADB6A0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484562"/>
            <a:ext cx="310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x :=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arr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, 2*j)</a:t>
            </a:r>
            <a:endParaRPr lang="en-US" sz="24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55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F541-C012-D34E-8AC7-06CFFD4CBA26}" type="slidenum">
              <a:rPr lang="en-US"/>
              <a:pPr/>
              <a:t>27</a:t>
            </a:fld>
            <a:endParaRPr lang="en-US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Review: Question 3</a:t>
            </a:r>
            <a:r>
              <a:rPr lang="en-US" i="1" dirty="0"/>
              <a:t>, </a:t>
            </a:r>
            <a:r>
              <a:rPr lang="en-US" i="1" dirty="0" err="1"/>
              <a:t>cont</a:t>
            </a:r>
            <a:r>
              <a:rPr lang="ja-JP" altLang="en-US" i="1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9475"/>
            <a:ext cx="8229600" cy="3981450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33CC"/>
                </a:solidFill>
              </a:rPr>
              <a:t>By the time the parser is parsing the assignment statement, it would have already parsed the declaration of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</a:t>
            </a:r>
            <a:r>
              <a:rPr lang="en-US" dirty="0">
                <a:solidFill>
                  <a:srgbClr val="0033CC"/>
                </a:solidFill>
              </a:rPr>
              <a:t> as either an array or a function. </a:t>
            </a:r>
            <a:br>
              <a:rPr lang="en-US" dirty="0">
                <a:solidFill>
                  <a:srgbClr val="0033CC"/>
                </a:solidFill>
              </a:rPr>
            </a:b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Therefore, when the parser encounters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</a:t>
            </a:r>
            <a:r>
              <a:rPr lang="en-US" dirty="0">
                <a:solidFill>
                  <a:srgbClr val="0033CC"/>
                </a:solidFill>
              </a:rPr>
              <a:t> in the assignment statement, it looks in the symbol table to see how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</a:t>
            </a:r>
            <a:r>
              <a:rPr lang="en-US" dirty="0">
                <a:solidFill>
                  <a:srgbClr val="0033CC"/>
                </a:solidFill>
              </a:rPr>
              <a:t> was declared.</a:t>
            </a: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3021013" y="1508125"/>
            <a:ext cx="310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x :=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arr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, 2*j)</a:t>
            </a:r>
            <a:endParaRPr lang="en-US" sz="24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0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DD44-A47F-2B41-A508-A3950586B77A}" type="slidenum">
              <a:rPr lang="en-US"/>
              <a:pPr/>
              <a:t>28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Review: Question 4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Pascal has an exponentiation operator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**</a:t>
            </a:r>
            <a:r>
              <a:rPr lang="en-US" dirty="0"/>
              <a:t>, so that</a:t>
            </a:r>
            <a:r>
              <a:rPr lang="en-US" b="1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n**4</a:t>
            </a:r>
            <a:r>
              <a:rPr lang="en-US" b="1" dirty="0"/>
              <a:t> </a:t>
            </a:r>
            <a:r>
              <a:rPr lang="en-US" dirty="0"/>
              <a:t>represents the mathematical expression </a:t>
            </a:r>
            <a:r>
              <a:rPr lang="en-US" i="1" dirty="0">
                <a:solidFill>
                  <a:schemeClr val="folHlink"/>
                </a:solidFill>
              </a:rPr>
              <a:t>n</a:t>
            </a:r>
            <a:r>
              <a:rPr lang="en-US" baseline="30000" dirty="0">
                <a:solidFill>
                  <a:schemeClr val="folHlink"/>
                </a:solidFill>
              </a:rPr>
              <a:t>4</a:t>
            </a:r>
            <a:r>
              <a:rPr lang="en-US" dirty="0"/>
              <a:t>.</a:t>
            </a:r>
            <a:br>
              <a:rPr lang="en-US" b="1" dirty="0"/>
            </a:br>
            <a:br>
              <a:rPr lang="en-US" sz="1400" b="1" dirty="0"/>
            </a:br>
            <a:r>
              <a:rPr lang="en-US" dirty="0"/>
              <a:t>Exponentiation has a </a:t>
            </a:r>
            <a:r>
              <a:rPr lang="en-US" u="sng" dirty="0"/>
              <a:t>higher operator precedence level</a:t>
            </a:r>
            <a:r>
              <a:rPr lang="en-US" dirty="0"/>
              <a:t> than the multiplicative operators. Therefore,</a:t>
            </a:r>
            <a:r>
              <a:rPr lang="en-US" b="1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n**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*j</a:t>
            </a:r>
            <a:r>
              <a:rPr lang="en-US" b="1" dirty="0"/>
              <a:t> </a:t>
            </a:r>
            <a:r>
              <a:rPr lang="en-US" dirty="0"/>
              <a:t>is evaluated as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(n**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)*j</a:t>
            </a:r>
            <a:r>
              <a:rPr lang="en-US" dirty="0"/>
              <a:t>. Furthermore, exponentiation is </a:t>
            </a:r>
            <a:r>
              <a:rPr lang="en-US" u="sng" dirty="0"/>
              <a:t>right-associative</a:t>
            </a:r>
            <a:r>
              <a:rPr lang="en-US" dirty="0"/>
              <a:t>, so that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n**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**j**k</a:t>
            </a:r>
            <a:r>
              <a:rPr lang="en-US" dirty="0"/>
              <a:t> is evaluated as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n**(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**(j**k))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5871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DD44-A47F-2B41-A508-A3950586B77A}" type="slidenum">
              <a:rPr lang="en-US"/>
              <a:pPr/>
              <a:t>29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Review: Question 4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402087"/>
          </a:xfrm>
        </p:spPr>
        <p:txBody>
          <a:bodyPr/>
          <a:lstStyle/>
          <a:p>
            <a:pPr marL="471487" lvl="1" indent="0">
              <a:buNone/>
            </a:pPr>
            <a:r>
              <a:rPr lang="en-US" sz="2800" dirty="0"/>
              <a:t>What modifications to the </a:t>
            </a:r>
            <a:r>
              <a:rPr lang="en-US" sz="2800" u="sng" dirty="0"/>
              <a:t>expression</a:t>
            </a:r>
            <a:r>
              <a:rPr lang="en-US" sz="2800" dirty="0"/>
              <a:t>, </a:t>
            </a:r>
            <a:r>
              <a:rPr lang="en-US" sz="2800" u="sng" dirty="0"/>
              <a:t>simple</a:t>
            </a:r>
            <a:r>
              <a:rPr lang="en-US" sz="2800" b="1" u="sng" dirty="0"/>
              <a:t> </a:t>
            </a:r>
            <a:r>
              <a:rPr lang="en-US" sz="2800" u="sng" dirty="0"/>
              <a:t>expression</a:t>
            </a:r>
            <a:r>
              <a:rPr lang="en-US" sz="2800" dirty="0"/>
              <a:t>, </a:t>
            </a:r>
            <a:r>
              <a:rPr lang="en-US" sz="2800" u="sng" dirty="0"/>
              <a:t>term</a:t>
            </a:r>
            <a:r>
              <a:rPr lang="en-US" sz="2800" dirty="0"/>
              <a:t>, and </a:t>
            </a:r>
            <a:r>
              <a:rPr lang="en-US" sz="2800" u="sng" dirty="0"/>
              <a:t>factor</a:t>
            </a:r>
            <a:r>
              <a:rPr lang="en-US" sz="2800" dirty="0"/>
              <a:t> grammar rules are required to accommodate the </a:t>
            </a:r>
            <a:r>
              <a:rPr lang="en-US" sz="2800" b="1" dirty="0">
                <a:solidFill>
                  <a:srgbClr val="0033CC"/>
                </a:solidFill>
                <a:latin typeface="Courier New" charset="0"/>
              </a:rPr>
              <a:t>**</a:t>
            </a:r>
            <a:r>
              <a:rPr lang="en-US" sz="2800" dirty="0"/>
              <a:t> operator?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82D61-2920-7C46-B181-BA3C2490E381}"/>
              </a:ext>
            </a:extLst>
          </p:cNvPr>
          <p:cNvSpPr txBox="1"/>
          <p:nvPr/>
        </p:nvSpPr>
        <p:spPr>
          <a:xfrm>
            <a:off x="1437968" y="2917313"/>
            <a:ext cx="6268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  : power  ( </a:t>
            </a: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mulOp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 )* ;</a:t>
            </a:r>
          </a:p>
          <a:p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 : factor ( '**'  power )? 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19C39-010E-B441-A791-7B002C0E84A5}"/>
              </a:ext>
            </a:extLst>
          </p:cNvPr>
          <p:cNvSpPr txBox="1"/>
          <p:nvPr/>
        </p:nvSpPr>
        <p:spPr>
          <a:xfrm>
            <a:off x="996212" y="3976469"/>
            <a:ext cx="7151573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3CC"/>
                </a:solidFill>
              </a:rPr>
              <a:t>A combination of multiple-choice and short-answer questions.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Use a standard browser to access Canvas.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Open book, notes, laptop, internet.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No communication with anyone else during the exam.</a:t>
            </a:r>
          </a:p>
          <a:p>
            <a:pPr algn="ctr"/>
            <a:r>
              <a:rPr lang="en-US" sz="1000" dirty="0">
                <a:solidFill>
                  <a:srgbClr val="0033CC"/>
                </a:solidFill>
              </a:rPr>
              <a:t>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Turn on your camera during the exam.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The exam will be recorded.</a:t>
            </a:r>
          </a:p>
        </p:txBody>
      </p:sp>
    </p:spTree>
    <p:extLst>
      <p:ext uri="{BB962C8B-B14F-4D97-AF65-F5344CB8AC3E}">
        <p14:creationId xmlns:p14="http://schemas.microsoft.com/office/powerpoint/2010/main" val="86296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30B2-8433-5A45-9C19-4D06DDDB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3: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55FC-8F43-7A45-BBB0-1E3C542E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3 of our multipass compiler consists of</a:t>
            </a:r>
            <a:br>
              <a:rPr lang="en-US" dirty="0"/>
            </a:br>
            <a:r>
              <a:rPr lang="en-US" dirty="0"/>
              <a:t>semantic actions:</a:t>
            </a:r>
          </a:p>
          <a:p>
            <a:pPr lvl="4"/>
            <a:endParaRPr lang="en-US" dirty="0"/>
          </a:p>
          <a:p>
            <a:pPr lvl="1"/>
            <a:r>
              <a:rPr lang="en-US" u="sng" dirty="0"/>
              <a:t>interpreter</a:t>
            </a:r>
            <a:r>
              <a:rPr lang="en-US" dirty="0"/>
              <a:t>: Execute the source program.</a:t>
            </a:r>
          </a:p>
          <a:p>
            <a:pPr lvl="4"/>
            <a:endParaRPr lang="en-US" dirty="0"/>
          </a:p>
          <a:p>
            <a:pPr lvl="1"/>
            <a:r>
              <a:rPr lang="en-US" u="sng" dirty="0"/>
              <a:t>converter</a:t>
            </a:r>
            <a:r>
              <a:rPr lang="en-US" dirty="0"/>
              <a:t>: Convert the source program from one high-level programming language to another.</a:t>
            </a:r>
          </a:p>
          <a:p>
            <a:pPr lvl="2"/>
            <a:r>
              <a:rPr lang="en-US" dirty="0"/>
              <a:t>Example: Pascal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Java or C++</a:t>
            </a:r>
          </a:p>
          <a:p>
            <a:pPr lvl="4"/>
            <a:endParaRPr lang="en-US" dirty="0"/>
          </a:p>
          <a:p>
            <a:pPr lvl="1"/>
            <a:r>
              <a:rPr lang="en-US" u="sng" dirty="0"/>
              <a:t>compiler</a:t>
            </a:r>
            <a:r>
              <a:rPr lang="en-US" dirty="0"/>
              <a:t>: Generate low-level object code.</a:t>
            </a:r>
          </a:p>
          <a:p>
            <a:pPr lvl="2"/>
            <a:r>
              <a:rPr lang="en-US" dirty="0"/>
              <a:t>assembly language or machine code</a:t>
            </a:r>
          </a:p>
          <a:p>
            <a:pPr lvl="4"/>
            <a:endParaRPr lang="en-US" dirty="0"/>
          </a:p>
          <a:p>
            <a:r>
              <a:rPr lang="en-US" dirty="0"/>
              <a:t>Requires a different set of visit methods!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9B455-F8BF-524E-9286-0FB4F9AC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8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A2B1-C100-3E4D-959C-5C74A0AAFD3A}" type="slidenum">
              <a:rPr lang="en-US"/>
              <a:pPr/>
              <a:t>4</a:t>
            </a:fld>
            <a:endParaRPr lang="en-US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Memory Management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interpreter must </a:t>
            </a:r>
            <a:r>
              <a:rPr lang="en-US" u="sng" dirty="0"/>
              <a:t>manage the memory </a:t>
            </a:r>
            <a:br>
              <a:rPr lang="en-US" dirty="0"/>
            </a:br>
            <a:r>
              <a:rPr lang="en-US" dirty="0"/>
              <a:t>that the source program uses during run time.</a:t>
            </a:r>
          </a:p>
          <a:p>
            <a:pPr lvl="3"/>
            <a:endParaRPr lang="en-US" dirty="0"/>
          </a:p>
          <a:p>
            <a:r>
              <a:rPr lang="en-US" dirty="0"/>
              <a:t>Up until now, we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ve used the hack of </a:t>
            </a:r>
            <a:br>
              <a:rPr lang="en-US" dirty="0"/>
            </a:br>
            <a:r>
              <a:rPr lang="en-US" dirty="0"/>
              <a:t>storing values computed during run time </a:t>
            </a:r>
            <a:br>
              <a:rPr lang="en-US" dirty="0"/>
            </a:br>
            <a:r>
              <a:rPr lang="en-US" dirty="0"/>
              <a:t>into the symbol table.</a:t>
            </a:r>
          </a:p>
          <a:p>
            <a:pPr lvl="5"/>
            <a:endParaRPr lang="en-US" dirty="0"/>
          </a:p>
          <a:p>
            <a:r>
              <a:rPr lang="en-US" dirty="0"/>
              <a:t>Why is this a bad idea?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This will fail miserably if the source program </a:t>
            </a:r>
            <a:br>
              <a:rPr lang="en-US" dirty="0"/>
            </a:br>
            <a:r>
              <a:rPr lang="en-US" dirty="0"/>
              <a:t>has recursive procedure and function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E320-F258-5540-B6AF-CD9AFCE718BA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 Stack vs. Runtime Stack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320995" cy="4835525"/>
          </a:xfrm>
        </p:spPr>
        <p:txBody>
          <a:bodyPr/>
          <a:lstStyle/>
          <a:p>
            <a:r>
              <a:rPr lang="en-US" dirty="0"/>
              <a:t>The frontend parser builds symbol tables and manages the </a:t>
            </a:r>
            <a:r>
              <a:rPr lang="en-US" u="sng" dirty="0"/>
              <a:t>symbol table stack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as it parses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the source program.</a:t>
            </a:r>
          </a:p>
          <a:p>
            <a:pPr lvl="1"/>
            <a:r>
              <a:rPr lang="en-US" dirty="0"/>
              <a:t>The parser pushes and pops </a:t>
            </a:r>
            <a:r>
              <a:rPr lang="en-US" u="sng" dirty="0"/>
              <a:t>symbol tables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as it </a:t>
            </a:r>
            <a:r>
              <a:rPr lang="en-US" u="sng" dirty="0"/>
              <a:t>enters and exits</a:t>
            </a:r>
            <a:r>
              <a:rPr lang="en-US" dirty="0"/>
              <a:t> nested scopes.</a:t>
            </a:r>
          </a:p>
          <a:p>
            <a:pPr lvl="4"/>
            <a:endParaRPr lang="en-US" dirty="0"/>
          </a:p>
          <a:p>
            <a:r>
              <a:rPr lang="en-US" dirty="0"/>
              <a:t>The backend executor manages the </a:t>
            </a:r>
            <a:br>
              <a:rPr lang="en-US" dirty="0"/>
            </a:br>
            <a:r>
              <a:rPr lang="en-US" u="sng" dirty="0"/>
              <a:t>runtime stack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as it executes the source program.</a:t>
            </a:r>
          </a:p>
          <a:p>
            <a:pPr lvl="1"/>
            <a:r>
              <a:rPr lang="en-US" dirty="0"/>
              <a:t>The executor pushes and pops </a:t>
            </a:r>
            <a:r>
              <a:rPr lang="en-US" u="sng" dirty="0"/>
              <a:t>stack frames</a:t>
            </a:r>
            <a:r>
              <a:rPr lang="en-US" dirty="0"/>
              <a:t> as it </a:t>
            </a:r>
            <a:r>
              <a:rPr lang="en-US" u="sng" dirty="0"/>
              <a:t>calls and returns</a:t>
            </a:r>
            <a:r>
              <a:rPr lang="en-US" dirty="0"/>
              <a:t> from procedures and functions.</a:t>
            </a:r>
          </a:p>
        </p:txBody>
      </p:sp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3566171" y="5989292"/>
            <a:ext cx="2678113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B23C00"/>
                </a:solidFill>
              </a:rPr>
              <a:t>These are similar concepts,</a:t>
            </a:r>
          </a:p>
          <a:p>
            <a:pPr algn="ctr"/>
            <a:r>
              <a:rPr lang="en-US" dirty="0">
                <a:solidFill>
                  <a:srgbClr val="B23C00"/>
                </a:solidFill>
              </a:rPr>
              <a:t>so don</a:t>
            </a:r>
            <a:r>
              <a:rPr lang="en-US" dirty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>
                <a:solidFill>
                  <a:srgbClr val="B23C00"/>
                </a:solidFill>
              </a:rPr>
              <a:t>t confuse them!</a:t>
            </a:r>
          </a:p>
        </p:txBody>
      </p:sp>
    </p:spTree>
    <p:extLst>
      <p:ext uri="{BB962C8B-B14F-4D97-AF65-F5344CB8AC3E}">
        <p14:creationId xmlns:p14="http://schemas.microsoft.com/office/powerpoint/2010/main" val="141522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2365-673F-DE49-B194-5681575FCCF4}" type="slidenum">
              <a:rPr lang="en-US"/>
              <a:pPr/>
              <a:t>6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Frame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stack frame</a:t>
            </a:r>
            <a:r>
              <a:rPr lang="en-US" dirty="0"/>
              <a:t> maintains </a:t>
            </a:r>
            <a:r>
              <a:rPr lang="en-US" u="sng" dirty="0"/>
              <a:t>runtime information</a:t>
            </a:r>
            <a:r>
              <a:rPr lang="en-US" dirty="0"/>
              <a:t> about the </a:t>
            </a:r>
            <a:r>
              <a:rPr lang="en-US" u="sng" dirty="0"/>
              <a:t>currently executing routine</a:t>
            </a:r>
            <a:r>
              <a:rPr lang="en-US" dirty="0"/>
              <a:t>:</a:t>
            </a:r>
            <a:endParaRPr lang="en-US" dirty="0">
              <a:solidFill>
                <a:srgbClr val="B23C00"/>
              </a:solidFill>
            </a:endParaRPr>
          </a:p>
          <a:p>
            <a:pPr lvl="4"/>
            <a:endParaRPr lang="en-US" dirty="0"/>
          </a:p>
          <a:p>
            <a:pPr lvl="1"/>
            <a:r>
              <a:rPr lang="en-US" dirty="0"/>
              <a:t>a procedure</a:t>
            </a:r>
          </a:p>
          <a:p>
            <a:pPr lvl="1"/>
            <a:r>
              <a:rPr lang="en-US" dirty="0"/>
              <a:t>a function</a:t>
            </a:r>
          </a:p>
          <a:p>
            <a:pPr lvl="1"/>
            <a:r>
              <a:rPr lang="en-US" dirty="0"/>
              <a:t>the main program itself</a:t>
            </a:r>
          </a:p>
        </p:txBody>
      </p:sp>
    </p:spTree>
    <p:extLst>
      <p:ext uri="{BB962C8B-B14F-4D97-AF65-F5344CB8AC3E}">
        <p14:creationId xmlns:p14="http://schemas.microsoft.com/office/powerpoint/2010/main" val="106293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2365-673F-DE49-B194-5681575FCCF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Frames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295400"/>
            <a:ext cx="8229600" cy="4419575"/>
          </a:xfrm>
        </p:spPr>
        <p:txBody>
          <a:bodyPr/>
          <a:lstStyle/>
          <a:p>
            <a:r>
              <a:rPr lang="en-US" dirty="0"/>
              <a:t>A stack frame contains the routine’s</a:t>
            </a:r>
            <a:r>
              <a:rPr lang="en-US" u="sng" dirty="0"/>
              <a:t> </a:t>
            </a:r>
            <a:br>
              <a:rPr lang="en-US" u="sng" dirty="0"/>
            </a:br>
            <a:r>
              <a:rPr lang="en-US" u="sng" dirty="0"/>
              <a:t>local memory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current runtime values of local variables</a:t>
            </a:r>
          </a:p>
          <a:p>
            <a:pPr lvl="1"/>
            <a:r>
              <a:rPr lang="en-US" dirty="0"/>
              <a:t>current runtime values of formal parameters</a:t>
            </a:r>
          </a:p>
          <a:p>
            <a:pPr lvl="6"/>
            <a:endParaRPr lang="en-US" dirty="0">
              <a:solidFill>
                <a:schemeClr val="folHlink"/>
              </a:solidFill>
            </a:endParaRPr>
          </a:p>
          <a:p>
            <a:r>
              <a:rPr lang="en-US" dirty="0"/>
              <a:t>This local memory is a </a:t>
            </a:r>
            <a:r>
              <a:rPr lang="en-US" u="sng" dirty="0"/>
              <a:t>memory map</a:t>
            </a:r>
            <a:r>
              <a:rPr lang="en-US" dirty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b="1" dirty="0"/>
              <a:t>Key</a:t>
            </a:r>
            <a:r>
              <a:rPr lang="en-US" dirty="0"/>
              <a:t>: The </a:t>
            </a:r>
            <a:r>
              <a:rPr lang="en-US" u="sng" dirty="0"/>
              <a:t>name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of the local variable </a:t>
            </a:r>
            <a:br>
              <a:rPr lang="en-US" dirty="0"/>
            </a:br>
            <a:r>
              <a:rPr lang="en-US" dirty="0"/>
              <a:t>or formal parameter.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The </a:t>
            </a:r>
            <a:r>
              <a:rPr lang="en-US" u="sng" dirty="0"/>
              <a:t>current runtime value</a:t>
            </a:r>
            <a:r>
              <a:rPr lang="en-US" dirty="0">
                <a:solidFill>
                  <a:srgbClr val="B23C00"/>
                </a:solidFill>
              </a:rPr>
              <a:t>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of the variable or parameter.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76100" y="5806414"/>
            <a:ext cx="35917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rgbClr val="0033CC"/>
                </a:solidFill>
              </a:rPr>
              <a:t>Local memory is a hash table!</a:t>
            </a:r>
          </a:p>
        </p:txBody>
      </p:sp>
    </p:spTree>
    <p:extLst>
      <p:ext uri="{BB962C8B-B14F-4D97-AF65-F5344CB8AC3E}">
        <p14:creationId xmlns:p14="http://schemas.microsoft.com/office/powerpoint/2010/main" val="253824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B76C-B5E1-DF4D-BFBD-4C6931A6CB86}" type="slidenum">
              <a:rPr lang="en-US"/>
              <a:pPr/>
              <a:t>8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Frames, </a:t>
            </a:r>
            <a:r>
              <a:rPr lang="en-US" i="1" dirty="0" err="1"/>
              <a:t>cont</a:t>
            </a:r>
            <a:r>
              <a:rPr lang="ja-JP" altLang="en-US" i="1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1287463" y="1235075"/>
            <a:ext cx="2560637" cy="49371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377950" y="4251325"/>
            <a:ext cx="2378075" cy="10064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1377950" y="1782763"/>
            <a:ext cx="2378075" cy="2286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1652588" y="2239963"/>
            <a:ext cx="2011362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1470025" y="1279525"/>
            <a:ext cx="22415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>
                <a:latin typeface="Courier New" charset="0"/>
              </a:rPr>
              <a:t>PROGRAM main1;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PROCEDURE proc2a;</a:t>
            </a:r>
          </a:p>
          <a:p>
            <a:r>
              <a:rPr lang="en-US" sz="1500" b="1">
                <a:latin typeface="Courier New" charset="0"/>
              </a:rPr>
              <a:t>    </a:t>
            </a:r>
          </a:p>
          <a:p>
            <a:r>
              <a:rPr lang="en-US" sz="1500" b="1">
                <a:latin typeface="Courier New" charset="0"/>
              </a:rPr>
              <a:t>  PROCEDURE proc3;</a:t>
            </a:r>
          </a:p>
          <a:p>
            <a:r>
              <a:rPr lang="en-US" sz="1500" b="1">
                <a:latin typeface="Courier New" charset="0"/>
              </a:rPr>
              <a:t>      BEGIN</a:t>
            </a:r>
          </a:p>
          <a:p>
            <a:r>
              <a:rPr lang="en-US" sz="1500" b="1">
                <a:latin typeface="Courier New" charset="0"/>
              </a:rPr>
              <a:t>        ...</a:t>
            </a:r>
          </a:p>
          <a:p>
            <a:r>
              <a:rPr lang="en-US" sz="1500" b="1">
                <a:latin typeface="Courier New" charset="0"/>
              </a:rPr>
              <a:t>      END;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  BEGIN {proc2a}</a:t>
            </a:r>
          </a:p>
          <a:p>
            <a:r>
              <a:rPr lang="en-US" sz="1500" b="1">
                <a:latin typeface="Courier New" charset="0"/>
              </a:rPr>
              <a:t>    proc3;</a:t>
            </a:r>
          </a:p>
          <a:p>
            <a:r>
              <a:rPr lang="en-US" sz="1500" b="1">
                <a:latin typeface="Courier New" charset="0"/>
              </a:rPr>
              <a:t>  END;</a:t>
            </a:r>
          </a:p>
          <a:p>
            <a:r>
              <a:rPr lang="en-US" sz="1500" b="1">
                <a:latin typeface="Courier New" charset="0"/>
              </a:rPr>
              <a:t>    </a:t>
            </a:r>
          </a:p>
          <a:p>
            <a:r>
              <a:rPr lang="en-US" sz="1500" b="1">
                <a:latin typeface="Courier New" charset="0"/>
              </a:rPr>
              <a:t>PROCEDURE proc2b;</a:t>
            </a:r>
          </a:p>
          <a:p>
            <a:r>
              <a:rPr lang="en-US" sz="1500" b="1">
                <a:latin typeface="Courier New" charset="0"/>
              </a:rPr>
              <a:t>  BEGIN</a:t>
            </a:r>
          </a:p>
          <a:p>
            <a:r>
              <a:rPr lang="en-US" sz="1500" b="1">
                <a:latin typeface="Courier New" charset="0"/>
              </a:rPr>
              <a:t>    proc2a;</a:t>
            </a:r>
          </a:p>
          <a:p>
            <a:r>
              <a:rPr lang="en-US" sz="1500" b="1">
                <a:latin typeface="Courier New" charset="0"/>
              </a:rPr>
              <a:t>  END;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BEGIN {main1}</a:t>
            </a:r>
          </a:p>
          <a:p>
            <a:r>
              <a:rPr lang="en-US" sz="1500" b="1">
                <a:latin typeface="Courier New" charset="0"/>
              </a:rPr>
              <a:t>  proc2b;</a:t>
            </a:r>
          </a:p>
          <a:p>
            <a:r>
              <a:rPr lang="en-US" sz="1500" b="1">
                <a:latin typeface="Courier New" charset="0"/>
              </a:rPr>
              <a:t>END.</a:t>
            </a:r>
          </a:p>
        </p:txBody>
      </p:sp>
      <p:sp>
        <p:nvSpPr>
          <p:cNvPr id="461832" name="Rectangle 8"/>
          <p:cNvSpPr>
            <a:spLocks noChangeArrowheads="1"/>
          </p:cNvSpPr>
          <p:nvPr/>
        </p:nvSpPr>
        <p:spPr bwMode="auto">
          <a:xfrm>
            <a:off x="3938588" y="1235075"/>
            <a:ext cx="2925762" cy="38417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3" name="AutoShape 9"/>
          <p:cNvSpPr>
            <a:spLocks noChangeArrowheads="1"/>
          </p:cNvSpPr>
          <p:nvPr/>
        </p:nvSpPr>
        <p:spPr bwMode="auto">
          <a:xfrm>
            <a:off x="4121150" y="4435475"/>
            <a:ext cx="2560638" cy="54927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SF: main1</a:t>
            </a:r>
          </a:p>
        </p:txBody>
      </p:sp>
      <p:sp>
        <p:nvSpPr>
          <p:cNvPr id="461834" name="AutoShape 10"/>
          <p:cNvSpPr>
            <a:spLocks noChangeArrowheads="1"/>
          </p:cNvSpPr>
          <p:nvPr/>
        </p:nvSpPr>
        <p:spPr bwMode="auto">
          <a:xfrm>
            <a:off x="4121150" y="3705225"/>
            <a:ext cx="2560638" cy="5492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SF: proc2b</a:t>
            </a:r>
          </a:p>
        </p:txBody>
      </p:sp>
      <p:sp>
        <p:nvSpPr>
          <p:cNvPr id="461835" name="AutoShape 11"/>
          <p:cNvSpPr>
            <a:spLocks noChangeArrowheads="1"/>
          </p:cNvSpPr>
          <p:nvPr/>
        </p:nvSpPr>
        <p:spPr bwMode="auto">
          <a:xfrm>
            <a:off x="4121150" y="2971800"/>
            <a:ext cx="2560638" cy="5492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SF: proc2a</a:t>
            </a:r>
          </a:p>
        </p:txBody>
      </p:sp>
      <p:sp>
        <p:nvSpPr>
          <p:cNvPr id="461836" name="AutoShape 12"/>
          <p:cNvSpPr>
            <a:spLocks noChangeArrowheads="1"/>
          </p:cNvSpPr>
          <p:nvPr/>
        </p:nvSpPr>
        <p:spPr bwMode="auto">
          <a:xfrm>
            <a:off x="4121150" y="2241550"/>
            <a:ext cx="2560638" cy="5492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SF: proc3</a:t>
            </a:r>
          </a:p>
        </p:txBody>
      </p:sp>
      <p:sp>
        <p:nvSpPr>
          <p:cNvPr id="461837" name="Text Box 13"/>
          <p:cNvSpPr txBox="1">
            <a:spLocks noChangeArrowheads="1"/>
          </p:cNvSpPr>
          <p:nvPr/>
        </p:nvSpPr>
        <p:spPr bwMode="auto">
          <a:xfrm>
            <a:off x="4487863" y="5167313"/>
            <a:ext cx="183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461838" name="Text Box 14"/>
          <p:cNvSpPr txBox="1">
            <a:spLocks noChangeArrowheads="1"/>
          </p:cNvSpPr>
          <p:nvPr/>
        </p:nvSpPr>
        <p:spPr bwMode="auto">
          <a:xfrm>
            <a:off x="190500" y="1874838"/>
            <a:ext cx="998538" cy="2228850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In this example, the names</a:t>
            </a:r>
          </a:p>
          <a:p>
            <a:r>
              <a:rPr lang="en-US" sz="1400" dirty="0">
                <a:solidFill>
                  <a:srgbClr val="0033CC"/>
                </a:solidFill>
              </a:rPr>
              <a:t>of the routines</a:t>
            </a:r>
          </a:p>
          <a:p>
            <a:r>
              <a:rPr lang="en-US" sz="1400" dirty="0">
                <a:solidFill>
                  <a:srgbClr val="0033CC"/>
                </a:solidFill>
              </a:rPr>
              <a:t>indicate their</a:t>
            </a:r>
          </a:p>
          <a:p>
            <a:r>
              <a:rPr lang="en-US" sz="1400" dirty="0">
                <a:solidFill>
                  <a:srgbClr val="0033CC"/>
                </a:solidFill>
              </a:rPr>
              <a:t>nesting levels.</a:t>
            </a:r>
          </a:p>
        </p:txBody>
      </p:sp>
      <p:sp>
        <p:nvSpPr>
          <p:cNvPr id="461839" name="Text Box 15"/>
          <p:cNvSpPr txBox="1">
            <a:spLocks noChangeArrowheads="1"/>
          </p:cNvSpPr>
          <p:nvPr/>
        </p:nvSpPr>
        <p:spPr bwMode="auto">
          <a:xfrm>
            <a:off x="7048500" y="2606675"/>
            <a:ext cx="1994457" cy="1631216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33CC"/>
                </a:solidFill>
              </a:rPr>
              <a:t>Call a routine:</a:t>
            </a:r>
          </a:p>
          <a:p>
            <a:r>
              <a:rPr lang="en-US" sz="1400" dirty="0">
                <a:solidFill>
                  <a:srgbClr val="0033CC"/>
                </a:solidFill>
              </a:rPr>
              <a:t>Push its stack frame</a:t>
            </a:r>
            <a:br>
              <a:rPr lang="en-US" sz="1400" dirty="0">
                <a:solidFill>
                  <a:srgbClr val="0033CC"/>
                </a:solidFill>
              </a:rPr>
            </a:br>
            <a:r>
              <a:rPr lang="en-US" sz="1400" dirty="0">
                <a:solidFill>
                  <a:srgbClr val="0033CC"/>
                </a:solidFill>
              </a:rPr>
              <a:t>onto the runtime stack.</a:t>
            </a:r>
          </a:p>
          <a:p>
            <a:endParaRPr lang="en-US" sz="1400" dirty="0">
              <a:solidFill>
                <a:srgbClr val="0033CC"/>
              </a:solidFill>
            </a:endParaRPr>
          </a:p>
          <a:p>
            <a:r>
              <a:rPr lang="en-US" sz="1400" b="1" dirty="0">
                <a:solidFill>
                  <a:srgbClr val="0033CC"/>
                </a:solidFill>
              </a:rPr>
              <a:t>Return from a</a:t>
            </a:r>
          </a:p>
          <a:p>
            <a:r>
              <a:rPr lang="en-US" sz="1400" b="1" dirty="0">
                <a:solidFill>
                  <a:srgbClr val="0033CC"/>
                </a:solidFill>
              </a:rPr>
              <a:t>routine:</a:t>
            </a:r>
            <a:r>
              <a:rPr lang="en-US" sz="1400" dirty="0">
                <a:solidFill>
                  <a:srgbClr val="0033CC"/>
                </a:solidFill>
              </a:rPr>
              <a:t> Pop off its</a:t>
            </a:r>
          </a:p>
          <a:p>
            <a:r>
              <a:rPr lang="en-US" sz="1400" dirty="0">
                <a:solidFill>
                  <a:srgbClr val="0033CC"/>
                </a:solidFill>
              </a:rPr>
              <a:t>stack frame.</a:t>
            </a:r>
          </a:p>
        </p:txBody>
      </p:sp>
      <p:sp>
        <p:nvSpPr>
          <p:cNvPr id="461840" name="Text Box 16"/>
          <p:cNvSpPr txBox="1">
            <a:spLocks noChangeArrowheads="1"/>
          </p:cNvSpPr>
          <p:nvPr/>
        </p:nvSpPr>
        <p:spPr bwMode="auto">
          <a:xfrm>
            <a:off x="4022725" y="5807075"/>
            <a:ext cx="4741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main1 </a:t>
            </a:r>
            <a:r>
              <a:rPr lang="en-US" sz="1800" b="1" dirty="0">
                <a:latin typeface="Courier New" charset="0"/>
                <a:sym typeface="Wingdings" charset="0"/>
              </a:rPr>
              <a:t>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  <a:sym typeface="Wingdings" charset="0"/>
              </a:rPr>
              <a:t>proc2b</a:t>
            </a:r>
            <a:r>
              <a:rPr lang="en-US" sz="1800" b="1" dirty="0">
                <a:latin typeface="Courier New" charset="0"/>
                <a:sym typeface="Wingdings" charset="0"/>
              </a:rPr>
              <a:t> 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  <a:sym typeface="Wingdings" charset="0"/>
              </a:rPr>
              <a:t>proc2a</a:t>
            </a:r>
            <a:r>
              <a:rPr lang="en-US" sz="1800" b="1" dirty="0">
                <a:latin typeface="Courier New" charset="0"/>
                <a:sym typeface="Wingdings" charset="0"/>
              </a:rPr>
              <a:t>  </a:t>
            </a:r>
            <a:r>
              <a:rPr lang="en-US" sz="1800" b="1" dirty="0">
                <a:solidFill>
                  <a:srgbClr val="008000"/>
                </a:solidFill>
                <a:latin typeface="Courier New" charset="0"/>
                <a:sym typeface="Wingdings" charset="0"/>
              </a:rPr>
              <a:t>proc3</a:t>
            </a:r>
            <a:endParaRPr lang="en-US" sz="18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6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6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3" grpId="0" animBg="1"/>
      <p:bldP spid="461833" grpId="1" animBg="1"/>
      <p:bldP spid="461834" grpId="0" animBg="1"/>
      <p:bldP spid="461834" grpId="1" animBg="1"/>
      <p:bldP spid="461835" grpId="0" animBg="1"/>
      <p:bldP spid="461835" grpId="1" animBg="1"/>
      <p:bldP spid="461836" grpId="0" animBg="1"/>
      <p:bldP spid="46183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65F6-58B7-9441-ACAE-BD86C86C6C86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462850" name="Group 2"/>
          <p:cNvGrpSpPr>
            <a:grpSpLocks/>
          </p:cNvGrpSpPr>
          <p:nvPr/>
        </p:nvGrpSpPr>
        <p:grpSpPr bwMode="auto">
          <a:xfrm>
            <a:off x="274638" y="1782763"/>
            <a:ext cx="2560637" cy="3292475"/>
            <a:chOff x="173" y="1123"/>
            <a:chExt cx="1613" cy="2074"/>
          </a:xfrm>
        </p:grpSpPr>
        <p:sp>
          <p:nvSpPr>
            <p:cNvPr id="462851" name="Rectangle 3"/>
            <p:cNvSpPr>
              <a:spLocks noChangeArrowheads="1"/>
            </p:cNvSpPr>
            <p:nvPr/>
          </p:nvSpPr>
          <p:spPr bwMode="auto">
            <a:xfrm>
              <a:off x="173" y="1123"/>
              <a:ext cx="1613" cy="207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52" name="Rectangle 4"/>
            <p:cNvSpPr>
              <a:spLocks noChangeArrowheads="1"/>
            </p:cNvSpPr>
            <p:nvPr/>
          </p:nvSpPr>
          <p:spPr bwMode="auto">
            <a:xfrm>
              <a:off x="288" y="1584"/>
              <a:ext cx="1382" cy="8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53" name="Text Box 5"/>
            <p:cNvSpPr txBox="1">
              <a:spLocks noChangeArrowheads="1"/>
            </p:cNvSpPr>
            <p:nvPr/>
          </p:nvSpPr>
          <p:spPr bwMode="auto">
            <a:xfrm>
              <a:off x="288" y="1123"/>
              <a:ext cx="1412" cy="2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 b="1">
                  <a:latin typeface="Courier New" charset="0"/>
                </a:rPr>
                <a:t>PROGRAM main1;</a:t>
              </a:r>
            </a:p>
            <a:p>
              <a:r>
                <a:rPr lang="en-US" sz="1500" b="1">
                  <a:latin typeface="Courier New" charset="0"/>
                </a:rPr>
                <a:t>VAR j : integer;</a:t>
              </a:r>
            </a:p>
            <a:p>
              <a:endParaRPr lang="en-US" sz="1500" b="1">
                <a:latin typeface="Courier New" charset="0"/>
              </a:endParaRPr>
            </a:p>
            <a:p>
              <a:r>
                <a:rPr lang="en-US" sz="1500" b="1">
                  <a:latin typeface="Courier New" charset="0"/>
                </a:rPr>
                <a:t>PROCEDURE proc2b;</a:t>
              </a:r>
            </a:p>
            <a:p>
              <a:r>
                <a:rPr lang="en-US" sz="1500" b="1">
                  <a:latin typeface="Courier New" charset="0"/>
                </a:rPr>
                <a:t>  VAR j : integer;</a:t>
              </a:r>
            </a:p>
            <a:p>
              <a:endParaRPr lang="en-US" sz="1500" b="1">
                <a:latin typeface="Courier New" charset="0"/>
              </a:endParaRPr>
            </a:p>
            <a:p>
              <a:r>
                <a:rPr lang="en-US" sz="1500" b="1">
                  <a:latin typeface="Courier New" charset="0"/>
                </a:rPr>
                <a:t>  BEGIN</a:t>
              </a:r>
            </a:p>
            <a:p>
              <a:r>
                <a:rPr lang="en-US" sz="1500" b="1">
                  <a:latin typeface="Courier New" charset="0"/>
                </a:rPr>
                <a:t>    j := 14;</a:t>
              </a:r>
            </a:p>
            <a:p>
              <a:r>
                <a:rPr lang="en-US" sz="1500" b="1">
                  <a:latin typeface="Courier New" charset="0"/>
                </a:rPr>
                <a:t>  END;</a:t>
              </a:r>
            </a:p>
            <a:p>
              <a:endParaRPr lang="en-US" sz="1500" b="1">
                <a:latin typeface="Courier New" charset="0"/>
              </a:endParaRPr>
            </a:p>
            <a:p>
              <a:r>
                <a:rPr lang="en-US" sz="1500" b="1">
                  <a:latin typeface="Courier New" charset="0"/>
                </a:rPr>
                <a:t>BEGIN {main1}</a:t>
              </a:r>
            </a:p>
            <a:p>
              <a:r>
                <a:rPr lang="en-US" sz="1500" b="1">
                  <a:latin typeface="Courier New" charset="0"/>
                </a:rPr>
                <a:t>  j := 55;</a:t>
              </a:r>
            </a:p>
            <a:p>
              <a:r>
                <a:rPr lang="en-US" sz="1500" b="1">
                  <a:latin typeface="Courier New" charset="0"/>
                </a:rPr>
                <a:t>  proc2b;</a:t>
              </a:r>
            </a:p>
            <a:p>
              <a:r>
                <a:rPr lang="en-US" sz="1500" b="1">
                  <a:latin typeface="Courier New" charset="0"/>
                </a:rPr>
                <a:t>END.</a:t>
              </a:r>
            </a:p>
          </p:txBody>
        </p:sp>
      </p:grpSp>
      <p:sp>
        <p:nvSpPr>
          <p:cNvPr id="4628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Access to Local Variables</a:t>
            </a:r>
          </a:p>
        </p:txBody>
      </p:sp>
      <p:sp>
        <p:nvSpPr>
          <p:cNvPr id="462855" name="Rectangle 7"/>
          <p:cNvSpPr>
            <a:spLocks noChangeArrowheads="1"/>
          </p:cNvSpPr>
          <p:nvPr/>
        </p:nvSpPr>
        <p:spPr bwMode="auto">
          <a:xfrm>
            <a:off x="3108325" y="1417638"/>
            <a:ext cx="2925763" cy="3841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2856" name="Text Box 8"/>
          <p:cNvSpPr txBox="1">
            <a:spLocks noChangeArrowheads="1"/>
          </p:cNvSpPr>
          <p:nvPr/>
        </p:nvSpPr>
        <p:spPr bwMode="auto">
          <a:xfrm>
            <a:off x="3657600" y="5349875"/>
            <a:ext cx="183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462857" name="AutoShape 9"/>
          <p:cNvSpPr>
            <a:spLocks noChangeArrowheads="1"/>
          </p:cNvSpPr>
          <p:nvPr/>
        </p:nvSpPr>
        <p:spPr bwMode="auto">
          <a:xfrm>
            <a:off x="3292475" y="4618038"/>
            <a:ext cx="2560638" cy="5492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2858" name="Text Box 10"/>
          <p:cNvSpPr txBox="1">
            <a:spLocks noChangeArrowheads="1"/>
          </p:cNvSpPr>
          <p:nvPr/>
        </p:nvSpPr>
        <p:spPr bwMode="auto">
          <a:xfrm>
            <a:off x="4938713" y="4618038"/>
            <a:ext cx="9204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/>
              <a:t>SF: main1</a:t>
            </a:r>
          </a:p>
        </p:txBody>
      </p:sp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3476625" y="471170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latin typeface="Courier New" charset="0"/>
              </a:rPr>
              <a:t>j</a:t>
            </a:r>
          </a:p>
        </p:txBody>
      </p:sp>
      <p:sp>
        <p:nvSpPr>
          <p:cNvPr id="462860" name="Text Box 12"/>
          <p:cNvSpPr txBox="1">
            <a:spLocks noChangeArrowheads="1"/>
          </p:cNvSpPr>
          <p:nvPr/>
        </p:nvSpPr>
        <p:spPr bwMode="auto">
          <a:xfrm>
            <a:off x="3754438" y="4708525"/>
            <a:ext cx="360362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200"/>
          </a:p>
        </p:txBody>
      </p:sp>
      <p:sp>
        <p:nvSpPr>
          <p:cNvPr id="462861" name="AutoShape 13"/>
          <p:cNvSpPr>
            <a:spLocks noChangeArrowheads="1"/>
          </p:cNvSpPr>
          <p:nvPr/>
        </p:nvSpPr>
        <p:spPr bwMode="auto">
          <a:xfrm>
            <a:off x="3290888" y="3886200"/>
            <a:ext cx="2560637" cy="5492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2862" name="Text Box 14"/>
          <p:cNvSpPr txBox="1">
            <a:spLocks noChangeArrowheads="1"/>
          </p:cNvSpPr>
          <p:nvPr/>
        </p:nvSpPr>
        <p:spPr bwMode="auto">
          <a:xfrm>
            <a:off x="4846638" y="3886200"/>
            <a:ext cx="9893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/>
              <a:t>SF: proc2b</a:t>
            </a:r>
          </a:p>
        </p:txBody>
      </p:sp>
      <p:sp>
        <p:nvSpPr>
          <p:cNvPr id="462863" name="Text Box 15"/>
          <p:cNvSpPr txBox="1">
            <a:spLocks noChangeArrowheads="1"/>
          </p:cNvSpPr>
          <p:nvPr/>
        </p:nvSpPr>
        <p:spPr bwMode="auto">
          <a:xfrm>
            <a:off x="3475038" y="398145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latin typeface="Courier New" charset="0"/>
              </a:rPr>
              <a:t>j</a:t>
            </a:r>
          </a:p>
        </p:txBody>
      </p:sp>
      <p:sp>
        <p:nvSpPr>
          <p:cNvPr id="462864" name="Text Box 16"/>
          <p:cNvSpPr txBox="1">
            <a:spLocks noChangeArrowheads="1"/>
          </p:cNvSpPr>
          <p:nvPr/>
        </p:nvSpPr>
        <p:spPr bwMode="auto">
          <a:xfrm>
            <a:off x="3752850" y="3978275"/>
            <a:ext cx="3619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200"/>
          </a:p>
        </p:txBody>
      </p:sp>
      <p:sp>
        <p:nvSpPr>
          <p:cNvPr id="462865" name="Line 17"/>
          <p:cNvSpPr>
            <a:spLocks noChangeShapeType="1"/>
          </p:cNvSpPr>
          <p:nvPr/>
        </p:nvSpPr>
        <p:spPr bwMode="auto">
          <a:xfrm>
            <a:off x="1736725" y="4525963"/>
            <a:ext cx="1814513" cy="31115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66" name="Line 18"/>
          <p:cNvSpPr>
            <a:spLocks noChangeShapeType="1"/>
          </p:cNvSpPr>
          <p:nvPr/>
        </p:nvSpPr>
        <p:spPr bwMode="auto">
          <a:xfrm>
            <a:off x="1920875" y="3611563"/>
            <a:ext cx="1600200" cy="485775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67" name="Text Box 19"/>
          <p:cNvSpPr txBox="1">
            <a:spLocks noChangeArrowheads="1"/>
          </p:cNvSpPr>
          <p:nvPr/>
        </p:nvSpPr>
        <p:spPr bwMode="auto">
          <a:xfrm>
            <a:off x="6400800" y="3429000"/>
            <a:ext cx="2244525" cy="1569660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Accessing </a:t>
            </a:r>
            <a:r>
              <a:rPr lang="en-US" u="sng" dirty="0">
                <a:solidFill>
                  <a:srgbClr val="0033CC"/>
                </a:solidFill>
              </a:rPr>
              <a:t>local values</a:t>
            </a:r>
            <a:endParaRPr lang="en-US" b="1" u="sng" dirty="0">
              <a:solidFill>
                <a:srgbClr val="0033CC"/>
              </a:solidFill>
            </a:endParaRPr>
          </a:p>
          <a:p>
            <a:r>
              <a:rPr lang="en-US" dirty="0">
                <a:solidFill>
                  <a:srgbClr val="0033CC"/>
                </a:solidFill>
              </a:rPr>
              <a:t>is simple, because the</a:t>
            </a:r>
          </a:p>
          <a:p>
            <a:r>
              <a:rPr lang="en-US" dirty="0">
                <a:solidFill>
                  <a:srgbClr val="0033CC"/>
                </a:solidFill>
              </a:rPr>
              <a:t>currently executing</a:t>
            </a:r>
          </a:p>
          <a:p>
            <a:r>
              <a:rPr lang="en-US" dirty="0">
                <a:solidFill>
                  <a:srgbClr val="0033CC"/>
                </a:solidFill>
              </a:rPr>
              <a:t>routine</a:t>
            </a:r>
            <a:r>
              <a:rPr lang="en-US" dirty="0">
                <a:solidFill>
                  <a:srgbClr val="0033CC"/>
                </a:solidFill>
                <a:latin typeface="Arial"/>
              </a:rPr>
              <a:t>’</a:t>
            </a:r>
            <a:r>
              <a:rPr lang="en-US" dirty="0">
                <a:solidFill>
                  <a:srgbClr val="0033CC"/>
                </a:solidFill>
              </a:rPr>
              <a:t>s stack frame 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is on top of the </a:t>
            </a:r>
          </a:p>
          <a:p>
            <a:r>
              <a:rPr lang="en-US" dirty="0">
                <a:solidFill>
                  <a:srgbClr val="0033CC"/>
                </a:solidFill>
              </a:rPr>
              <a:t>runtime stack.</a:t>
            </a:r>
          </a:p>
        </p:txBody>
      </p:sp>
      <p:sp>
        <p:nvSpPr>
          <p:cNvPr id="462868" name="Rectangle 20"/>
          <p:cNvSpPr>
            <a:spLocks noChangeArrowheads="1"/>
          </p:cNvSpPr>
          <p:nvPr/>
        </p:nvSpPr>
        <p:spPr bwMode="auto">
          <a:xfrm>
            <a:off x="731838" y="4343400"/>
            <a:ext cx="1004887" cy="27463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2869" name="Text Box 21"/>
          <p:cNvSpPr txBox="1">
            <a:spLocks noChangeArrowheads="1"/>
          </p:cNvSpPr>
          <p:nvPr/>
        </p:nvSpPr>
        <p:spPr bwMode="auto">
          <a:xfrm>
            <a:off x="3757613" y="47085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55</a:t>
            </a:r>
          </a:p>
        </p:txBody>
      </p:sp>
      <p:sp>
        <p:nvSpPr>
          <p:cNvPr id="462870" name="Rectangle 22"/>
          <p:cNvSpPr>
            <a:spLocks noChangeArrowheads="1"/>
          </p:cNvSpPr>
          <p:nvPr/>
        </p:nvSpPr>
        <p:spPr bwMode="auto">
          <a:xfrm>
            <a:off x="1006475" y="3429000"/>
            <a:ext cx="914400" cy="27463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2871" name="Text Box 23"/>
          <p:cNvSpPr txBox="1">
            <a:spLocks noChangeArrowheads="1"/>
          </p:cNvSpPr>
          <p:nvPr/>
        </p:nvSpPr>
        <p:spPr bwMode="auto">
          <a:xfrm>
            <a:off x="3757613" y="39782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14</a:t>
            </a:r>
          </a:p>
        </p:txBody>
      </p:sp>
      <p:sp>
        <p:nvSpPr>
          <p:cNvPr id="462872" name="Text Box 24"/>
          <p:cNvSpPr txBox="1">
            <a:spLocks noChangeArrowheads="1"/>
          </p:cNvSpPr>
          <p:nvPr/>
        </p:nvSpPr>
        <p:spPr bwMode="auto">
          <a:xfrm>
            <a:off x="457245" y="5257800"/>
            <a:ext cx="2211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main1 </a:t>
            </a:r>
            <a:r>
              <a:rPr lang="en-US" sz="1800" b="1" dirty="0">
                <a:latin typeface="Courier New" charset="0"/>
                <a:sym typeface="Wingdings" charset="0"/>
              </a:rPr>
              <a:t>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  <a:sym typeface="Wingdings" charset="0"/>
              </a:rPr>
              <a:t>proc2b</a:t>
            </a:r>
            <a:endParaRPr lang="en-US" sz="1800" b="1" dirty="0">
              <a:solidFill>
                <a:srgbClr val="0033CC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8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6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6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7" grpId="0" animBg="1"/>
      <p:bldP spid="462857" grpId="1" animBg="1"/>
      <p:bldP spid="462858" grpId="0"/>
      <p:bldP spid="462858" grpId="1"/>
      <p:bldP spid="462859" grpId="0"/>
      <p:bldP spid="462859" grpId="1"/>
      <p:bldP spid="462860" grpId="0" animBg="1"/>
      <p:bldP spid="462860" grpId="1" animBg="1"/>
      <p:bldP spid="462861" grpId="0" animBg="1"/>
      <p:bldP spid="462861" grpId="1" animBg="1"/>
      <p:bldP spid="462862" grpId="0"/>
      <p:bldP spid="462862" grpId="1"/>
      <p:bldP spid="462863" grpId="0"/>
      <p:bldP spid="462863" grpId="1"/>
      <p:bldP spid="462864" grpId="0" animBg="1"/>
      <p:bldP spid="462864" grpId="1" animBg="1"/>
      <p:bldP spid="462865" grpId="0" animBg="1"/>
      <p:bldP spid="462865" grpId="1" animBg="1"/>
      <p:bldP spid="462866" grpId="0" animBg="1"/>
      <p:bldP spid="462866" grpId="1" animBg="1"/>
      <p:bldP spid="462868" grpId="0" animBg="1"/>
      <p:bldP spid="462868" grpId="1" animBg="1"/>
      <p:bldP spid="462869" grpId="0"/>
      <p:bldP spid="462869" grpId="1"/>
      <p:bldP spid="462870" grpId="0" animBg="1"/>
      <p:bldP spid="462870" grpId="1" animBg="1"/>
      <p:bldP spid="462871" grpId="0"/>
      <p:bldP spid="462871" grpId="1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34893</TotalTime>
  <Words>2408</Words>
  <Application>Microsoft Macintosh PowerPoint</Application>
  <PresentationFormat>On-screen Show (4:3)</PresentationFormat>
  <Paragraphs>501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Times New Roman</vt:lpstr>
      <vt:lpstr>Wingdings</vt:lpstr>
      <vt:lpstr>Quadrant</vt:lpstr>
      <vt:lpstr>CS 153: Concepts of Compiler Design October 1 Class Meeting</vt:lpstr>
      <vt:lpstr>Pascal.g4</vt:lpstr>
      <vt:lpstr>Pass 3: Execution</vt:lpstr>
      <vt:lpstr>Runtime Memory Management</vt:lpstr>
      <vt:lpstr>Symbol Table Stack vs. Runtime Stack</vt:lpstr>
      <vt:lpstr>Runtime Stack Frame</vt:lpstr>
      <vt:lpstr>Runtime Stack Frames, cont’d</vt:lpstr>
      <vt:lpstr>Runtime Stack Frames, cont’d</vt:lpstr>
      <vt:lpstr>Runtime Access to Local Variables</vt:lpstr>
      <vt:lpstr>Runtime Access to Nonlocal Variables</vt:lpstr>
      <vt:lpstr>The Runtime Display</vt:lpstr>
      <vt:lpstr>The Runtime Display, cont’d</vt:lpstr>
      <vt:lpstr>The Runtime Display, cont’d</vt:lpstr>
      <vt:lpstr>Runtime Access to Nonlocal Variables</vt:lpstr>
      <vt:lpstr>Recursive Calls</vt:lpstr>
      <vt:lpstr>Allocating a Stack Frame</vt:lpstr>
      <vt:lpstr>Allocating a Stack Frame, cont’d</vt:lpstr>
      <vt:lpstr>Allocating a Stack Frame, cont’d</vt:lpstr>
      <vt:lpstr>Passing Parameters During a Call</vt:lpstr>
      <vt:lpstr>Runtime Error Checking</vt:lpstr>
      <vt:lpstr>Pascal Interpreter</vt:lpstr>
      <vt:lpstr>Midterm Review: Question 1</vt:lpstr>
      <vt:lpstr>Midterm Review: Question 1, cont’d</vt:lpstr>
      <vt:lpstr>Midterm Review: Question 2</vt:lpstr>
      <vt:lpstr>Midterm Review: Question 2, cont’d</vt:lpstr>
      <vt:lpstr>Midterm Review: Question 3</vt:lpstr>
      <vt:lpstr>Midterm Review: Question 3, cont’d</vt:lpstr>
      <vt:lpstr>Midterm Review: Question 4</vt:lpstr>
      <vt:lpstr>Midterm Review: Question 4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 Mak</cp:lastModifiedBy>
  <cp:revision>554</cp:revision>
  <dcterms:created xsi:type="dcterms:W3CDTF">2008-01-12T03:52:55Z</dcterms:created>
  <dcterms:modified xsi:type="dcterms:W3CDTF">2020-10-01T17:23:18Z</dcterms:modified>
</cp:coreProperties>
</file>