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3" r:id="rId3"/>
    <p:sldId id="375" r:id="rId4"/>
    <p:sldId id="291" r:id="rId5"/>
    <p:sldId id="376" r:id="rId6"/>
    <p:sldId id="350" r:id="rId7"/>
    <p:sldId id="297" r:id="rId8"/>
    <p:sldId id="351" r:id="rId9"/>
    <p:sldId id="352" r:id="rId10"/>
    <p:sldId id="353" r:id="rId11"/>
    <p:sldId id="354" r:id="rId12"/>
    <p:sldId id="355" r:id="rId13"/>
    <p:sldId id="377" r:id="rId14"/>
    <p:sldId id="358" r:id="rId15"/>
    <p:sldId id="378" r:id="rId16"/>
    <p:sldId id="316" r:id="rId17"/>
    <p:sldId id="379" r:id="rId18"/>
    <p:sldId id="317" r:id="rId19"/>
    <p:sldId id="318" r:id="rId20"/>
    <p:sldId id="319" r:id="rId21"/>
    <p:sldId id="320" r:id="rId22"/>
    <p:sldId id="258" r:id="rId23"/>
    <p:sldId id="380" r:id="rId24"/>
    <p:sldId id="381" r:id="rId25"/>
    <p:sldId id="365" r:id="rId26"/>
    <p:sldId id="38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F2E5D0"/>
    <a:srgbClr val="DEF0F2"/>
    <a:srgbClr val="464646"/>
    <a:srgbClr val="8F0000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6" autoAdjust="0"/>
    <p:restoredTop sz="97808" autoAdjust="0"/>
  </p:normalViewPr>
  <p:slideViewPr>
    <p:cSldViewPr>
      <p:cViewPr varScale="1">
        <p:scale>
          <a:sx n="238" d="100"/>
          <a:sy n="238" d="100"/>
        </p:scale>
        <p:origin x="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Dept. of Computer Science  Fall 2014: August 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8D6DD4-45BD-7B4E-858D-5DD83FEAAB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August 25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August 25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C0E-7981-7F45-90CC-3A6C23AD825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Compilers and Interpreters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u="sng" dirty="0"/>
              <a:t>compiler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generates object code, </a:t>
            </a:r>
            <a:br>
              <a:rPr lang="en-US" dirty="0"/>
            </a:br>
            <a:r>
              <a:rPr lang="en-US" dirty="0"/>
              <a:t>but an interpreter does not.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Executing the source program from object code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u="sng" dirty="0"/>
              <a:t>several orders of magnitude faster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than executing the program by interpreting the intermediate code and the symbol table.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But an interpreter requires less effort to get a source program to execute.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u="sng" dirty="0"/>
              <a:t>Faster turnaround time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58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C0E-7981-7F45-90CC-3A6C23AD825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Comparing Compilers and Interpreters</a:t>
            </a:r>
            <a:r>
              <a:rPr lang="en-US" i="1"/>
              <a:t>, cont’d</a:t>
            </a:r>
            <a:endParaRPr lang="en-US" i="1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u="sng" dirty="0"/>
              <a:t>interpreter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maintains control </a:t>
            </a:r>
            <a:br>
              <a:rPr lang="en-US" dirty="0"/>
            </a:br>
            <a:r>
              <a:rPr lang="en-US" dirty="0"/>
              <a:t>of the source program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s execution.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Interpreters often come with interactive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source-level debuggers </a:t>
            </a:r>
            <a:r>
              <a:rPr lang="en-US" dirty="0"/>
              <a:t>that allow you </a:t>
            </a:r>
            <a:br>
              <a:rPr lang="en-US" dirty="0"/>
            </a:br>
            <a:r>
              <a:rPr lang="en-US" dirty="0"/>
              <a:t>to refer to source program elements, </a:t>
            </a:r>
            <a:br>
              <a:rPr lang="en-US" dirty="0"/>
            </a:br>
            <a:r>
              <a:rPr lang="en-US" dirty="0"/>
              <a:t>such as variable names.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AKA </a:t>
            </a:r>
            <a:r>
              <a:rPr lang="en-US" dirty="0">
                <a:solidFill>
                  <a:srgbClr val="B23C00"/>
                </a:solidFill>
              </a:rPr>
              <a:t>symbolic debugger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breakpoints, single-step, etc.</a:t>
            </a:r>
          </a:p>
        </p:txBody>
      </p:sp>
    </p:spTree>
    <p:extLst>
      <p:ext uri="{BB962C8B-B14F-4D97-AF65-F5344CB8AC3E}">
        <p14:creationId xmlns:p14="http://schemas.microsoft.com/office/powerpoint/2010/main" val="129873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CE1-D676-7745-B3AF-B291A5BA7BA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/>
              <a:t>Therefore ...</a:t>
            </a:r>
          </a:p>
          <a:p>
            <a:pPr lvl="5"/>
            <a:endParaRPr lang="en-US" dirty="0"/>
          </a:p>
          <a:p>
            <a:pPr lvl="1"/>
            <a:r>
              <a:rPr lang="en-US" u="sng" dirty="0"/>
              <a:t>Interpreters</a:t>
            </a:r>
            <a:r>
              <a:rPr lang="en-US" dirty="0"/>
              <a:t> are useful during </a:t>
            </a:r>
            <a:r>
              <a:rPr lang="en-US" u="sng" dirty="0"/>
              <a:t>program development</a:t>
            </a:r>
            <a:r>
              <a:rPr lang="en-US" dirty="0"/>
              <a:t>. </a:t>
            </a:r>
          </a:p>
          <a:p>
            <a:pPr lvl="1"/>
            <a:r>
              <a:rPr lang="en-US" u="sng" dirty="0"/>
              <a:t>Compilers</a:t>
            </a:r>
            <a:r>
              <a:rPr lang="en-US" dirty="0"/>
              <a:t> are useful to deploy </a:t>
            </a:r>
            <a:r>
              <a:rPr lang="en-US" u="sng" dirty="0"/>
              <a:t>released programs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a production environment.</a:t>
            </a:r>
          </a:p>
          <a:p>
            <a:pPr lvl="4"/>
            <a:endParaRPr lang="en-US" dirty="0"/>
          </a:p>
          <a:p>
            <a:r>
              <a:rPr lang="en-US" dirty="0"/>
              <a:t>In this course, you will ...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Complete an </a:t>
            </a:r>
            <a:r>
              <a:rPr lang="en-US" u="sng" dirty="0"/>
              <a:t>interpreter</a:t>
            </a:r>
            <a:r>
              <a:rPr lang="en-US" dirty="0"/>
              <a:t> for the Pascal language.</a:t>
            </a:r>
          </a:p>
          <a:p>
            <a:pPr lvl="1"/>
            <a:r>
              <a:rPr lang="en-US" dirty="0"/>
              <a:t>Complete a Pascal </a:t>
            </a:r>
            <a:r>
              <a:rPr lang="en-US" dirty="0">
                <a:sym typeface="Wingdings" pitchFamily="2" charset="2"/>
              </a:rPr>
              <a:t> Java </a:t>
            </a:r>
            <a:r>
              <a:rPr lang="en-US" u="sng" dirty="0">
                <a:sym typeface="Wingdings" pitchFamily="2" charset="2"/>
              </a:rPr>
              <a:t>converter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lvl="1"/>
            <a:r>
              <a:rPr lang="en-US" dirty="0"/>
              <a:t>Develop a </a:t>
            </a:r>
            <a:r>
              <a:rPr lang="en-US" u="sng" dirty="0"/>
              <a:t>compiler</a:t>
            </a:r>
            <a:r>
              <a:rPr lang="en-US" dirty="0"/>
              <a:t> for a language of your choice.</a:t>
            </a:r>
          </a:p>
          <a:p>
            <a:pPr lvl="1"/>
            <a:r>
              <a:rPr lang="en-US" u="sng" dirty="0"/>
              <a:t>You can invent your own programming language!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Comparing Compilers and Interpreters</a:t>
            </a:r>
            <a:r>
              <a:rPr lang="en-US" i="1"/>
              <a:t>, cont’d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714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9A0-D1FC-CC4E-B849-453D5F28D553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folHlink"/>
                </a:solidFill>
              </a:rPr>
              <a:t>Take roll!</a:t>
            </a:r>
          </a:p>
        </p:txBody>
      </p:sp>
    </p:spTree>
    <p:extLst>
      <p:ext uri="{BB962C8B-B14F-4D97-AF65-F5344CB8AC3E}">
        <p14:creationId xmlns:p14="http://schemas.microsoft.com/office/powerpoint/2010/main" val="79495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867A-DAFB-BD4A-B895-4F1DC380D156}" type="slidenum">
              <a:rPr lang="en-US"/>
              <a:pPr/>
              <a:t>14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Java Packages</a:t>
            </a:r>
          </a:p>
        </p:txBody>
      </p:sp>
      <p:grpSp>
        <p:nvGrpSpPr>
          <p:cNvPr id="94221" name="Group 13"/>
          <p:cNvGrpSpPr>
            <a:grpSpLocks/>
          </p:cNvGrpSpPr>
          <p:nvPr/>
        </p:nvGrpSpPr>
        <p:grpSpPr bwMode="auto">
          <a:xfrm>
            <a:off x="2311400" y="4000500"/>
            <a:ext cx="6335713" cy="2263775"/>
            <a:chOff x="1456" y="2448"/>
            <a:chExt cx="3991" cy="1426"/>
          </a:xfrm>
        </p:grpSpPr>
        <p:pic>
          <p:nvPicPr>
            <p:cNvPr id="94213" name="Picture 5" descr="CS153-080827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" y="2448"/>
              <a:ext cx="3604" cy="1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1456" y="244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B23C00"/>
                  </a:solidFill>
                </a:rPr>
                <a:t>TO</a:t>
              </a:r>
              <a:r>
                <a:rPr lang="en-US" b="1" dirty="0">
                  <a:solidFill>
                    <a:schemeClr val="bg2"/>
                  </a:solidFill>
                </a:rPr>
                <a:t>:</a:t>
              </a:r>
            </a:p>
          </p:txBody>
        </p:sp>
      </p:grp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38452" y="4983163"/>
            <a:ext cx="2256798" cy="707886"/>
          </a:xfrm>
          <a:prstGeom prst="rect">
            <a:avLst/>
          </a:prstGeom>
          <a:solidFill>
            <a:srgbClr val="FFFFC2"/>
          </a:solidFill>
          <a:ln w="317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UML package and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class diagrams.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840163" y="3978275"/>
            <a:ext cx="777875" cy="277813"/>
          </a:xfrm>
          <a:prstGeom prst="rect">
            <a:avLst/>
          </a:prstGeom>
          <a:solidFill>
            <a:srgbClr val="0033CC"/>
          </a:solidFill>
          <a:ln w="317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3382963" y="4710113"/>
            <a:ext cx="566737" cy="277812"/>
          </a:xfrm>
          <a:prstGeom prst="rect">
            <a:avLst/>
          </a:prstGeom>
          <a:solidFill>
            <a:srgbClr val="0033CC"/>
          </a:solidFill>
          <a:ln w="317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57200" y="1325563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B23C00"/>
                </a:solidFill>
              </a:rPr>
              <a:t>FROM</a:t>
            </a:r>
            <a:r>
              <a:rPr lang="en-US" b="1" dirty="0">
                <a:solidFill>
                  <a:schemeClr val="folHlink"/>
                </a:solidFill>
              </a:rPr>
              <a:t>:</a:t>
            </a:r>
          </a:p>
        </p:txBody>
      </p:sp>
      <p:pic>
        <p:nvPicPr>
          <p:cNvPr id="94224" name="Picture 16" descr="177075 fg0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5075"/>
            <a:ext cx="4114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nimBg="1"/>
      <p:bldP spid="94217" grpId="0" animBg="1"/>
      <p:bldP spid="94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1BB1-BEF7-F84F-AE79-48D1197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F521-01C2-9744-A0A5-D1360FBE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Identifiers, numbers, and strings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/>
              <a:t>Reserved words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</a:p>
          <a:p>
            <a:r>
              <a:rPr lang="en-US" dirty="0"/>
              <a:t>Special symbols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COLON_EQUALS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SLASH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LESS_THAN</a:t>
            </a:r>
          </a:p>
          <a:p>
            <a:r>
              <a:rPr lang="en-US" dirty="0"/>
              <a:t>Miscellaneous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END_OF_FILE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1DA4-0935-774D-A028-12D57700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D66E-AE7E-AC4B-82A9-531AF9289327}"/>
              </a:ext>
            </a:extLst>
          </p:cNvPr>
          <p:cNvSpPr txBox="1"/>
          <p:nvPr/>
        </p:nvSpPr>
        <p:spPr>
          <a:xfrm>
            <a:off x="6126463" y="5257780"/>
            <a:ext cx="17604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More token types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to come!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09C03-96CB-C04F-A409-639E24571483}"/>
              </a:ext>
            </a:extLst>
          </p:cNvPr>
          <p:cNvSpPr txBox="1"/>
          <p:nvPr/>
        </p:nvSpPr>
        <p:spPr>
          <a:xfrm>
            <a:off x="7155591" y="6248400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3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D7C8-7772-5049-8723-67617AA86E5D}" type="slidenum">
              <a:rPr lang="en-US"/>
              <a:pPr/>
              <a:t>16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Diagrams</a:t>
            </a:r>
          </a:p>
        </p:txBody>
      </p:sp>
      <p:pic>
        <p:nvPicPr>
          <p:cNvPr id="135172" name="Picture 4" descr="CS153-09090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325563"/>
            <a:ext cx="7772400" cy="4767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2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9E5C-5F47-704F-9EDA-73272608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Scanner Extracts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3D64-1834-4249-B8D7-FCEF18D5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scanner’s job to </a:t>
            </a:r>
            <a:r>
              <a:rPr lang="en-US" u="sng" dirty="0"/>
              <a:t>extract tokens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the input source file.</a:t>
            </a:r>
          </a:p>
          <a:p>
            <a:pPr lvl="4"/>
            <a:endParaRPr lang="en-US" dirty="0"/>
          </a:p>
          <a:p>
            <a:r>
              <a:rPr lang="en-US" dirty="0"/>
              <a:t>Whenever the parser wants the next token,</a:t>
            </a:r>
            <a:br>
              <a:rPr lang="en-US" dirty="0"/>
            </a:br>
            <a:r>
              <a:rPr lang="en-US" dirty="0"/>
              <a:t>it asks the scanner to extract and return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3B9A-8D4E-6E4C-9938-D41512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6F-9EA1-2848-B28F-9058AFC19EC7}" type="slidenum">
              <a:rPr lang="en-US"/>
              <a:pPr/>
              <a:t>18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Scan for Tokens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sz="2000" dirty="0"/>
              <a:t>Suppose the source line contains</a:t>
            </a:r>
            <a:br>
              <a:rPr lang="en-US" sz="2000" dirty="0"/>
            </a:br>
            <a:r>
              <a:rPr lang="en-US" sz="1800" b="1" dirty="0">
                <a:latin typeface="Courier New" charset="0"/>
              </a:rPr>
              <a:t>      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IF (index &gt;= 10) THEN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</a:p>
        </p:txBody>
      </p:sp>
      <p:pic>
        <p:nvPicPr>
          <p:cNvPr id="181252" name="Picture 4" descr="Figure3-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589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57200" y="2774950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The scanner skips over the leading blanks. </a:t>
            </a:r>
            <a:br>
              <a:rPr lang="en-US" sz="2000" dirty="0"/>
            </a:br>
            <a:r>
              <a:rPr lang="en-US" sz="2000" dirty="0"/>
              <a:t>The current character is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2000" dirty="0"/>
              <a:t>, so the next token must be a </a:t>
            </a:r>
            <a:r>
              <a:rPr lang="en-US" sz="2000" u="sng" dirty="0"/>
              <a:t>word</a:t>
            </a:r>
            <a:r>
              <a:rPr lang="en-US" sz="2000" dirty="0"/>
              <a:t>.</a:t>
            </a:r>
          </a:p>
        </p:txBody>
      </p:sp>
      <p:pic>
        <p:nvPicPr>
          <p:cNvPr id="181254" name="Picture 6" descr="Figure3-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14713"/>
            <a:ext cx="7589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5" name="Picture 7" descr="Figure3-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27663"/>
            <a:ext cx="75898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457200" y="4146550"/>
            <a:ext cx="82296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The word token is extracted by reading source characters up to but not including the first character that is </a:t>
            </a:r>
            <a:r>
              <a:rPr lang="en-US" sz="2000" u="sng" dirty="0"/>
              <a:t>not</a:t>
            </a:r>
            <a:r>
              <a:rPr lang="en-US" sz="2000" dirty="0"/>
              <a:t> valid for a word, which in this case is a blank. The blank becomes the current character. </a:t>
            </a:r>
            <a:r>
              <a:rPr lang="en-US" sz="1800" dirty="0"/>
              <a:t>The scanner determines that the word is a </a:t>
            </a:r>
            <a:r>
              <a:rPr lang="en-US" sz="1800" u="sng" dirty="0"/>
              <a:t>reserved word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4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81F-7F60-CE4A-BDEA-B72901D92969}" type="slidenum">
              <a:rPr lang="en-US"/>
              <a:pPr/>
              <a:t>19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Scan for Tokens,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sz="2000" dirty="0"/>
              <a:t>The scanner skips over any blanks between tokens. The current character is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sz="2000" dirty="0"/>
              <a:t>. The next token must be a </a:t>
            </a:r>
            <a:r>
              <a:rPr lang="en-US" sz="2000" u="sng" dirty="0"/>
              <a:t>special symbol</a:t>
            </a:r>
            <a:r>
              <a:rPr lang="en-US" sz="2000" dirty="0"/>
              <a:t>.</a:t>
            </a:r>
          </a:p>
        </p:txBody>
      </p:sp>
      <p:pic>
        <p:nvPicPr>
          <p:cNvPr id="182276" name="Picture 4" descr="Figure3-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589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57200" y="3062288"/>
            <a:ext cx="82296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After extracting the special symbol token, the current character is </a:t>
            </a:r>
            <a:r>
              <a:rPr lang="en-US" sz="20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2000" dirty="0"/>
              <a:t>. The next token must be a </a:t>
            </a:r>
            <a:r>
              <a:rPr lang="en-US" sz="2000" u="sng" dirty="0"/>
              <a:t>word</a:t>
            </a:r>
            <a:r>
              <a:rPr lang="en-US" sz="2000" dirty="0"/>
              <a:t>.</a:t>
            </a:r>
          </a:p>
        </p:txBody>
      </p:sp>
      <p:pic>
        <p:nvPicPr>
          <p:cNvPr id="182278" name="Picture 6" descr="Figure3-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1425"/>
            <a:ext cx="758983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457200" y="4938713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/>
              <a:t>After extracting the word token, the current character is a blank.</a:t>
            </a:r>
          </a:p>
        </p:txBody>
      </p:sp>
      <p:pic>
        <p:nvPicPr>
          <p:cNvPr id="182280" name="Picture 8" descr="Figure3-2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5588"/>
            <a:ext cx="75898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4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By Wednesday, August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teams.</a:t>
            </a:r>
          </a:p>
          <a:p>
            <a:pPr lvl="4"/>
            <a:endParaRPr lang="en-US" dirty="0"/>
          </a:p>
          <a:p>
            <a:r>
              <a:rPr lang="en-US" dirty="0"/>
              <a:t>Submit your team information into Canvas.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team members and email addresses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5148-E389-CD4F-8723-85EF205BE9FE}" type="slidenum">
              <a:rPr lang="en-US"/>
              <a:pPr/>
              <a:t>20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Scan for Tokens,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Skip the blank. The current character is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&gt;</a:t>
            </a:r>
            <a:r>
              <a:rPr lang="en-US" sz="2000" dirty="0"/>
              <a:t>.</a:t>
            </a:r>
          </a:p>
        </p:txBody>
      </p:sp>
      <p:pic>
        <p:nvPicPr>
          <p:cNvPr id="183300" name="Picture 4" descr="Figure3-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2275"/>
            <a:ext cx="7589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457200" y="2332038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Extract the </a:t>
            </a:r>
            <a:r>
              <a:rPr lang="en-US" sz="2000" u="sng" dirty="0"/>
              <a:t>special symbol</a:t>
            </a:r>
            <a:r>
              <a:rPr lang="en-US" sz="2000" dirty="0"/>
              <a:t> token. The current character is a blank.</a:t>
            </a:r>
          </a:p>
        </p:txBody>
      </p:sp>
      <p:pic>
        <p:nvPicPr>
          <p:cNvPr id="183302" name="Picture 6" descr="Figure3-2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28913"/>
            <a:ext cx="75898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457200" y="37798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Skip the blank. The current character is </a:t>
            </a:r>
            <a:r>
              <a:rPr lang="en-US" sz="2000" b="1" dirty="0">
                <a:solidFill>
                  <a:schemeClr val="folHlink"/>
                </a:solidFill>
                <a:latin typeface="Courier New" charset="0"/>
              </a:rPr>
              <a:t>1</a:t>
            </a:r>
            <a:r>
              <a:rPr lang="en-US" sz="2000" dirty="0"/>
              <a:t>, so the next token must be a </a:t>
            </a:r>
            <a:r>
              <a:rPr lang="en-US" sz="2000" u="sng" dirty="0"/>
              <a:t>number</a:t>
            </a:r>
            <a:r>
              <a:rPr lang="en-US" sz="2000" dirty="0"/>
              <a:t>.</a:t>
            </a:r>
          </a:p>
        </p:txBody>
      </p:sp>
      <p:pic>
        <p:nvPicPr>
          <p:cNvPr id="183304" name="Picture 8" descr="Figure3-2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27663"/>
            <a:ext cx="75898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05" name="Picture 9" descr="Figure3-2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7589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457200" y="5075238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After extracting the number token, the current character is </a:t>
            </a:r>
            <a:r>
              <a:rPr lang="en-US" sz="2000" b="1" dirty="0">
                <a:solidFill>
                  <a:schemeClr val="folHlink"/>
                </a:solidFill>
                <a:latin typeface="Courier New" charset="0"/>
              </a:rPr>
              <a:t>)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6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03" grpId="0"/>
      <p:bldP spid="1833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D056-9504-7D46-B049-D17B4CFD9074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Scan for Tokens,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Extract the </a:t>
            </a:r>
            <a:r>
              <a:rPr lang="en-US" sz="2000" u="sng" dirty="0"/>
              <a:t>special symbol</a:t>
            </a:r>
            <a:r>
              <a:rPr lang="en-US" sz="2000" dirty="0">
                <a:solidFill>
                  <a:srgbClr val="B23C00"/>
                </a:solidFill>
              </a:rPr>
              <a:t> </a:t>
            </a:r>
            <a:r>
              <a:rPr lang="en-US" sz="2000" dirty="0"/>
              <a:t>token. The current character is a blank.</a:t>
            </a:r>
            <a:endParaRPr lang="en-US" dirty="0"/>
          </a:p>
        </p:txBody>
      </p:sp>
      <p:pic>
        <p:nvPicPr>
          <p:cNvPr id="184324" name="Picture 4" descr="Figure3-2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2275"/>
            <a:ext cx="758983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457200" y="2697163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Skip the blank. The current character is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T</a:t>
            </a:r>
            <a:r>
              <a:rPr lang="en-US" sz="2000" dirty="0"/>
              <a:t>, so the next token must be a </a:t>
            </a:r>
            <a:r>
              <a:rPr lang="en-US" sz="2000" u="sng" dirty="0"/>
              <a:t>word</a:t>
            </a:r>
            <a:r>
              <a:rPr lang="en-US" sz="2000" dirty="0"/>
              <a:t>.</a:t>
            </a:r>
            <a:endParaRPr lang="en-US" sz="2800" dirty="0"/>
          </a:p>
        </p:txBody>
      </p:sp>
      <p:pic>
        <p:nvPicPr>
          <p:cNvPr id="184326" name="Picture 6" descr="Figure3-2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22638"/>
            <a:ext cx="7589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457200" y="4068763"/>
            <a:ext cx="8229600" cy="36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Extract the word token and determine that it</a:t>
            </a:r>
            <a:r>
              <a:rPr lang="en-US" sz="2000" dirty="0">
                <a:latin typeface="Arial"/>
              </a:rPr>
              <a:t>’</a:t>
            </a:r>
            <a:r>
              <a:rPr lang="en-US" sz="2000" dirty="0"/>
              <a:t>s a </a:t>
            </a:r>
            <a:r>
              <a:rPr lang="en-US" sz="2000" u="sng" dirty="0"/>
              <a:t>reserved word</a:t>
            </a:r>
            <a:r>
              <a:rPr lang="en-US" sz="2000" dirty="0"/>
              <a:t>.</a:t>
            </a:r>
          </a:p>
        </p:txBody>
      </p:sp>
      <p:pic>
        <p:nvPicPr>
          <p:cNvPr id="184328" name="Picture 8" descr="Figure3-2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6268"/>
            <a:ext cx="758983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457200" y="5623531"/>
            <a:ext cx="8229600" cy="36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000" dirty="0"/>
              <a:t>The current character is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\n</a:t>
            </a:r>
            <a:r>
              <a:rPr lang="en-US" sz="2000" dirty="0"/>
              <a:t>, so the scanner is done with this 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6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/>
      <p:bldP spid="184327" grpId="0"/>
      <p:bldP spid="1843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8D3-F629-DF4C-B4C4-5E75B8F71205}" type="slidenum">
              <a:rPr lang="en-US"/>
              <a:pPr/>
              <a:t>22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Scanning Algorithm</a:t>
            </a:r>
            <a:endParaRPr lang="en-US" i="1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Skip any blanks until the current character is nonblank.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In Pascal, a comment and the end-of-line character </a:t>
            </a:r>
            <a:br>
              <a:rPr lang="en-US" sz="2200" dirty="0"/>
            </a:br>
            <a:r>
              <a:rPr lang="en-US" sz="2200" dirty="0"/>
              <a:t>each should be treated as a blank.</a:t>
            </a:r>
          </a:p>
          <a:p>
            <a:pPr lvl="3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u="sng" dirty="0"/>
              <a:t>The current (nonblank) character determines what the next token is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and becomes that token</a:t>
            </a:r>
            <a:r>
              <a:rPr lang="en-US" altLang="ja-JP" sz="2400" dirty="0">
                <a:latin typeface="Arial"/>
              </a:rPr>
              <a:t>’</a:t>
            </a:r>
            <a:r>
              <a:rPr lang="en-US" sz="2400" dirty="0"/>
              <a:t>s first character.</a:t>
            </a:r>
          </a:p>
          <a:p>
            <a:pPr lvl="3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dirty="0"/>
              <a:t>Extract the rest of the next token by copying successive characters up to but </a:t>
            </a:r>
            <a:r>
              <a:rPr lang="en-US" sz="2400" u="sng" dirty="0"/>
              <a:t>not</a:t>
            </a:r>
            <a:r>
              <a:rPr lang="en-US" sz="2400" dirty="0"/>
              <a:t> including the first character that </a:t>
            </a:r>
            <a:r>
              <a:rPr lang="en-US" sz="2400" u="sng" dirty="0"/>
              <a:t>does not belong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to that token.</a:t>
            </a:r>
          </a:p>
          <a:p>
            <a:pPr lvl="3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dirty="0"/>
              <a:t>Extracting a token </a:t>
            </a:r>
            <a:r>
              <a:rPr lang="en-US" sz="2400" u="sng" dirty="0"/>
              <a:t>consumes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all the source characters that constitute the token.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After extracting a token, the current character is the </a:t>
            </a:r>
            <a:br>
              <a:rPr lang="en-US" sz="2200" dirty="0"/>
            </a:br>
            <a:r>
              <a:rPr lang="en-US" sz="2200" u="sng" dirty="0"/>
              <a:t>next character after the last character of that token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561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93C3-F5D1-5348-AAA7-14D7D4BD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9D50-A37E-B84B-BFFB-9D8A1DE9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Simple.java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testScanner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4"/>
            <a:endParaRPr lang="en-US" dirty="0"/>
          </a:p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Source.java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currentChar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nextChar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4"/>
            <a:endParaRPr lang="en-US" dirty="0"/>
          </a:p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Scanner.java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66E9-3A2A-3E4D-A50B-9D2471E8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EC427-89CB-A64B-AA9C-306EF1F42579}"/>
              </a:ext>
            </a:extLst>
          </p:cNvPr>
          <p:cNvSpPr txBox="1"/>
          <p:nvPr/>
        </p:nvSpPr>
        <p:spPr>
          <a:xfrm>
            <a:off x="3985104" y="4526268"/>
            <a:ext cx="374814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The scanner extracts the </a:t>
            </a:r>
            <a:r>
              <a:rPr lang="en-US" u="sng" dirty="0">
                <a:solidFill>
                  <a:srgbClr val="0033CC"/>
                </a:solidFill>
              </a:rPr>
              <a:t>first character</a:t>
            </a:r>
          </a:p>
          <a:p>
            <a:r>
              <a:rPr lang="en-US" dirty="0">
                <a:solidFill>
                  <a:srgbClr val="0033CC"/>
                </a:solidFill>
              </a:rPr>
              <a:t>of the </a:t>
            </a:r>
            <a:r>
              <a:rPr lang="en-US" u="sng" dirty="0">
                <a:solidFill>
                  <a:srgbClr val="0033CC"/>
                </a:solidFill>
              </a:rPr>
              <a:t>next token</a:t>
            </a:r>
            <a:r>
              <a:rPr lang="en-US" dirty="0">
                <a:solidFill>
                  <a:srgbClr val="0033CC"/>
                </a:solidFill>
              </a:rPr>
              <a:t>. That first character </a:t>
            </a:r>
          </a:p>
          <a:p>
            <a:r>
              <a:rPr lang="en-US" dirty="0">
                <a:solidFill>
                  <a:srgbClr val="0033CC"/>
                </a:solidFill>
              </a:rPr>
              <a:t>determines what type of token is next.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90A86-2DE1-ED42-976A-74FC87BFF52F}"/>
              </a:ext>
            </a:extLst>
          </p:cNvPr>
          <p:cNvSpPr txBox="1"/>
          <p:nvPr/>
        </p:nvSpPr>
        <p:spPr>
          <a:xfrm>
            <a:off x="3985104" y="3590368"/>
            <a:ext cx="406553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Keep track of the </a:t>
            </a:r>
            <a:r>
              <a:rPr lang="en-US" u="sng" dirty="0">
                <a:solidFill>
                  <a:srgbClr val="0033CC"/>
                </a:solidFill>
              </a:rPr>
              <a:t>current</a:t>
            </a:r>
            <a:r>
              <a:rPr lang="en-US" dirty="0">
                <a:solidFill>
                  <a:srgbClr val="0033CC"/>
                </a:solidFill>
              </a:rPr>
              <a:t> input character</a:t>
            </a:r>
          </a:p>
          <a:p>
            <a:r>
              <a:rPr lang="en-US" dirty="0">
                <a:solidFill>
                  <a:srgbClr val="0033CC"/>
                </a:solidFill>
              </a:rPr>
              <a:t>and read the </a:t>
            </a:r>
            <a:r>
              <a:rPr lang="en-US" u="sng" dirty="0">
                <a:solidFill>
                  <a:srgbClr val="0033CC"/>
                </a:solidFill>
              </a:rPr>
              <a:t>next</a:t>
            </a:r>
            <a:r>
              <a:rPr lang="en-US" dirty="0">
                <a:solidFill>
                  <a:srgbClr val="0033CC"/>
                </a:solidFill>
              </a:rPr>
              <a:t> character upon demand.</a:t>
            </a:r>
          </a:p>
        </p:txBody>
      </p:sp>
    </p:spTree>
    <p:extLst>
      <p:ext uri="{BB962C8B-B14F-4D97-AF65-F5344CB8AC3E}">
        <p14:creationId xmlns:p14="http://schemas.microsoft.com/office/powerpoint/2010/main" val="19411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7A4C6E-305B-F649-A9AA-F4C07D2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Scanner</a:t>
            </a:r>
            <a:r>
              <a:rPr lang="en-US" i="1" dirty="0"/>
              <a:t>, cont’d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CE82A5-9151-7A45-960A-38D1A9D5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263043"/>
            <a:ext cx="8229600" cy="4835525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  <a:highlight>
                  <a:srgbClr val="0033CC"/>
                </a:highlight>
                <a:cs typeface="Courier New" panose="02070309020205020404" pitchFamily="49" charset="0"/>
              </a:rPr>
              <a:t>Token.java</a:t>
            </a:r>
            <a:endParaRPr lang="en-US" dirty="0">
              <a:solidFill>
                <a:srgbClr val="FFFF00"/>
              </a:solidFill>
              <a:highlight>
                <a:srgbClr val="0033CC"/>
              </a:highlight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reservedWords</a:t>
            </a:r>
            <a:r>
              <a:rPr lang="en-US" dirty="0"/>
              <a:t> table</a:t>
            </a:r>
          </a:p>
          <a:p>
            <a:pPr lvl="4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word()</a:t>
            </a:r>
          </a:p>
          <a:p>
            <a:pPr lvl="2"/>
            <a:r>
              <a:rPr lang="en-US" dirty="0"/>
              <a:t>identifier</a:t>
            </a:r>
          </a:p>
          <a:p>
            <a:pPr lvl="2"/>
            <a:r>
              <a:rPr lang="en-US" dirty="0"/>
              <a:t>reserved word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number()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real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specialSymbol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4BE94-F336-6441-A427-FE13F93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FA9D4-D480-BF43-800D-E54BEC349983}"/>
              </a:ext>
            </a:extLst>
          </p:cNvPr>
          <p:cNvSpPr txBox="1"/>
          <p:nvPr/>
        </p:nvSpPr>
        <p:spPr>
          <a:xfrm>
            <a:off x="5236817" y="3453072"/>
            <a:ext cx="349647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Each of these static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rgbClr val="0033CC"/>
                </a:solidFill>
              </a:rPr>
              <a:t> methods</a:t>
            </a:r>
          </a:p>
          <a:p>
            <a:r>
              <a:rPr lang="en-US" dirty="0">
                <a:solidFill>
                  <a:srgbClr val="0033CC"/>
                </a:solidFill>
              </a:rPr>
              <a:t>is called by the scanner to create a</a:t>
            </a:r>
          </a:p>
          <a:p>
            <a:r>
              <a:rPr lang="en-US" dirty="0">
                <a:solidFill>
                  <a:srgbClr val="0033CC"/>
                </a:solidFill>
              </a:rPr>
              <a:t>token of the appropriate type and</a:t>
            </a:r>
          </a:p>
          <a:p>
            <a:r>
              <a:rPr lang="en-US" dirty="0">
                <a:solidFill>
                  <a:srgbClr val="0033CC"/>
                </a:solidFill>
              </a:rPr>
              <a:t>to extract the remaining characters</a:t>
            </a:r>
          </a:p>
          <a:p>
            <a:r>
              <a:rPr lang="en-US" dirty="0">
                <a:solidFill>
                  <a:srgbClr val="0033CC"/>
                </a:solidFill>
              </a:rPr>
              <a:t>of the token.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617CD-0CDD-2D4C-885D-25002C7C45A3}"/>
              </a:ext>
            </a:extLst>
          </p:cNvPr>
          <p:cNvSpPr txBox="1"/>
          <p:nvPr/>
        </p:nvSpPr>
        <p:spPr>
          <a:xfrm>
            <a:off x="4846317" y="1691659"/>
            <a:ext cx="286168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Distinguishes reserved words</a:t>
            </a:r>
          </a:p>
          <a:p>
            <a:r>
              <a:rPr lang="en-US" dirty="0">
                <a:solidFill>
                  <a:srgbClr val="0033CC"/>
                </a:solidFill>
              </a:rPr>
              <a:t>from identifiers.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2C45103-FCF2-4845-81B1-370CBA5D8216}"/>
              </a:ext>
            </a:extLst>
          </p:cNvPr>
          <p:cNvSpPr/>
          <p:nvPr/>
        </p:nvSpPr>
        <p:spPr bwMode="auto">
          <a:xfrm>
            <a:off x="4297683" y="2514610"/>
            <a:ext cx="731512" cy="3200365"/>
          </a:xfrm>
          <a:prstGeom prst="rightBrace">
            <a:avLst/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044F-1D7A-E64A-BD06-502D82D80C23}" type="slidenum">
              <a:rPr lang="en-US"/>
              <a:pPr/>
              <a:t>25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Character vs. Next Character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51825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Suppose the source line contains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ABCDE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we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ve already read the first character.</a:t>
            </a:r>
          </a:p>
        </p:txBody>
      </p:sp>
      <p:graphicFrame>
        <p:nvGraphicFramePr>
          <p:cNvPr id="103549" name="Group 125"/>
          <p:cNvGraphicFramePr>
            <a:graphicFrameLocks noGrp="1"/>
          </p:cNvGraphicFramePr>
          <p:nvPr>
            <p:ph sz="half" idx="2"/>
          </p:nvPr>
        </p:nvGraphicFramePr>
        <p:xfrm>
          <a:off x="3108325" y="2376488"/>
          <a:ext cx="2857500" cy="3247392"/>
        </p:xfrm>
        <a:graphic>
          <a:graphicData uri="http://schemas.openxmlformats.org/drawingml/2006/table">
            <a:tbl>
              <a:tblPr/>
              <a:tblGrid>
                <a:gridCol w="217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currentChar()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nextChar()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nextChar()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nextChar()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currentChar()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currentChar()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nextChar()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nextChar()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7E7-4756-3B42-BE9B-39BBFDF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Characters and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5A70-CDA2-AF44-BED3-35179784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79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B23C00"/>
                </a:solidFill>
              </a:rPr>
              <a:t>consume</a:t>
            </a:r>
            <a:r>
              <a:rPr lang="en-US" dirty="0"/>
              <a:t> the current input character, use it (such as by appending it to the text of the current token) and then read the </a:t>
            </a:r>
            <a:r>
              <a:rPr lang="en-US" u="sng" dirty="0"/>
              <a:t>next character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B23C00"/>
                </a:solidFill>
              </a:rPr>
              <a:t>consume</a:t>
            </a:r>
            <a:r>
              <a:rPr lang="en-US" dirty="0"/>
              <a:t> the current token, process it </a:t>
            </a:r>
            <a:br>
              <a:rPr lang="en-US" dirty="0"/>
            </a:br>
            <a:r>
              <a:rPr lang="en-US" dirty="0"/>
              <a:t>and then extract the </a:t>
            </a:r>
            <a:r>
              <a:rPr lang="en-US" u="sng" dirty="0"/>
              <a:t>next token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A7E6-1F1C-5848-BFC9-F74DB447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C5C3D-147B-1A41-A4AE-BFAC84D2535E}"/>
              </a:ext>
            </a:extLst>
          </p:cNvPr>
          <p:cNvSpPr txBox="1"/>
          <p:nvPr/>
        </p:nvSpPr>
        <p:spPr>
          <a:xfrm>
            <a:off x="3251767" y="4114790"/>
            <a:ext cx="264046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What happens if you </a:t>
            </a:r>
          </a:p>
          <a:p>
            <a:pPr algn="ctr"/>
            <a:r>
              <a:rPr lang="en-US" u="sng" dirty="0">
                <a:solidFill>
                  <a:srgbClr val="0033CC"/>
                </a:solidFill>
              </a:rPr>
              <a:t>forget to consume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the current input character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or the current token?</a:t>
            </a:r>
          </a:p>
        </p:txBody>
      </p:sp>
    </p:spTree>
    <p:extLst>
      <p:ext uri="{BB962C8B-B14F-4D97-AF65-F5344CB8AC3E}">
        <p14:creationId xmlns:p14="http://schemas.microsoft.com/office/powerpoint/2010/main" val="28035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4497-D3F8-CF48-B78B-A26E34D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It’s All about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A87A-EB53-C24B-AA79-1007F5AF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Translate a source program written in a high-level language to an equivalent program in a low-level language (assembly language or machine code).</a:t>
            </a:r>
          </a:p>
          <a:p>
            <a:r>
              <a:rPr lang="en-US" dirty="0"/>
              <a:t>Converter</a:t>
            </a:r>
          </a:p>
          <a:p>
            <a:pPr lvl="1"/>
            <a:r>
              <a:rPr lang="en-US" dirty="0"/>
              <a:t>Translate a source program written in a high-level language to an equivalent program written in a different high-level language (e.g., Pascal </a:t>
            </a:r>
            <a:r>
              <a:rPr lang="en-US" dirty="0">
                <a:sym typeface="Wingdings" pitchFamily="2" charset="2"/>
              </a:rPr>
              <a:t> Java).</a:t>
            </a:r>
          </a:p>
          <a:p>
            <a:r>
              <a:rPr lang="en-US" dirty="0">
                <a:sym typeface="Wingdings" pitchFamily="2" charset="2"/>
              </a:rPr>
              <a:t>Interpreter</a:t>
            </a:r>
          </a:p>
          <a:p>
            <a:pPr lvl="1"/>
            <a:r>
              <a:rPr lang="en-US" dirty="0"/>
              <a:t>Translate a source program written in a high-level language to actions (i.e., execute the program).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A5440-1B79-F74D-9EC8-46BA253D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8B86-96D3-D34E-BA1D-97C6D20A7F45}" type="slidenum">
              <a:rPr lang="en-US"/>
              <a:pPr/>
              <a:t>4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Design (Version 1)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9438" y="1235075"/>
            <a:ext cx="4297362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B23C00"/>
                </a:solidFill>
              </a:rPr>
              <a:t>Parser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Controls the translation process.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Repeatedly asks the </a:t>
            </a:r>
            <a:r>
              <a:rPr lang="en-US" sz="1600" dirty="0">
                <a:solidFill>
                  <a:schemeClr val="folHlink"/>
                </a:solidFill>
              </a:rPr>
              <a:t>scanner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for the next </a:t>
            </a:r>
            <a:r>
              <a:rPr lang="en-US" sz="1600" dirty="0">
                <a:solidFill>
                  <a:schemeClr val="folHlink"/>
                </a:solidFill>
              </a:rPr>
              <a:t>token</a:t>
            </a:r>
            <a:r>
              <a:rPr lang="en-US" sz="1600" dirty="0"/>
              <a:t>.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B23C00"/>
                </a:solidFill>
              </a:rPr>
              <a:t>Scanner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Repeatedly reads characters </a:t>
            </a:r>
            <a:br>
              <a:rPr lang="en-US" sz="1600" dirty="0"/>
            </a:br>
            <a:r>
              <a:rPr lang="en-US" sz="1600" dirty="0"/>
              <a:t>from the source to construct </a:t>
            </a:r>
            <a:br>
              <a:rPr lang="en-US" sz="1600" dirty="0"/>
            </a:br>
            <a:r>
              <a:rPr lang="en-US" sz="1600" dirty="0"/>
              <a:t>tokens for the parser.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B23C00"/>
                </a:solidFill>
              </a:rPr>
              <a:t>Token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source language element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olidFill>
                  <a:schemeClr val="folHlink"/>
                </a:solidFill>
              </a:rPr>
              <a:t>identifier</a:t>
            </a:r>
            <a:r>
              <a:rPr lang="en-US" sz="1400" dirty="0"/>
              <a:t> (e.g., variable name)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olidFill>
                  <a:schemeClr val="folHlink"/>
                </a:solidFill>
              </a:rPr>
              <a:t>reserved word </a:t>
            </a:r>
            <a:r>
              <a:rPr lang="en-US" sz="1400" dirty="0"/>
              <a:t>(IF, FOR, etc.)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olidFill>
                  <a:schemeClr val="folHlink"/>
                </a:solidFill>
              </a:rPr>
              <a:t>number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olidFill>
                  <a:schemeClr val="folHlink"/>
                </a:solidFill>
              </a:rPr>
              <a:t>special symbol</a:t>
            </a:r>
            <a:r>
              <a:rPr lang="en-US" sz="1400" dirty="0"/>
              <a:t> (+ - * / = etc.)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Also reads from the source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B23C00"/>
                </a:solidFill>
              </a:rPr>
              <a:t>Source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source program</a:t>
            </a:r>
          </a:p>
        </p:txBody>
      </p:sp>
      <p:pic>
        <p:nvPicPr>
          <p:cNvPr id="69638" name="Picture 6" descr="177075 fg0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3840163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0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50B-9697-C641-9B90-71FBACD78965}" type="slidenum">
              <a:rPr lang="en-US"/>
              <a:pPr/>
              <a:t>5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Design (Version 2)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47687"/>
          </a:xfrm>
        </p:spPr>
        <p:txBody>
          <a:bodyPr/>
          <a:lstStyle/>
          <a:p>
            <a:r>
              <a:rPr lang="en-US" sz="2400" dirty="0"/>
              <a:t>We can architect a </a:t>
            </a:r>
            <a:r>
              <a:rPr lang="en-US" sz="2400" u="sng" dirty="0"/>
              <a:t>compiler</a:t>
            </a:r>
            <a:r>
              <a:rPr lang="en-US" sz="2400" dirty="0"/>
              <a:t> with three major parts:</a:t>
            </a:r>
          </a:p>
        </p:txBody>
      </p:sp>
      <p:pic>
        <p:nvPicPr>
          <p:cNvPr id="74760" name="Picture 8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783098"/>
            <a:ext cx="6948488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F1BD9-4A0D-C340-AAEB-DB1B10A8EB10}"/>
              </a:ext>
            </a:extLst>
          </p:cNvPr>
          <p:cNvSpPr txBox="1"/>
          <p:nvPr/>
        </p:nvSpPr>
        <p:spPr>
          <a:xfrm>
            <a:off x="7098352" y="4617707"/>
            <a:ext cx="15884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Written in a low-level </a:t>
            </a:r>
          </a:p>
          <a:p>
            <a:r>
              <a:rPr lang="en-US" sz="1200" dirty="0">
                <a:solidFill>
                  <a:srgbClr val="0033CC"/>
                </a:solidFill>
              </a:rPr>
              <a:t>language such as </a:t>
            </a:r>
          </a:p>
          <a:p>
            <a:r>
              <a:rPr lang="en-US" sz="1200" dirty="0">
                <a:solidFill>
                  <a:srgbClr val="0033CC"/>
                </a:solidFill>
              </a:rPr>
              <a:t>assembly or</a:t>
            </a:r>
          </a:p>
          <a:p>
            <a:r>
              <a:rPr lang="en-US" sz="1200" dirty="0">
                <a:solidFill>
                  <a:srgbClr val="0033CC"/>
                </a:solidFill>
              </a:rPr>
              <a:t>machine code.</a:t>
            </a:r>
          </a:p>
        </p:txBody>
      </p:sp>
    </p:spTree>
    <p:extLst>
      <p:ext uri="{BB962C8B-B14F-4D97-AF65-F5344CB8AC3E}">
        <p14:creationId xmlns:p14="http://schemas.microsoft.com/office/powerpoint/2010/main" val="42631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D50B-9697-C641-9B90-71FBACD78965}" type="slidenum">
              <a:rPr lang="en-US"/>
              <a:pPr/>
              <a:t>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 (Version 2</a:t>
            </a:r>
            <a:r>
              <a:rPr lang="en-US" i="1" dirty="0"/>
              <a:t>, cont’d</a:t>
            </a:r>
            <a:r>
              <a:rPr lang="en-US" dirty="0"/>
              <a:t>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47687"/>
          </a:xfrm>
        </p:spPr>
        <p:txBody>
          <a:bodyPr/>
          <a:lstStyle/>
          <a:p>
            <a:r>
              <a:rPr lang="en-US" sz="2400" dirty="0"/>
              <a:t>We can architect a </a:t>
            </a:r>
            <a:r>
              <a:rPr lang="en-US" sz="2400" u="sng" dirty="0"/>
              <a:t>converter</a:t>
            </a:r>
            <a:r>
              <a:rPr lang="en-US" sz="2400" dirty="0"/>
              <a:t> with the same parts:</a:t>
            </a:r>
          </a:p>
        </p:txBody>
      </p:sp>
      <p:pic>
        <p:nvPicPr>
          <p:cNvPr id="74760" name="Picture 8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783098"/>
            <a:ext cx="6948488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F1BD9-4A0D-C340-AAEB-DB1B10A8EB10}"/>
              </a:ext>
            </a:extLst>
          </p:cNvPr>
          <p:cNvSpPr txBox="1"/>
          <p:nvPr/>
        </p:nvSpPr>
        <p:spPr>
          <a:xfrm>
            <a:off x="7098352" y="4617707"/>
            <a:ext cx="1663532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Written in another</a:t>
            </a:r>
          </a:p>
          <a:p>
            <a:r>
              <a:rPr lang="en-US" sz="1200" dirty="0">
                <a:solidFill>
                  <a:srgbClr val="0033CC"/>
                </a:solidFill>
              </a:rPr>
              <a:t>high-level language.</a:t>
            </a:r>
          </a:p>
          <a:p>
            <a:r>
              <a:rPr lang="en-US" sz="800" dirty="0">
                <a:solidFill>
                  <a:srgbClr val="0033CC"/>
                </a:solidFill>
              </a:rPr>
              <a:t> </a:t>
            </a:r>
          </a:p>
          <a:p>
            <a:r>
              <a:rPr lang="en-US" sz="1200" dirty="0">
                <a:solidFill>
                  <a:srgbClr val="0033CC"/>
                </a:solidFill>
              </a:rPr>
              <a:t>We’ll need a different </a:t>
            </a:r>
          </a:p>
          <a:p>
            <a:r>
              <a:rPr lang="en-US" sz="1200" dirty="0">
                <a:solidFill>
                  <a:srgbClr val="0033CC"/>
                </a:solidFill>
              </a:rPr>
              <a:t>code generator than</a:t>
            </a:r>
          </a:p>
          <a:p>
            <a:r>
              <a:rPr lang="en-US" sz="1200" dirty="0">
                <a:solidFill>
                  <a:srgbClr val="0033CC"/>
                </a:solidFill>
              </a:rPr>
              <a:t>the one in a compiler.</a:t>
            </a:r>
          </a:p>
        </p:txBody>
      </p:sp>
    </p:spTree>
    <p:extLst>
      <p:ext uri="{BB962C8B-B14F-4D97-AF65-F5344CB8AC3E}">
        <p14:creationId xmlns:p14="http://schemas.microsoft.com/office/powerpoint/2010/main" val="327171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DECE-3B93-8E4E-8219-0A301C5AD47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Parts of a Compiler or a Converter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1513" y="1325562"/>
            <a:ext cx="4479925" cy="48466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/>
              <a:t>Front end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Parser, Scanner, Source, Token</a:t>
            </a:r>
          </a:p>
          <a:p>
            <a:pPr lvl="2">
              <a:lnSpc>
                <a:spcPct val="80000"/>
              </a:lnSpc>
            </a:pPr>
            <a:endParaRPr lang="en-US" sz="1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b="1" dirty="0"/>
              <a:t>Intermediate tier</a:t>
            </a:r>
          </a:p>
          <a:p>
            <a:pPr lvl="3">
              <a:lnSpc>
                <a:spcPct val="80000"/>
              </a:lnSpc>
            </a:pPr>
            <a:endParaRPr lang="en-US" sz="600" dirty="0">
              <a:solidFill>
                <a:srgbClr val="B23C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rgbClr val="B23C00"/>
                </a:solidFill>
              </a:rPr>
              <a:t>Intermediate code </a:t>
            </a:r>
            <a:r>
              <a:rPr lang="en-US" sz="1600" dirty="0"/>
              <a:t>(“</a:t>
            </a:r>
            <a:r>
              <a:rPr lang="en-US" sz="1600" dirty="0" err="1"/>
              <a:t>icode</a:t>
            </a:r>
            <a:r>
              <a:rPr lang="en-US" sz="1600" dirty="0"/>
              <a:t>”)</a:t>
            </a:r>
          </a:p>
          <a:p>
            <a:pPr lvl="2">
              <a:lnSpc>
                <a:spcPct val="80000"/>
              </a:lnSpc>
            </a:pPr>
            <a:r>
              <a:rPr lang="ja-JP" altLang="en-US" sz="1400" dirty="0">
                <a:latin typeface="Arial"/>
              </a:rPr>
              <a:t>“</a:t>
            </a:r>
            <a:r>
              <a:rPr lang="en-US" sz="1400" dirty="0"/>
              <a:t>Predigested</a:t>
            </a:r>
            <a:r>
              <a:rPr lang="ja-JP" altLang="en-US" sz="1400" dirty="0">
                <a:latin typeface="Arial"/>
              </a:rPr>
              <a:t>”</a:t>
            </a:r>
            <a:r>
              <a:rPr lang="en-US" sz="1400" dirty="0"/>
              <a:t> form of the </a:t>
            </a:r>
            <a:br>
              <a:rPr lang="en-US" sz="1400" dirty="0"/>
            </a:br>
            <a:r>
              <a:rPr lang="en-US" sz="1400" dirty="0"/>
              <a:t>source code that the back end </a:t>
            </a:r>
            <a:br>
              <a:rPr lang="en-US" sz="1400" dirty="0"/>
            </a:br>
            <a:r>
              <a:rPr lang="en-US" sz="1400" dirty="0"/>
              <a:t>can process efficiently.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Example: parse trees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AKA </a:t>
            </a:r>
            <a:r>
              <a:rPr lang="en-US" sz="1400" dirty="0">
                <a:solidFill>
                  <a:srgbClr val="B23C00"/>
                </a:solidFill>
              </a:rPr>
              <a:t>intermediate representation </a:t>
            </a:r>
            <a:r>
              <a:rPr lang="en-US" sz="1400" dirty="0"/>
              <a:t>(IR)</a:t>
            </a:r>
          </a:p>
          <a:p>
            <a:pPr lvl="4">
              <a:lnSpc>
                <a:spcPct val="80000"/>
              </a:lnSpc>
            </a:pPr>
            <a:endParaRPr lang="en-US" sz="600" dirty="0"/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rgbClr val="B23C00"/>
                </a:solidFill>
              </a:rPr>
              <a:t>Symbol table </a:t>
            </a:r>
            <a:r>
              <a:rPr lang="en-US" sz="1600" dirty="0"/>
              <a:t>(“</a:t>
            </a:r>
            <a:r>
              <a:rPr lang="en-US" sz="1600" dirty="0" err="1"/>
              <a:t>symtab</a:t>
            </a:r>
            <a:r>
              <a:rPr lang="en-US" sz="1600" dirty="0"/>
              <a:t>”)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Stores information about the symbols (such as the identifiers) contained in the source program.</a:t>
            </a:r>
          </a:p>
          <a:p>
            <a:pPr lvl="2">
              <a:lnSpc>
                <a:spcPct val="90000"/>
              </a:lnSpc>
            </a:pPr>
            <a:endParaRPr lang="en-US" sz="1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b="1" dirty="0"/>
              <a:t>Back end</a:t>
            </a:r>
          </a:p>
          <a:p>
            <a:pPr lvl="3">
              <a:lnSpc>
                <a:spcPct val="90000"/>
              </a:lnSpc>
            </a:pPr>
            <a:endParaRPr lang="en-US" sz="600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B23C00"/>
                </a:solidFill>
              </a:rPr>
              <a:t>Code generator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Processes the </a:t>
            </a:r>
            <a:r>
              <a:rPr lang="en-US" sz="1400" dirty="0" err="1"/>
              <a:t>icode</a:t>
            </a:r>
            <a:r>
              <a:rPr lang="en-US" sz="1400" dirty="0"/>
              <a:t> and the </a:t>
            </a:r>
            <a:r>
              <a:rPr lang="en-US" sz="1400" dirty="0" err="1"/>
              <a:t>symtab</a:t>
            </a:r>
            <a:r>
              <a:rPr lang="en-US" sz="1400" dirty="0"/>
              <a:t> in order to generate the object code</a:t>
            </a:r>
          </a:p>
          <a:p>
            <a:pPr lvl="3">
              <a:lnSpc>
                <a:spcPct val="90000"/>
              </a:lnSpc>
            </a:pPr>
            <a:r>
              <a:rPr lang="en-US" sz="1000" dirty="0"/>
              <a:t>Compiler: assembly or machine code </a:t>
            </a:r>
          </a:p>
          <a:p>
            <a:pPr lvl="3">
              <a:lnSpc>
                <a:spcPct val="90000"/>
              </a:lnSpc>
            </a:pPr>
            <a:r>
              <a:rPr lang="en-US" sz="1000" dirty="0"/>
              <a:t>Converter: another high-level language</a:t>
            </a:r>
            <a:endParaRPr lang="en-US" sz="1400" dirty="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45" y="4217792"/>
            <a:ext cx="3384550" cy="1631216"/>
          </a:xfrm>
          <a:prstGeom prst="rect">
            <a:avLst/>
          </a:prstGeom>
          <a:solidFill>
            <a:srgbClr val="FFFFC2"/>
          </a:solidFill>
          <a:ln w="317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Only the front end needs to be source </a:t>
            </a:r>
            <a:r>
              <a:rPr lang="en-US" sz="1800" u="sng" dirty="0">
                <a:solidFill>
                  <a:srgbClr val="0033CC"/>
                </a:solidFill>
              </a:rPr>
              <a:t>language-specific</a:t>
            </a:r>
            <a:r>
              <a:rPr lang="en-US" sz="1800" dirty="0">
                <a:solidFill>
                  <a:srgbClr val="0033CC"/>
                </a:solidFill>
              </a:rPr>
              <a:t>.</a:t>
            </a:r>
          </a:p>
          <a:p>
            <a:endParaRPr lang="en-US" sz="1000" dirty="0">
              <a:solidFill>
                <a:srgbClr val="0033CC"/>
              </a:solidFill>
            </a:endParaRPr>
          </a:p>
          <a:p>
            <a:r>
              <a:rPr lang="en-US" sz="1800" dirty="0">
                <a:solidFill>
                  <a:srgbClr val="0033CC"/>
                </a:solidFill>
              </a:rPr>
              <a:t>The intermediate tier and </a:t>
            </a:r>
            <a:br>
              <a:rPr lang="en-US" sz="1800" dirty="0">
                <a:solidFill>
                  <a:srgbClr val="0033CC"/>
                </a:solidFill>
              </a:rPr>
            </a:br>
            <a:r>
              <a:rPr lang="en-US" sz="1800" dirty="0">
                <a:solidFill>
                  <a:srgbClr val="0033CC"/>
                </a:solidFill>
              </a:rPr>
              <a:t>the back end can be </a:t>
            </a:r>
            <a:br>
              <a:rPr lang="en-US" sz="1800" dirty="0">
                <a:solidFill>
                  <a:srgbClr val="0033CC"/>
                </a:solidFill>
              </a:rPr>
            </a:br>
            <a:r>
              <a:rPr lang="en-US" sz="1800" u="sng" dirty="0">
                <a:solidFill>
                  <a:srgbClr val="0033CC"/>
                </a:solidFill>
              </a:rPr>
              <a:t>language-independent</a:t>
            </a:r>
            <a:r>
              <a:rPr lang="en-US" sz="1800" dirty="0">
                <a:solidFill>
                  <a:srgbClr val="0033CC"/>
                </a:solidFill>
              </a:rPr>
              <a:t>!</a:t>
            </a:r>
          </a:p>
        </p:txBody>
      </p:sp>
      <p:pic>
        <p:nvPicPr>
          <p:cNvPr id="75784" name="Picture 8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1325903"/>
            <a:ext cx="4297633" cy="26175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B079-4F1D-584B-A38E-3038D3BD2C86}" type="slidenum">
              <a:rPr lang="en-US"/>
              <a:pPr/>
              <a:t>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Interpreters?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interpreter </a:t>
            </a:r>
            <a:r>
              <a:rPr lang="en-US" dirty="0">
                <a:solidFill>
                  <a:srgbClr val="B23C00"/>
                </a:solidFill>
              </a:rPr>
              <a:t>executes</a:t>
            </a:r>
            <a:r>
              <a:rPr lang="en-US" dirty="0"/>
              <a:t> (or: </a:t>
            </a:r>
            <a:r>
              <a:rPr lang="en-US" dirty="0">
                <a:solidFill>
                  <a:srgbClr val="B23C00"/>
                </a:solidFill>
              </a:rPr>
              <a:t>runs</a:t>
            </a:r>
            <a:r>
              <a:rPr lang="en-US" dirty="0"/>
              <a:t>)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 source program instead of generating object code.</a:t>
            </a:r>
          </a:p>
          <a:p>
            <a:pPr lvl="5"/>
            <a:endParaRPr lang="en-US" dirty="0"/>
          </a:p>
          <a:p>
            <a:r>
              <a:rPr lang="en-US" dirty="0"/>
              <a:t>It executes a source program using </a:t>
            </a:r>
            <a:br>
              <a:rPr lang="en-US" dirty="0"/>
            </a:br>
            <a:r>
              <a:rPr lang="en-US" dirty="0"/>
              <a:t>the intermediate code and the symbol table.</a:t>
            </a:r>
          </a:p>
        </p:txBody>
      </p:sp>
    </p:spTree>
    <p:extLst>
      <p:ext uri="{BB962C8B-B14F-4D97-AF65-F5344CB8AC3E}">
        <p14:creationId xmlns:p14="http://schemas.microsoft.com/office/powerpoint/2010/main" val="317154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BA0E-B20A-D240-917E-EF5E526C85F7}" type="slidenum">
              <a:rPr lang="en-US"/>
              <a:pPr/>
              <a:t>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Design (Version 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40658"/>
            <a:ext cx="8229600" cy="8229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compiler, converter, and interpreter can all use the </a:t>
            </a:r>
            <a:r>
              <a:rPr lang="en-US" u="sng" dirty="0"/>
              <a:t>same front end and intermediate tier</a:t>
            </a:r>
            <a:r>
              <a:rPr lang="en-US" dirty="0"/>
              <a:t>.</a:t>
            </a:r>
          </a:p>
        </p:txBody>
      </p:sp>
      <p:pic>
        <p:nvPicPr>
          <p:cNvPr id="77829" name="Picture 5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0" y="1234464"/>
            <a:ext cx="6858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64B4C-EF7C-3A45-9FDE-0F7D6AC8B790}"/>
              </a:ext>
            </a:extLst>
          </p:cNvPr>
          <p:cNvSpPr txBox="1"/>
          <p:nvPr/>
        </p:nvSpPr>
        <p:spPr>
          <a:xfrm>
            <a:off x="7406609" y="1916477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Interpreter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E614C-A777-1947-900E-3A5B65C83451}"/>
              </a:ext>
            </a:extLst>
          </p:cNvPr>
          <p:cNvSpPr txBox="1"/>
          <p:nvPr/>
        </p:nvSpPr>
        <p:spPr>
          <a:xfrm>
            <a:off x="7744615" y="331726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Compiler or</a:t>
            </a:r>
          </a:p>
          <a:p>
            <a:r>
              <a:rPr lang="en-US" dirty="0">
                <a:solidFill>
                  <a:srgbClr val="0033CC"/>
                </a:solidFill>
              </a:rPr>
              <a:t>converter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747094-3671-294C-A069-2F868E093C5D}"/>
              </a:ext>
            </a:extLst>
          </p:cNvPr>
          <p:cNvSpPr/>
          <p:nvPr/>
        </p:nvSpPr>
        <p:spPr bwMode="auto">
          <a:xfrm>
            <a:off x="7381481" y="2606049"/>
            <a:ext cx="390884" cy="1920219"/>
          </a:xfrm>
          <a:prstGeom prst="rightBrace">
            <a:avLst>
              <a:gd name="adj1" fmla="val 8333"/>
              <a:gd name="adj2" fmla="val 50345"/>
            </a:avLst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4508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23663</TotalTime>
  <Words>1452</Words>
  <Application>Microsoft Macintosh PowerPoint</Application>
  <PresentationFormat>On-screen Show (4:3)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Times New Roman</vt:lpstr>
      <vt:lpstr>Wingdings</vt:lpstr>
      <vt:lpstr>Quadrant</vt:lpstr>
      <vt:lpstr>CS 153: Concepts of Compiler Design August 25 Class Meeting</vt:lpstr>
      <vt:lpstr>Reminder: By Wednesday, August 26</vt:lpstr>
      <vt:lpstr>Review: It’s All about Translation</vt:lpstr>
      <vt:lpstr>Conceptual Design (Version 1)</vt:lpstr>
      <vt:lpstr>Conceptual Design (Version 2)</vt:lpstr>
      <vt:lpstr>Conceptual Design (Version 2, cont’d)</vt:lpstr>
      <vt:lpstr>Major Parts of a Compiler or a Converter</vt:lpstr>
      <vt:lpstr>What about Interpreters?</vt:lpstr>
      <vt:lpstr>Conceptual Design (Version 3)</vt:lpstr>
      <vt:lpstr>Comparing Compilers and Interpreters</vt:lpstr>
      <vt:lpstr>Comparing Compilers and Interpreters, cont’d</vt:lpstr>
      <vt:lpstr>Comparing Compilers and Interpreters, cont’d</vt:lpstr>
      <vt:lpstr>PowerPoint Presentation</vt:lpstr>
      <vt:lpstr>Three Java Packages</vt:lpstr>
      <vt:lpstr>Types of Tokens</vt:lpstr>
      <vt:lpstr>Syntax Diagrams</vt:lpstr>
      <vt:lpstr>The Scanner Extracts Tokens</vt:lpstr>
      <vt:lpstr>How to Scan for Tokens</vt:lpstr>
      <vt:lpstr>How to Scan for Tokens, cont’d</vt:lpstr>
      <vt:lpstr>How to Scan for Tokens, cont’d</vt:lpstr>
      <vt:lpstr>How to Scan for Tokens, cont’d</vt:lpstr>
      <vt:lpstr>Basic Scanning Algorithm</vt:lpstr>
      <vt:lpstr>Test the Scanner</vt:lpstr>
      <vt:lpstr>Test the Scanner, cont’d</vt:lpstr>
      <vt:lpstr>Current Character vs. Next Character</vt:lpstr>
      <vt:lpstr>Consume Characters and Tokens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281</cp:revision>
  <dcterms:created xsi:type="dcterms:W3CDTF">2008-01-12T03:52:55Z</dcterms:created>
  <dcterms:modified xsi:type="dcterms:W3CDTF">2020-08-27T04:02:30Z</dcterms:modified>
</cp:coreProperties>
</file>