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56" r:id="rId2"/>
    <p:sldId id="374" r:id="rId3"/>
    <p:sldId id="358" r:id="rId4"/>
    <p:sldId id="380" r:id="rId5"/>
    <p:sldId id="381" r:id="rId6"/>
    <p:sldId id="386" r:id="rId7"/>
    <p:sldId id="387" r:id="rId8"/>
    <p:sldId id="303" r:id="rId9"/>
    <p:sldId id="304" r:id="rId10"/>
    <p:sldId id="322" r:id="rId11"/>
    <p:sldId id="323" r:id="rId12"/>
    <p:sldId id="324" r:id="rId13"/>
    <p:sldId id="325" r:id="rId14"/>
    <p:sldId id="326" r:id="rId15"/>
    <p:sldId id="291" r:id="rId16"/>
    <p:sldId id="292" r:id="rId17"/>
    <p:sldId id="382" r:id="rId18"/>
    <p:sldId id="305" r:id="rId19"/>
    <p:sldId id="307" r:id="rId20"/>
    <p:sldId id="383" r:id="rId21"/>
    <p:sldId id="318" r:id="rId22"/>
    <p:sldId id="319" r:id="rId23"/>
    <p:sldId id="320" r:id="rId24"/>
    <p:sldId id="321" r:id="rId25"/>
    <p:sldId id="384" r:id="rId26"/>
    <p:sldId id="385" r:id="rId27"/>
    <p:sldId id="264" r:id="rId28"/>
    <p:sldId id="270" r:id="rId29"/>
    <p:sldId id="272" r:id="rId30"/>
    <p:sldId id="271" r:id="rId31"/>
    <p:sldId id="273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B23C00"/>
    <a:srgbClr val="F2E5D0"/>
    <a:srgbClr val="DEF0F2"/>
    <a:srgbClr val="464646"/>
    <a:srgbClr val="8F0000"/>
    <a:srgbClr val="CC99FF"/>
    <a:srgbClr val="99FF66"/>
    <a:srgbClr val="66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22" autoAdjust="0"/>
    <p:restoredTop sz="97808" autoAdjust="0"/>
  </p:normalViewPr>
  <p:slideViewPr>
    <p:cSldViewPr>
      <p:cViewPr varScale="1">
        <p:scale>
          <a:sx n="203" d="100"/>
          <a:sy n="203" d="100"/>
        </p:scale>
        <p:origin x="176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BEC4D-AF1D-B244-858F-FC7BB69AC3F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7C8AE-DEBD-E641-93E8-ED065F7FB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4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5E68D8E-92B9-6647-9C13-3186C5B514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527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b="1"/>
            </a:lvl1pPr>
          </a:lstStyle>
          <a:p>
            <a:fld id="{91E6F249-8D10-7240-A07E-F66CEC25290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DA5FC-E46B-9C44-BC74-948B74CFAE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7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11163"/>
            <a:ext cx="20574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1163"/>
            <a:ext cx="6019800" cy="5719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E3472-7C7E-B14E-BFC5-D45A5C34A3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90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163"/>
            <a:ext cx="8229600" cy="6556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SJSU Dept. of Computer Science Fall 2012: September 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CS 153: Concepts of Compiler Design</a:t>
            </a:r>
            <a:br>
              <a:rPr lang="en-US"/>
            </a:br>
            <a:r>
              <a:rPr lang="en-US">
                <a:cs typeface="Arial" charset="0"/>
              </a:rPr>
              <a:t>© </a:t>
            </a:r>
            <a:r>
              <a:rPr lang="en-US"/>
              <a:t>R. Mak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A65954-215E-6644-80ED-DE8160C7B0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2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62B2D-F854-104A-9535-9A504E592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3FEEA-E4EA-8B48-84AC-27AA886F7D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0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6CE3A-7281-7642-9900-6E16427813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CDA5C-119F-CC4B-9649-ABA59C0C1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3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0CE1F-3703-B242-8AD0-B0AC82B28E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0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431D7-A35E-FE4C-978D-A4C1DB31A3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74743-FE56-7945-B44C-593C2BC72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8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85C50-577F-4141-9922-FD2248DB0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5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46682" y="6248400"/>
            <a:ext cx="640118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F516B7F-12E3-114E-9B55-66756E9F7A1D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1097318" y="6263609"/>
            <a:ext cx="1574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Computer</a:t>
            </a:r>
            <a:r>
              <a:rPr lang="en-US" sz="1000" baseline="0" dirty="0"/>
              <a:t> Science Dept.</a:t>
            </a:r>
          </a:p>
          <a:p>
            <a:r>
              <a:rPr lang="en-US" sz="1000" baseline="0" dirty="0"/>
              <a:t>Fall 2020: August 27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540637" y="6263609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CS 153: Concepts of Compiler </a:t>
            </a:r>
            <a:r>
              <a:rPr lang="en-US" sz="1000" baseline="0" dirty="0"/>
              <a:t>Design</a:t>
            </a:r>
            <a:br>
              <a:rPr lang="en-US" sz="1000" baseline="0" dirty="0"/>
            </a:br>
            <a:r>
              <a:rPr lang="en-US" sz="1000" baseline="0" dirty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s.sjsu.edu/~ma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153: Concepts of Compiler Design</a:t>
            </a:r>
            <a:br>
              <a:rPr lang="en-US" sz="3600" dirty="0"/>
            </a:br>
            <a:r>
              <a:rPr lang="en-US" sz="2400" dirty="0"/>
              <a:t>August 27 Class 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br>
              <a:rPr lang="en-US" sz="1200" dirty="0"/>
            </a:br>
            <a:r>
              <a:rPr lang="en-US" dirty="0"/>
              <a:t>Fall 2020</a:t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E6F249-8D10-7240-A07E-F66CEC25290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E40B1E2-D825-0847-B550-764CAC45D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B1E7-E579-8B40-8F47-A7887D4A1335}" type="slidenum">
              <a:rPr lang="en-US"/>
              <a:pPr/>
              <a:t>10</a:t>
            </a:fld>
            <a:endParaRPr 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Pascal Expression Syntax Diagrams</a:t>
            </a:r>
            <a:endParaRPr lang="en-US" i="1"/>
          </a:p>
        </p:txBody>
      </p:sp>
      <p:pic>
        <p:nvPicPr>
          <p:cNvPr id="231427" name="Picture 3" descr="CS153-08091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1508125"/>
            <a:ext cx="7162800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254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AEC2-14C0-1B4E-9D18-C1D3BF01B912}" type="slidenum">
              <a:rPr lang="en-US"/>
              <a:pPr/>
              <a:t>11</a:t>
            </a:fld>
            <a:endParaRPr 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Syntax Diagrams, </a:t>
            </a:r>
            <a:r>
              <a:rPr lang="en-US" i="1" dirty="0"/>
              <a:t>cont</a:t>
            </a:r>
            <a:r>
              <a:rPr lang="en-US" i="1" dirty="0">
                <a:latin typeface="Arial"/>
              </a:rPr>
              <a:t>’</a:t>
            </a:r>
            <a:r>
              <a:rPr lang="en-US" i="1" dirty="0"/>
              <a:t>d</a:t>
            </a:r>
          </a:p>
        </p:txBody>
      </p:sp>
      <p:pic>
        <p:nvPicPr>
          <p:cNvPr id="232451" name="Picture 3" descr="CS153-080910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08125"/>
            <a:ext cx="6407150" cy="35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564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8F0-4A89-EA42-BD71-696C581D0918}" type="slidenum">
              <a:rPr lang="en-US"/>
              <a:pPr/>
              <a:t>12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Syntax Diagrams, </a:t>
            </a:r>
            <a:r>
              <a:rPr lang="en-US" i="1" dirty="0"/>
              <a:t>cont</a:t>
            </a:r>
            <a:r>
              <a:rPr lang="en-US" altLang="ja-JP" i="1" dirty="0">
                <a:latin typeface="Arial"/>
              </a:rPr>
              <a:t>’</a:t>
            </a:r>
            <a:r>
              <a:rPr lang="en-US" i="1" dirty="0"/>
              <a:t>d</a:t>
            </a:r>
          </a:p>
        </p:txBody>
      </p:sp>
      <p:pic>
        <p:nvPicPr>
          <p:cNvPr id="233475" name="Picture 3" descr="CS153-080910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1508125"/>
            <a:ext cx="50292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703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6293-FBA4-8343-AAAB-D2943F804CD1}" type="slidenum">
              <a:rPr lang="en-US"/>
              <a:pPr/>
              <a:t>13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s Operator Precedence Rules</a:t>
            </a:r>
          </a:p>
        </p:txBody>
      </p:sp>
      <p:graphicFrame>
        <p:nvGraphicFramePr>
          <p:cNvPr id="234499" name="Group 3"/>
          <p:cNvGraphicFramePr>
            <a:graphicFrameLocks noGrp="1"/>
          </p:cNvGraphicFramePr>
          <p:nvPr>
            <p:ph idx="1"/>
          </p:nvPr>
        </p:nvGraphicFramePr>
        <p:xfrm>
          <a:off x="1096963" y="1356361"/>
          <a:ext cx="6950075" cy="19812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Level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Operators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 (factor: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highest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 (term)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multiplicative: 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* / DIV MOD AND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 (simple expression)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additive: 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+ - OR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 (expression: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lowest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relational: 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= &lt;&gt; &lt; &lt;= &gt; &gt;=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4519" name="Rectangle 23"/>
          <p:cNvSpPr>
            <a:spLocks noChangeArrowheads="1"/>
          </p:cNvSpPr>
          <p:nvPr/>
        </p:nvSpPr>
        <p:spPr bwMode="auto">
          <a:xfrm>
            <a:off x="457200" y="3520439"/>
            <a:ext cx="8503872" cy="274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</a:pPr>
            <a:r>
              <a:rPr lang="en-US" sz="2400" dirty="0"/>
              <a:t>If there are no parentheses:</a:t>
            </a:r>
          </a:p>
          <a:p>
            <a:pPr marL="908050" lvl="1" indent="-436563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</a:pPr>
            <a:r>
              <a:rPr lang="en-US" sz="2000" dirty="0"/>
              <a:t>Higher level operators execute before the lower level ones</a:t>
            </a:r>
            <a:r>
              <a:rPr lang="en-US" sz="2400" dirty="0"/>
              <a:t>.</a:t>
            </a:r>
          </a:p>
          <a:p>
            <a:pPr marL="908050" lvl="1" indent="-436563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</a:pPr>
            <a:r>
              <a:rPr lang="en-US" sz="2000" dirty="0"/>
              <a:t>Operators at the same level execute from left to right.</a:t>
            </a:r>
          </a:p>
          <a:p>
            <a:pPr marL="2741613" lvl="5" indent="-43815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</a:pPr>
            <a:endParaRPr lang="en-US" sz="1400" dirty="0"/>
          </a:p>
          <a:p>
            <a:pPr marL="469900" indent="-46990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</a:pPr>
            <a:r>
              <a:rPr lang="en-US" sz="2400" dirty="0"/>
              <a:t>Because the </a:t>
            </a:r>
            <a:r>
              <a:rPr lang="en-US" sz="2400" u="sng" dirty="0"/>
              <a:t>factor</a:t>
            </a:r>
            <a:r>
              <a:rPr lang="en-US" sz="2400" dirty="0">
                <a:solidFill>
                  <a:srgbClr val="B23C00"/>
                </a:solidFill>
              </a:rPr>
              <a:t> </a:t>
            </a:r>
            <a:r>
              <a:rPr lang="en-US" sz="2400" dirty="0"/>
              <a:t>syntax diagram defines parenthesized expressions, parenthesized expressions always execute first, from the most deeply nested outwards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0177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0E326-FA21-474F-BDEE-CA5B050078A1}" type="slidenum">
              <a:rPr lang="en-US"/>
              <a:pPr/>
              <a:t>14</a:t>
            </a:fld>
            <a:endParaRPr lang="en-US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Decomposition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15925"/>
          </a:xfrm>
        </p:spPr>
        <p:txBody>
          <a:bodyPr/>
          <a:lstStyle/>
          <a:p>
            <a:r>
              <a:rPr lang="en-US" sz="2000" b="1">
                <a:solidFill>
                  <a:srgbClr val="0033CC"/>
                </a:solidFill>
                <a:latin typeface="Courier New" charset="0"/>
              </a:rPr>
              <a:t>alpha + 3/(beta – gamma) + 5</a:t>
            </a:r>
          </a:p>
        </p:txBody>
      </p:sp>
      <p:pic>
        <p:nvPicPr>
          <p:cNvPr id="235524" name="Picture 4" descr="CS153-080910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2057400"/>
            <a:ext cx="8674100" cy="362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597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B694-3ADD-BC4F-8E49-D4D131D78F43}" type="slidenum">
              <a:rPr lang="en-US"/>
              <a:pPr/>
              <a:t>15</a:t>
            </a:fld>
            <a:endParaRPr lang="en-US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Pascal Control Statements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Looping statements</a:t>
            </a:r>
          </a:p>
          <a:p>
            <a:pPr lvl="5"/>
            <a:endParaRPr lang="en-US" dirty="0"/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REPEAT UNTIL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WHILE DO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FOR TO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FOR DOWNTO</a:t>
            </a:r>
          </a:p>
          <a:p>
            <a:pPr lvl="6"/>
            <a:endParaRPr lang="en-US" dirty="0"/>
          </a:p>
          <a:p>
            <a:r>
              <a:rPr lang="en-US" dirty="0"/>
              <a:t>Conditional statements</a:t>
            </a:r>
          </a:p>
          <a:p>
            <a:pPr lvl="5"/>
            <a:endParaRPr lang="en-US" dirty="0"/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IF THEN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IF THEN ELSE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CASE OF</a:t>
            </a:r>
          </a:p>
        </p:txBody>
      </p:sp>
    </p:spTree>
    <p:extLst>
      <p:ext uri="{BB962C8B-B14F-4D97-AF65-F5344CB8AC3E}">
        <p14:creationId xmlns:p14="http://schemas.microsoft.com/office/powerpoint/2010/main" val="505298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176A-923C-1041-B033-398E85921993}" type="slidenum">
              <a:rPr lang="en-US"/>
              <a:pPr/>
              <a:t>16</a:t>
            </a:fld>
            <a:endParaRPr lang="en-US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Syntax Diagram</a:t>
            </a:r>
          </a:p>
        </p:txBody>
      </p:sp>
      <p:pic>
        <p:nvPicPr>
          <p:cNvPr id="260099" name="Picture 3" descr="CS153-080917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8" y="1234464"/>
            <a:ext cx="3532187" cy="48466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892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8AD8-F827-F44A-8932-E3D53446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Statement Syntax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2F6BB-054F-BC4C-B1D7-332C8A246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D6E3C-9429-1A48-BEE0-68CC2859FC3F}"/>
              </a:ext>
            </a:extLst>
          </p:cNvPr>
          <p:cNvSpPr txBox="1"/>
          <p:nvPr/>
        </p:nvSpPr>
        <p:spPr>
          <a:xfrm>
            <a:off x="2010427" y="3169085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6" descr="CS153-080917c">
            <a:extLst>
              <a:ext uri="{FF2B5EF4-FFF2-40B4-BE49-F238E27FC236}">
                <a16:creationId xmlns:a16="http://schemas.microsoft.com/office/drawing/2014/main" id="{59C3F8D8-BB86-E049-8ED0-092AE1EAC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600220"/>
            <a:ext cx="6305550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386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58B3-B057-7344-93D7-4BEF5EF1E84C}" type="slidenum">
              <a:rPr lang="en-US"/>
              <a:pPr/>
              <a:t>18</a:t>
            </a:fld>
            <a:endParaRPr lang="en-US"/>
          </a:p>
        </p:txBody>
      </p:sp>
      <p:pic>
        <p:nvPicPr>
          <p:cNvPr id="192520" name="Picture 8" descr="CS153-080910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325563"/>
            <a:ext cx="7589838" cy="4460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Tree: Conceptual Design</a:t>
            </a:r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365125" y="4765675"/>
            <a:ext cx="531812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BEGIN</a:t>
            </a:r>
          </a:p>
          <a:p>
            <a:r>
              <a:rPr lang="en-US" b="1">
                <a:latin typeface="Courier New" charset="0"/>
              </a:rPr>
              <a:t>    alpha  := -88;</a:t>
            </a:r>
          </a:p>
          <a:p>
            <a:r>
              <a:rPr lang="en-US" b="1">
                <a:latin typeface="Courier New" charset="0"/>
              </a:rPr>
              <a:t>    beta   := 99;</a:t>
            </a:r>
          </a:p>
          <a:p>
            <a:r>
              <a:rPr lang="en-US" b="1">
                <a:latin typeface="Courier New" charset="0"/>
              </a:rPr>
              <a:t>    result := alpha + 3/(beta – gamma) + 5</a:t>
            </a:r>
          </a:p>
          <a:p>
            <a:r>
              <a:rPr lang="en-US" b="1">
                <a:latin typeface="Courier New" charset="0"/>
              </a:rPr>
              <a:t>END</a:t>
            </a:r>
          </a:p>
        </p:txBody>
      </p:sp>
      <p:sp>
        <p:nvSpPr>
          <p:cNvPr id="192519" name="Text Box 7"/>
          <p:cNvSpPr txBox="1">
            <a:spLocks noChangeArrowheads="1"/>
          </p:cNvSpPr>
          <p:nvPr/>
        </p:nvSpPr>
        <p:spPr bwMode="auto">
          <a:xfrm>
            <a:off x="914400" y="3978275"/>
            <a:ext cx="2770188" cy="590550"/>
          </a:xfrm>
          <a:prstGeom prst="rect">
            <a:avLst/>
          </a:prstGeom>
          <a:solidFill>
            <a:srgbClr val="FFFFC2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33CC"/>
                </a:solidFill>
              </a:rPr>
              <a:t>More accurately called an</a:t>
            </a:r>
          </a:p>
          <a:p>
            <a:pPr algn="ctr"/>
            <a:r>
              <a:rPr lang="en-US" b="1">
                <a:solidFill>
                  <a:srgbClr val="0033CC"/>
                </a:solidFill>
              </a:rPr>
              <a:t>abstract syntax tree (AST)</a:t>
            </a:r>
            <a:r>
              <a:rPr lang="en-US">
                <a:solidFill>
                  <a:srgbClr val="0033C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9117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EC23-2665-F144-B486-03CC3CD49742}" type="slidenum">
              <a:rPr lang="en-US"/>
              <a:pPr/>
              <a:t>19</a:t>
            </a:fld>
            <a:endParaRPr 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Tree: Basic Tree Operations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new node. </a:t>
            </a:r>
          </a:p>
          <a:p>
            <a:r>
              <a:rPr lang="en-US" dirty="0"/>
              <a:t>Create a copy of a node.</a:t>
            </a:r>
          </a:p>
          <a:p>
            <a:r>
              <a:rPr lang="en-US" dirty="0"/>
              <a:t>Set and get the root node of a parse tree.</a:t>
            </a:r>
          </a:p>
          <a:p>
            <a:r>
              <a:rPr lang="en-US" dirty="0"/>
              <a:t>Set and get an attribute value in a node.</a:t>
            </a:r>
          </a:p>
          <a:p>
            <a:r>
              <a:rPr lang="en-US" dirty="0"/>
              <a:t>Add a child node to a node.</a:t>
            </a:r>
          </a:p>
          <a:p>
            <a:r>
              <a:rPr lang="en-US" dirty="0"/>
              <a:t>Get the list of a node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s child nodes.</a:t>
            </a:r>
          </a:p>
          <a:p>
            <a:r>
              <a:rPr lang="en-US" dirty="0"/>
              <a:t>Get a node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s parent node.</a:t>
            </a:r>
          </a:p>
        </p:txBody>
      </p:sp>
    </p:spTree>
    <p:extLst>
      <p:ext uri="{BB962C8B-B14F-4D97-AF65-F5344CB8AC3E}">
        <p14:creationId xmlns:p14="http://schemas.microsoft.com/office/powerpoint/2010/main" val="183352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2C58-EBDD-A645-991A-4A4A686D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6E44-48AF-4349-A7CD-0D323EA94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80803-E594-7B41-AA74-ACBFB7EA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17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300A-6E13-A54C-AB81-710D6845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D220E-0B6B-E44D-AE2A-FDFAC580D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4937751" cy="4876770"/>
          </a:xfrm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  <a:highlight>
                  <a:srgbClr val="0033CC"/>
                </a:highlight>
              </a:rPr>
              <a:t>Parser.java</a:t>
            </a:r>
            <a:endParaRPr lang="en-US" dirty="0">
              <a:solidFill>
                <a:srgbClr val="FFFF00"/>
              </a:solidFill>
              <a:highlight>
                <a:srgbClr val="0033CC"/>
              </a:highlight>
            </a:endParaRPr>
          </a:p>
          <a:p>
            <a:pPr lvl="1"/>
            <a:r>
              <a:rPr lang="en-US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parseProgram</a:t>
            </a:r>
            <a:r>
              <a:rPr lang="en-US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parseStatement</a:t>
            </a:r>
            <a:r>
              <a:rPr lang="en-US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parseAssignmentStatement</a:t>
            </a:r>
            <a:r>
              <a:rPr lang="en-US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parseCompoundStatement</a:t>
            </a:r>
            <a:r>
              <a:rPr lang="en-US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parseRepeatStatement</a:t>
            </a:r>
            <a:r>
              <a:rPr lang="en-US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parseWriteStatement</a:t>
            </a:r>
            <a:r>
              <a:rPr lang="en-US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parseWritelnStatement</a:t>
            </a:r>
            <a:r>
              <a:rPr lang="en-US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parseExpression</a:t>
            </a:r>
            <a:r>
              <a:rPr lang="en-US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parseSimpleExpression</a:t>
            </a:r>
            <a:r>
              <a:rPr lang="en-US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parseTerm</a:t>
            </a:r>
            <a:r>
              <a:rPr lang="en-US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parseFactor</a:t>
            </a:r>
            <a:r>
              <a:rPr lang="en-US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parseVariable</a:t>
            </a:r>
            <a:r>
              <a:rPr lang="en-US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parseIntegerConstant</a:t>
            </a:r>
            <a:r>
              <a:rPr lang="en-US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parseRealConstant</a:t>
            </a:r>
            <a:r>
              <a:rPr lang="en-US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parseStringConstant</a:t>
            </a:r>
            <a:r>
              <a:rPr lang="en-US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5FEF9-52E7-9948-905C-FA164AC8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CE45E-539F-F144-9E66-8E0FCBE2DAF4}"/>
              </a:ext>
            </a:extLst>
          </p:cNvPr>
          <p:cNvSpPr txBox="1"/>
          <p:nvPr/>
        </p:nvSpPr>
        <p:spPr>
          <a:xfrm>
            <a:off x="5394951" y="3379842"/>
            <a:ext cx="2751074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33CC"/>
                </a:solidFill>
              </a:rPr>
              <a:t>Many individual parser</a:t>
            </a:r>
          </a:p>
          <a:p>
            <a:pPr algn="ctr"/>
            <a:r>
              <a:rPr lang="en-US" sz="2000" dirty="0">
                <a:solidFill>
                  <a:srgbClr val="0033CC"/>
                </a:solidFill>
              </a:rPr>
              <a:t>member functions!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C1166C-F1FE-3A49-B2F2-96842C31768F}"/>
              </a:ext>
            </a:extLst>
          </p:cNvPr>
          <p:cNvSpPr txBox="1"/>
          <p:nvPr/>
        </p:nvSpPr>
        <p:spPr>
          <a:xfrm>
            <a:off x="5742802" y="1417342"/>
            <a:ext cx="1770036" cy="338554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package frontend</a:t>
            </a:r>
          </a:p>
        </p:txBody>
      </p:sp>
    </p:spTree>
    <p:extLst>
      <p:ext uri="{BB962C8B-B14F-4D97-AF65-F5344CB8AC3E}">
        <p14:creationId xmlns:p14="http://schemas.microsoft.com/office/powerpoint/2010/main" val="1623679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01F2-3695-4447-8CF2-3C7D7E45B2D2}" type="slidenum">
              <a:rPr lang="en-US"/>
              <a:pPr/>
              <a:t>21</a:t>
            </a:fld>
            <a:endParaRPr 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Parse Tree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295400"/>
            <a:ext cx="8412433" cy="4835525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parse*()</a:t>
            </a:r>
            <a:r>
              <a:rPr lang="en-US" dirty="0"/>
              <a:t> member function </a:t>
            </a:r>
            <a:r>
              <a:rPr lang="en-US" u="sng" dirty="0"/>
              <a:t>builds a new subtree</a:t>
            </a:r>
            <a:r>
              <a:rPr lang="en-US" dirty="0"/>
              <a:t> and returns new the subtree’s </a:t>
            </a:r>
            <a:r>
              <a:rPr lang="en-US" u="sng" dirty="0"/>
              <a:t>root node</a:t>
            </a:r>
            <a:r>
              <a:rPr lang="en-US" dirty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The caller of the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parse*()</a:t>
            </a:r>
            <a:r>
              <a:rPr lang="en-US" dirty="0"/>
              <a:t> function </a:t>
            </a:r>
            <a:r>
              <a:rPr lang="en-US" u="sng" dirty="0"/>
              <a:t>adopts</a:t>
            </a:r>
            <a:r>
              <a:rPr lang="en-US" dirty="0"/>
              <a:t> the new subtree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s root node as a child of the subtree that the caller itself is building.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The caller then returns the root node </a:t>
            </a:r>
            <a:br>
              <a:rPr lang="en-US" dirty="0"/>
            </a:br>
            <a:r>
              <a:rPr lang="en-US" dirty="0"/>
              <a:t>of the subtree that it built to its caller.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This process continues until the entire source has been parsed and we have the entire parse tree.</a:t>
            </a:r>
          </a:p>
        </p:txBody>
      </p:sp>
    </p:spTree>
    <p:extLst>
      <p:ext uri="{BB962C8B-B14F-4D97-AF65-F5344CB8AC3E}">
        <p14:creationId xmlns:p14="http://schemas.microsoft.com/office/powerpoint/2010/main" val="72933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D894-56A7-8F45-9936-D605CC5AC117}" type="slidenum">
              <a:rPr lang="en-US"/>
              <a:pPr/>
              <a:t>22</a:t>
            </a:fld>
            <a:endParaRPr lang="en-US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Parse Tree</a:t>
            </a:r>
            <a:endParaRPr lang="en-US" i="1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2193925" cy="579438"/>
          </a:xfrm>
        </p:spPr>
        <p:txBody>
          <a:bodyPr/>
          <a:lstStyle/>
          <a:p>
            <a:r>
              <a:rPr lang="en-US"/>
              <a:t>Example:</a:t>
            </a:r>
          </a:p>
        </p:txBody>
      </p:sp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2743200" y="1323975"/>
            <a:ext cx="2505075" cy="1190625"/>
          </a:xfrm>
          <a:prstGeom prst="rect">
            <a:avLst/>
          </a:prstGeom>
          <a:solidFill>
            <a:srgbClr val="C5EAEA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BEGIN</a:t>
            </a:r>
          </a:p>
          <a:p>
            <a:r>
              <a:rPr lang="en-US" sz="1800" b="1" dirty="0">
                <a:latin typeface="Courier New" charset="0"/>
              </a:rPr>
              <a:t>    alpha := 10; </a:t>
            </a:r>
          </a:p>
          <a:p>
            <a:r>
              <a:rPr lang="en-US" sz="1800" b="1" dirty="0">
                <a:latin typeface="Courier New" charset="0"/>
              </a:rPr>
              <a:t>    beta  := 20</a:t>
            </a:r>
          </a:p>
          <a:p>
            <a:r>
              <a:rPr lang="en-US" sz="1800" b="1" dirty="0">
                <a:latin typeface="Courier New" charset="0"/>
              </a:rPr>
              <a:t>END </a:t>
            </a:r>
          </a:p>
        </p:txBody>
      </p:sp>
      <p:pic>
        <p:nvPicPr>
          <p:cNvPr id="281605" name="Picture 5" descr="CS153-080910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14" y="3011108"/>
            <a:ext cx="1279525" cy="492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1606" name="Text Box 6"/>
          <p:cNvSpPr txBox="1">
            <a:spLocks noChangeArrowheads="1"/>
          </p:cNvSpPr>
          <p:nvPr/>
        </p:nvSpPr>
        <p:spPr bwMode="auto">
          <a:xfrm>
            <a:off x="457200" y="2781300"/>
            <a:ext cx="6279283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00050" indent="-400050">
              <a:buFont typeface="+mj-lt"/>
              <a:buAutoNum type="arabicPeriod"/>
            </a:pPr>
            <a:r>
              <a:rPr lang="en-US" sz="2400" dirty="0">
                <a:latin typeface="+mj-lt"/>
              </a:rPr>
              <a:t>Function </a:t>
            </a:r>
            <a:r>
              <a:rPr lang="en-US" sz="2400" b="1" dirty="0" err="1">
                <a:solidFill>
                  <a:srgbClr val="0033CC"/>
                </a:solidFill>
                <a:latin typeface="Courier New"/>
                <a:cs typeface="Courier New"/>
              </a:rPr>
              <a:t>parseCompoundStatement</a:t>
            </a:r>
            <a:r>
              <a:rPr lang="en-US" sz="2400" b="1" dirty="0">
                <a:solidFill>
                  <a:srgbClr val="0033CC"/>
                </a:solidFill>
                <a:latin typeface="Courier New"/>
                <a:cs typeface="Courier New"/>
              </a:rPr>
              <a:t>()</a:t>
            </a:r>
            <a:br>
              <a:rPr lang="en-US" sz="2400" b="1" dirty="0">
                <a:solidFill>
                  <a:srgbClr val="0033CC"/>
                </a:solidFill>
                <a:latin typeface="Courier New"/>
                <a:cs typeface="Courier New"/>
              </a:rPr>
            </a:br>
            <a:r>
              <a:rPr lang="en-US" sz="2400" dirty="0">
                <a:latin typeface="+mj-lt"/>
              </a:rPr>
              <a:t>method creates a </a:t>
            </a:r>
            <a:r>
              <a:rPr lang="en-US" sz="2800" dirty="0">
                <a:latin typeface="+mj-lt"/>
              </a:rPr>
              <a:t>COMPOUND</a:t>
            </a:r>
            <a:r>
              <a:rPr lang="en-US" sz="2400" dirty="0">
                <a:latin typeface="+mj-lt"/>
              </a:rPr>
              <a:t> node.</a:t>
            </a:r>
          </a:p>
        </p:txBody>
      </p:sp>
      <p:pic>
        <p:nvPicPr>
          <p:cNvPr id="281607" name="Picture 7" descr="CS153-080910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87788"/>
            <a:ext cx="2352675" cy="2009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1608" name="Text Box 8"/>
          <p:cNvSpPr txBox="1">
            <a:spLocks noChangeArrowheads="1"/>
          </p:cNvSpPr>
          <p:nvPr/>
        </p:nvSpPr>
        <p:spPr bwMode="auto">
          <a:xfrm>
            <a:off x="3383293" y="3794756"/>
            <a:ext cx="557777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/>
              <a:t>2. Function </a:t>
            </a:r>
            <a:r>
              <a:rPr lang="en-US" sz="2400" b="1" dirty="0" err="1">
                <a:solidFill>
                  <a:srgbClr val="0033CC"/>
                </a:solidFill>
                <a:latin typeface="Courier New" charset="0"/>
              </a:rPr>
              <a:t>parseAssignmentStatement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</a:rPr>
              <a:t>()</a:t>
            </a:r>
            <a:br>
              <a:rPr lang="en-US" sz="2400" dirty="0"/>
            </a:br>
            <a:r>
              <a:rPr lang="en-US" sz="2400" dirty="0"/>
              <a:t>creates an ASSIGN node and a VARIABLE node, which the ASSIGN node adopts as its first child.</a:t>
            </a:r>
          </a:p>
        </p:txBody>
      </p:sp>
    </p:spTree>
    <p:extLst>
      <p:ext uri="{BB962C8B-B14F-4D97-AF65-F5344CB8AC3E}">
        <p14:creationId xmlns:p14="http://schemas.microsoft.com/office/powerpoint/2010/main" val="186661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6" grpId="0"/>
      <p:bldP spid="28160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DAD5-4348-E844-8C5A-0181F770D29A}" type="slidenum">
              <a:rPr lang="en-US"/>
              <a:pPr/>
              <a:t>23</a:t>
            </a:fld>
            <a:endParaRPr lang="en-US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Parse Tree</a:t>
            </a:r>
            <a:endParaRPr lang="en-US" i="1"/>
          </a:p>
        </p:txBody>
      </p:sp>
      <p:pic>
        <p:nvPicPr>
          <p:cNvPr id="282627" name="Picture 3" descr="CS153-080910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25563"/>
            <a:ext cx="2743200" cy="1847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3383293" y="1325903"/>
            <a:ext cx="520283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90513" indent="-290513"/>
            <a:r>
              <a:rPr lang="en-US" sz="2400" dirty="0"/>
              <a:t>3. Function  </a:t>
            </a:r>
            <a:r>
              <a:rPr lang="en-US" sz="2400" b="1" dirty="0" err="1">
                <a:solidFill>
                  <a:srgbClr val="0033CC"/>
                </a:solidFill>
                <a:latin typeface="Courier New" charset="0"/>
              </a:rPr>
              <a:t>parseExpression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</a:rPr>
              <a:t>()</a:t>
            </a:r>
            <a:r>
              <a:rPr lang="en-US" sz="2400" dirty="0"/>
              <a:t>  </a:t>
            </a:r>
            <a:br>
              <a:rPr lang="en-US" sz="2400" dirty="0"/>
            </a:br>
            <a:r>
              <a:rPr lang="en-US" sz="2400" dirty="0"/>
              <a:t>creates an INTEGER CONSTANT </a:t>
            </a:r>
            <a:br>
              <a:rPr lang="en-US" sz="2400" dirty="0"/>
            </a:br>
            <a:r>
              <a:rPr lang="en-US" sz="2400" dirty="0"/>
              <a:t>node which the ASSIGN node </a:t>
            </a:r>
            <a:br>
              <a:rPr lang="en-US" sz="2400" dirty="0"/>
            </a:br>
            <a:r>
              <a:rPr lang="en-US" sz="2400" dirty="0"/>
              <a:t>adopts as its second child.</a:t>
            </a:r>
          </a:p>
        </p:txBody>
      </p:sp>
      <p:pic>
        <p:nvPicPr>
          <p:cNvPr id="282629" name="Picture 5" descr="CS153-080910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429000"/>
            <a:ext cx="3565525" cy="27066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731562" y="4933950"/>
            <a:ext cx="3968505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1313" indent="-341313"/>
            <a:r>
              <a:rPr lang="en-US" sz="2400" dirty="0"/>
              <a:t>4. The COMPOUND node </a:t>
            </a:r>
            <a:br>
              <a:rPr lang="en-US" sz="2400" dirty="0"/>
            </a:br>
            <a:r>
              <a:rPr lang="en-US" sz="2400" dirty="0"/>
              <a:t>adopts the ASSIGN node </a:t>
            </a:r>
            <a:br>
              <a:rPr lang="en-US" sz="2400" dirty="0"/>
            </a:br>
            <a:r>
              <a:rPr lang="en-US" sz="2400" dirty="0"/>
              <a:t>as its first child.</a:t>
            </a:r>
          </a:p>
        </p:txBody>
      </p:sp>
      <p:sp>
        <p:nvSpPr>
          <p:cNvPr id="282631" name="Text Box 7"/>
          <p:cNvSpPr txBox="1">
            <a:spLocks noChangeArrowheads="1"/>
          </p:cNvSpPr>
          <p:nvPr/>
        </p:nvSpPr>
        <p:spPr bwMode="auto">
          <a:xfrm>
            <a:off x="549275" y="3429000"/>
            <a:ext cx="2505075" cy="1190625"/>
          </a:xfrm>
          <a:prstGeom prst="rect">
            <a:avLst/>
          </a:prstGeom>
          <a:solidFill>
            <a:srgbClr val="C5EAEA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BEGIN</a:t>
            </a:r>
          </a:p>
          <a:p>
            <a:r>
              <a:rPr lang="en-US" sz="1800" b="1" dirty="0">
                <a:latin typeface="Courier New" charset="0"/>
              </a:rPr>
              <a:t>    alpha := 10; </a:t>
            </a:r>
          </a:p>
          <a:p>
            <a:r>
              <a:rPr lang="en-US" sz="1800" b="1" dirty="0">
                <a:latin typeface="Courier New" charset="0"/>
              </a:rPr>
              <a:t>    beta  := 20</a:t>
            </a:r>
          </a:p>
          <a:p>
            <a:r>
              <a:rPr lang="en-US" sz="1800" b="1" dirty="0">
                <a:latin typeface="Courier New" charset="0"/>
              </a:rPr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370502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35F9-9399-AA44-8307-AECF4B2E805F}" type="slidenum">
              <a:rPr lang="en-US"/>
              <a:pPr/>
              <a:t>24</a:t>
            </a:fld>
            <a:endParaRPr lang="en-US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Parse Tree</a:t>
            </a:r>
            <a:endParaRPr lang="en-US" i="1"/>
          </a:p>
        </p:txBody>
      </p:sp>
      <p:pic>
        <p:nvPicPr>
          <p:cNvPr id="283651" name="Picture 3" descr="CS153-080910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25563"/>
            <a:ext cx="2835275" cy="19351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3566170" y="1143025"/>
            <a:ext cx="53034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AutoNum type="arabicPeriod" startAt="5"/>
            </a:pPr>
            <a:r>
              <a:rPr lang="en-US" sz="2400" dirty="0"/>
              <a:t>Another set of calls to functions </a:t>
            </a:r>
            <a:r>
              <a:rPr lang="en-US" sz="2400" b="1" dirty="0" err="1">
                <a:solidFill>
                  <a:srgbClr val="0033CC"/>
                </a:solidFill>
                <a:latin typeface="Courier New" charset="0"/>
              </a:rPr>
              <a:t>parseAssignmentStatement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</a:rPr>
              <a:t>()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0033CC"/>
                </a:solidFill>
                <a:latin typeface="Courier New" charset="0"/>
              </a:rPr>
              <a:t>parsExpression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</a:rPr>
              <a:t>()</a:t>
            </a:r>
            <a:r>
              <a:rPr lang="en-US" sz="2400" dirty="0"/>
              <a:t> builds another assignment statement subtree.</a:t>
            </a:r>
          </a:p>
        </p:txBody>
      </p:sp>
      <p:pic>
        <p:nvPicPr>
          <p:cNvPr id="283653" name="Picture 5" descr="CS153-080910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3487738"/>
            <a:ext cx="5834062" cy="26812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654" name="Text Box 6"/>
          <p:cNvSpPr txBox="1">
            <a:spLocks noChangeArrowheads="1"/>
          </p:cNvSpPr>
          <p:nvPr/>
        </p:nvSpPr>
        <p:spPr bwMode="auto">
          <a:xfrm>
            <a:off x="182928" y="3520439"/>
            <a:ext cx="3736870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6. The COMPOUND node </a:t>
            </a:r>
          </a:p>
          <a:p>
            <a:r>
              <a:rPr lang="en-US" sz="2400" dirty="0"/>
              <a:t>    adopts the </a:t>
            </a:r>
            <a:r>
              <a:rPr lang="en-US" sz="2400" dirty="0" err="1"/>
              <a:t>subtree</a:t>
            </a:r>
            <a:r>
              <a:rPr lang="en-US" sz="2400" dirty="0"/>
              <a:t> </a:t>
            </a:r>
          </a:p>
          <a:p>
            <a:r>
              <a:rPr lang="en-US" sz="2400" dirty="0"/>
              <a:t>    as its second child.</a:t>
            </a:r>
          </a:p>
        </p:txBody>
      </p:sp>
      <p:sp>
        <p:nvSpPr>
          <p:cNvPr id="283655" name="Text Box 7"/>
          <p:cNvSpPr txBox="1">
            <a:spLocks noChangeArrowheads="1"/>
          </p:cNvSpPr>
          <p:nvPr/>
        </p:nvSpPr>
        <p:spPr bwMode="auto">
          <a:xfrm>
            <a:off x="365125" y="4892675"/>
            <a:ext cx="2401018" cy="1200329"/>
          </a:xfrm>
          <a:prstGeom prst="rect">
            <a:avLst/>
          </a:prstGeom>
          <a:solidFill>
            <a:srgbClr val="C5EAEA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BEGIN</a:t>
            </a:r>
          </a:p>
          <a:p>
            <a:r>
              <a:rPr lang="en-US" sz="1800" b="1" dirty="0">
                <a:latin typeface="Courier New" charset="0"/>
              </a:rPr>
              <a:t>    alpha := 10; </a:t>
            </a:r>
          </a:p>
          <a:p>
            <a:r>
              <a:rPr lang="en-US" sz="1800" b="1" dirty="0">
                <a:latin typeface="Courier New" charset="0"/>
              </a:rPr>
              <a:t>    beta  := 20</a:t>
            </a:r>
          </a:p>
          <a:p>
            <a:r>
              <a:rPr lang="en-US" sz="1800" b="1" dirty="0">
                <a:latin typeface="Courier New" charset="0"/>
              </a:rPr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234530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FE0DA-14B4-664B-9E3F-22F8F678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70F4F-AE06-B94A-BF5C-A55A9650F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  <a:highlight>
                  <a:srgbClr val="0033CC"/>
                </a:highlight>
              </a:rPr>
              <a:t>Node.java</a:t>
            </a:r>
            <a:endParaRPr lang="en-US" dirty="0">
              <a:solidFill>
                <a:srgbClr val="FFFF00"/>
              </a:solidFill>
              <a:highlight>
                <a:srgbClr val="0033CC"/>
              </a:highlight>
            </a:endParaRP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adopt()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77ED-B94D-474B-9335-A7F8C025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4B3E0-D4D2-084F-81D1-E8C9D1D2CB2F}"/>
              </a:ext>
            </a:extLst>
          </p:cNvPr>
          <p:cNvSpPr txBox="1"/>
          <p:nvPr/>
        </p:nvSpPr>
        <p:spPr>
          <a:xfrm>
            <a:off x="4480561" y="1417342"/>
            <a:ext cx="2145139" cy="338554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package intermediate</a:t>
            </a:r>
          </a:p>
        </p:txBody>
      </p:sp>
    </p:spTree>
    <p:extLst>
      <p:ext uri="{BB962C8B-B14F-4D97-AF65-F5344CB8AC3E}">
        <p14:creationId xmlns:p14="http://schemas.microsoft.com/office/powerpoint/2010/main" val="3754919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7C4F-F229-EE4A-BA2A-8E03CB72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Parse Tree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64428-D759-B348-834B-4299C32E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CC7C5-C7A2-F64A-8F76-D88C10DBCEFA}"/>
              </a:ext>
            </a:extLst>
          </p:cNvPr>
          <p:cNvSpPr txBox="1"/>
          <p:nvPr/>
        </p:nvSpPr>
        <p:spPr>
          <a:xfrm>
            <a:off x="653299" y="1700178"/>
            <a:ext cx="783740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PROGRAM, COMPOUND, ASSIGN, LOOP, TEST, WRITE, WRITELN,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ADD, SUBTRACT, MULTIPLY, DIVIDE, EQ, LT,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VARIABLE, INTEGER_CONSTANT, REAL_CONSTANT, STRING_CONSTANT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DAF181-6B36-A045-9B08-67119D1A8EE1}"/>
              </a:ext>
            </a:extLst>
          </p:cNvPr>
          <p:cNvSpPr txBox="1"/>
          <p:nvPr/>
        </p:nvSpPr>
        <p:spPr>
          <a:xfrm>
            <a:off x="7223731" y="1522382"/>
            <a:ext cx="1106393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Node.java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03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B9A5-EB9E-6644-83D4-24F5AE20CAF8}" type="slidenum">
              <a:rPr lang="en-US"/>
              <a:pPr/>
              <a:t>27</a:t>
            </a:fld>
            <a:endParaRPr lang="en-US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Parse Trees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399"/>
            <a:ext cx="8229600" cy="158496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Utility class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ParseTreePrinter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prints parse trees.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Prints in an </a:t>
            </a:r>
            <a:r>
              <a:rPr lang="en-US" u="sng" dirty="0"/>
              <a:t>XML</a:t>
            </a:r>
            <a:r>
              <a:rPr lang="en-US" u="sng" dirty="0">
                <a:solidFill>
                  <a:srgbClr val="B23C00"/>
                </a:solidFill>
              </a:rPr>
              <a:t> </a:t>
            </a:r>
            <a:r>
              <a:rPr lang="en-US" u="sng" dirty="0"/>
              <a:t>format</a:t>
            </a:r>
            <a:r>
              <a:rPr lang="en-US" dirty="0"/>
              <a:t>.</a:t>
            </a:r>
          </a:p>
        </p:txBody>
      </p:sp>
      <p:pic>
        <p:nvPicPr>
          <p:cNvPr id="245764" name="Picture 4" descr="CS153-080910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56" y="1839277"/>
            <a:ext cx="3657600" cy="168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5765" name="Text Box 5"/>
          <p:cNvSpPr txBox="1">
            <a:spLocks noChangeArrowheads="1"/>
          </p:cNvSpPr>
          <p:nvPr/>
        </p:nvSpPr>
        <p:spPr bwMode="auto">
          <a:xfrm>
            <a:off x="565150" y="3611563"/>
            <a:ext cx="5195888" cy="253682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</a:rPr>
              <a:t>&lt;COMPOUND line="11"&gt;</a:t>
            </a:r>
          </a:p>
          <a:p>
            <a:r>
              <a:rPr lang="en-US" b="1" dirty="0">
                <a:latin typeface="Courier New" charset="0"/>
              </a:rPr>
              <a:t>    &lt;ASSIGN line="12"&gt;</a:t>
            </a:r>
          </a:p>
          <a:p>
            <a:r>
              <a:rPr lang="en-US" b="1" dirty="0">
                <a:latin typeface="Courier New" charset="0"/>
              </a:rPr>
              <a:t>        &lt;VARIABLE id="alpha" level="0" /&gt;</a:t>
            </a:r>
          </a:p>
          <a:p>
            <a:r>
              <a:rPr lang="en-US" b="1" dirty="0">
                <a:latin typeface="Courier New" charset="0"/>
              </a:rPr>
              <a:t>        &lt;INTEGER_CONSTANT value="10" /&gt;</a:t>
            </a:r>
          </a:p>
          <a:p>
            <a:r>
              <a:rPr lang="en-US" b="1" dirty="0">
                <a:latin typeface="Courier New" charset="0"/>
              </a:rPr>
              <a:t>    &lt;/ASSIGN&gt;</a:t>
            </a:r>
          </a:p>
          <a:p>
            <a:r>
              <a:rPr lang="en-US" b="1" dirty="0">
                <a:latin typeface="Courier New" charset="0"/>
              </a:rPr>
              <a:t>    &lt;ASSIGN line="13"&gt;</a:t>
            </a:r>
          </a:p>
          <a:p>
            <a:r>
              <a:rPr lang="en-US" b="1" dirty="0">
                <a:latin typeface="Courier New" charset="0"/>
              </a:rPr>
              <a:t>        &lt;VARIABLE id="beta" level="0" /&gt;</a:t>
            </a:r>
          </a:p>
          <a:p>
            <a:r>
              <a:rPr lang="en-US" b="1" dirty="0">
                <a:latin typeface="Courier New" charset="0"/>
              </a:rPr>
              <a:t>        &lt;INTEGER_CONSTANT value="20" /&gt;</a:t>
            </a:r>
          </a:p>
          <a:p>
            <a:r>
              <a:rPr lang="en-US" b="1" dirty="0">
                <a:latin typeface="Courier New" charset="0"/>
              </a:rPr>
              <a:t>    &lt;/ASSIGN&gt;</a:t>
            </a:r>
          </a:p>
          <a:p>
            <a:r>
              <a:rPr lang="en-US" b="1" dirty="0">
                <a:latin typeface="Courier New" charset="0"/>
              </a:rPr>
              <a:t>&lt;/COMPOUND&gt;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CAD726-F4CB-2840-B808-D4DB589A889A}"/>
              </a:ext>
            </a:extLst>
          </p:cNvPr>
          <p:cNvSpPr txBox="1"/>
          <p:nvPr/>
        </p:nvSpPr>
        <p:spPr>
          <a:xfrm>
            <a:off x="6857975" y="4687053"/>
            <a:ext cx="731290" cy="338554"/>
          </a:xfrm>
          <a:prstGeom prst="rect">
            <a:avLst/>
          </a:prstGeom>
          <a:noFill/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23C00"/>
                </a:solidFill>
              </a:rPr>
              <a:t>Demo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A26FC-6D9F-9B48-A5C3-2E035350472C}"/>
              </a:ext>
            </a:extLst>
          </p:cNvPr>
          <p:cNvSpPr txBox="1"/>
          <p:nvPr/>
        </p:nvSpPr>
        <p:spPr>
          <a:xfrm>
            <a:off x="6541661" y="1353084"/>
            <a:ext cx="2145139" cy="338554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package intermediate</a:t>
            </a:r>
          </a:p>
        </p:txBody>
      </p:sp>
    </p:spTree>
    <p:extLst>
      <p:ext uri="{BB962C8B-B14F-4D97-AF65-F5344CB8AC3E}">
        <p14:creationId xmlns:p14="http://schemas.microsoft.com/office/powerpoint/2010/main" val="43492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0BB2-46D4-6F4C-9124-AB9F5BC38A5C}" type="slidenum">
              <a:rPr lang="en-US"/>
              <a:pPr/>
              <a:t>28</a:t>
            </a:fld>
            <a:endParaRPr 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Symbol Table: Basic Concepts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To store information about certain tokens during the </a:t>
            </a:r>
            <a:br>
              <a:rPr lang="en-US" dirty="0"/>
            </a:br>
            <a:r>
              <a:rPr lang="en-US" dirty="0"/>
              <a:t>translation process (i.e., parsing and scanning)</a:t>
            </a:r>
          </a:p>
          <a:p>
            <a:pPr lvl="6"/>
            <a:endParaRPr lang="en-US" dirty="0"/>
          </a:p>
          <a:p>
            <a:r>
              <a:rPr lang="en-US" dirty="0"/>
              <a:t>What information to store?</a:t>
            </a:r>
          </a:p>
          <a:p>
            <a:pPr lvl="6"/>
            <a:endParaRPr lang="en-US" dirty="0"/>
          </a:p>
          <a:p>
            <a:pPr lvl="1"/>
            <a:r>
              <a:rPr lang="en-US" u="sng" dirty="0"/>
              <a:t>Anything</a:t>
            </a:r>
            <a:r>
              <a:rPr lang="en-US" dirty="0"/>
              <a:t> that’s useful!</a:t>
            </a:r>
          </a:p>
          <a:p>
            <a:pPr lvl="1"/>
            <a:r>
              <a:rPr lang="en-US" dirty="0"/>
              <a:t>For an identifier:</a:t>
            </a:r>
          </a:p>
          <a:p>
            <a:pPr lvl="2"/>
            <a:r>
              <a:rPr lang="en-US" dirty="0"/>
              <a:t>name</a:t>
            </a:r>
          </a:p>
          <a:p>
            <a:pPr lvl="2"/>
            <a:r>
              <a:rPr lang="en-US" dirty="0"/>
              <a:t>data type</a:t>
            </a:r>
          </a:p>
          <a:p>
            <a:pPr lvl="2"/>
            <a:r>
              <a:rPr lang="en-US" dirty="0"/>
              <a:t>kind (variable name, type name, function name, etc.)</a:t>
            </a:r>
          </a:p>
        </p:txBody>
      </p:sp>
    </p:spTree>
    <p:extLst>
      <p:ext uri="{BB962C8B-B14F-4D97-AF65-F5344CB8AC3E}">
        <p14:creationId xmlns:p14="http://schemas.microsoft.com/office/powerpoint/2010/main" val="3848943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D232-9A38-E142-BB2B-05DFD29FD575}" type="slidenum">
              <a:rPr lang="en-US"/>
              <a:pPr/>
              <a:t>29</a:t>
            </a:fld>
            <a:endParaRPr 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Symbol Table: Conceptual Design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09146"/>
            <a:ext cx="8229600" cy="14217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Each entry in the symbol table has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name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attributes</a:t>
            </a:r>
          </a:p>
        </p:txBody>
      </p:sp>
      <p:pic>
        <p:nvPicPr>
          <p:cNvPr id="297988" name="Picture 4" descr="CS153-080908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34464"/>
            <a:ext cx="5211763" cy="30305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989" name="Text Box 5"/>
          <p:cNvSpPr txBox="1">
            <a:spLocks noChangeArrowheads="1"/>
          </p:cNvSpPr>
          <p:nvPr/>
        </p:nvSpPr>
        <p:spPr bwMode="auto">
          <a:xfrm>
            <a:off x="5970588" y="2422525"/>
            <a:ext cx="2624137" cy="828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33CC"/>
                </a:solidFill>
              </a:rPr>
              <a:t>Goal:</a:t>
            </a:r>
            <a:r>
              <a:rPr lang="en-US" dirty="0">
                <a:solidFill>
                  <a:srgbClr val="0033CC"/>
                </a:solidFill>
              </a:rPr>
              <a:t> The symbol table</a:t>
            </a:r>
          </a:p>
          <a:p>
            <a:pPr algn="ctr"/>
            <a:r>
              <a:rPr lang="en-US" dirty="0">
                <a:solidFill>
                  <a:srgbClr val="0033CC"/>
                </a:solidFill>
              </a:rPr>
              <a:t>should be source language</a:t>
            </a:r>
          </a:p>
          <a:p>
            <a:pPr algn="ctr"/>
            <a:r>
              <a:rPr lang="en-US" dirty="0">
                <a:solidFill>
                  <a:srgbClr val="0033CC"/>
                </a:solidFill>
              </a:rPr>
              <a:t>independent.</a:t>
            </a:r>
          </a:p>
        </p:txBody>
      </p:sp>
    </p:spTree>
    <p:extLst>
      <p:ext uri="{BB962C8B-B14F-4D97-AF65-F5344CB8AC3E}">
        <p14:creationId xmlns:p14="http://schemas.microsoft.com/office/powerpoint/2010/main" val="192501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867A-DAFB-BD4A-B895-4F1DC380D156}" type="slidenum">
              <a:rPr lang="en-US"/>
              <a:pPr/>
              <a:t>3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Java Packages</a:t>
            </a:r>
          </a:p>
        </p:txBody>
      </p:sp>
      <p:grpSp>
        <p:nvGrpSpPr>
          <p:cNvPr id="94221" name="Group 13"/>
          <p:cNvGrpSpPr>
            <a:grpSpLocks/>
          </p:cNvGrpSpPr>
          <p:nvPr/>
        </p:nvGrpSpPr>
        <p:grpSpPr bwMode="auto">
          <a:xfrm>
            <a:off x="2311400" y="4000500"/>
            <a:ext cx="6335713" cy="2263775"/>
            <a:chOff x="1456" y="2448"/>
            <a:chExt cx="3991" cy="1426"/>
          </a:xfrm>
        </p:grpSpPr>
        <p:pic>
          <p:nvPicPr>
            <p:cNvPr id="94213" name="Picture 5" descr="CS153-080827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3" y="2448"/>
              <a:ext cx="3604" cy="142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215" name="Text Box 7"/>
            <p:cNvSpPr txBox="1">
              <a:spLocks noChangeArrowheads="1"/>
            </p:cNvSpPr>
            <p:nvPr/>
          </p:nvSpPr>
          <p:spPr bwMode="auto">
            <a:xfrm>
              <a:off x="1456" y="2448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B23C00"/>
                  </a:solidFill>
                </a:rPr>
                <a:t>TO</a:t>
              </a:r>
              <a:r>
                <a:rPr lang="en-US" b="1" dirty="0">
                  <a:solidFill>
                    <a:schemeClr val="bg2"/>
                  </a:solidFill>
                </a:rPr>
                <a:t>:</a:t>
              </a:r>
            </a:p>
          </p:txBody>
        </p:sp>
      </p:grpSp>
      <p:sp>
        <p:nvSpPr>
          <p:cNvPr id="94223" name="Text Box 15"/>
          <p:cNvSpPr txBox="1">
            <a:spLocks noChangeArrowheads="1"/>
          </p:cNvSpPr>
          <p:nvPr/>
        </p:nvSpPr>
        <p:spPr bwMode="auto">
          <a:xfrm>
            <a:off x="457200" y="1325563"/>
            <a:ext cx="850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B23C00"/>
                </a:solidFill>
              </a:rPr>
              <a:t>FROM</a:t>
            </a:r>
            <a:r>
              <a:rPr lang="en-US" b="1" dirty="0">
                <a:solidFill>
                  <a:schemeClr val="folHlink"/>
                </a:solidFill>
              </a:rPr>
              <a:t>:</a:t>
            </a:r>
          </a:p>
        </p:txBody>
      </p:sp>
      <p:pic>
        <p:nvPicPr>
          <p:cNvPr id="94224" name="Picture 16" descr="177075 fg01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35075"/>
            <a:ext cx="4114800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363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0BB2-46D4-6F4C-9124-AB9F5BC38A5C}" type="slidenum">
              <a:rPr lang="en-US"/>
              <a:pPr/>
              <a:t>30</a:t>
            </a:fld>
            <a:endParaRPr 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Symbol Table: Basic Operations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Enter</a:t>
            </a:r>
            <a:r>
              <a:rPr lang="en-US" dirty="0"/>
              <a:t> new information.</a:t>
            </a:r>
          </a:p>
          <a:p>
            <a:r>
              <a:rPr lang="en-US" u="sng" dirty="0"/>
              <a:t>Look up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existing information.</a:t>
            </a:r>
          </a:p>
          <a:p>
            <a:r>
              <a:rPr lang="en-US" u="sng" dirty="0"/>
              <a:t>Update</a:t>
            </a:r>
            <a:r>
              <a:rPr lang="en-US" dirty="0"/>
              <a:t> existing information.</a:t>
            </a:r>
          </a:p>
          <a:p>
            <a:endParaRPr lang="en-US" dirty="0"/>
          </a:p>
          <a:p>
            <a:r>
              <a:rPr lang="en-US" dirty="0"/>
              <a:t>The parser performs these operations whenever it gets an identifier token </a:t>
            </a:r>
            <a:br>
              <a:rPr lang="en-US" dirty="0"/>
            </a:br>
            <a:r>
              <a:rPr lang="en-US" dirty="0"/>
              <a:t>from the scanner.</a:t>
            </a:r>
          </a:p>
        </p:txBody>
      </p:sp>
    </p:spTree>
    <p:extLst>
      <p:ext uri="{BB962C8B-B14F-4D97-AF65-F5344CB8AC3E}">
        <p14:creationId xmlns:p14="http://schemas.microsoft.com/office/powerpoint/2010/main" val="1107550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597A-55EA-F44A-AB64-3DBFD12B57F6}" type="slidenum">
              <a:rPr lang="en-US"/>
              <a:pPr/>
              <a:t>31</a:t>
            </a:fld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Needs a Symbol Table?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Pascal </a:t>
            </a:r>
            <a:r>
              <a:rPr lang="en-US" u="sng" dirty="0"/>
              <a:t>program</a:t>
            </a:r>
            <a:endParaRPr lang="en-US" u="sng" dirty="0">
              <a:solidFill>
                <a:srgbClr val="B23C00"/>
              </a:solidFill>
            </a:endParaRPr>
          </a:p>
          <a:p>
            <a:pPr lvl="1"/>
            <a:r>
              <a:rPr lang="en-US" dirty="0"/>
              <a:t>Identifiers for constant, type, variable, </a:t>
            </a:r>
            <a:br>
              <a:rPr lang="en-US" dirty="0"/>
            </a:br>
            <a:r>
              <a:rPr lang="en-US" dirty="0"/>
              <a:t>procedure, and function names.</a:t>
            </a:r>
          </a:p>
          <a:p>
            <a:pPr lvl="3"/>
            <a:endParaRPr lang="en-US" dirty="0"/>
          </a:p>
          <a:p>
            <a:r>
              <a:rPr lang="en-US" dirty="0"/>
              <a:t>A Pascal </a:t>
            </a:r>
            <a:r>
              <a:rPr lang="en-US" u="sng" dirty="0"/>
              <a:t>procedure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or </a:t>
            </a:r>
            <a:r>
              <a:rPr lang="en-US" u="sng" dirty="0"/>
              <a:t>function</a:t>
            </a:r>
            <a:endParaRPr lang="en-US" u="sng" dirty="0">
              <a:solidFill>
                <a:srgbClr val="B23C00"/>
              </a:solidFill>
            </a:endParaRPr>
          </a:p>
          <a:p>
            <a:pPr lvl="1"/>
            <a:r>
              <a:rPr lang="en-US" dirty="0"/>
              <a:t>Identifiers for constant, type, variable, </a:t>
            </a:r>
            <a:br>
              <a:rPr lang="en-US" dirty="0"/>
            </a:br>
            <a:r>
              <a:rPr lang="en-US" dirty="0"/>
              <a:t>procedure, and function names.</a:t>
            </a:r>
          </a:p>
          <a:p>
            <a:pPr lvl="1"/>
            <a:r>
              <a:rPr lang="en-US" dirty="0"/>
              <a:t>Identifiers for formal parameter names.</a:t>
            </a:r>
          </a:p>
          <a:p>
            <a:pPr lvl="3"/>
            <a:endParaRPr lang="en-US" dirty="0"/>
          </a:p>
          <a:p>
            <a:r>
              <a:rPr lang="en-US" dirty="0"/>
              <a:t>A Pascal </a:t>
            </a:r>
            <a:r>
              <a:rPr lang="en-US" u="sng" dirty="0"/>
              <a:t>record type</a:t>
            </a:r>
            <a:endParaRPr lang="en-US" u="sng" dirty="0">
              <a:solidFill>
                <a:srgbClr val="B23C00"/>
              </a:solidFill>
            </a:endParaRPr>
          </a:p>
          <a:p>
            <a:pPr lvl="1"/>
            <a:r>
              <a:rPr lang="en-US" dirty="0"/>
              <a:t>Identifiers for field names.</a:t>
            </a:r>
          </a:p>
        </p:txBody>
      </p:sp>
    </p:spTree>
    <p:extLst>
      <p:ext uri="{BB962C8B-B14F-4D97-AF65-F5344CB8AC3E}">
        <p14:creationId xmlns:p14="http://schemas.microsoft.com/office/powerpoint/2010/main" val="202440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93C3-F5D1-5348-AAA7-14D7D4BD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9D50-A37E-B84B-BFFB-9D8A1DE93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  <a:highlight>
                  <a:srgbClr val="0033CC"/>
                </a:highlight>
                <a:cs typeface="Courier New" panose="02070309020205020404" pitchFamily="49" charset="0"/>
              </a:rPr>
              <a:t>Simple.java</a:t>
            </a:r>
            <a:endParaRPr lang="en-US" dirty="0">
              <a:solidFill>
                <a:srgbClr val="FFFF00"/>
              </a:solidFill>
              <a:highlight>
                <a:srgbClr val="0033CC"/>
              </a:highlight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lvl="1"/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testScanner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4"/>
            <a:endParaRPr lang="en-US" dirty="0"/>
          </a:p>
          <a:p>
            <a:r>
              <a:rPr lang="en-US" dirty="0" err="1">
                <a:solidFill>
                  <a:srgbClr val="FFFF00"/>
                </a:solidFill>
                <a:highlight>
                  <a:srgbClr val="0033CC"/>
                </a:highlight>
                <a:cs typeface="Courier New" panose="02070309020205020404" pitchFamily="49" charset="0"/>
              </a:rPr>
              <a:t>Source.java</a:t>
            </a:r>
            <a:endParaRPr lang="en-US" dirty="0">
              <a:solidFill>
                <a:srgbClr val="FFFF00"/>
              </a:solidFill>
              <a:highlight>
                <a:srgbClr val="0033CC"/>
              </a:highlight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currentChar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nextChar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4"/>
            <a:endParaRPr lang="en-US" dirty="0"/>
          </a:p>
          <a:p>
            <a:r>
              <a:rPr lang="en-US" dirty="0" err="1">
                <a:solidFill>
                  <a:srgbClr val="FFFF00"/>
                </a:solidFill>
                <a:highlight>
                  <a:srgbClr val="0033CC"/>
                </a:highlight>
                <a:cs typeface="Courier New" panose="02070309020205020404" pitchFamily="49" charset="0"/>
              </a:rPr>
              <a:t>Scanner.java</a:t>
            </a:r>
            <a:endParaRPr lang="en-US" dirty="0">
              <a:solidFill>
                <a:srgbClr val="FFFF00"/>
              </a:solidFill>
              <a:highlight>
                <a:srgbClr val="0033CC"/>
              </a:highlight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nextToken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166E9-3A2A-3E4D-A50B-9D2471E8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AEC427-89CB-A64B-AA9C-306EF1F42579}"/>
              </a:ext>
            </a:extLst>
          </p:cNvPr>
          <p:cNvSpPr txBox="1"/>
          <p:nvPr/>
        </p:nvSpPr>
        <p:spPr>
          <a:xfrm>
            <a:off x="3985104" y="4526268"/>
            <a:ext cx="374814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The scanner extracts the </a:t>
            </a:r>
            <a:r>
              <a:rPr lang="en-US" u="sng" dirty="0">
                <a:solidFill>
                  <a:srgbClr val="0033CC"/>
                </a:solidFill>
              </a:rPr>
              <a:t>first character</a:t>
            </a:r>
          </a:p>
          <a:p>
            <a:r>
              <a:rPr lang="en-US" dirty="0">
                <a:solidFill>
                  <a:srgbClr val="0033CC"/>
                </a:solidFill>
              </a:rPr>
              <a:t>of the </a:t>
            </a:r>
            <a:r>
              <a:rPr lang="en-US" u="sng" dirty="0">
                <a:solidFill>
                  <a:srgbClr val="0033CC"/>
                </a:solidFill>
              </a:rPr>
              <a:t>next token</a:t>
            </a:r>
            <a:r>
              <a:rPr lang="en-US" dirty="0">
                <a:solidFill>
                  <a:srgbClr val="0033CC"/>
                </a:solidFill>
              </a:rPr>
              <a:t>. That first character </a:t>
            </a:r>
          </a:p>
          <a:p>
            <a:r>
              <a:rPr lang="en-US" dirty="0">
                <a:solidFill>
                  <a:srgbClr val="0033CC"/>
                </a:solidFill>
              </a:rPr>
              <a:t>determines what type of token is next.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90A86-2DE1-ED42-976A-74FC87BFF52F}"/>
              </a:ext>
            </a:extLst>
          </p:cNvPr>
          <p:cNvSpPr txBox="1"/>
          <p:nvPr/>
        </p:nvSpPr>
        <p:spPr>
          <a:xfrm>
            <a:off x="3985104" y="3590368"/>
            <a:ext cx="406553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Keep track of the </a:t>
            </a:r>
            <a:r>
              <a:rPr lang="en-US" u="sng" dirty="0">
                <a:solidFill>
                  <a:srgbClr val="0033CC"/>
                </a:solidFill>
              </a:rPr>
              <a:t>current</a:t>
            </a:r>
            <a:r>
              <a:rPr lang="en-US" dirty="0">
                <a:solidFill>
                  <a:srgbClr val="0033CC"/>
                </a:solidFill>
              </a:rPr>
              <a:t> input character</a:t>
            </a:r>
          </a:p>
          <a:p>
            <a:r>
              <a:rPr lang="en-US" dirty="0">
                <a:solidFill>
                  <a:srgbClr val="0033CC"/>
                </a:solidFill>
              </a:rPr>
              <a:t>and read the </a:t>
            </a:r>
            <a:r>
              <a:rPr lang="en-US" u="sng" dirty="0">
                <a:solidFill>
                  <a:srgbClr val="0033CC"/>
                </a:solidFill>
              </a:rPr>
              <a:t>next</a:t>
            </a:r>
            <a:r>
              <a:rPr lang="en-US" dirty="0">
                <a:solidFill>
                  <a:srgbClr val="0033CC"/>
                </a:solidFill>
              </a:rPr>
              <a:t> character upon demand.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1BF582-9D91-EB43-A629-95BAE3F2EC8E}"/>
              </a:ext>
            </a:extLst>
          </p:cNvPr>
          <p:cNvSpPr txBox="1"/>
          <p:nvPr/>
        </p:nvSpPr>
        <p:spPr>
          <a:xfrm>
            <a:off x="4990186" y="2999007"/>
            <a:ext cx="1770036" cy="338554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package frontend</a:t>
            </a:r>
          </a:p>
        </p:txBody>
      </p:sp>
    </p:spTree>
    <p:extLst>
      <p:ext uri="{BB962C8B-B14F-4D97-AF65-F5344CB8AC3E}">
        <p14:creationId xmlns:p14="http://schemas.microsoft.com/office/powerpoint/2010/main" val="307270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47A4C6E-305B-F649-A9AA-F4C07D23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Scanner</a:t>
            </a:r>
            <a:r>
              <a:rPr lang="en-US" i="1" dirty="0"/>
              <a:t>, cont’d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CE82A5-9151-7A45-960A-38D1A9D53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04" y="1263043"/>
            <a:ext cx="8229600" cy="4835525"/>
          </a:xfrm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  <a:highlight>
                  <a:srgbClr val="0033CC"/>
                </a:highlight>
                <a:cs typeface="Courier New" panose="02070309020205020404" pitchFamily="49" charset="0"/>
              </a:rPr>
              <a:t>Token.java</a:t>
            </a:r>
            <a:endParaRPr lang="en-US" dirty="0">
              <a:solidFill>
                <a:srgbClr val="FFFF00"/>
              </a:solidFill>
              <a:highlight>
                <a:srgbClr val="0033CC"/>
              </a:highlight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reservedWords</a:t>
            </a:r>
            <a:r>
              <a:rPr lang="en-US" dirty="0"/>
              <a:t> table</a:t>
            </a:r>
          </a:p>
          <a:p>
            <a:pPr lvl="4"/>
            <a:endParaRPr lang="en-US" dirty="0"/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word()</a:t>
            </a:r>
          </a:p>
          <a:p>
            <a:pPr lvl="2"/>
            <a:r>
              <a:rPr lang="en-US" dirty="0"/>
              <a:t>identifier</a:t>
            </a:r>
          </a:p>
          <a:p>
            <a:pPr lvl="2"/>
            <a:r>
              <a:rPr lang="en-US" dirty="0"/>
              <a:t>reserved word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number()</a:t>
            </a:r>
          </a:p>
          <a:p>
            <a:pPr lvl="2"/>
            <a:r>
              <a:rPr lang="en-US" dirty="0"/>
              <a:t>integer</a:t>
            </a:r>
          </a:p>
          <a:p>
            <a:pPr lvl="2"/>
            <a:r>
              <a:rPr lang="en-US" dirty="0"/>
              <a:t>real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string()</a:t>
            </a:r>
          </a:p>
          <a:p>
            <a:pPr lvl="1"/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specialSymbol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4BE94-F336-6441-A427-FE13F936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FA9D4-D480-BF43-800D-E54BEC349983}"/>
              </a:ext>
            </a:extLst>
          </p:cNvPr>
          <p:cNvSpPr txBox="1"/>
          <p:nvPr/>
        </p:nvSpPr>
        <p:spPr>
          <a:xfrm>
            <a:off x="5236817" y="3453072"/>
            <a:ext cx="3440365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Each of these static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dirty="0">
                <a:solidFill>
                  <a:srgbClr val="0033CC"/>
                </a:solidFill>
              </a:rPr>
              <a:t> member</a:t>
            </a:r>
          </a:p>
          <a:p>
            <a:r>
              <a:rPr lang="en-US" dirty="0">
                <a:solidFill>
                  <a:srgbClr val="0033CC"/>
                </a:solidFill>
              </a:rPr>
              <a:t>functions is called by the scanner </a:t>
            </a:r>
          </a:p>
          <a:p>
            <a:r>
              <a:rPr lang="en-US" dirty="0">
                <a:solidFill>
                  <a:srgbClr val="0033CC"/>
                </a:solidFill>
              </a:rPr>
              <a:t>to create a token of the appropriate </a:t>
            </a:r>
          </a:p>
          <a:p>
            <a:r>
              <a:rPr lang="en-US" dirty="0">
                <a:solidFill>
                  <a:srgbClr val="0033CC"/>
                </a:solidFill>
              </a:rPr>
              <a:t>type and to extract the remaining </a:t>
            </a:r>
          </a:p>
          <a:p>
            <a:r>
              <a:rPr lang="en-US" dirty="0">
                <a:solidFill>
                  <a:srgbClr val="0033CC"/>
                </a:solidFill>
              </a:rPr>
              <a:t>characters of the token.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D617CD-0CDD-2D4C-885D-25002C7C45A3}"/>
              </a:ext>
            </a:extLst>
          </p:cNvPr>
          <p:cNvSpPr txBox="1"/>
          <p:nvPr/>
        </p:nvSpPr>
        <p:spPr>
          <a:xfrm>
            <a:off x="4846317" y="1691659"/>
            <a:ext cx="2861681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Distinguishes reserved words</a:t>
            </a:r>
          </a:p>
          <a:p>
            <a:r>
              <a:rPr lang="en-US" dirty="0">
                <a:solidFill>
                  <a:srgbClr val="0033CC"/>
                </a:solidFill>
              </a:rPr>
              <a:t>from identifiers.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2C45103-FCF2-4845-81B1-370CBA5D8216}"/>
              </a:ext>
            </a:extLst>
          </p:cNvPr>
          <p:cNvSpPr/>
          <p:nvPr/>
        </p:nvSpPr>
        <p:spPr bwMode="auto">
          <a:xfrm>
            <a:off x="4297683" y="2514610"/>
            <a:ext cx="731512" cy="3200365"/>
          </a:xfrm>
          <a:prstGeom prst="rightBrace">
            <a:avLst/>
          </a:prstGeom>
          <a:noFill/>
          <a:ln w="2857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84D80A-F80F-7549-81E0-9F405354ECEC}"/>
              </a:ext>
            </a:extLst>
          </p:cNvPr>
          <p:cNvSpPr txBox="1"/>
          <p:nvPr/>
        </p:nvSpPr>
        <p:spPr>
          <a:xfrm>
            <a:off x="5929313" y="5098985"/>
            <a:ext cx="1770036" cy="338554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package frontend</a:t>
            </a:r>
          </a:p>
        </p:txBody>
      </p:sp>
    </p:spTree>
    <p:extLst>
      <p:ext uri="{BB962C8B-B14F-4D97-AF65-F5344CB8AC3E}">
        <p14:creationId xmlns:p14="http://schemas.microsoft.com/office/powerpoint/2010/main" val="404590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578D-6C6D-5C44-AC11-A0AC6239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#2: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F600E-6E8E-A747-A4E5-E674B4E97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the scanner more complete </a:t>
            </a:r>
            <a:br>
              <a:rPr lang="en-US" dirty="0"/>
            </a:br>
            <a:r>
              <a:rPr lang="en-US" dirty="0"/>
              <a:t>by adding the following Pascal tokens: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Reserved words:</a:t>
            </a:r>
          </a:p>
          <a:p>
            <a:pPr lvl="2"/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MOD AND OR</a:t>
            </a:r>
          </a:p>
          <a:p>
            <a:pPr lvl="2"/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TYPE VAR PROCEDURE FUNCTION</a:t>
            </a:r>
          </a:p>
          <a:p>
            <a:pPr lvl="2"/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DO FOR TO DOWNTO IF THEN ELSE CASE OF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Special symbols:</a:t>
            </a:r>
          </a:p>
          <a:p>
            <a:pPr lvl="2"/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 &gt;  &lt;=  &lt;&gt;  ..  '  [  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4FBF4-6D54-8F40-9584-DF3DD375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13605B-188E-F74D-8442-EFFB8D5AE1E3}"/>
              </a:ext>
            </a:extLst>
          </p:cNvPr>
          <p:cNvSpPr txBox="1"/>
          <p:nvPr/>
        </p:nvSpPr>
        <p:spPr>
          <a:xfrm>
            <a:off x="5351985" y="2323686"/>
            <a:ext cx="306045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33CC"/>
                </a:solidFill>
              </a:rPr>
              <a:t>Pascal is not case-sensitive.</a:t>
            </a:r>
          </a:p>
          <a:p>
            <a:pPr algn="ctr"/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 begin Begin 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solidFill>
                  <a:srgbClr val="0033CC"/>
                </a:solidFill>
              </a:rPr>
              <a:t>are all the same reserved word!</a:t>
            </a:r>
          </a:p>
        </p:txBody>
      </p:sp>
    </p:spTree>
    <p:extLst>
      <p:ext uri="{BB962C8B-B14F-4D97-AF65-F5344CB8AC3E}">
        <p14:creationId xmlns:p14="http://schemas.microsoft.com/office/powerpoint/2010/main" val="417348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BFD77D-C450-104B-AB88-0B79966EA8B3}"/>
              </a:ext>
            </a:extLst>
          </p:cNvPr>
          <p:cNvSpPr txBox="1"/>
          <p:nvPr/>
        </p:nvSpPr>
        <p:spPr>
          <a:xfrm>
            <a:off x="3657610" y="1211604"/>
            <a:ext cx="5029145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Newton;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 n   Square root');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('----------------');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FOR n := 1 TO 20 DO BEGIN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write(n:2);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root := n;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root;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diff := 99999;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WHILE diff &gt; 0.000001 DO BEGIN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root := (n/root + root)/2;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diff :=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 root;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root;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END;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    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(root:14:6)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END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70A98-B8CA-0C44-87B8-378D2C1A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#2</a:t>
            </a:r>
            <a:r>
              <a:rPr lang="en-US" i="1" dirty="0"/>
              <a:t>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7634D-2766-4C4A-A62F-F48131908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89" y="1295401"/>
            <a:ext cx="3566166" cy="1493526"/>
          </a:xfrm>
        </p:spPr>
        <p:txBody>
          <a:bodyPr/>
          <a:lstStyle/>
          <a:p>
            <a:r>
              <a:rPr lang="en-US" dirty="0"/>
              <a:t>Test your scanner </a:t>
            </a:r>
            <a:br>
              <a:rPr lang="en-US" dirty="0"/>
            </a:br>
            <a:r>
              <a:rPr lang="en-US" dirty="0"/>
              <a:t>with this test file </a:t>
            </a:r>
            <a:r>
              <a:rPr lang="en-US" dirty="0" err="1">
                <a:solidFill>
                  <a:srgbClr val="FFFF00"/>
                </a:solidFill>
                <a:highlight>
                  <a:srgbClr val="0033CC"/>
                </a:highlight>
              </a:rPr>
              <a:t>Newton.txt</a:t>
            </a:r>
            <a:r>
              <a:rPr lang="en-US" dirty="0"/>
              <a:t> 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D58E9-FF59-E646-98B8-D3609603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59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506F-75FD-2444-8A34-7F5878B133F3}" type="slidenum">
              <a:rPr lang="en-US"/>
              <a:pPr/>
              <a:t>8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Pascal Statement Syntax Diagrams</a:t>
            </a:r>
          </a:p>
        </p:txBody>
      </p:sp>
      <p:pic>
        <p:nvPicPr>
          <p:cNvPr id="176132" name="Picture 4" descr="CS153-080919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587500"/>
            <a:ext cx="6597650" cy="2755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549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2F17-5604-6343-9272-86421ED994AB}" type="slidenum">
              <a:rPr lang="en-US"/>
              <a:pPr/>
              <a:t>9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 Statement Syntax Diagrams, </a:t>
            </a:r>
            <a:r>
              <a:rPr lang="en-US" i="1" dirty="0"/>
              <a:t>cont’d</a:t>
            </a:r>
          </a:p>
        </p:txBody>
      </p:sp>
      <p:pic>
        <p:nvPicPr>
          <p:cNvPr id="177160" name="Picture 8" descr="CS153-08091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1417342"/>
            <a:ext cx="4633912" cy="2120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3659981" y="3977634"/>
            <a:ext cx="1762125" cy="590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33CC"/>
                </a:solidFill>
              </a:rPr>
              <a:t>For now,</a:t>
            </a:r>
          </a:p>
          <a:p>
            <a:pPr algn="ctr"/>
            <a:r>
              <a:rPr lang="en-US">
                <a:solidFill>
                  <a:srgbClr val="0033CC"/>
                </a:solidFill>
              </a:rPr>
              <a:t>greatly simplified!</a:t>
            </a:r>
          </a:p>
        </p:txBody>
      </p:sp>
    </p:spTree>
    <p:extLst>
      <p:ext uri="{BB962C8B-B14F-4D97-AF65-F5344CB8AC3E}">
        <p14:creationId xmlns:p14="http://schemas.microsoft.com/office/powerpoint/2010/main" val="1000431574"/>
      </p:ext>
    </p:extLst>
  </p:cSld>
  <p:clrMapOvr>
    <a:masterClrMapping/>
  </p:clrMapOvr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23688</TotalTime>
  <Words>1402</Words>
  <Application>Microsoft Macintosh PowerPoint</Application>
  <PresentationFormat>On-screen Show (4:3)</PresentationFormat>
  <Paragraphs>283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Courier New</vt:lpstr>
      <vt:lpstr>Times New Roman</vt:lpstr>
      <vt:lpstr>Wingdings</vt:lpstr>
      <vt:lpstr>Quadrant</vt:lpstr>
      <vt:lpstr>CS 153: Concepts of Compiler Design August 27 Class Meeting</vt:lpstr>
      <vt:lpstr>Teams?</vt:lpstr>
      <vt:lpstr>Three Java Packages</vt:lpstr>
      <vt:lpstr>Test the Scanner</vt:lpstr>
      <vt:lpstr>Test the Scanner, cont’d</vt:lpstr>
      <vt:lpstr>Assignment #2: Scanner</vt:lpstr>
      <vt:lpstr>Assignment #2, cont’d</vt:lpstr>
      <vt:lpstr>Pascal Statement Syntax Diagrams</vt:lpstr>
      <vt:lpstr>Pascal Statement Syntax Diagrams, cont’d</vt:lpstr>
      <vt:lpstr>Pascal Expression Syntax Diagrams</vt:lpstr>
      <vt:lpstr>Expression Syntax Diagrams, cont’d</vt:lpstr>
      <vt:lpstr>Expression Syntax Diagrams, cont’d</vt:lpstr>
      <vt:lpstr>Pascal’s Operator Precedence Rules</vt:lpstr>
      <vt:lpstr>Example Decomposition</vt:lpstr>
      <vt:lpstr>Pascal Control Statements</vt:lpstr>
      <vt:lpstr>Statement Syntax Diagram</vt:lpstr>
      <vt:lpstr>REPEAT Statement Syntax Diagram</vt:lpstr>
      <vt:lpstr>Parse Tree: Conceptual Design</vt:lpstr>
      <vt:lpstr>Parse Tree: Basic Tree Operations</vt:lpstr>
      <vt:lpstr>Test the Parser</vt:lpstr>
      <vt:lpstr>Building a Parse Tree</vt:lpstr>
      <vt:lpstr>Building a Parse Tree</vt:lpstr>
      <vt:lpstr>Building a Parse Tree</vt:lpstr>
      <vt:lpstr>Building a Parse Tree</vt:lpstr>
      <vt:lpstr>Parse Tree Node</vt:lpstr>
      <vt:lpstr>Types of Parse Tree Nodes</vt:lpstr>
      <vt:lpstr>Printing Parse Trees</vt:lpstr>
      <vt:lpstr>The Symbol Table: Basic Concepts</vt:lpstr>
      <vt:lpstr>The Symbol Table: Conceptual Design</vt:lpstr>
      <vt:lpstr>The Symbol Table: Basic Operations</vt:lpstr>
      <vt:lpstr>What Needs a Symbol Table?</vt:lpstr>
    </vt:vector>
  </TitlesOfParts>
  <Company>Apropos Logic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153: Concepts of Compiler Design</dc:title>
  <dc:creator>Ronald Mak</dc:creator>
  <cp:lastModifiedBy>Ron Mak</cp:lastModifiedBy>
  <cp:revision>283</cp:revision>
  <dcterms:created xsi:type="dcterms:W3CDTF">2008-01-12T03:52:55Z</dcterms:created>
  <dcterms:modified xsi:type="dcterms:W3CDTF">2020-08-27T04:05:33Z</dcterms:modified>
</cp:coreProperties>
</file>