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2" r:id="rId3"/>
    <p:sldId id="305" r:id="rId4"/>
    <p:sldId id="319" r:id="rId5"/>
    <p:sldId id="320" r:id="rId6"/>
    <p:sldId id="321" r:id="rId7"/>
    <p:sldId id="324" r:id="rId8"/>
    <p:sldId id="323" r:id="rId9"/>
    <p:sldId id="325" r:id="rId10"/>
    <p:sldId id="326" r:id="rId11"/>
    <p:sldId id="327" r:id="rId12"/>
    <p:sldId id="328" r:id="rId13"/>
    <p:sldId id="329" r:id="rId14"/>
    <p:sldId id="270" r:id="rId15"/>
    <p:sldId id="272" r:id="rId16"/>
    <p:sldId id="271" r:id="rId17"/>
    <p:sldId id="273" r:id="rId18"/>
    <p:sldId id="332" r:id="rId19"/>
    <p:sldId id="335" r:id="rId20"/>
    <p:sldId id="322" r:id="rId21"/>
    <p:sldId id="330" r:id="rId22"/>
    <p:sldId id="331" r:id="rId23"/>
    <p:sldId id="333" r:id="rId24"/>
    <p:sldId id="334" r:id="rId25"/>
    <p:sldId id="336" r:id="rId26"/>
    <p:sldId id="354" r:id="rId27"/>
    <p:sldId id="35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F2E5D0"/>
    <a:srgbClr val="008000"/>
    <a:srgbClr val="DEF0F2"/>
    <a:srgbClr val="464646"/>
    <a:srgbClr val="8F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1" autoAdjust="0"/>
    <p:restoredTop sz="97808" autoAdjust="0"/>
  </p:normalViewPr>
  <p:slideViewPr>
    <p:cSldViewPr>
      <p:cViewPr varScale="1">
        <p:scale>
          <a:sx n="223" d="100"/>
          <a:sy n="223" d="100"/>
        </p:scale>
        <p:origin x="18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6682" y="6248400"/>
            <a:ext cx="640118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Computer</a:t>
            </a:r>
            <a:r>
              <a:rPr lang="en-US" sz="1000" baseline="0" dirty="0"/>
              <a:t> Science Dept.</a:t>
            </a:r>
          </a:p>
          <a:p>
            <a:r>
              <a:rPr lang="en-US" sz="1000" baseline="0" dirty="0"/>
              <a:t>Fall 2020: September 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40637" y="6263609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CS 153: Concepts of Compiler </a:t>
            </a:r>
            <a:r>
              <a:rPr lang="en-US" sz="1000" baseline="0" dirty="0"/>
              <a:t>Design</a:t>
            </a:r>
            <a:br>
              <a:rPr lang="en-US" sz="1000" baseline="0" dirty="0"/>
            </a:br>
            <a:r>
              <a:rPr lang="en-US" sz="1000" baseline="0" dirty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CS 153: Concepts of Compiler Design</a:t>
            </a:r>
            <a:br>
              <a:rPr lang="en-US" sz="3600" dirty="0"/>
            </a:br>
            <a:r>
              <a:rPr lang="en-US" sz="2400" dirty="0"/>
              <a:t>September 1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2020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E40B1E2-D825-0847-B550-764CAC45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27550"/>
            <a:ext cx="1154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83CE-A731-834C-BB03-AA0DAF4C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29" y="411163"/>
            <a:ext cx="8686704" cy="6556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parseCompoundStatement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72CE0-8E99-8B4E-B5AF-9076B8BD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C4EEB-3BC5-9D43-9EFC-91B857135F1F}"/>
              </a:ext>
            </a:extLst>
          </p:cNvPr>
          <p:cNvSpPr txBox="1"/>
          <p:nvPr/>
        </p:nvSpPr>
        <p:spPr>
          <a:xfrm>
            <a:off x="1095733" y="1495180"/>
            <a:ext cx="652133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parseCompoundStatement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Node(COMPOUND);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compoundNode.lineNumber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parseStatementList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compoundNode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END);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END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END");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compoundNode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65DE9-1674-CE4E-87C9-B4635389B532}"/>
              </a:ext>
            </a:extLst>
          </p:cNvPr>
          <p:cNvSpPr txBox="1"/>
          <p:nvPr/>
        </p:nvSpPr>
        <p:spPr>
          <a:xfrm>
            <a:off x="6583658" y="1325903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ABC724-EEC6-3A4C-85C6-1C1305D94259}"/>
              </a:ext>
            </a:extLst>
          </p:cNvPr>
          <p:cNvGrpSpPr/>
          <p:nvPr/>
        </p:nvGrpSpPr>
        <p:grpSpPr>
          <a:xfrm>
            <a:off x="4995070" y="4343390"/>
            <a:ext cx="3691730" cy="1863671"/>
            <a:chOff x="457245" y="3630739"/>
            <a:chExt cx="3691730" cy="186367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C152C8-2B68-144F-9D63-86E36AD6B887}"/>
                </a:ext>
              </a:extLst>
            </p:cNvPr>
            <p:cNvSpPr/>
            <p:nvPr/>
          </p:nvSpPr>
          <p:spPr bwMode="auto">
            <a:xfrm>
              <a:off x="1114403" y="3630739"/>
              <a:ext cx="822951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PROGRAM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5B7FA52-2FD3-364E-96A8-22FF4423253E}"/>
                </a:ext>
              </a:extLst>
            </p:cNvPr>
            <p:cNvSpPr/>
            <p:nvPr/>
          </p:nvSpPr>
          <p:spPr bwMode="auto">
            <a:xfrm>
              <a:off x="1037317" y="4132703"/>
              <a:ext cx="97712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COMPOUND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4C57025-3735-1B42-8019-7AA531DCC912}"/>
                </a:ext>
              </a:extLst>
            </p:cNvPr>
            <p:cNvSpPr/>
            <p:nvPr/>
          </p:nvSpPr>
          <p:spPr bwMode="auto">
            <a:xfrm>
              <a:off x="457245" y="463390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B933551F-BC78-9843-93CB-D8B8C76AE19F}"/>
                </a:ext>
              </a:extLst>
            </p:cNvPr>
            <p:cNvSpPr/>
            <p:nvPr/>
          </p:nvSpPr>
          <p:spPr bwMode="auto">
            <a:xfrm>
              <a:off x="1920269" y="463803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LOOP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02CE5E5-FB5F-8848-A733-66CE03225EDF}"/>
                </a:ext>
              </a:extLst>
            </p:cNvPr>
            <p:cNvSpPr/>
            <p:nvPr/>
          </p:nvSpPr>
          <p:spPr bwMode="auto">
            <a:xfrm>
              <a:off x="457245" y="5220093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CD33B73-5746-264E-A2A9-27A58771DCBE}"/>
                </a:ext>
              </a:extLst>
            </p:cNvPr>
            <p:cNvSpPr/>
            <p:nvPr/>
          </p:nvSpPr>
          <p:spPr bwMode="auto">
            <a:xfrm>
              <a:off x="1194084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627B6D-EBC9-2A48-B4E4-9FB5968843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>
              <a:off x="1525879" y="3905056"/>
              <a:ext cx="0" cy="22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BD71CBA9-061F-924B-A5BA-DF2CDA09143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 bwMode="auto">
            <a:xfrm rot="5400000">
              <a:off x="1046680" y="4154707"/>
              <a:ext cx="22688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6228E42B-C3D6-C649-B8CB-5F3E8B58D1B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1776127" y="4156772"/>
              <a:ext cx="23101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B0DFC3B7-A267-0142-8402-62A240C3D506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 bwMode="auto">
            <a:xfrm rot="5400000">
              <a:off x="1372010" y="4334711"/>
              <a:ext cx="307739" cy="146302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A9FB94-4FC4-F844-9CD9-0DDB9F7F2241}"/>
                </a:ext>
              </a:extLst>
            </p:cNvPr>
            <p:cNvSpPr/>
            <p:nvPr/>
          </p:nvSpPr>
          <p:spPr bwMode="auto">
            <a:xfrm>
              <a:off x="1920269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CE143EB-706D-F64C-A2C1-D67CB4E9A6C0}"/>
                </a:ext>
              </a:extLst>
            </p:cNvPr>
            <p:cNvSpPr/>
            <p:nvPr/>
          </p:nvSpPr>
          <p:spPr bwMode="auto">
            <a:xfrm>
              <a:off x="2651781" y="5217294"/>
              <a:ext cx="743224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WRITELN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D05CAC21-9C78-5A4F-A492-BC35A331EC5C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 rot="5400000">
              <a:off x="1741829" y="4701732"/>
              <a:ext cx="304940" cy="72618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0A6BBC5-CCBD-E240-ACA9-6C826A682F08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 bwMode="auto">
            <a:xfrm rot="16200000" flipH="1">
              <a:off x="2487922" y="4681823"/>
              <a:ext cx="304940" cy="76600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69B970C-AEAA-CD47-A0C5-940F857EEC89}"/>
                </a:ext>
              </a:extLst>
            </p:cNvPr>
            <p:cNvSpPr/>
            <p:nvPr/>
          </p:nvSpPr>
          <p:spPr bwMode="auto">
            <a:xfrm>
              <a:off x="3474732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TEST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96F26AE-04D1-CE4F-9BC4-BB17390F7EDC}"/>
                </a:ext>
              </a:extLst>
            </p:cNvPr>
            <p:cNvCxnSpPr>
              <a:stCxn id="11" idx="2"/>
              <a:endCxn id="22" idx="0"/>
            </p:cNvCxnSpPr>
            <p:nvPr/>
          </p:nvCxnSpPr>
          <p:spPr bwMode="auto">
            <a:xfrm rot="16200000" flipH="1">
              <a:off x="2882152" y="4287592"/>
              <a:ext cx="304940" cy="15544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5637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8AF0-A6E8-0E4A-A2CF-99AE7B7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parseStatementList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26321-34D5-7B48-8A91-BBDDB12D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6E2A5-1862-414E-AD49-AC1DBF9ABA86}"/>
              </a:ext>
            </a:extLst>
          </p:cNvPr>
          <p:cNvSpPr txBox="1"/>
          <p:nvPr/>
        </p:nvSpPr>
        <p:spPr>
          <a:xfrm>
            <a:off x="853674" y="1388565"/>
            <a:ext cx="7436651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parseStatementList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Token.TokenType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while (  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terminalType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&amp;&amp;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END_OF_FILE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Node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parentNode.adopt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A semicolon separates statements.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while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SEMICOLON)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statementStarters.contains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("Missing ;");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CA4E7-D9A4-0F46-A5A7-D9435E7E654A}"/>
              </a:ext>
            </a:extLst>
          </p:cNvPr>
          <p:cNvSpPr txBox="1"/>
          <p:nvPr/>
        </p:nvSpPr>
        <p:spPr>
          <a:xfrm>
            <a:off x="4480561" y="4613476"/>
            <a:ext cx="344677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Do we see the start of the next statement</a:t>
            </a:r>
          </a:p>
          <a:p>
            <a:r>
              <a:rPr lang="en-US" sz="1400" dirty="0">
                <a:solidFill>
                  <a:srgbClr val="008000"/>
                </a:solidFill>
              </a:rPr>
              <a:t>without having seen a semicolon?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C0A6C-9B77-F446-8DF1-090DE252AED6}"/>
              </a:ext>
            </a:extLst>
          </p:cNvPr>
          <p:cNvSpPr txBox="1"/>
          <p:nvPr/>
        </p:nvSpPr>
        <p:spPr>
          <a:xfrm>
            <a:off x="6956352" y="5392466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2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98CD-9F72-F944-B17F-F050DFF2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Starter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9AB8F-776F-6B4D-890C-3AA56016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82DCA-87B2-744C-89D0-087D8AA1E187}"/>
              </a:ext>
            </a:extLst>
          </p:cNvPr>
          <p:cNvSpPr txBox="1"/>
          <p:nvPr/>
        </p:nvSpPr>
        <p:spPr>
          <a:xfrm>
            <a:off x="1365032" y="1417342"/>
            <a:ext cx="6413935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HashSet&lt;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Token.TokenType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statementStarters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HashSet&lt;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Token.TokenType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that can start a statement.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(BEGIN);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(IDENTIFIER);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(REPEAT);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Token.TokenType.WRITE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statementStarters.add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Token.TokenType.WRITELN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4C55B-C89C-C245-830D-DA5A42EECF54}"/>
              </a:ext>
            </a:extLst>
          </p:cNvPr>
          <p:cNvSpPr txBox="1"/>
          <p:nvPr/>
        </p:nvSpPr>
        <p:spPr>
          <a:xfrm>
            <a:off x="6766536" y="5384720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7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D915-30A6-7F45-83B1-C95A2B4C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24280-B3A7-774D-B932-3B25BEC2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203C9-0811-4F45-B9E7-45ED20D54273}"/>
              </a:ext>
            </a:extLst>
          </p:cNvPr>
          <p:cNvSpPr txBox="1"/>
          <p:nvPr/>
        </p:nvSpPr>
        <p:spPr>
          <a:xfrm>
            <a:off x="666924" y="1417342"/>
            <a:ext cx="781015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(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IDENTIFIER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BEGIN :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parseCompoundStatement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 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REPEAT :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parseRepeatStatement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   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WRITE :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parseWriteStatement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   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WRITELN :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parseWritelnStatement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 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SEMICOLON :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 break;  // empty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default 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("Unexpected token");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stmtNode.lineNumber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savedLineNumber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518A1-38A5-1E4C-A2D6-DA2A90E80DB8}"/>
              </a:ext>
            </a:extLst>
          </p:cNvPr>
          <p:cNvSpPr txBox="1"/>
          <p:nvPr/>
        </p:nvSpPr>
        <p:spPr>
          <a:xfrm>
            <a:off x="7132292" y="1248065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78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0BB2-46D4-6F4C-9124-AB9F5BC38A5C}" type="slidenum">
              <a:rPr lang="en-US"/>
              <a:pPr/>
              <a:t>14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Symbol Table: Basic Concepts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To store information about certain tokens during the </a:t>
            </a:r>
            <a:br>
              <a:rPr lang="en-US" dirty="0"/>
            </a:br>
            <a:r>
              <a:rPr lang="en-US" dirty="0"/>
              <a:t>translation process (i.e., parsing and scanning)</a:t>
            </a:r>
          </a:p>
          <a:p>
            <a:pPr lvl="6"/>
            <a:endParaRPr lang="en-US" dirty="0"/>
          </a:p>
          <a:p>
            <a:r>
              <a:rPr lang="en-US" dirty="0"/>
              <a:t>What information to store?</a:t>
            </a:r>
          </a:p>
          <a:p>
            <a:pPr lvl="6"/>
            <a:endParaRPr lang="en-US" dirty="0"/>
          </a:p>
          <a:p>
            <a:pPr lvl="1"/>
            <a:r>
              <a:rPr lang="en-US" u="sng" dirty="0"/>
              <a:t>Anything</a:t>
            </a:r>
            <a:r>
              <a:rPr lang="en-US" dirty="0"/>
              <a:t> that’s useful!</a:t>
            </a:r>
          </a:p>
          <a:p>
            <a:pPr lvl="1"/>
            <a:r>
              <a:rPr lang="en-US" dirty="0"/>
              <a:t>For an identifier: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data type</a:t>
            </a:r>
          </a:p>
          <a:p>
            <a:pPr lvl="2"/>
            <a:r>
              <a:rPr lang="en-US" dirty="0"/>
              <a:t>kind (variable name, type name, function name, etc.)</a:t>
            </a:r>
          </a:p>
        </p:txBody>
      </p:sp>
    </p:spTree>
    <p:extLst>
      <p:ext uri="{BB962C8B-B14F-4D97-AF65-F5344CB8AC3E}">
        <p14:creationId xmlns:p14="http://schemas.microsoft.com/office/powerpoint/2010/main" val="384894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D232-9A38-E142-BB2B-05DFD29FD575}" type="slidenum">
              <a:rPr lang="en-US"/>
              <a:pPr/>
              <a:t>15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Symbol Table: Conceptual Design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09146"/>
            <a:ext cx="8229600" cy="14217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Each entry in the symbol table has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attributes</a:t>
            </a:r>
          </a:p>
        </p:txBody>
      </p:sp>
      <p:pic>
        <p:nvPicPr>
          <p:cNvPr id="297988" name="Picture 4" descr="CS153-08090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34464"/>
            <a:ext cx="5211763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970588" y="2422525"/>
            <a:ext cx="2624137" cy="82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Goal:</a:t>
            </a:r>
            <a:r>
              <a:rPr lang="en-US" dirty="0">
                <a:solidFill>
                  <a:srgbClr val="0033CC"/>
                </a:solidFill>
              </a:rPr>
              <a:t> The symbol table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should be source language</a:t>
            </a:r>
          </a:p>
          <a:p>
            <a:pPr algn="ctr"/>
            <a:r>
              <a:rPr lang="en-US" dirty="0">
                <a:solidFill>
                  <a:srgbClr val="0033CC"/>
                </a:solidFill>
              </a:rPr>
              <a:t>independent.</a:t>
            </a:r>
          </a:p>
        </p:txBody>
      </p:sp>
    </p:spTree>
    <p:extLst>
      <p:ext uri="{BB962C8B-B14F-4D97-AF65-F5344CB8AC3E}">
        <p14:creationId xmlns:p14="http://schemas.microsoft.com/office/powerpoint/2010/main" val="192501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50BB2-46D4-6F4C-9124-AB9F5BC38A5C}" type="slidenum">
              <a:rPr lang="en-US"/>
              <a:pPr/>
              <a:t>16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Table: Basic Operations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Enter</a:t>
            </a:r>
            <a:r>
              <a:rPr lang="en-US" dirty="0"/>
              <a:t> new information.</a:t>
            </a:r>
          </a:p>
          <a:p>
            <a:r>
              <a:rPr lang="en-US" u="sng" dirty="0"/>
              <a:t>Look up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existing information.</a:t>
            </a:r>
          </a:p>
          <a:p>
            <a:r>
              <a:rPr lang="en-US" u="sng" dirty="0"/>
              <a:t>Update</a:t>
            </a:r>
            <a:r>
              <a:rPr lang="en-US" dirty="0"/>
              <a:t> existing information.</a:t>
            </a:r>
          </a:p>
          <a:p>
            <a:endParaRPr lang="en-US" dirty="0"/>
          </a:p>
          <a:p>
            <a:r>
              <a:rPr lang="en-US" dirty="0"/>
              <a:t>The parser performs these operations whenever it gets an identifier token </a:t>
            </a:r>
            <a:br>
              <a:rPr lang="en-US" dirty="0"/>
            </a:br>
            <a:r>
              <a:rPr lang="en-US" dirty="0"/>
              <a:t>from the scanner.</a:t>
            </a:r>
          </a:p>
        </p:txBody>
      </p:sp>
    </p:spTree>
    <p:extLst>
      <p:ext uri="{BB962C8B-B14F-4D97-AF65-F5344CB8AC3E}">
        <p14:creationId xmlns:p14="http://schemas.microsoft.com/office/powerpoint/2010/main" val="110755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597A-55EA-F44A-AB64-3DBFD12B57F6}" type="slidenum">
              <a:rPr lang="en-US"/>
              <a:pPr/>
              <a:t>17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Needs a Symbol Table?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Pascal </a:t>
            </a:r>
            <a:r>
              <a:rPr lang="en-US" u="sng" dirty="0"/>
              <a:t>program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constant, type, variable, </a:t>
            </a:r>
            <a:br>
              <a:rPr lang="en-US" dirty="0"/>
            </a:br>
            <a:r>
              <a:rPr lang="en-US" dirty="0"/>
              <a:t>procedure, and function names.</a:t>
            </a:r>
          </a:p>
          <a:p>
            <a:pPr lvl="3"/>
            <a:endParaRPr lang="en-US" dirty="0"/>
          </a:p>
          <a:p>
            <a:r>
              <a:rPr lang="en-US" dirty="0"/>
              <a:t>A Pascal </a:t>
            </a:r>
            <a:r>
              <a:rPr lang="en-US" u="sng" dirty="0"/>
              <a:t>procedure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or </a:t>
            </a:r>
            <a:r>
              <a:rPr lang="en-US" u="sng" dirty="0"/>
              <a:t>function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constant, type, variable, </a:t>
            </a:r>
            <a:br>
              <a:rPr lang="en-US" dirty="0"/>
            </a:br>
            <a:r>
              <a:rPr lang="en-US" dirty="0"/>
              <a:t>procedure, and function names.</a:t>
            </a:r>
          </a:p>
          <a:p>
            <a:pPr lvl="1"/>
            <a:r>
              <a:rPr lang="en-US" dirty="0"/>
              <a:t>Identifiers for formal parameter names.</a:t>
            </a:r>
          </a:p>
          <a:p>
            <a:pPr lvl="3"/>
            <a:endParaRPr lang="en-US" dirty="0"/>
          </a:p>
          <a:p>
            <a:r>
              <a:rPr lang="en-US" dirty="0"/>
              <a:t>A Pascal </a:t>
            </a:r>
            <a:r>
              <a:rPr lang="en-US" u="sng" dirty="0"/>
              <a:t>record type</a:t>
            </a:r>
            <a:endParaRPr lang="en-US" u="sng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Identifiers for field names.</a:t>
            </a:r>
          </a:p>
        </p:txBody>
      </p:sp>
    </p:spTree>
    <p:extLst>
      <p:ext uri="{BB962C8B-B14F-4D97-AF65-F5344CB8AC3E}">
        <p14:creationId xmlns:p14="http://schemas.microsoft.com/office/powerpoint/2010/main" val="202440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D034-83B4-684A-BDB3-180EB3A8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8F199-AB27-F746-8465-2F8A9328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4B1AA-9B3C-E146-BEF0-20ECBD6067CD}"/>
              </a:ext>
            </a:extLst>
          </p:cNvPr>
          <p:cNvSpPr txBox="1"/>
          <p:nvPr/>
        </p:nvSpPr>
        <p:spPr>
          <a:xfrm>
            <a:off x="1150230" y="1508781"/>
            <a:ext cx="684354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endParaRPr lang="en-US" sz="1400" b="1" dirty="0">
              <a:solidFill>
                <a:srgbClr val="B23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private Double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= name;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  { return name;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value;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value) {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3390-3F9F-A44A-9C3F-05274A52D031}"/>
              </a:ext>
            </a:extLst>
          </p:cNvPr>
          <p:cNvSpPr txBox="1"/>
          <p:nvPr/>
        </p:nvSpPr>
        <p:spPr>
          <a:xfrm>
            <a:off x="4114805" y="1965976"/>
            <a:ext cx="32493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For now, we’ll store all numeric values </a:t>
            </a:r>
          </a:p>
          <a:p>
            <a:r>
              <a:rPr lang="en-US" sz="1400" dirty="0">
                <a:solidFill>
                  <a:srgbClr val="0033CC"/>
                </a:solidFill>
              </a:rPr>
              <a:t>as datatype </a:t>
            </a:r>
            <a:r>
              <a:rPr 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32C66-3A66-5849-AFF8-32B159284301}"/>
              </a:ext>
            </a:extLst>
          </p:cNvPr>
          <p:cNvSpPr txBox="1"/>
          <p:nvPr/>
        </p:nvSpPr>
        <p:spPr>
          <a:xfrm>
            <a:off x="6035024" y="1339504"/>
            <a:ext cx="177721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SymtabEntry.java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D9B92-D913-0F41-A2B5-36811D4A194D}"/>
              </a:ext>
            </a:extLst>
          </p:cNvPr>
          <p:cNvSpPr txBox="1"/>
          <p:nvPr/>
        </p:nvSpPr>
        <p:spPr>
          <a:xfrm>
            <a:off x="5851063" y="5301821"/>
            <a:ext cx="2145139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intermediate</a:t>
            </a:r>
          </a:p>
        </p:txBody>
      </p:sp>
    </p:spTree>
    <p:extLst>
      <p:ext uri="{BB962C8B-B14F-4D97-AF65-F5344CB8AC3E}">
        <p14:creationId xmlns:p14="http://schemas.microsoft.com/office/powerpoint/2010/main" val="84985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469C-CF86-9447-ABBA-BF8ADAF5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E8619-951D-724A-9096-B8F51C68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ACBB4-00E5-4942-B86E-CE360597DFC3}"/>
              </a:ext>
            </a:extLst>
          </p:cNvPr>
          <p:cNvSpPr txBox="1"/>
          <p:nvPr/>
        </p:nvSpPr>
        <p:spPr>
          <a:xfrm>
            <a:off x="559523" y="1508781"/>
            <a:ext cx="802495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</a:t>
            </a:r>
            <a:endParaRPr lang="en-US" sz="1400" b="1" dirty="0">
              <a:solidFill>
                <a:srgbClr val="B23C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private HashMap&lt;String,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contents = new HashMap&lt;&gt;();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entry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(name, entry);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entry;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 {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(name);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2C7B2-DDC2-EC48-BE5D-A29562745516}"/>
              </a:ext>
            </a:extLst>
          </p:cNvPr>
          <p:cNvSpPr txBox="1"/>
          <p:nvPr/>
        </p:nvSpPr>
        <p:spPr>
          <a:xfrm>
            <a:off x="5486390" y="4355714"/>
            <a:ext cx="2702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33CC"/>
                </a:solidFill>
              </a:rPr>
              <a:t>Return </a:t>
            </a:r>
            <a:r>
              <a:rPr 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33CC"/>
                </a:solidFill>
              </a:rPr>
              <a:t> if the name is not</a:t>
            </a:r>
          </a:p>
          <a:p>
            <a:pPr algn="ctr"/>
            <a:r>
              <a:rPr lang="en-US" sz="1400" dirty="0">
                <a:solidFill>
                  <a:srgbClr val="0033CC"/>
                </a:solidFill>
              </a:rPr>
              <a:t>contained in the </a:t>
            </a:r>
            <a:r>
              <a:rPr lang="en-US" sz="1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400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95210-B4C5-414D-9934-D57947606C7C}"/>
              </a:ext>
            </a:extLst>
          </p:cNvPr>
          <p:cNvSpPr txBox="1"/>
          <p:nvPr/>
        </p:nvSpPr>
        <p:spPr>
          <a:xfrm>
            <a:off x="7099258" y="1339504"/>
            <a:ext cx="131318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Symtab.java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127F8-94DB-CC4A-97B6-7ED8EEBF54F6}"/>
              </a:ext>
            </a:extLst>
          </p:cNvPr>
          <p:cNvSpPr txBox="1"/>
          <p:nvPr/>
        </p:nvSpPr>
        <p:spPr>
          <a:xfrm>
            <a:off x="6439338" y="5297854"/>
            <a:ext cx="2145139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intermediate</a:t>
            </a:r>
          </a:p>
        </p:txBody>
      </p:sp>
    </p:spTree>
    <p:extLst>
      <p:ext uri="{BB962C8B-B14F-4D97-AF65-F5344CB8AC3E}">
        <p14:creationId xmlns:p14="http://schemas.microsoft.com/office/powerpoint/2010/main" val="15366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BA0E-B20A-D240-917E-EF5E526C85F7}" type="slidenum">
              <a:rPr lang="en-US"/>
              <a:pPr/>
              <a:t>2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Conceptual Design</a:t>
            </a:r>
          </a:p>
        </p:txBody>
      </p:sp>
      <p:pic>
        <p:nvPicPr>
          <p:cNvPr id="77829" name="Picture 5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0" y="1457936"/>
            <a:ext cx="6858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64B4C-EF7C-3A45-9FDE-0F7D6AC8B790}"/>
              </a:ext>
            </a:extLst>
          </p:cNvPr>
          <p:cNvSpPr txBox="1"/>
          <p:nvPr/>
        </p:nvSpPr>
        <p:spPr>
          <a:xfrm>
            <a:off x="7406609" y="213994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E614C-A777-1947-900E-3A5B65C83451}"/>
              </a:ext>
            </a:extLst>
          </p:cNvPr>
          <p:cNvSpPr txBox="1"/>
          <p:nvPr/>
        </p:nvSpPr>
        <p:spPr>
          <a:xfrm>
            <a:off x="7744615" y="3540736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Compiler or</a:t>
            </a:r>
          </a:p>
          <a:p>
            <a:r>
              <a:rPr lang="en-US" dirty="0">
                <a:solidFill>
                  <a:srgbClr val="0033CC"/>
                </a:solidFill>
              </a:rPr>
              <a:t>converter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747094-3671-294C-A069-2F868E093C5D}"/>
              </a:ext>
            </a:extLst>
          </p:cNvPr>
          <p:cNvSpPr/>
          <p:nvPr/>
        </p:nvSpPr>
        <p:spPr bwMode="auto">
          <a:xfrm>
            <a:off x="7381481" y="2829521"/>
            <a:ext cx="390884" cy="1920219"/>
          </a:xfrm>
          <a:prstGeom prst="rightBrace">
            <a:avLst>
              <a:gd name="adj1" fmla="val 8333"/>
              <a:gd name="adj2" fmla="val 50345"/>
            </a:avLst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E05B80-D378-754A-98C6-657E7904DF33}"/>
              </a:ext>
            </a:extLst>
          </p:cNvPr>
          <p:cNvSpPr/>
          <p:nvPr/>
        </p:nvSpPr>
        <p:spPr bwMode="auto">
          <a:xfrm>
            <a:off x="4086665" y="1913206"/>
            <a:ext cx="1308286" cy="169867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70BE-6180-384D-B805-8F2DEB0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5B89-C253-7340-B27D-39249DC1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haven’t parsed any </a:t>
            </a:r>
            <a:br>
              <a:rPr lang="en-US" dirty="0"/>
            </a:br>
            <a:r>
              <a:rPr lang="en-US" u="sng" dirty="0"/>
              <a:t>variable declarations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hack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When a variable appears on the left-hand-side of </a:t>
            </a:r>
            <a:br>
              <a:rPr lang="en-US" dirty="0"/>
            </a:br>
            <a:r>
              <a:rPr lang="en-US" dirty="0"/>
              <a:t>an assignment statement (i.e., it’s the target of the assignment) and it’s not already in the symbol table, enter it into the symbol table.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When a variable appears in an expression, </a:t>
            </a:r>
            <a:br>
              <a:rPr lang="en-US" dirty="0"/>
            </a:br>
            <a:r>
              <a:rPr lang="en-US" dirty="0"/>
              <a:t>check to see if it’s in the symbol table.</a:t>
            </a:r>
          </a:p>
          <a:p>
            <a:pPr lvl="2"/>
            <a:r>
              <a:rPr lang="en-US" dirty="0"/>
              <a:t>The variable is </a:t>
            </a:r>
            <a:r>
              <a:rPr lang="en-US" dirty="0">
                <a:solidFill>
                  <a:srgbClr val="B23C00"/>
                </a:solidFill>
              </a:rPr>
              <a:t>undeclared</a:t>
            </a:r>
            <a:r>
              <a:rPr lang="en-US" dirty="0"/>
              <a:t> if it isn’t in the symbol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4B3B-AE83-9E45-AEC7-69BB91E8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99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DC75-D4C8-1C4F-9810-219F2CDD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9" y="411163"/>
            <a:ext cx="8961022" cy="6556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0C711-467A-F041-AE9E-F6AEA66E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47F0A-8A1C-E347-85E5-F10709119E93}"/>
              </a:ext>
            </a:extLst>
          </p:cNvPr>
          <p:cNvSpPr txBox="1"/>
          <p:nvPr/>
        </p:nvSpPr>
        <p:spPr>
          <a:xfrm>
            <a:off x="613224" y="1417342"/>
            <a:ext cx="79175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current token should now be the left-hand-side variable name.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Node(ASSIGN);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Enter the variable name into the symbol table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// if it isn't already in there.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String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currentToken.text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symtab.lookup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variableName.toLowerCase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symtab.enter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assignment node adopts the variable node as its first child.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Node(VARIABLE); 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lhsNode.text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lhsNode.entry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assignmentNode.adopt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the LHS variable;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6CB8-7324-3F4B-89F5-C38AAE735EBF}"/>
              </a:ext>
            </a:extLst>
          </p:cNvPr>
          <p:cNvSpPr txBox="1"/>
          <p:nvPr/>
        </p:nvSpPr>
        <p:spPr>
          <a:xfrm>
            <a:off x="7132292" y="1248065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84E76-EFC2-A34B-8DA6-89999F5A9622}"/>
              </a:ext>
            </a:extLst>
          </p:cNvPr>
          <p:cNvSpPr txBox="1"/>
          <p:nvPr/>
        </p:nvSpPr>
        <p:spPr>
          <a:xfrm>
            <a:off x="6760740" y="5784368"/>
            <a:ext cx="1770036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frontend</a:t>
            </a:r>
          </a:p>
        </p:txBody>
      </p:sp>
    </p:spTree>
    <p:extLst>
      <p:ext uri="{BB962C8B-B14F-4D97-AF65-F5344CB8AC3E}">
        <p14:creationId xmlns:p14="http://schemas.microsoft.com/office/powerpoint/2010/main" val="374832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817B-676B-DC47-83B5-B54CC0F1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parseAssignmentStatement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0551-AF8A-D142-B349-EED7E971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E9B44-640F-7941-A08A-075E7A9D2600}"/>
              </a:ext>
            </a:extLst>
          </p:cNvPr>
          <p:cNvSpPr txBox="1"/>
          <p:nvPr/>
        </p:nvSpPr>
        <p:spPr>
          <a:xfrm>
            <a:off x="505823" y="1508781"/>
            <a:ext cx="813235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COLON_EQUALS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:=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("Missing :=");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assignment node adopts the expression node as its second child.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parseExpression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assignmentNode.adopt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C471E-DF4E-C04B-900C-7208BAEDC717}"/>
              </a:ext>
            </a:extLst>
          </p:cNvPr>
          <p:cNvSpPr txBox="1"/>
          <p:nvPr/>
        </p:nvSpPr>
        <p:spPr>
          <a:xfrm>
            <a:off x="7293417" y="1325903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6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74C8C0-144D-4B44-A665-0C1B730D4AA0}"/>
              </a:ext>
            </a:extLst>
          </p:cNvPr>
          <p:cNvSpPr txBox="1"/>
          <p:nvPr/>
        </p:nvSpPr>
        <p:spPr>
          <a:xfrm>
            <a:off x="398421" y="1227177"/>
            <a:ext cx="8347157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parseFactor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current token should now be an identifier or a number or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     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parseVariable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parseIntegerConstant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  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parseRealConstant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LPAREN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Node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parseExpression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RPAREN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)");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return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("Unexpected token");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857E3-2033-4547-A429-CB31A531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parseFactor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842D-D2DA-7749-8E54-F47AC55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8E901-B0B8-4B4C-B8F1-0E346DEFE99C}"/>
              </a:ext>
            </a:extLst>
          </p:cNvPr>
          <p:cNvSpPr txBox="1"/>
          <p:nvPr/>
        </p:nvSpPr>
        <p:spPr>
          <a:xfrm>
            <a:off x="7680926" y="1325903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8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3602-7ED3-3543-93B2-159C00C2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parseVariable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A265-D28A-4943-9968-6F2DE386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D268A-B2C9-D041-9E66-DD9D6DADFFCF}"/>
              </a:ext>
            </a:extLst>
          </p:cNvPr>
          <p:cNvSpPr txBox="1"/>
          <p:nvPr/>
        </p:nvSpPr>
        <p:spPr>
          <a:xfrm>
            <a:off x="505823" y="1508781"/>
            <a:ext cx="823975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parseVariable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current token should now be an identifier.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 the variable been "declared"?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String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currentToken.text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SymtabEntry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symtab.lookup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variableName.toLowerCase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variableId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semanticError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("Undeclared identifier");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node = new Node(VARIABLE);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the identifier        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return node;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5F229-9BA9-9E4D-8997-44CE43573BAC}"/>
              </a:ext>
            </a:extLst>
          </p:cNvPr>
          <p:cNvSpPr txBox="1"/>
          <p:nvPr/>
        </p:nvSpPr>
        <p:spPr>
          <a:xfrm>
            <a:off x="7384856" y="1325903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0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AD1-19EE-714C-8D21-24C5763E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parseRepeatStatement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BAE1F-5A85-DF47-9A19-8EBC3EF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69931-D257-ED4E-A5CE-CC6495F72483}"/>
              </a:ext>
            </a:extLst>
          </p:cNvPr>
          <p:cNvSpPr txBox="1"/>
          <p:nvPr/>
        </p:nvSpPr>
        <p:spPr>
          <a:xfrm>
            <a:off x="91489" y="1185296"/>
            <a:ext cx="6320961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Node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parseRepeatStatement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current token should now be REPEAT.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Create a LOOP node.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Node(LOOP);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REPEAT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parseStatementList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UNTIL); 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UNTIL)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Create a TEST node. It adopts the test expression node.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Node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Node(TEST);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currentToken.lineNumber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testNode.lineNumber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UNTIL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testNode.adopt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parseExpression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 The LOOP node adopts the TEST node as its final child.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loopNode.adopt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UNTIL");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return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loopNode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DAF68D-D9AD-2D46-80DA-39870BC3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19" y="2057415"/>
            <a:ext cx="2608598" cy="13471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1F3E63-BAAE-4642-8C4D-4100602CF64A}"/>
              </a:ext>
            </a:extLst>
          </p:cNvPr>
          <p:cNvSpPr txBox="1"/>
          <p:nvPr/>
        </p:nvSpPr>
        <p:spPr>
          <a:xfrm>
            <a:off x="5450569" y="1325903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21D1D1-BC9C-B644-B655-B617B67F20A6}"/>
              </a:ext>
            </a:extLst>
          </p:cNvPr>
          <p:cNvSpPr txBox="1"/>
          <p:nvPr/>
        </p:nvSpPr>
        <p:spPr>
          <a:xfrm>
            <a:off x="6909608" y="5909846"/>
            <a:ext cx="7312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873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A0D5-7E88-D045-A8AD-3AE3393F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718F-A0AF-2640-8EDF-E59A6F31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basic parse tree and a  rudimentary symbol table, we can start the backend tier.</a:t>
            </a:r>
          </a:p>
          <a:p>
            <a:pPr lvl="4"/>
            <a:endParaRPr lang="en-US" dirty="0"/>
          </a:p>
          <a:p>
            <a:r>
              <a:rPr lang="en-US" dirty="0"/>
              <a:t>Recall the the backend components only work with the intermediate tier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187F6-A6EF-F648-9230-0A33989B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4BA0E-B20A-D240-917E-EF5E526C85F7}" type="slidenum">
              <a:rPr lang="en-US"/>
              <a:pPr/>
              <a:t>27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Conceptual Design</a:t>
            </a:r>
          </a:p>
        </p:txBody>
      </p:sp>
      <p:pic>
        <p:nvPicPr>
          <p:cNvPr id="77829" name="Picture 5" descr="177075 fg0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0" y="1457936"/>
            <a:ext cx="685800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064B4C-EF7C-3A45-9FDE-0F7D6AC8B790}"/>
              </a:ext>
            </a:extLst>
          </p:cNvPr>
          <p:cNvSpPr txBox="1"/>
          <p:nvPr/>
        </p:nvSpPr>
        <p:spPr>
          <a:xfrm>
            <a:off x="7406609" y="2139949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Interpreter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E614C-A777-1947-900E-3A5B65C83451}"/>
              </a:ext>
            </a:extLst>
          </p:cNvPr>
          <p:cNvSpPr txBox="1"/>
          <p:nvPr/>
        </p:nvSpPr>
        <p:spPr>
          <a:xfrm>
            <a:off x="7744615" y="3540736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Compiler or</a:t>
            </a:r>
          </a:p>
          <a:p>
            <a:r>
              <a:rPr lang="en-US" dirty="0">
                <a:solidFill>
                  <a:srgbClr val="0033CC"/>
                </a:solidFill>
              </a:rPr>
              <a:t>converter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0747094-3671-294C-A069-2F868E093C5D}"/>
              </a:ext>
            </a:extLst>
          </p:cNvPr>
          <p:cNvSpPr/>
          <p:nvPr/>
        </p:nvSpPr>
        <p:spPr bwMode="auto">
          <a:xfrm>
            <a:off x="7381481" y="2829521"/>
            <a:ext cx="390884" cy="1920219"/>
          </a:xfrm>
          <a:prstGeom prst="rightBrace">
            <a:avLst>
              <a:gd name="adj1" fmla="val 8333"/>
              <a:gd name="adj2" fmla="val 50345"/>
            </a:avLst>
          </a:prstGeom>
          <a:noFill/>
          <a:ln w="2857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8708F4-CF00-0C4A-B177-49E24AC2A363}"/>
              </a:ext>
            </a:extLst>
          </p:cNvPr>
          <p:cNvSpPr/>
          <p:nvPr/>
        </p:nvSpPr>
        <p:spPr bwMode="auto">
          <a:xfrm>
            <a:off x="5951046" y="1914525"/>
            <a:ext cx="1308286" cy="76009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273F0-D6FF-7247-9B97-E6A7C3817586}"/>
              </a:ext>
            </a:extLst>
          </p:cNvPr>
          <p:cNvSpPr txBox="1"/>
          <p:nvPr/>
        </p:nvSpPr>
        <p:spPr>
          <a:xfrm>
            <a:off x="4702792" y="5159189"/>
            <a:ext cx="3270639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33CC"/>
                </a:solidFill>
              </a:rPr>
              <a:t>Can an interpreter’s backend </a:t>
            </a:r>
            <a:r>
              <a:rPr lang="en-US" sz="1400" u="sng" dirty="0">
                <a:solidFill>
                  <a:srgbClr val="0033CC"/>
                </a:solidFill>
              </a:rPr>
              <a:t>executor</a:t>
            </a:r>
            <a:r>
              <a:rPr lang="en-US" sz="1400" dirty="0">
                <a:solidFill>
                  <a:srgbClr val="0033CC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rgbClr val="0033CC"/>
                </a:solidFill>
              </a:rPr>
              <a:t>run a Pascal program using only </a:t>
            </a:r>
          </a:p>
          <a:p>
            <a:pPr algn="ctr"/>
            <a:r>
              <a:rPr lang="en-US" sz="1400" dirty="0">
                <a:solidFill>
                  <a:srgbClr val="0033CC"/>
                </a:solidFill>
              </a:rPr>
              <a:t>the parse tree and the symbol table?</a:t>
            </a:r>
          </a:p>
        </p:txBody>
      </p:sp>
    </p:spTree>
    <p:extLst>
      <p:ext uri="{BB962C8B-B14F-4D97-AF65-F5344CB8AC3E}">
        <p14:creationId xmlns:p14="http://schemas.microsoft.com/office/powerpoint/2010/main" val="6841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58B3-B057-7344-93D7-4BEF5EF1E84C}" type="slidenum">
              <a:rPr lang="en-US"/>
              <a:pPr/>
              <a:t>3</a:t>
            </a:fld>
            <a:endParaRPr lang="en-US"/>
          </a:p>
        </p:txBody>
      </p:sp>
      <p:pic>
        <p:nvPicPr>
          <p:cNvPr id="192520" name="Picture 8" descr="CS153-080910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25563"/>
            <a:ext cx="7589838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Tree: Conceptual Design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365125" y="4765675"/>
            <a:ext cx="53181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BEGIN</a:t>
            </a:r>
          </a:p>
          <a:p>
            <a:r>
              <a:rPr lang="en-US" b="1">
                <a:latin typeface="Courier New" charset="0"/>
              </a:rPr>
              <a:t>    alpha  := -88;</a:t>
            </a:r>
          </a:p>
          <a:p>
            <a:r>
              <a:rPr lang="en-US" b="1">
                <a:latin typeface="Courier New" charset="0"/>
              </a:rPr>
              <a:t>    beta   := 99;</a:t>
            </a:r>
          </a:p>
          <a:p>
            <a:r>
              <a:rPr lang="en-US" b="1">
                <a:latin typeface="Courier New" charset="0"/>
              </a:rPr>
              <a:t>    result := alpha + 3/(beta – gamma) + 5</a:t>
            </a:r>
          </a:p>
          <a:p>
            <a:r>
              <a:rPr lang="en-US" b="1">
                <a:latin typeface="Courier New" charset="0"/>
              </a:rPr>
              <a:t>END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914400" y="3978275"/>
            <a:ext cx="2770188" cy="590550"/>
          </a:xfrm>
          <a:prstGeom prst="rect">
            <a:avLst/>
          </a:prstGeom>
          <a:solidFill>
            <a:srgbClr val="FFFFC2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33CC"/>
                </a:solidFill>
              </a:rPr>
              <a:t>More accurately called an</a:t>
            </a:r>
          </a:p>
          <a:p>
            <a:pPr algn="ctr"/>
            <a:r>
              <a:rPr lang="en-US" b="1">
                <a:solidFill>
                  <a:srgbClr val="0033CC"/>
                </a:solidFill>
              </a:rPr>
              <a:t>abstract syntax tree (AST)</a:t>
            </a:r>
            <a:r>
              <a:rPr lang="en-US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11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D894-56A7-8F45-9936-D605CC5AC117}" type="slidenum">
              <a:rPr lang="en-US"/>
              <a:pPr/>
              <a:t>4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2193925" cy="579438"/>
          </a:xfrm>
        </p:spPr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2743200" y="1323975"/>
            <a:ext cx="2505075" cy="1190625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  <p:pic>
        <p:nvPicPr>
          <p:cNvPr id="281605" name="Picture 5" descr="CS153-080910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14" y="3011108"/>
            <a:ext cx="12795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57200" y="2781300"/>
            <a:ext cx="62792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00050" indent="-400050">
              <a:buFont typeface="+mj-lt"/>
              <a:buAutoNum type="arabicPeriod"/>
            </a:pPr>
            <a:r>
              <a:rPr lang="en-US" sz="2400" dirty="0">
                <a:latin typeface="+mj-lt"/>
              </a:rPr>
              <a:t>Function </a:t>
            </a:r>
            <a:r>
              <a:rPr lang="en-US" sz="2400" b="1" dirty="0" err="1">
                <a:solidFill>
                  <a:srgbClr val="0033CC"/>
                </a:solidFill>
                <a:latin typeface="Courier New"/>
                <a:cs typeface="Courier New"/>
              </a:rPr>
              <a:t>parseCompoundStatement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()</a:t>
            </a:r>
            <a:b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</a:br>
            <a:r>
              <a:rPr lang="en-US" sz="2400" dirty="0">
                <a:latin typeface="+mj-lt"/>
              </a:rPr>
              <a:t>method creates a </a:t>
            </a:r>
            <a:r>
              <a:rPr lang="en-US" sz="2800" dirty="0">
                <a:latin typeface="+mj-lt"/>
              </a:rPr>
              <a:t>COMPOUND</a:t>
            </a:r>
            <a:r>
              <a:rPr lang="en-US" sz="2400" dirty="0">
                <a:latin typeface="+mj-lt"/>
              </a:rPr>
              <a:t> node.</a:t>
            </a:r>
          </a:p>
        </p:txBody>
      </p:sp>
      <p:pic>
        <p:nvPicPr>
          <p:cNvPr id="281607" name="Picture 7" descr="CS153-080910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7788"/>
            <a:ext cx="23526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3383293" y="3794756"/>
            <a:ext cx="55777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/>
              <a:t>2. Function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parseAssignmentStatement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br>
              <a:rPr lang="en-US" sz="2400" dirty="0"/>
            </a:br>
            <a:r>
              <a:rPr lang="en-US" sz="2400" dirty="0"/>
              <a:t>creates an ASSIGN node and a VARIABLE node, which the ASSIGN node adopts as its first child.</a:t>
            </a:r>
          </a:p>
        </p:txBody>
      </p:sp>
    </p:spTree>
    <p:extLst>
      <p:ext uri="{BB962C8B-B14F-4D97-AF65-F5344CB8AC3E}">
        <p14:creationId xmlns:p14="http://schemas.microsoft.com/office/powerpoint/2010/main" val="18666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/>
      <p:bldP spid="2816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DAD5-4348-E844-8C5A-0181F770D29A}" type="slidenum">
              <a:rPr lang="en-US"/>
              <a:pPr/>
              <a:t>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pic>
        <p:nvPicPr>
          <p:cNvPr id="282627" name="Picture 3" descr="CS153-08091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27432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3383293" y="1325903"/>
            <a:ext cx="52028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90513" indent="-290513"/>
            <a:r>
              <a:rPr lang="en-US" sz="2400" dirty="0"/>
              <a:t>3. Function 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parseExpression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creates an INTEGER CONSTANT </a:t>
            </a:r>
            <a:br>
              <a:rPr lang="en-US" sz="2400" dirty="0"/>
            </a:br>
            <a:r>
              <a:rPr lang="en-US" sz="2400" dirty="0"/>
              <a:t>node which the ASSIGN node </a:t>
            </a:r>
            <a:br>
              <a:rPr lang="en-US" sz="2400" dirty="0"/>
            </a:br>
            <a:r>
              <a:rPr lang="en-US" sz="2400" dirty="0"/>
              <a:t>adopts as its second child.</a:t>
            </a:r>
          </a:p>
        </p:txBody>
      </p:sp>
      <p:pic>
        <p:nvPicPr>
          <p:cNvPr id="282629" name="Picture 5" descr="CS153-080910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565525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731562" y="4933950"/>
            <a:ext cx="396850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1313" indent="-341313"/>
            <a:r>
              <a:rPr lang="en-US" sz="2400" dirty="0"/>
              <a:t>4. The COMPOUND node </a:t>
            </a:r>
            <a:br>
              <a:rPr lang="en-US" sz="2400" dirty="0"/>
            </a:br>
            <a:r>
              <a:rPr lang="en-US" sz="2400" dirty="0"/>
              <a:t>adopts the ASSIGN node </a:t>
            </a:r>
            <a:br>
              <a:rPr lang="en-US" sz="2400" dirty="0"/>
            </a:br>
            <a:r>
              <a:rPr lang="en-US" sz="2400" dirty="0"/>
              <a:t>as its first child.</a:t>
            </a:r>
          </a:p>
        </p:txBody>
      </p:sp>
      <p:sp>
        <p:nvSpPr>
          <p:cNvPr id="282631" name="Text Box 7"/>
          <p:cNvSpPr txBox="1">
            <a:spLocks noChangeArrowheads="1"/>
          </p:cNvSpPr>
          <p:nvPr/>
        </p:nvSpPr>
        <p:spPr bwMode="auto">
          <a:xfrm>
            <a:off x="549275" y="3429000"/>
            <a:ext cx="2505075" cy="1190625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70502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35F9-9399-AA44-8307-AECF4B2E805F}" type="slidenum">
              <a:rPr lang="en-US"/>
              <a:pPr/>
              <a:t>6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Parse Tree</a:t>
            </a:r>
            <a:endParaRPr lang="en-US" i="1"/>
          </a:p>
        </p:txBody>
      </p:sp>
      <p:pic>
        <p:nvPicPr>
          <p:cNvPr id="283651" name="Picture 3" descr="CS153-080910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25563"/>
            <a:ext cx="2835275" cy="19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3566170" y="1143025"/>
            <a:ext cx="53034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AutoNum type="arabicPeriod" startAt="5"/>
            </a:pPr>
            <a:r>
              <a:rPr lang="en-US" sz="2400" dirty="0"/>
              <a:t>Another set of calls to functions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parseAssignmentStatement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</a:rPr>
              <a:t>parsExpression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</a:rPr>
              <a:t>()</a:t>
            </a:r>
            <a:r>
              <a:rPr lang="en-US" sz="2400" dirty="0"/>
              <a:t> builds another assignment statement subtree.</a:t>
            </a:r>
          </a:p>
        </p:txBody>
      </p:sp>
      <p:pic>
        <p:nvPicPr>
          <p:cNvPr id="283653" name="Picture 5" descr="CS153-080910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487738"/>
            <a:ext cx="5834062" cy="26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82928" y="3520439"/>
            <a:ext cx="373687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6. The COMPOUND node </a:t>
            </a:r>
          </a:p>
          <a:p>
            <a:r>
              <a:rPr lang="en-US" sz="2400" dirty="0"/>
              <a:t>    adopts the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</a:p>
          <a:p>
            <a:r>
              <a:rPr lang="en-US" sz="2400" dirty="0"/>
              <a:t>    as its second child.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365125" y="4892675"/>
            <a:ext cx="2401018" cy="1200329"/>
          </a:xfrm>
          <a:prstGeom prst="rect">
            <a:avLst/>
          </a:prstGeom>
          <a:solidFill>
            <a:srgbClr val="C5EAEA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charset="0"/>
              </a:rPr>
              <a:t>BEGIN</a:t>
            </a:r>
          </a:p>
          <a:p>
            <a:r>
              <a:rPr lang="en-US" sz="1800" b="1" dirty="0">
                <a:latin typeface="Courier New" charset="0"/>
              </a:rPr>
              <a:t>    alpha := 10; </a:t>
            </a:r>
          </a:p>
          <a:p>
            <a:r>
              <a:rPr lang="en-US" sz="1800" b="1" dirty="0">
                <a:latin typeface="Courier New" charset="0"/>
              </a:rPr>
              <a:t>    beta  := 20</a:t>
            </a:r>
          </a:p>
          <a:p>
            <a:r>
              <a:rPr lang="en-US" sz="1800" b="1" dirty="0">
                <a:latin typeface="Courier New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23453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280-2C33-5841-A133-BB7173B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165D-F533-DE4E-A1FD-9AC8A654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2040E-062F-2C4D-81F0-62CF24ABAF93}"/>
              </a:ext>
            </a:extLst>
          </p:cNvPr>
          <p:cNvSpPr txBox="1"/>
          <p:nvPr/>
        </p:nvSpPr>
        <p:spPr>
          <a:xfrm>
            <a:off x="549631" y="1243072"/>
            <a:ext cx="343876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HelloWorld;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REPEAT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write('#'); write(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(': Hello, world!');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UNTIL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A0719-BC0D-6843-8616-3B63509057CA}"/>
              </a:ext>
            </a:extLst>
          </p:cNvPr>
          <p:cNvSpPr txBox="1"/>
          <p:nvPr/>
        </p:nvSpPr>
        <p:spPr>
          <a:xfrm>
            <a:off x="4206244" y="1231642"/>
            <a:ext cx="4262705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&lt;PROGRAM HelloWorld&gt;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&lt;COMPOUND line 3&gt;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&lt;ASSIGN line 4&gt;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&lt;VARIABLE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&lt;INTEGER_CONSTANT 0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&lt;/ASSIGN&gt;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&lt;LOOP line 6&gt;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&lt;ASSIGN line 7&gt;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&lt;VARIABLE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&lt;ADD&gt;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&lt;VARIABLE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&lt;INTEGER_CONSTANT 1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&lt;/ADD&gt;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&lt;/ASSIGN&gt;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&lt;WRITE line 8&gt;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&lt;STRING_CONSTANT '#'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&lt;/WRITE&gt;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&lt;WRITE line 8&gt;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&lt;VARIABLE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&lt;/WRITE&gt;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&lt;WRITELN line 9&gt;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&lt;STRING_CONSTANT ': Hello, world!'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&lt;/WRITELN&gt;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&lt;TEST line 10&gt;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&lt;EQ&gt;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&lt;VARIABLE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&lt;INTEGER_CONSTANT 5 /&gt;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&lt;/EQ&gt;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&lt;/TEST&gt;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&lt;/LOOP&gt;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&lt;/COMPOUND&gt;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&lt;/PROGRAM&gt;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FB3ED5-F699-9E45-A7A0-C775E4FA6D8E}"/>
              </a:ext>
            </a:extLst>
          </p:cNvPr>
          <p:cNvGrpSpPr/>
          <p:nvPr/>
        </p:nvGrpSpPr>
        <p:grpSpPr>
          <a:xfrm>
            <a:off x="365806" y="3611878"/>
            <a:ext cx="3691730" cy="1863671"/>
            <a:chOff x="457245" y="3630739"/>
            <a:chExt cx="3691730" cy="186367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F211016-C386-E94B-B137-9E026FE14072}"/>
                </a:ext>
              </a:extLst>
            </p:cNvPr>
            <p:cNvSpPr/>
            <p:nvPr/>
          </p:nvSpPr>
          <p:spPr bwMode="auto">
            <a:xfrm>
              <a:off x="1114403" y="3630739"/>
              <a:ext cx="822951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PROGRAM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93D3E8-CDA6-7645-AFC7-E3EE88E1C5F0}"/>
                </a:ext>
              </a:extLst>
            </p:cNvPr>
            <p:cNvSpPr/>
            <p:nvPr/>
          </p:nvSpPr>
          <p:spPr bwMode="auto">
            <a:xfrm>
              <a:off x="1037317" y="4132703"/>
              <a:ext cx="97712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COMPOUND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2F18636-4902-0F4F-9D61-AC5934183753}"/>
                </a:ext>
              </a:extLst>
            </p:cNvPr>
            <p:cNvSpPr/>
            <p:nvPr/>
          </p:nvSpPr>
          <p:spPr bwMode="auto">
            <a:xfrm>
              <a:off x="457245" y="463390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557242C-A206-1042-B0D9-643D29D0F13C}"/>
                </a:ext>
              </a:extLst>
            </p:cNvPr>
            <p:cNvSpPr/>
            <p:nvPr/>
          </p:nvSpPr>
          <p:spPr bwMode="auto">
            <a:xfrm>
              <a:off x="1920269" y="463803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LOOP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10928EC-96F5-FC4C-BD1A-3CAC680CC15E}"/>
                </a:ext>
              </a:extLst>
            </p:cNvPr>
            <p:cNvSpPr/>
            <p:nvPr/>
          </p:nvSpPr>
          <p:spPr bwMode="auto">
            <a:xfrm>
              <a:off x="457245" y="5220093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445547D-C1C2-844B-A0A6-863F69905038}"/>
                </a:ext>
              </a:extLst>
            </p:cNvPr>
            <p:cNvSpPr/>
            <p:nvPr/>
          </p:nvSpPr>
          <p:spPr bwMode="auto">
            <a:xfrm>
              <a:off x="1194084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B447F2-C7E7-5446-B22C-2F79C3CB75A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 bwMode="auto">
            <a:xfrm>
              <a:off x="1525879" y="3905056"/>
              <a:ext cx="0" cy="22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E747F81-5712-9D42-B4C3-8C0A52AE997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1046680" y="4154707"/>
              <a:ext cx="22688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C1FADD1-6766-A645-9E48-65BBC445E900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 bwMode="auto">
            <a:xfrm rot="16200000" flipH="1">
              <a:off x="1776127" y="4156772"/>
              <a:ext cx="23101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79550ED0-3F6F-734B-950D-3155682B187D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 bwMode="auto">
            <a:xfrm rot="5400000">
              <a:off x="1372010" y="4334711"/>
              <a:ext cx="307739" cy="146302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BE3376F-DC03-A243-A6D2-70473B5912F2}"/>
                </a:ext>
              </a:extLst>
            </p:cNvPr>
            <p:cNvSpPr/>
            <p:nvPr/>
          </p:nvSpPr>
          <p:spPr bwMode="auto">
            <a:xfrm>
              <a:off x="1920269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C40902D-D017-914D-9C71-F96F434D229A}"/>
                </a:ext>
              </a:extLst>
            </p:cNvPr>
            <p:cNvSpPr/>
            <p:nvPr/>
          </p:nvSpPr>
          <p:spPr bwMode="auto">
            <a:xfrm>
              <a:off x="2651781" y="5217294"/>
              <a:ext cx="743224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WRITELN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C286BF90-0531-7A47-B2BA-AD72D0EA71A8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 bwMode="auto">
            <a:xfrm rot="5400000">
              <a:off x="1741829" y="4701732"/>
              <a:ext cx="304940" cy="72618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CC39A5C-4DF7-844F-B9AA-5E0FA4479B49}"/>
                </a:ext>
              </a:extLst>
            </p:cNvPr>
            <p:cNvCxnSpPr>
              <a:cxnSpLocks/>
              <a:stCxn id="10" idx="2"/>
              <a:endCxn id="25" idx="0"/>
            </p:cNvCxnSpPr>
            <p:nvPr/>
          </p:nvCxnSpPr>
          <p:spPr bwMode="auto">
            <a:xfrm rot="16200000" flipH="1">
              <a:off x="2487922" y="4681823"/>
              <a:ext cx="304940" cy="76600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7EF57DE-F992-0346-BF49-71229FCB5728}"/>
                </a:ext>
              </a:extLst>
            </p:cNvPr>
            <p:cNvSpPr/>
            <p:nvPr/>
          </p:nvSpPr>
          <p:spPr bwMode="auto">
            <a:xfrm>
              <a:off x="3474732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TEST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C22F2565-CAD2-F649-AA35-213BD5E07508}"/>
                </a:ext>
              </a:extLst>
            </p:cNvPr>
            <p:cNvCxnSpPr>
              <a:stCxn id="10" idx="2"/>
              <a:endCxn id="37" idx="0"/>
            </p:cNvCxnSpPr>
            <p:nvPr/>
          </p:nvCxnSpPr>
          <p:spPr bwMode="auto">
            <a:xfrm rot="16200000" flipH="1">
              <a:off x="2882152" y="4287592"/>
              <a:ext cx="304940" cy="15544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7820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6660-4F49-064A-8E41-93A69282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parseProgram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7FD5-D81F-0544-877F-AE693A43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4EBF-74CB-7D47-9AB8-DAC033C78027}"/>
              </a:ext>
            </a:extLst>
          </p:cNvPr>
          <p:cNvSpPr txBox="1"/>
          <p:nvPr/>
        </p:nvSpPr>
        <p:spPr>
          <a:xfrm>
            <a:off x="613224" y="1508781"/>
            <a:ext cx="7487947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Node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Node 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programNode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Node(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Node.NodeType.PROGRAM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first token!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Token.TokenType.PROGRAM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PROGRAM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PROGRAM");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String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symtab.enter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programNode.text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program name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program name");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99B33-239D-594A-989F-BFDA4AF36B95}"/>
              </a:ext>
            </a:extLst>
          </p:cNvPr>
          <p:cNvSpPr txBox="1"/>
          <p:nvPr/>
        </p:nvSpPr>
        <p:spPr>
          <a:xfrm>
            <a:off x="7156281" y="1308797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66B21-19D6-B945-87BA-1BA4572A5E50}"/>
              </a:ext>
            </a:extLst>
          </p:cNvPr>
          <p:cNvSpPr txBox="1"/>
          <p:nvPr/>
        </p:nvSpPr>
        <p:spPr>
          <a:xfrm>
            <a:off x="6359687" y="6435389"/>
            <a:ext cx="1770036" cy="338554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package frontend</a:t>
            </a:r>
          </a:p>
        </p:txBody>
      </p:sp>
    </p:spTree>
    <p:extLst>
      <p:ext uri="{BB962C8B-B14F-4D97-AF65-F5344CB8AC3E}">
        <p14:creationId xmlns:p14="http://schemas.microsoft.com/office/powerpoint/2010/main" val="34055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7221-FB1D-B44A-AD6B-C9227944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parseProgram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</a:t>
            </a:r>
            <a:r>
              <a:rPr lang="en-US" i="1" dirty="0"/>
              <a:t>, cont’d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CF05E-8A58-564D-8752-1B732AAF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B4645-3B91-F246-A969-7FFB7FA27660}"/>
              </a:ext>
            </a:extLst>
          </p:cNvPr>
          <p:cNvSpPr txBox="1"/>
          <p:nvPr/>
        </p:nvSpPr>
        <p:spPr>
          <a:xfrm>
            <a:off x="826423" y="1403741"/>
            <a:ext cx="749115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scanner.nextToken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  // consume 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else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("Missing ;");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BEGIN");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// The PROGRAM node adopts the COMPOUND tree.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programNode.adopt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parseCompoundStatement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currentToken.type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("Expecting 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programNode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7A2C1-9554-6046-A4CC-FC7A9D5E9C1A}"/>
              </a:ext>
            </a:extLst>
          </p:cNvPr>
          <p:cNvSpPr txBox="1"/>
          <p:nvPr/>
        </p:nvSpPr>
        <p:spPr>
          <a:xfrm>
            <a:off x="6927661" y="1234464"/>
            <a:ext cx="121046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Parser.java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D74F47-3497-EB44-B0EE-501FCCCD8E2F}"/>
              </a:ext>
            </a:extLst>
          </p:cNvPr>
          <p:cNvGrpSpPr/>
          <p:nvPr/>
        </p:nvGrpSpPr>
        <p:grpSpPr>
          <a:xfrm>
            <a:off x="5081796" y="4160512"/>
            <a:ext cx="3691730" cy="1863671"/>
            <a:chOff x="457245" y="3630739"/>
            <a:chExt cx="3691730" cy="186367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6C1EF92-D0F0-7C41-9991-C8D119C0C3D5}"/>
                </a:ext>
              </a:extLst>
            </p:cNvPr>
            <p:cNvSpPr/>
            <p:nvPr/>
          </p:nvSpPr>
          <p:spPr bwMode="auto">
            <a:xfrm>
              <a:off x="1114403" y="3630739"/>
              <a:ext cx="822951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PROGRAM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775AF5E-1DFD-B44E-882B-FF8D0C79D3F9}"/>
                </a:ext>
              </a:extLst>
            </p:cNvPr>
            <p:cNvSpPr/>
            <p:nvPr/>
          </p:nvSpPr>
          <p:spPr bwMode="auto">
            <a:xfrm>
              <a:off x="1037317" y="4132703"/>
              <a:ext cx="97712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COMPOUND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59B6053-FA87-314C-947D-FDA93FC30CDF}"/>
                </a:ext>
              </a:extLst>
            </p:cNvPr>
            <p:cNvSpPr/>
            <p:nvPr/>
          </p:nvSpPr>
          <p:spPr bwMode="auto">
            <a:xfrm>
              <a:off x="457245" y="463390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7A68E83-85C0-2449-A4B9-572E72B64FC2}"/>
                </a:ext>
              </a:extLst>
            </p:cNvPr>
            <p:cNvSpPr/>
            <p:nvPr/>
          </p:nvSpPr>
          <p:spPr bwMode="auto">
            <a:xfrm>
              <a:off x="1920269" y="4638037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LOOP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980D1B1-1B77-7F40-B26D-5532F2DB21C9}"/>
                </a:ext>
              </a:extLst>
            </p:cNvPr>
            <p:cNvSpPr/>
            <p:nvPr/>
          </p:nvSpPr>
          <p:spPr bwMode="auto">
            <a:xfrm>
              <a:off x="457245" y="5220093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ASSIGN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7365943-EF99-4340-8866-2A02537B307B}"/>
                </a:ext>
              </a:extLst>
            </p:cNvPr>
            <p:cNvSpPr/>
            <p:nvPr/>
          </p:nvSpPr>
          <p:spPr bwMode="auto">
            <a:xfrm>
              <a:off x="1194084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62D312-6658-104B-8CFD-84A1A02D3440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>
              <a:off x="1525879" y="3905056"/>
              <a:ext cx="0" cy="22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186494A-6996-054B-AC72-6B742F09EC3A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 bwMode="auto">
            <a:xfrm rot="5400000">
              <a:off x="1046680" y="4154707"/>
              <a:ext cx="22688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7D4D78D0-1C90-E240-BC4A-6100C2B58DCD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1776127" y="4156772"/>
              <a:ext cx="231017" cy="73151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7FBF3DC8-201F-824D-92D4-B0C5F87ADD18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 bwMode="auto">
            <a:xfrm rot="5400000">
              <a:off x="1372010" y="4334711"/>
              <a:ext cx="307739" cy="1463024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1531088-4F54-524A-B93C-4BADAFAA2BD1}"/>
                </a:ext>
              </a:extLst>
            </p:cNvPr>
            <p:cNvSpPr/>
            <p:nvPr/>
          </p:nvSpPr>
          <p:spPr bwMode="auto">
            <a:xfrm>
              <a:off x="1920269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53E708E-1A3C-3448-9B14-6C7E4CA51B35}"/>
                </a:ext>
              </a:extLst>
            </p:cNvPr>
            <p:cNvSpPr/>
            <p:nvPr/>
          </p:nvSpPr>
          <p:spPr bwMode="auto">
            <a:xfrm>
              <a:off x="2651781" y="5217294"/>
              <a:ext cx="743224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WRITELN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85CFAD8B-FE3D-6A45-AFEA-8C5A84259D97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 bwMode="auto">
            <a:xfrm rot="5400000">
              <a:off x="1741829" y="4701732"/>
              <a:ext cx="304940" cy="726185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B4BA265C-92C0-CB4E-A6C0-C60D62E03140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 bwMode="auto">
            <a:xfrm rot="16200000" flipH="1">
              <a:off x="2487922" y="4681823"/>
              <a:ext cx="304940" cy="766002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4BBE188-58E4-4645-9210-B786AB2D18C5}"/>
                </a:ext>
              </a:extLst>
            </p:cNvPr>
            <p:cNvSpPr/>
            <p:nvPr/>
          </p:nvSpPr>
          <p:spPr bwMode="auto">
            <a:xfrm>
              <a:off x="3474732" y="5217294"/>
              <a:ext cx="674243" cy="274317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TEST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BB6DF1D-0F40-E148-9777-419B6368A900}"/>
                </a:ext>
              </a:extLst>
            </p:cNvPr>
            <p:cNvCxnSpPr>
              <a:stCxn id="11" idx="2"/>
              <a:endCxn id="22" idx="0"/>
            </p:cNvCxnSpPr>
            <p:nvPr/>
          </p:nvCxnSpPr>
          <p:spPr bwMode="auto">
            <a:xfrm rot="16200000" flipH="1">
              <a:off x="2882152" y="4287592"/>
              <a:ext cx="304940" cy="1554463"/>
            </a:xfrm>
            <a:prstGeom prst="bent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7443777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24843</TotalTime>
  <Words>3585</Words>
  <Application>Microsoft Macintosh PowerPoint</Application>
  <PresentationFormat>On-screen Show (4:3)</PresentationFormat>
  <Paragraphs>469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Times New Roman</vt:lpstr>
      <vt:lpstr>Wingdings</vt:lpstr>
      <vt:lpstr>Quadrant</vt:lpstr>
      <vt:lpstr>CS 153: Concepts of Compiler Design September 1 Class Meeting</vt:lpstr>
      <vt:lpstr>Review: Conceptual Design</vt:lpstr>
      <vt:lpstr>Parse Tree: Conceptual Design</vt:lpstr>
      <vt:lpstr>Building a Parse Tree</vt:lpstr>
      <vt:lpstr>Building a Parse Tree</vt:lpstr>
      <vt:lpstr>Building a Parse Tree</vt:lpstr>
      <vt:lpstr>Example: HelloWorld.txt</vt:lpstr>
      <vt:lpstr>The parseProgram() Method </vt:lpstr>
      <vt:lpstr>The parseProgram() Method, cont’d </vt:lpstr>
      <vt:lpstr>The parseCompoundStatement() Method</vt:lpstr>
      <vt:lpstr>The parseStatementList() Method</vt:lpstr>
      <vt:lpstr>Statement Starter Tokens</vt:lpstr>
      <vt:lpstr>The parseStatement() Method</vt:lpstr>
      <vt:lpstr>The Symbol Table: Basic Concepts</vt:lpstr>
      <vt:lpstr>The Symbol Table: Conceptual Design</vt:lpstr>
      <vt:lpstr>The Symbol Table: Basic Operations</vt:lpstr>
      <vt:lpstr>What Needs a Symbol Table?</vt:lpstr>
      <vt:lpstr>Symbol Table Entries</vt:lpstr>
      <vt:lpstr>The Symbol Table</vt:lpstr>
      <vt:lpstr>A Hack!</vt:lpstr>
      <vt:lpstr>The parseAssignmentStatement() Method</vt:lpstr>
      <vt:lpstr>parseAssignmentStatement(), cont’d</vt:lpstr>
      <vt:lpstr>The parseFactor() Method</vt:lpstr>
      <vt:lpstr>The parseVariable() Method</vt:lpstr>
      <vt:lpstr>The parseRepeatStatement() Method</vt:lpstr>
      <vt:lpstr>Simple Interpreter</vt:lpstr>
      <vt:lpstr>Review: Conceptual Design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 Mak</cp:lastModifiedBy>
  <cp:revision>315</cp:revision>
  <dcterms:created xsi:type="dcterms:W3CDTF">2008-01-12T03:52:55Z</dcterms:created>
  <dcterms:modified xsi:type="dcterms:W3CDTF">2020-08-31T06:15:07Z</dcterms:modified>
</cp:coreProperties>
</file>