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27"/>
  </p:notesMasterIdLst>
  <p:handoutMasterIdLst>
    <p:handoutMasterId r:id="rId28"/>
  </p:handoutMasterIdLst>
  <p:sldIdLst>
    <p:sldId id="256" r:id="rId2"/>
    <p:sldId id="354" r:id="rId3"/>
    <p:sldId id="353" r:id="rId4"/>
    <p:sldId id="355" r:id="rId5"/>
    <p:sldId id="356" r:id="rId6"/>
    <p:sldId id="357" r:id="rId7"/>
    <p:sldId id="358" r:id="rId8"/>
    <p:sldId id="359" r:id="rId9"/>
    <p:sldId id="360" r:id="rId10"/>
    <p:sldId id="361" r:id="rId11"/>
    <p:sldId id="366" r:id="rId12"/>
    <p:sldId id="363" r:id="rId13"/>
    <p:sldId id="362" r:id="rId14"/>
    <p:sldId id="364" r:id="rId15"/>
    <p:sldId id="294" r:id="rId16"/>
    <p:sldId id="365" r:id="rId17"/>
    <p:sldId id="367" r:id="rId18"/>
    <p:sldId id="368" r:id="rId19"/>
    <p:sldId id="259" r:id="rId20"/>
    <p:sldId id="260" r:id="rId21"/>
    <p:sldId id="261" r:id="rId22"/>
    <p:sldId id="280" r:id="rId23"/>
    <p:sldId id="257" r:id="rId24"/>
    <p:sldId id="264" r:id="rId25"/>
    <p:sldId id="265" r:id="rId26"/>
  </p:sldIdLst>
  <p:sldSz cx="9144000" cy="6858000" type="screen4x3"/>
  <p:notesSz cx="6858000" cy="9144000"/>
  <p:defaultTextStyle>
    <a:defPPr>
      <a:defRPr lang="en-US"/>
    </a:defPPr>
    <a:lvl1pPr algn="l" rtl="0" eaLnBrk="0" fontAlgn="base" hangingPunct="0">
      <a:spcBef>
        <a:spcPct val="0"/>
      </a:spcBef>
      <a:spcAft>
        <a:spcPct val="0"/>
      </a:spcAft>
      <a:defRPr sz="1600"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sz="1600"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sz="1600"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sz="1600"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sz="1600" kern="1200">
        <a:solidFill>
          <a:schemeClr val="tx1"/>
        </a:solidFill>
        <a:latin typeface="Arial" charset="0"/>
        <a:ea typeface="ＭＳ Ｐゴシック" charset="0"/>
        <a:cs typeface="+mn-cs"/>
      </a:defRPr>
    </a:lvl5pPr>
    <a:lvl6pPr marL="2286000" algn="l" defTabSz="457200" rtl="0" eaLnBrk="1" latinLnBrk="0" hangingPunct="1">
      <a:defRPr sz="1600" kern="1200">
        <a:solidFill>
          <a:schemeClr val="tx1"/>
        </a:solidFill>
        <a:latin typeface="Arial" charset="0"/>
        <a:ea typeface="ＭＳ Ｐゴシック" charset="0"/>
        <a:cs typeface="+mn-cs"/>
      </a:defRPr>
    </a:lvl6pPr>
    <a:lvl7pPr marL="2743200" algn="l" defTabSz="457200" rtl="0" eaLnBrk="1" latinLnBrk="0" hangingPunct="1">
      <a:defRPr sz="1600" kern="1200">
        <a:solidFill>
          <a:schemeClr val="tx1"/>
        </a:solidFill>
        <a:latin typeface="Arial" charset="0"/>
        <a:ea typeface="ＭＳ Ｐゴシック" charset="0"/>
        <a:cs typeface="+mn-cs"/>
      </a:defRPr>
    </a:lvl7pPr>
    <a:lvl8pPr marL="3200400" algn="l" defTabSz="457200" rtl="0" eaLnBrk="1" latinLnBrk="0" hangingPunct="1">
      <a:defRPr sz="1600" kern="1200">
        <a:solidFill>
          <a:schemeClr val="tx1"/>
        </a:solidFill>
        <a:latin typeface="Arial" charset="0"/>
        <a:ea typeface="ＭＳ Ｐゴシック" charset="0"/>
        <a:cs typeface="+mn-cs"/>
      </a:defRPr>
    </a:lvl8pPr>
    <a:lvl9pPr marL="3657600" algn="l" defTabSz="457200" rtl="0" eaLnBrk="1" latinLnBrk="0" hangingPunct="1">
      <a:defRPr sz="1600" kern="1200">
        <a:solidFill>
          <a:schemeClr val="tx1"/>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FFFF"/>
    <a:srgbClr val="DEF0F2"/>
    <a:srgbClr val="0033CC"/>
    <a:srgbClr val="B23C00"/>
    <a:srgbClr val="008000"/>
    <a:srgbClr val="F2E5D0"/>
    <a:srgbClr val="464646"/>
    <a:srgbClr val="8F0000"/>
    <a:srgbClr val="CC99FF"/>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34" autoAdjust="0"/>
    <p:restoredTop sz="97808" autoAdjust="0"/>
  </p:normalViewPr>
  <p:slideViewPr>
    <p:cSldViewPr>
      <p:cViewPr varScale="1">
        <p:scale>
          <a:sx n="226" d="100"/>
          <a:sy n="226" d="100"/>
        </p:scale>
        <p:origin x="776" y="184"/>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0"/>
    </p:cViewPr>
  </p:sorter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1BEC4D-AF1D-B244-858F-FC7BB69AC3F2}" type="datetimeFigureOut">
              <a:rPr lang="en-US" smtClean="0"/>
              <a:t>9/2/20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17C8AE-DEBD-E641-93E8-ED065F7FB8AC}" type="slidenum">
              <a:rPr lang="en-US" smtClean="0"/>
              <a:t>‹#›</a:t>
            </a:fld>
            <a:endParaRPr lang="en-US"/>
          </a:p>
        </p:txBody>
      </p:sp>
    </p:spTree>
    <p:extLst>
      <p:ext uri="{BB962C8B-B14F-4D97-AF65-F5344CB8AC3E}">
        <p14:creationId xmlns:p14="http://schemas.microsoft.com/office/powerpoint/2010/main" val="13917049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32771" name="Rectangle 3"/>
          <p:cNvSpPr>
            <a:spLocks noGrp="1" noChangeArrowheads="1"/>
          </p:cNvSpPr>
          <p:nvPr>
            <p:ph type="dt" idx="1"/>
          </p:nvPr>
        </p:nvSpPr>
        <p:spPr bwMode="auto">
          <a:xfrm>
            <a:off x="3884613" y="0"/>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774" name="Rectangle 6"/>
          <p:cNvSpPr>
            <a:spLocks noGrp="1" noChangeArrowheads="1"/>
          </p:cNvSpPr>
          <p:nvPr>
            <p:ph type="ftr" sz="quarter" idx="4"/>
          </p:nvPr>
        </p:nvSpPr>
        <p:spPr bwMode="auto">
          <a:xfrm>
            <a:off x="0" y="8685213"/>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F5E68D8E-92B9-6647-9C13-3186C5B51462}" type="slidenum">
              <a:rPr lang="en-US"/>
              <a:pPr/>
              <a:t>‹#›</a:t>
            </a:fld>
            <a:endParaRPr lang="en-US"/>
          </a:p>
        </p:txBody>
      </p:sp>
    </p:spTree>
    <p:extLst>
      <p:ext uri="{BB962C8B-B14F-4D97-AF65-F5344CB8AC3E}">
        <p14:creationId xmlns:p14="http://schemas.microsoft.com/office/powerpoint/2010/main" val="2080352777"/>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ＭＳ Ｐゴシック" charset="0"/>
        <a:cs typeface="+mn-cs"/>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81000" y="990600"/>
            <a:ext cx="76200" cy="5105400"/>
          </a:xfrm>
          <a:prstGeom prst="rect">
            <a:avLst/>
          </a:prstGeom>
          <a:solidFill>
            <a:schemeClr val="bg2"/>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sp>
        <p:nvSpPr>
          <p:cNvPr id="30723" name="Rectangle 3"/>
          <p:cNvSpPr>
            <a:spLocks noGrp="1" noChangeArrowheads="1"/>
          </p:cNvSpPr>
          <p:nvPr>
            <p:ph type="ctrTitle"/>
          </p:nvPr>
        </p:nvSpPr>
        <p:spPr>
          <a:xfrm>
            <a:off x="762000" y="1371600"/>
            <a:ext cx="7696200" cy="2057400"/>
          </a:xfrm>
        </p:spPr>
        <p:txBody>
          <a:bodyPr/>
          <a:lstStyle>
            <a:lvl1pPr>
              <a:defRPr sz="4000"/>
            </a:lvl1pPr>
          </a:lstStyle>
          <a:p>
            <a:pPr lvl="0"/>
            <a:r>
              <a:rPr lang="en-US" noProof="0"/>
              <a:t>Click to edit Master title style</a:t>
            </a:r>
          </a:p>
        </p:txBody>
      </p:sp>
      <p:sp>
        <p:nvSpPr>
          <p:cNvPr id="30724" name="Rectangle 4"/>
          <p:cNvSpPr>
            <a:spLocks noGrp="1" noChangeArrowheads="1"/>
          </p:cNvSpPr>
          <p:nvPr>
            <p:ph type="subTitle" idx="1"/>
          </p:nvPr>
        </p:nvSpPr>
        <p:spPr>
          <a:xfrm>
            <a:off x="762000" y="3765550"/>
            <a:ext cx="7696200" cy="2057400"/>
          </a:xfrm>
        </p:spPr>
        <p:txBody>
          <a:bodyPr/>
          <a:lstStyle>
            <a:lvl1pPr marL="0" indent="0">
              <a:buFont typeface="Wingdings" charset="0"/>
              <a:buNone/>
              <a:defRPr sz="2400"/>
            </a:lvl1pPr>
          </a:lstStyle>
          <a:p>
            <a:pPr lvl="0"/>
            <a:r>
              <a:rPr lang="en-US" noProof="0"/>
              <a:t>Click to edit Master subtitle style</a:t>
            </a:r>
          </a:p>
        </p:txBody>
      </p:sp>
      <p:sp>
        <p:nvSpPr>
          <p:cNvPr id="30725" name="Rectangle 5"/>
          <p:cNvSpPr>
            <a:spLocks noGrp="1" noChangeArrowheads="1"/>
          </p:cNvSpPr>
          <p:nvPr>
            <p:ph type="dt" sz="half" idx="2"/>
          </p:nvPr>
        </p:nvSpPr>
        <p:spPr>
          <a:xfrm>
            <a:off x="457200" y="6248400"/>
            <a:ext cx="2133600" cy="457200"/>
          </a:xfrm>
          <a:prstGeom prst="rect">
            <a:avLst/>
          </a:prstGeom>
        </p:spPr>
        <p:txBody>
          <a:bodyPr/>
          <a:lstStyle>
            <a:lvl1pPr>
              <a:defRPr/>
            </a:lvl1pPr>
          </a:lstStyle>
          <a:p>
            <a:endParaRPr lang="en-US"/>
          </a:p>
        </p:txBody>
      </p:sp>
      <p:sp>
        <p:nvSpPr>
          <p:cNvPr id="30726" name="Rectangle 6"/>
          <p:cNvSpPr>
            <a:spLocks noGrp="1" noChangeArrowheads="1"/>
          </p:cNvSpPr>
          <p:nvPr>
            <p:ph type="ftr" sz="quarter" idx="3"/>
          </p:nvPr>
        </p:nvSpPr>
        <p:spPr>
          <a:xfrm>
            <a:off x="3124200" y="6248400"/>
            <a:ext cx="2895600" cy="457200"/>
          </a:xfrm>
          <a:prstGeom prst="rect">
            <a:avLst/>
          </a:prstGeom>
        </p:spPr>
        <p:txBody>
          <a:bodyPr/>
          <a:lstStyle>
            <a:lvl1pPr>
              <a:defRPr/>
            </a:lvl1pPr>
          </a:lstStyle>
          <a:p>
            <a:endParaRPr lang="en-US"/>
          </a:p>
        </p:txBody>
      </p:sp>
      <p:sp>
        <p:nvSpPr>
          <p:cNvPr id="30727" name="Rectangle 7"/>
          <p:cNvSpPr>
            <a:spLocks noGrp="1" noChangeArrowheads="1"/>
          </p:cNvSpPr>
          <p:nvPr>
            <p:ph type="sldNum" sz="quarter" idx="4"/>
          </p:nvPr>
        </p:nvSpPr>
        <p:spPr>
          <a:xfrm>
            <a:off x="6553200" y="6248400"/>
            <a:ext cx="2133600" cy="457200"/>
          </a:xfrm>
        </p:spPr>
        <p:txBody>
          <a:bodyPr/>
          <a:lstStyle>
            <a:lvl1pPr>
              <a:defRPr sz="1000" b="1"/>
            </a:lvl1pPr>
          </a:lstStyle>
          <a:p>
            <a:fld id="{91E6F249-8D10-7240-A07E-F66CEC252905}" type="slidenum">
              <a:rPr lang="en-US"/>
              <a:pPr/>
              <a:t>‹#›</a:t>
            </a:fld>
            <a:endParaRPr lang="en-US"/>
          </a:p>
        </p:txBody>
      </p:sp>
      <p:grpSp>
        <p:nvGrpSpPr>
          <p:cNvPr id="30728" name="Group 8"/>
          <p:cNvGrpSpPr>
            <a:grpSpLocks/>
          </p:cNvGrpSpPr>
          <p:nvPr/>
        </p:nvGrpSpPr>
        <p:grpSpPr bwMode="auto">
          <a:xfrm>
            <a:off x="381000" y="304800"/>
            <a:ext cx="8391525" cy="5791200"/>
            <a:chOff x="240" y="192"/>
            <a:chExt cx="5286" cy="3648"/>
          </a:xfrm>
        </p:grpSpPr>
        <p:sp>
          <p:nvSpPr>
            <p:cNvPr id="30729"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rot="10800000" wrap="none" anchor="ctr"/>
            <a:lstStyle/>
            <a:p>
              <a:pPr algn="ctr" eaLnBrk="1" hangingPunct="1"/>
              <a:endParaRPr lang="en-US" sz="2400">
                <a:latin typeface="Times New Roman" charset="0"/>
              </a:endParaRPr>
            </a:p>
          </p:txBody>
        </p:sp>
        <p:sp>
          <p:nvSpPr>
            <p:cNvPr id="30730"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sp>
          <p:nvSpPr>
            <p:cNvPr id="30731"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rot="10800000" wrap="none" anchor="ctr"/>
            <a:lstStyle/>
            <a:p>
              <a:pPr algn="ctr" eaLnBrk="1" hangingPunct="1"/>
              <a:endParaRPr lang="en-US" sz="2400">
                <a:latin typeface="Times New Roman" charset="0"/>
              </a:endParaRPr>
            </a:p>
          </p:txBody>
        </p:sp>
        <p:sp>
          <p:nvSpPr>
            <p:cNvPr id="30732"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sp>
          <p:nvSpPr>
            <p:cNvPr id="30733" name="Line 13"/>
            <p:cNvSpPr>
              <a:spLocks noChangeShapeType="1"/>
            </p:cNvSpPr>
            <p:nvPr/>
          </p:nvSpPr>
          <p:spPr bwMode="auto">
            <a:xfrm flipH="1">
              <a:off x="480" y="2256"/>
              <a:ext cx="4848"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734"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96963" y="6248400"/>
            <a:ext cx="2103437" cy="45720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382963" y="6248400"/>
            <a:ext cx="2636837" cy="45720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8FDA5FC-E46B-9C44-BC74-948B74CFAE7B}" type="slidenum">
              <a:rPr lang="en-US"/>
              <a:pPr/>
              <a:t>‹#›</a:t>
            </a:fld>
            <a:endParaRPr lang="en-US"/>
          </a:p>
        </p:txBody>
      </p:sp>
    </p:spTree>
    <p:extLst>
      <p:ext uri="{BB962C8B-B14F-4D97-AF65-F5344CB8AC3E}">
        <p14:creationId xmlns:p14="http://schemas.microsoft.com/office/powerpoint/2010/main" val="2190675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11163"/>
            <a:ext cx="2057400" cy="57197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11163"/>
            <a:ext cx="6019800" cy="5719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96963" y="6248400"/>
            <a:ext cx="2103437" cy="45720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382963" y="6248400"/>
            <a:ext cx="2636837" cy="45720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21E3472-7C7E-B14E-BFC5-D45A5C34A3D1}" type="slidenum">
              <a:rPr lang="en-US"/>
              <a:pPr/>
              <a:t>‹#›</a:t>
            </a:fld>
            <a:endParaRPr lang="en-US"/>
          </a:p>
        </p:txBody>
      </p:sp>
    </p:spTree>
    <p:extLst>
      <p:ext uri="{BB962C8B-B14F-4D97-AF65-F5344CB8AC3E}">
        <p14:creationId xmlns:p14="http://schemas.microsoft.com/office/powerpoint/2010/main" val="1542890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lvl1pPr>
          </a:lstStyle>
          <a:p>
            <a:fld id="{FED62B2D-F854-104A-9535-9A504E5923E0}" type="slidenum">
              <a:rPr lang="en-US"/>
              <a:pPr/>
              <a:t>‹#›</a:t>
            </a:fld>
            <a:endParaRPr lang="en-US"/>
          </a:p>
        </p:txBody>
      </p:sp>
    </p:spTree>
    <p:extLst>
      <p:ext uri="{BB962C8B-B14F-4D97-AF65-F5344CB8AC3E}">
        <p14:creationId xmlns:p14="http://schemas.microsoft.com/office/powerpoint/2010/main" val="388404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1096963" y="6248400"/>
            <a:ext cx="2103437" cy="45720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382963" y="6248400"/>
            <a:ext cx="2636837" cy="45720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1D3FEEA-E4EA-8B48-84AC-27AA886F7D9E}" type="slidenum">
              <a:rPr lang="en-US"/>
              <a:pPr/>
              <a:t>‹#›</a:t>
            </a:fld>
            <a:endParaRPr lang="en-US"/>
          </a:p>
        </p:txBody>
      </p:sp>
    </p:spTree>
    <p:extLst>
      <p:ext uri="{BB962C8B-B14F-4D97-AF65-F5344CB8AC3E}">
        <p14:creationId xmlns:p14="http://schemas.microsoft.com/office/powerpoint/2010/main" val="4253908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95400"/>
            <a:ext cx="4038600" cy="4835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95400"/>
            <a:ext cx="4038600" cy="4835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096963" y="6248400"/>
            <a:ext cx="2103437" cy="45720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382963" y="6248400"/>
            <a:ext cx="2636837" cy="45720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0F6CE3A-7281-7642-9900-6E16427813B2}" type="slidenum">
              <a:rPr lang="en-US"/>
              <a:pPr/>
              <a:t>‹#›</a:t>
            </a:fld>
            <a:endParaRPr lang="en-US"/>
          </a:p>
        </p:txBody>
      </p:sp>
    </p:spTree>
    <p:extLst>
      <p:ext uri="{BB962C8B-B14F-4D97-AF65-F5344CB8AC3E}">
        <p14:creationId xmlns:p14="http://schemas.microsoft.com/office/powerpoint/2010/main" val="1458862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096963" y="6248400"/>
            <a:ext cx="2103437" cy="457200"/>
          </a:xfrm>
          <a:prstGeom prst="rect">
            <a:avLst/>
          </a:prstGeom>
        </p:spPr>
        <p:txBody>
          <a:bodyPr/>
          <a:lstStyle>
            <a:lvl1pPr>
              <a:defRPr/>
            </a:lvl1pPr>
          </a:lstStyle>
          <a:p>
            <a:endParaRPr lang="en-US"/>
          </a:p>
        </p:txBody>
      </p:sp>
      <p:sp>
        <p:nvSpPr>
          <p:cNvPr id="8" name="Footer Placeholder 7"/>
          <p:cNvSpPr>
            <a:spLocks noGrp="1"/>
          </p:cNvSpPr>
          <p:nvPr>
            <p:ph type="ftr" sz="quarter" idx="11"/>
          </p:nvPr>
        </p:nvSpPr>
        <p:spPr>
          <a:xfrm>
            <a:off x="3382963" y="6248400"/>
            <a:ext cx="2636837" cy="457200"/>
          </a:xfrm>
          <a:prstGeom prst="rect">
            <a:avLst/>
          </a:prstGeom>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E4CDA5C-119F-CC4B-9649-ABA59C0C102C}" type="slidenum">
              <a:rPr lang="en-US"/>
              <a:pPr/>
              <a:t>‹#›</a:t>
            </a:fld>
            <a:endParaRPr lang="en-US"/>
          </a:p>
        </p:txBody>
      </p:sp>
    </p:spTree>
    <p:extLst>
      <p:ext uri="{BB962C8B-B14F-4D97-AF65-F5344CB8AC3E}">
        <p14:creationId xmlns:p14="http://schemas.microsoft.com/office/powerpoint/2010/main" val="3751635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1096963" y="6248400"/>
            <a:ext cx="2103437" cy="457200"/>
          </a:xfrm>
          <a:prstGeom prst="rect">
            <a:avLst/>
          </a:prstGeom>
        </p:spPr>
        <p:txBody>
          <a:bodyPr/>
          <a:lstStyle>
            <a:lvl1pPr>
              <a:defRPr/>
            </a:lvl1pPr>
          </a:lstStyle>
          <a:p>
            <a:endParaRPr lang="en-US"/>
          </a:p>
        </p:txBody>
      </p:sp>
      <p:sp>
        <p:nvSpPr>
          <p:cNvPr id="4" name="Footer Placeholder 3"/>
          <p:cNvSpPr>
            <a:spLocks noGrp="1"/>
          </p:cNvSpPr>
          <p:nvPr>
            <p:ph type="ftr" sz="quarter" idx="11"/>
          </p:nvPr>
        </p:nvSpPr>
        <p:spPr>
          <a:xfrm>
            <a:off x="3382963" y="6248400"/>
            <a:ext cx="2636837" cy="457200"/>
          </a:xfrm>
          <a:prstGeom prst="rect">
            <a:avLst/>
          </a:prstGeom>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750CE1F-3703-B242-8AD0-B0AC82B28EE7}" type="slidenum">
              <a:rPr lang="en-US"/>
              <a:pPr/>
              <a:t>‹#›</a:t>
            </a:fld>
            <a:endParaRPr lang="en-US"/>
          </a:p>
        </p:txBody>
      </p:sp>
    </p:spTree>
    <p:extLst>
      <p:ext uri="{BB962C8B-B14F-4D97-AF65-F5344CB8AC3E}">
        <p14:creationId xmlns:p14="http://schemas.microsoft.com/office/powerpoint/2010/main" val="449202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96963" y="6248400"/>
            <a:ext cx="2103437" cy="457200"/>
          </a:xfrm>
          <a:prstGeom prst="rect">
            <a:avLst/>
          </a:prstGeom>
        </p:spPr>
        <p:txBody>
          <a:bodyPr/>
          <a:lstStyle>
            <a:lvl1pPr>
              <a:defRPr/>
            </a:lvl1pPr>
          </a:lstStyle>
          <a:p>
            <a:endParaRPr lang="en-US"/>
          </a:p>
        </p:txBody>
      </p:sp>
      <p:sp>
        <p:nvSpPr>
          <p:cNvPr id="3" name="Footer Placeholder 2"/>
          <p:cNvSpPr>
            <a:spLocks noGrp="1"/>
          </p:cNvSpPr>
          <p:nvPr>
            <p:ph type="ftr" sz="quarter" idx="11"/>
          </p:nvPr>
        </p:nvSpPr>
        <p:spPr>
          <a:xfrm>
            <a:off x="3382963" y="6248400"/>
            <a:ext cx="2636837" cy="457200"/>
          </a:xfrm>
          <a:prstGeom prst="rect">
            <a:avLst/>
          </a:prstGeom>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41431D7-A35E-FE4C-978D-A4C1DB31A328}" type="slidenum">
              <a:rPr lang="en-US"/>
              <a:pPr/>
              <a:t>‹#›</a:t>
            </a:fld>
            <a:endParaRPr lang="en-US"/>
          </a:p>
        </p:txBody>
      </p:sp>
    </p:spTree>
    <p:extLst>
      <p:ext uri="{BB962C8B-B14F-4D97-AF65-F5344CB8AC3E}">
        <p14:creationId xmlns:p14="http://schemas.microsoft.com/office/powerpoint/2010/main" val="3543584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96963" y="6248400"/>
            <a:ext cx="2103437" cy="45720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382963" y="6248400"/>
            <a:ext cx="2636837" cy="45720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2074743-FE56-7945-B44C-593C2BC7280A}" type="slidenum">
              <a:rPr lang="en-US"/>
              <a:pPr/>
              <a:t>‹#›</a:t>
            </a:fld>
            <a:endParaRPr lang="en-US"/>
          </a:p>
        </p:txBody>
      </p:sp>
    </p:spTree>
    <p:extLst>
      <p:ext uri="{BB962C8B-B14F-4D97-AF65-F5344CB8AC3E}">
        <p14:creationId xmlns:p14="http://schemas.microsoft.com/office/powerpoint/2010/main" val="866686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96963" y="6248400"/>
            <a:ext cx="2103437" cy="45720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382963" y="6248400"/>
            <a:ext cx="2636837" cy="45720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A885C50-577F-4141-9922-FD2248DB00C4}" type="slidenum">
              <a:rPr lang="en-US"/>
              <a:pPr/>
              <a:t>‹#›</a:t>
            </a:fld>
            <a:endParaRPr lang="en-US"/>
          </a:p>
        </p:txBody>
      </p:sp>
    </p:spTree>
    <p:extLst>
      <p:ext uri="{BB962C8B-B14F-4D97-AF65-F5344CB8AC3E}">
        <p14:creationId xmlns:p14="http://schemas.microsoft.com/office/powerpoint/2010/main" val="4068552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xfrm>
            <a:off x="457200" y="411163"/>
            <a:ext cx="8229600" cy="655637"/>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9699" name="Rectangle 3"/>
          <p:cNvSpPr>
            <a:spLocks noGrp="1" noChangeArrowheads="1"/>
          </p:cNvSpPr>
          <p:nvPr>
            <p:ph type="body" idx="1"/>
          </p:nvPr>
        </p:nvSpPr>
        <p:spPr bwMode="auto">
          <a:xfrm>
            <a:off x="457200" y="1295400"/>
            <a:ext cx="8229600" cy="483552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702" name="Rectangle 6"/>
          <p:cNvSpPr>
            <a:spLocks noGrp="1" noChangeArrowheads="1"/>
          </p:cNvSpPr>
          <p:nvPr>
            <p:ph type="sldNum" sz="quarter" idx="4"/>
          </p:nvPr>
        </p:nvSpPr>
        <p:spPr bwMode="auto">
          <a:xfrm>
            <a:off x="8046682" y="6248400"/>
            <a:ext cx="640118"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FF516B7F-12E3-114E-9B55-66756E9F7A1D}" type="slidenum">
              <a:rPr lang="en-US"/>
              <a:pPr/>
              <a:t>‹#›</a:t>
            </a:fld>
            <a:endParaRPr lang="en-US"/>
          </a:p>
        </p:txBody>
      </p:sp>
      <p:grpSp>
        <p:nvGrpSpPr>
          <p:cNvPr id="29703" name="Group 7"/>
          <p:cNvGrpSpPr>
            <a:grpSpLocks/>
          </p:cNvGrpSpPr>
          <p:nvPr/>
        </p:nvGrpSpPr>
        <p:grpSpPr bwMode="auto">
          <a:xfrm>
            <a:off x="228600" y="0"/>
            <a:ext cx="8686800" cy="1143000"/>
            <a:chOff x="176" y="96"/>
            <a:chExt cx="5472" cy="1008"/>
          </a:xfrm>
        </p:grpSpPr>
        <p:sp>
          <p:nvSpPr>
            <p:cNvPr id="29704" name="Line 8"/>
            <p:cNvSpPr>
              <a:spLocks noChangeShapeType="1"/>
            </p:cNvSpPr>
            <p:nvPr/>
          </p:nvSpPr>
          <p:spPr bwMode="auto">
            <a:xfrm flipH="1">
              <a:off x="288" y="1104"/>
              <a:ext cx="523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9705" name="Rectangle 9"/>
            <p:cNvSpPr>
              <a:spLocks noChangeArrowheads="1"/>
            </p:cNvSpPr>
            <p:nvPr/>
          </p:nvSpPr>
          <p:spPr bwMode="auto">
            <a:xfrm>
              <a:off x="5504" y="96"/>
              <a:ext cx="144" cy="144"/>
            </a:xfrm>
            <a:prstGeom prst="rect">
              <a:avLst/>
            </a:prstGeom>
            <a:solidFill>
              <a:schemeClr val="bg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sp>
          <p:nvSpPr>
            <p:cNvPr id="29706" name="Rectangle 10"/>
            <p:cNvSpPr>
              <a:spLocks noChangeArrowheads="1"/>
            </p:cNvSpPr>
            <p:nvPr/>
          </p:nvSpPr>
          <p:spPr bwMode="auto">
            <a:xfrm>
              <a:off x="176" y="96"/>
              <a:ext cx="5326" cy="144"/>
            </a:xfrm>
            <a:prstGeom prst="rect">
              <a:avLst/>
            </a:prstGeom>
            <a:solidFill>
              <a:schemeClr val="accent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sp>
          <p:nvSpPr>
            <p:cNvPr id="29707" name="Rectangle 11"/>
            <p:cNvSpPr>
              <a:spLocks noChangeArrowheads="1"/>
            </p:cNvSpPr>
            <p:nvPr/>
          </p:nvSpPr>
          <p:spPr bwMode="auto">
            <a:xfrm>
              <a:off x="176" y="240"/>
              <a:ext cx="5326" cy="88"/>
            </a:xfrm>
            <a:prstGeom prst="rect">
              <a:avLst/>
            </a:prstGeom>
            <a:solidFill>
              <a:schemeClr val="bg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sp>
          <p:nvSpPr>
            <p:cNvPr id="29708" name="Rectangle 12"/>
            <p:cNvSpPr>
              <a:spLocks noChangeArrowheads="1"/>
            </p:cNvSpPr>
            <p:nvPr/>
          </p:nvSpPr>
          <p:spPr bwMode="auto">
            <a:xfrm>
              <a:off x="5504" y="241"/>
              <a:ext cx="144" cy="86"/>
            </a:xfrm>
            <a:prstGeom prst="rect">
              <a:avLst/>
            </a:prstGeom>
            <a:solidFill>
              <a:schemeClr val="accent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grpSp>
      <p:pic>
        <p:nvPicPr>
          <p:cNvPr id="29709" name="Picture 13" descr="SJSU-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66713" y="6172200"/>
            <a:ext cx="639762" cy="606425"/>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extBox 13"/>
          <p:cNvSpPr txBox="1"/>
          <p:nvPr userDrawn="1"/>
        </p:nvSpPr>
        <p:spPr>
          <a:xfrm>
            <a:off x="1097318" y="6263609"/>
            <a:ext cx="1574470" cy="400110"/>
          </a:xfrm>
          <a:prstGeom prst="rect">
            <a:avLst/>
          </a:prstGeom>
          <a:noFill/>
        </p:spPr>
        <p:txBody>
          <a:bodyPr wrap="none" rtlCol="0">
            <a:spAutoFit/>
          </a:bodyPr>
          <a:lstStyle/>
          <a:p>
            <a:r>
              <a:rPr lang="en-US" sz="1000" dirty="0"/>
              <a:t>Computer</a:t>
            </a:r>
            <a:r>
              <a:rPr lang="en-US" sz="1000" baseline="0" dirty="0"/>
              <a:t> Science Dept.</a:t>
            </a:r>
          </a:p>
          <a:p>
            <a:r>
              <a:rPr lang="en-US" sz="1000" baseline="0" dirty="0"/>
              <a:t>Fall 2020: September 3</a:t>
            </a:r>
          </a:p>
        </p:txBody>
      </p:sp>
      <p:sp>
        <p:nvSpPr>
          <p:cNvPr id="15" name="TextBox 14"/>
          <p:cNvSpPr txBox="1"/>
          <p:nvPr userDrawn="1"/>
        </p:nvSpPr>
        <p:spPr>
          <a:xfrm>
            <a:off x="3540637" y="6263609"/>
            <a:ext cx="2340705" cy="400110"/>
          </a:xfrm>
          <a:prstGeom prst="rect">
            <a:avLst/>
          </a:prstGeom>
          <a:noFill/>
        </p:spPr>
        <p:txBody>
          <a:bodyPr wrap="none" rtlCol="0">
            <a:spAutoFit/>
          </a:bodyPr>
          <a:lstStyle/>
          <a:p>
            <a:pPr algn="ctr"/>
            <a:r>
              <a:rPr lang="en-US" sz="1000" dirty="0"/>
              <a:t>CS 153: Concepts of Compiler </a:t>
            </a:r>
            <a:r>
              <a:rPr lang="en-US" sz="1000" baseline="0" dirty="0"/>
              <a:t>Design</a:t>
            </a:r>
            <a:br>
              <a:rPr lang="en-US" sz="1000" baseline="0" dirty="0"/>
            </a:br>
            <a:r>
              <a:rPr lang="en-US" sz="1000" baseline="0" dirty="0"/>
              <a:t>© R. Mak</a:t>
            </a:r>
            <a:endParaRPr lang="en-US" sz="1000"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3200">
          <a:solidFill>
            <a:schemeClr val="tx2"/>
          </a:solidFill>
          <a:latin typeface="Arial" charset="0"/>
          <a:ea typeface="ＭＳ Ｐゴシック" charset="0"/>
        </a:defRPr>
      </a:lvl2pPr>
      <a:lvl3pPr algn="ctr" rtl="0" fontAlgn="base">
        <a:spcBef>
          <a:spcPct val="0"/>
        </a:spcBef>
        <a:spcAft>
          <a:spcPct val="0"/>
        </a:spcAft>
        <a:defRPr sz="3200">
          <a:solidFill>
            <a:schemeClr val="tx2"/>
          </a:solidFill>
          <a:latin typeface="Arial" charset="0"/>
          <a:ea typeface="ＭＳ Ｐゴシック" charset="0"/>
        </a:defRPr>
      </a:lvl3pPr>
      <a:lvl4pPr algn="ctr" rtl="0" fontAlgn="base">
        <a:spcBef>
          <a:spcPct val="0"/>
        </a:spcBef>
        <a:spcAft>
          <a:spcPct val="0"/>
        </a:spcAft>
        <a:defRPr sz="3200">
          <a:solidFill>
            <a:schemeClr val="tx2"/>
          </a:solidFill>
          <a:latin typeface="Arial" charset="0"/>
          <a:ea typeface="ＭＳ Ｐゴシック" charset="0"/>
        </a:defRPr>
      </a:lvl4pPr>
      <a:lvl5pPr algn="ctr" rtl="0" fontAlgn="base">
        <a:spcBef>
          <a:spcPct val="0"/>
        </a:spcBef>
        <a:spcAft>
          <a:spcPct val="0"/>
        </a:spcAft>
        <a:defRPr sz="3200">
          <a:solidFill>
            <a:schemeClr val="tx2"/>
          </a:solidFill>
          <a:latin typeface="Arial" charset="0"/>
          <a:ea typeface="ＭＳ Ｐゴシック" charset="0"/>
        </a:defRPr>
      </a:lvl5pPr>
      <a:lvl6pPr marL="457200" algn="ctr" rtl="0" fontAlgn="base">
        <a:spcBef>
          <a:spcPct val="0"/>
        </a:spcBef>
        <a:spcAft>
          <a:spcPct val="0"/>
        </a:spcAft>
        <a:defRPr sz="3200">
          <a:solidFill>
            <a:schemeClr val="tx2"/>
          </a:solidFill>
          <a:latin typeface="Arial" charset="0"/>
          <a:ea typeface="ＭＳ Ｐゴシック" charset="0"/>
        </a:defRPr>
      </a:lvl6pPr>
      <a:lvl7pPr marL="914400" algn="ctr" rtl="0" fontAlgn="base">
        <a:spcBef>
          <a:spcPct val="0"/>
        </a:spcBef>
        <a:spcAft>
          <a:spcPct val="0"/>
        </a:spcAft>
        <a:defRPr sz="3200">
          <a:solidFill>
            <a:schemeClr val="tx2"/>
          </a:solidFill>
          <a:latin typeface="Arial" charset="0"/>
          <a:ea typeface="ＭＳ Ｐゴシック" charset="0"/>
        </a:defRPr>
      </a:lvl7pPr>
      <a:lvl8pPr marL="1371600" algn="ctr" rtl="0" fontAlgn="base">
        <a:spcBef>
          <a:spcPct val="0"/>
        </a:spcBef>
        <a:spcAft>
          <a:spcPct val="0"/>
        </a:spcAft>
        <a:defRPr sz="3200">
          <a:solidFill>
            <a:schemeClr val="tx2"/>
          </a:solidFill>
          <a:latin typeface="Arial" charset="0"/>
          <a:ea typeface="ＭＳ Ｐゴシック" charset="0"/>
        </a:defRPr>
      </a:lvl8pPr>
      <a:lvl9pPr marL="1828800" algn="ctr" rtl="0" fontAlgn="base">
        <a:spcBef>
          <a:spcPct val="0"/>
        </a:spcBef>
        <a:spcAft>
          <a:spcPct val="0"/>
        </a:spcAft>
        <a:defRPr sz="3200">
          <a:solidFill>
            <a:schemeClr val="tx2"/>
          </a:solidFill>
          <a:latin typeface="Arial" charset="0"/>
          <a:ea typeface="ＭＳ Ｐゴシック" charset="0"/>
        </a:defRPr>
      </a:lvl9pPr>
    </p:titleStyle>
    <p:bodyStyle>
      <a:lvl1pPr marL="469900" indent="-469900" algn="l" rtl="0" fontAlgn="base">
        <a:spcBef>
          <a:spcPct val="20000"/>
        </a:spcBef>
        <a:spcAft>
          <a:spcPct val="0"/>
        </a:spcAft>
        <a:buClr>
          <a:schemeClr val="bg2"/>
        </a:buClr>
        <a:buSzPct val="70000"/>
        <a:buFont typeface="Wingdings" charset="0"/>
        <a:buChar char="o"/>
        <a:defRPr sz="2800">
          <a:solidFill>
            <a:schemeClr val="tx1"/>
          </a:solidFill>
          <a:latin typeface="+mn-lt"/>
          <a:ea typeface="+mn-ea"/>
          <a:cs typeface="+mn-cs"/>
        </a:defRPr>
      </a:lvl1pPr>
      <a:lvl2pPr marL="908050" indent="-436563" algn="l" rtl="0" fontAlgn="base">
        <a:spcBef>
          <a:spcPct val="20000"/>
        </a:spcBef>
        <a:spcAft>
          <a:spcPct val="0"/>
        </a:spcAft>
        <a:buClr>
          <a:schemeClr val="accent2"/>
        </a:buClr>
        <a:buSzPct val="75000"/>
        <a:buFont typeface="Wingdings" charset="0"/>
        <a:buChar char="n"/>
        <a:defRPr sz="2400">
          <a:solidFill>
            <a:schemeClr val="tx1"/>
          </a:solidFill>
          <a:latin typeface="+mn-lt"/>
          <a:ea typeface="+mn-ea"/>
        </a:defRPr>
      </a:lvl2pPr>
      <a:lvl3pPr marL="1377950" indent="-468313" algn="l" rtl="0" fontAlgn="base">
        <a:spcBef>
          <a:spcPct val="20000"/>
        </a:spcBef>
        <a:spcAft>
          <a:spcPct val="0"/>
        </a:spcAft>
        <a:buClr>
          <a:schemeClr val="bg2"/>
        </a:buClr>
        <a:buSzPct val="65000"/>
        <a:buFont typeface="Wingdings" charset="0"/>
        <a:buChar char="o"/>
        <a:defRPr sz="2000">
          <a:solidFill>
            <a:schemeClr val="tx1"/>
          </a:solidFill>
          <a:latin typeface="+mn-lt"/>
          <a:ea typeface="+mn-ea"/>
        </a:defRPr>
      </a:lvl3pPr>
      <a:lvl4pPr marL="1827213" indent="-438150" algn="l" rtl="0" fontAlgn="base">
        <a:spcBef>
          <a:spcPct val="20000"/>
        </a:spcBef>
        <a:spcAft>
          <a:spcPct val="0"/>
        </a:spcAft>
        <a:buClr>
          <a:schemeClr val="accent2"/>
        </a:buClr>
        <a:buSzPct val="75000"/>
        <a:buFont typeface="Wingdings" charset="0"/>
        <a:buChar char="n"/>
        <a:defRPr sz="1600">
          <a:solidFill>
            <a:schemeClr val="tx1"/>
          </a:solidFill>
          <a:latin typeface="+mn-lt"/>
          <a:ea typeface="+mn-ea"/>
        </a:defRPr>
      </a:lvl4pPr>
      <a:lvl5pPr marL="2297113" indent="-468313" algn="l" rtl="0" fontAlgn="base">
        <a:spcBef>
          <a:spcPct val="20000"/>
        </a:spcBef>
        <a:spcAft>
          <a:spcPct val="0"/>
        </a:spcAft>
        <a:buClr>
          <a:schemeClr val="accent1"/>
        </a:buClr>
        <a:buSzPct val="50000"/>
        <a:buFont typeface="Wingdings" charset="0"/>
        <a:buChar char="o"/>
        <a:defRPr sz="1200">
          <a:solidFill>
            <a:schemeClr val="tx1"/>
          </a:solidFill>
          <a:latin typeface="+mn-lt"/>
          <a:ea typeface="+mn-ea"/>
        </a:defRPr>
      </a:lvl5pPr>
      <a:lvl6pPr marL="2754313" indent="-468313" algn="l" rtl="0" fontAlgn="base">
        <a:spcBef>
          <a:spcPct val="20000"/>
        </a:spcBef>
        <a:spcAft>
          <a:spcPct val="0"/>
        </a:spcAft>
        <a:buClr>
          <a:schemeClr val="accent1"/>
        </a:buClr>
        <a:buSzPct val="50000"/>
        <a:buFont typeface="Wingdings" charset="0"/>
        <a:buChar char="o"/>
        <a:defRPr sz="1200">
          <a:solidFill>
            <a:schemeClr val="tx1"/>
          </a:solidFill>
          <a:latin typeface="+mn-lt"/>
          <a:ea typeface="+mn-ea"/>
        </a:defRPr>
      </a:lvl6pPr>
      <a:lvl7pPr marL="3211513" indent="-468313" algn="l" rtl="0" fontAlgn="base">
        <a:spcBef>
          <a:spcPct val="20000"/>
        </a:spcBef>
        <a:spcAft>
          <a:spcPct val="0"/>
        </a:spcAft>
        <a:buClr>
          <a:schemeClr val="accent1"/>
        </a:buClr>
        <a:buSzPct val="50000"/>
        <a:buFont typeface="Wingdings" charset="0"/>
        <a:buChar char="o"/>
        <a:defRPr sz="1200">
          <a:solidFill>
            <a:schemeClr val="tx1"/>
          </a:solidFill>
          <a:latin typeface="+mn-lt"/>
          <a:ea typeface="+mn-ea"/>
        </a:defRPr>
      </a:lvl7pPr>
      <a:lvl8pPr marL="3668713" indent="-468313" algn="l" rtl="0" fontAlgn="base">
        <a:spcBef>
          <a:spcPct val="20000"/>
        </a:spcBef>
        <a:spcAft>
          <a:spcPct val="0"/>
        </a:spcAft>
        <a:buClr>
          <a:schemeClr val="accent1"/>
        </a:buClr>
        <a:buSzPct val="50000"/>
        <a:buFont typeface="Wingdings" charset="0"/>
        <a:buChar char="o"/>
        <a:defRPr sz="1200">
          <a:solidFill>
            <a:schemeClr val="tx1"/>
          </a:solidFill>
          <a:latin typeface="+mn-lt"/>
          <a:ea typeface="+mn-ea"/>
        </a:defRPr>
      </a:lvl8pPr>
      <a:lvl9pPr marL="4125913" indent="-468313" algn="l" rtl="0" fontAlgn="base">
        <a:spcBef>
          <a:spcPct val="20000"/>
        </a:spcBef>
        <a:spcAft>
          <a:spcPct val="0"/>
        </a:spcAft>
        <a:buClr>
          <a:schemeClr val="accent1"/>
        </a:buClr>
        <a:buSzPct val="50000"/>
        <a:buFont typeface="Wingdings" charset="0"/>
        <a:buChar char="o"/>
        <a:defRPr sz="12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cs.sjsu.edu/~mak"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sz="3200" dirty="0"/>
              <a:t>CS 153: Concepts of Compiler Design</a:t>
            </a:r>
            <a:br>
              <a:rPr lang="en-US" sz="3600" dirty="0"/>
            </a:br>
            <a:r>
              <a:rPr lang="en-US" sz="2400" dirty="0"/>
              <a:t>September 3 Class Meeting</a:t>
            </a:r>
          </a:p>
        </p:txBody>
      </p:sp>
      <p:sp>
        <p:nvSpPr>
          <p:cNvPr id="2051" name="Rectangle 3"/>
          <p:cNvSpPr>
            <a:spLocks noGrp="1" noChangeArrowheads="1"/>
          </p:cNvSpPr>
          <p:nvPr>
            <p:ph type="subTitle" idx="1"/>
          </p:nvPr>
        </p:nvSpPr>
        <p:spPr/>
        <p:txBody>
          <a:bodyPr/>
          <a:lstStyle/>
          <a:p>
            <a:pPr algn="ctr">
              <a:lnSpc>
                <a:spcPct val="90000"/>
              </a:lnSpc>
            </a:pPr>
            <a:r>
              <a:rPr lang="en-US" dirty="0"/>
              <a:t>Department of Computer Science</a:t>
            </a:r>
            <a:br>
              <a:rPr lang="en-US" dirty="0"/>
            </a:br>
            <a:r>
              <a:rPr lang="en-US" dirty="0"/>
              <a:t>San Jose State University</a:t>
            </a:r>
            <a:br>
              <a:rPr lang="en-US" dirty="0"/>
            </a:br>
            <a:br>
              <a:rPr lang="en-US" sz="1200" dirty="0"/>
            </a:br>
            <a:r>
              <a:rPr lang="en-US" dirty="0"/>
              <a:t>Fall 2020</a:t>
            </a:r>
            <a:br>
              <a:rPr lang="en-US" dirty="0"/>
            </a:br>
            <a:r>
              <a:rPr lang="en-US" dirty="0"/>
              <a:t>Instructor: Ron Mak</a:t>
            </a:r>
          </a:p>
          <a:p>
            <a:pPr algn="ctr">
              <a:lnSpc>
                <a:spcPct val="90000"/>
              </a:lnSpc>
            </a:pPr>
            <a:r>
              <a:rPr lang="en-US" dirty="0">
                <a:hlinkClick r:id="rId2"/>
              </a:rPr>
              <a:t>www.cs.sjsu.edu/~mak</a:t>
            </a:r>
            <a:endParaRPr lang="en-US" dirty="0"/>
          </a:p>
        </p:txBody>
      </p:sp>
      <p:pic>
        <p:nvPicPr>
          <p:cNvPr id="2053" name="Picture 5" descr="sjsu_logo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2638" y="4591050"/>
            <a:ext cx="1096962" cy="103187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Slide Number Placeholder 1"/>
          <p:cNvSpPr>
            <a:spLocks noGrp="1"/>
          </p:cNvSpPr>
          <p:nvPr>
            <p:ph type="sldNum" sz="quarter" idx="4"/>
          </p:nvPr>
        </p:nvSpPr>
        <p:spPr/>
        <p:txBody>
          <a:bodyPr/>
          <a:lstStyle/>
          <a:p>
            <a:fld id="{91E6F249-8D10-7240-A07E-F66CEC252905}" type="slidenum">
              <a:rPr lang="en-US" smtClean="0"/>
              <a:pPr/>
              <a:t>1</a:t>
            </a:fld>
            <a:endParaRPr lang="en-US"/>
          </a:p>
        </p:txBody>
      </p:sp>
      <p:pic>
        <p:nvPicPr>
          <p:cNvPr id="8" name="Picture 4">
            <a:extLst>
              <a:ext uri="{FF2B5EF4-FFF2-40B4-BE49-F238E27FC236}">
                <a16:creationId xmlns:a16="http://schemas.microsoft.com/office/drawing/2014/main" id="{6E40B1E2-D825-0847-B550-764CAC45D8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527550"/>
            <a:ext cx="1154113" cy="118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67BEC-E8C6-1045-9C23-49E85AB6DA67}"/>
              </a:ext>
            </a:extLst>
          </p:cNvPr>
          <p:cNvSpPr>
            <a:spLocks noGrp="1"/>
          </p:cNvSpPr>
          <p:nvPr>
            <p:ph type="title"/>
          </p:nvPr>
        </p:nvSpPr>
        <p:spPr/>
        <p:txBody>
          <a:bodyPr/>
          <a:lstStyle/>
          <a:p>
            <a:r>
              <a:rPr lang="en-US" dirty="0"/>
              <a:t>Visiting Parse Tree Nodes</a:t>
            </a:r>
            <a:r>
              <a:rPr lang="en-US" i="1" dirty="0"/>
              <a:t>, cont’d</a:t>
            </a:r>
            <a:endParaRPr lang="en-US" dirty="0"/>
          </a:p>
        </p:txBody>
      </p:sp>
      <p:sp>
        <p:nvSpPr>
          <p:cNvPr id="4" name="Slide Number Placeholder 3">
            <a:extLst>
              <a:ext uri="{FF2B5EF4-FFF2-40B4-BE49-F238E27FC236}">
                <a16:creationId xmlns:a16="http://schemas.microsoft.com/office/drawing/2014/main" id="{CD40DA85-FDBC-174C-B693-7EB0F6E0DB25}"/>
              </a:ext>
            </a:extLst>
          </p:cNvPr>
          <p:cNvSpPr>
            <a:spLocks noGrp="1"/>
          </p:cNvSpPr>
          <p:nvPr>
            <p:ph type="sldNum" sz="quarter" idx="12"/>
          </p:nvPr>
        </p:nvSpPr>
        <p:spPr/>
        <p:txBody>
          <a:bodyPr/>
          <a:lstStyle/>
          <a:p>
            <a:fld id="{FED62B2D-F854-104A-9535-9A504E5923E0}" type="slidenum">
              <a:rPr lang="en-US" smtClean="0"/>
              <a:pPr/>
              <a:t>10</a:t>
            </a:fld>
            <a:endParaRPr lang="en-US"/>
          </a:p>
        </p:txBody>
      </p:sp>
      <p:sp>
        <p:nvSpPr>
          <p:cNvPr id="8" name="TextBox 7">
            <a:extLst>
              <a:ext uri="{FF2B5EF4-FFF2-40B4-BE49-F238E27FC236}">
                <a16:creationId xmlns:a16="http://schemas.microsoft.com/office/drawing/2014/main" id="{5A01EE27-87E1-DF4D-B3F1-36E587F716EC}"/>
              </a:ext>
            </a:extLst>
          </p:cNvPr>
          <p:cNvSpPr txBox="1"/>
          <p:nvPr/>
        </p:nvSpPr>
        <p:spPr>
          <a:xfrm>
            <a:off x="1633535" y="1417342"/>
            <a:ext cx="5876930" cy="3754874"/>
          </a:xfrm>
          <a:prstGeom prst="rect">
            <a:avLst/>
          </a:prstGeom>
          <a:solidFill>
            <a:schemeClr val="bg1">
              <a:lumMod val="95000"/>
            </a:schemeClr>
          </a:solidFill>
          <a:ln>
            <a:solidFill>
              <a:schemeClr val="bg1">
                <a:lumMod val="75000"/>
              </a:schemeClr>
            </a:solidFill>
          </a:ln>
        </p:spPr>
        <p:txBody>
          <a:bodyPr wrap="none" rtlCol="0">
            <a:spAutoFit/>
          </a:bodyPr>
          <a:lstStyle/>
          <a:p>
            <a:r>
              <a:rPr lang="en-US" sz="1400" b="1" dirty="0">
                <a:latin typeface="Courier New" panose="02070309020205020404" pitchFamily="49" charset="0"/>
                <a:cs typeface="Courier New" panose="02070309020205020404" pitchFamily="49" charset="0"/>
              </a:rPr>
              <a:t>public Object </a:t>
            </a:r>
            <a:r>
              <a:rPr lang="en-US" sz="1400" b="1" dirty="0">
                <a:solidFill>
                  <a:srgbClr val="B23C00"/>
                </a:solidFill>
                <a:latin typeface="Courier New" panose="02070309020205020404" pitchFamily="49" charset="0"/>
                <a:cs typeface="Courier New" panose="02070309020205020404" pitchFamily="49" charset="0"/>
              </a:rPr>
              <a:t>visit</a:t>
            </a:r>
            <a:r>
              <a:rPr lang="en-US" sz="1400" b="1" dirty="0">
                <a:latin typeface="Courier New" panose="02070309020205020404" pitchFamily="49" charset="0"/>
                <a:cs typeface="Courier New" panose="02070309020205020404" pitchFamily="49" charset="0"/>
              </a:rPr>
              <a:t>(Node node)</a:t>
            </a:r>
          </a:p>
          <a:p>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a:solidFill>
                  <a:srgbClr val="B23C00"/>
                </a:solidFill>
                <a:latin typeface="Courier New" panose="02070309020205020404" pitchFamily="49" charset="0"/>
                <a:cs typeface="Courier New" panose="02070309020205020404" pitchFamily="49" charset="0"/>
              </a:rPr>
              <a:t>switch (</a:t>
            </a:r>
            <a:r>
              <a:rPr lang="en-US" sz="1400" b="1" dirty="0" err="1">
                <a:solidFill>
                  <a:srgbClr val="B23C00"/>
                </a:solidFill>
                <a:latin typeface="Courier New" panose="02070309020205020404" pitchFamily="49" charset="0"/>
                <a:cs typeface="Courier New" panose="02070309020205020404" pitchFamily="49" charset="0"/>
              </a:rPr>
              <a:t>node.type</a:t>
            </a:r>
            <a:r>
              <a:rPr lang="en-US" sz="1400" b="1" dirty="0">
                <a:solidFill>
                  <a:srgbClr val="B23C00"/>
                </a:solidFill>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case PROGRAM :  return </a:t>
            </a:r>
            <a:r>
              <a:rPr lang="en-US" sz="1400" b="1" dirty="0" err="1">
                <a:solidFill>
                  <a:srgbClr val="B23C00"/>
                </a:solidFill>
                <a:latin typeface="Courier New" panose="02070309020205020404" pitchFamily="49" charset="0"/>
                <a:cs typeface="Courier New" panose="02070309020205020404" pitchFamily="49" charset="0"/>
              </a:rPr>
              <a:t>visitProgram</a:t>
            </a:r>
            <a:r>
              <a:rPr lang="en-US" sz="1400" b="1" dirty="0">
                <a:latin typeface="Courier New" panose="02070309020205020404" pitchFamily="49" charset="0"/>
                <a:cs typeface="Courier New" panose="02070309020205020404" pitchFamily="49" charset="0"/>
              </a:rPr>
              <a:t>(node);</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case COMPOUND : </a:t>
            </a:r>
          </a:p>
          <a:p>
            <a:r>
              <a:rPr lang="en-US" sz="1400" b="1" dirty="0">
                <a:latin typeface="Courier New" panose="02070309020205020404" pitchFamily="49" charset="0"/>
                <a:cs typeface="Courier New" panose="02070309020205020404" pitchFamily="49" charset="0"/>
              </a:rPr>
              <a:t>        case ASSIGN :   </a:t>
            </a:r>
          </a:p>
          <a:p>
            <a:r>
              <a:rPr lang="en-US" sz="1400" b="1" dirty="0">
                <a:latin typeface="Courier New" panose="02070309020205020404" pitchFamily="49" charset="0"/>
                <a:cs typeface="Courier New" panose="02070309020205020404" pitchFamily="49" charset="0"/>
              </a:rPr>
              <a:t>        case LOOP : </a:t>
            </a:r>
          </a:p>
          <a:p>
            <a:r>
              <a:rPr lang="en-US" sz="1400" b="1" dirty="0">
                <a:latin typeface="Courier New" panose="02070309020205020404" pitchFamily="49" charset="0"/>
                <a:cs typeface="Courier New" panose="02070309020205020404" pitchFamily="49" charset="0"/>
              </a:rPr>
              <a:t>        case WRITE :</a:t>
            </a:r>
          </a:p>
          <a:p>
            <a:r>
              <a:rPr lang="en-US" sz="1400" b="1" dirty="0">
                <a:latin typeface="Courier New" panose="02070309020205020404" pitchFamily="49" charset="0"/>
                <a:cs typeface="Courier New" panose="02070309020205020404" pitchFamily="49" charset="0"/>
              </a:rPr>
              <a:t>        case WRITELN :  return </a:t>
            </a:r>
            <a:r>
              <a:rPr lang="en-US" sz="1400" b="1" dirty="0" err="1">
                <a:solidFill>
                  <a:srgbClr val="B23C00"/>
                </a:solidFill>
                <a:latin typeface="Courier New" panose="02070309020205020404" pitchFamily="49" charset="0"/>
                <a:cs typeface="Courier New" panose="02070309020205020404" pitchFamily="49" charset="0"/>
              </a:rPr>
              <a:t>visitStatement</a:t>
            </a:r>
            <a:r>
              <a:rPr lang="en-US" sz="1400" b="1" dirty="0">
                <a:latin typeface="Courier New" panose="02070309020205020404" pitchFamily="49" charset="0"/>
                <a:cs typeface="Courier New" panose="02070309020205020404" pitchFamily="49" charset="0"/>
              </a:rPr>
              <a:t>(node);</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case TEST:      return </a:t>
            </a:r>
            <a:r>
              <a:rPr lang="en-US" sz="1400" b="1" dirty="0" err="1">
                <a:solidFill>
                  <a:srgbClr val="B23C00"/>
                </a:solidFill>
                <a:latin typeface="Courier New" panose="02070309020205020404" pitchFamily="49" charset="0"/>
                <a:cs typeface="Courier New" panose="02070309020205020404" pitchFamily="49" charset="0"/>
              </a:rPr>
              <a:t>visitTest</a:t>
            </a:r>
            <a:r>
              <a:rPr lang="en-US" sz="1400" b="1" dirty="0">
                <a:latin typeface="Courier New" panose="02070309020205020404" pitchFamily="49" charset="0"/>
                <a:cs typeface="Courier New" panose="02070309020205020404" pitchFamily="49" charset="0"/>
              </a:rPr>
              <a:t>(node);</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default :       return </a:t>
            </a:r>
            <a:r>
              <a:rPr lang="en-US" sz="1400" b="1" dirty="0" err="1">
                <a:solidFill>
                  <a:srgbClr val="B23C00"/>
                </a:solidFill>
                <a:latin typeface="Courier New" panose="02070309020205020404" pitchFamily="49" charset="0"/>
                <a:cs typeface="Courier New" panose="02070309020205020404" pitchFamily="49" charset="0"/>
              </a:rPr>
              <a:t>visitExpression</a:t>
            </a:r>
            <a:r>
              <a:rPr lang="en-US" sz="1400" b="1" dirty="0">
                <a:latin typeface="Courier New" panose="02070309020205020404" pitchFamily="49" charset="0"/>
                <a:cs typeface="Courier New" panose="02070309020205020404" pitchFamily="49" charset="0"/>
              </a:rPr>
              <a:t>(node);</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a:t>
            </a:r>
          </a:p>
        </p:txBody>
      </p:sp>
      <p:pic>
        <p:nvPicPr>
          <p:cNvPr id="9" name="Picture 8" descr="A screenshot of a cell phone&#10;&#10;Description automatically generated">
            <a:extLst>
              <a:ext uri="{FF2B5EF4-FFF2-40B4-BE49-F238E27FC236}">
                <a16:creationId xmlns:a16="http://schemas.microsoft.com/office/drawing/2014/main" id="{48120F03-469D-C64F-A9BA-87C2543A262C}"/>
              </a:ext>
            </a:extLst>
          </p:cNvPr>
          <p:cNvPicPr>
            <a:picLocks noChangeAspect="1"/>
          </p:cNvPicPr>
          <p:nvPr/>
        </p:nvPicPr>
        <p:blipFill>
          <a:blip r:embed="rId2"/>
          <a:stretch>
            <a:fillRect/>
          </a:stretch>
        </p:blipFill>
        <p:spPr>
          <a:xfrm>
            <a:off x="3267701" y="4849194"/>
            <a:ext cx="2608598" cy="1347127"/>
          </a:xfrm>
          <a:prstGeom prst="rect">
            <a:avLst/>
          </a:prstGeom>
        </p:spPr>
      </p:pic>
      <p:sp>
        <p:nvSpPr>
          <p:cNvPr id="12" name="TextBox 11">
            <a:extLst>
              <a:ext uri="{FF2B5EF4-FFF2-40B4-BE49-F238E27FC236}">
                <a16:creationId xmlns:a16="http://schemas.microsoft.com/office/drawing/2014/main" id="{EFB1891B-921E-6B4C-A245-6E8D7FED27AE}"/>
              </a:ext>
            </a:extLst>
          </p:cNvPr>
          <p:cNvSpPr txBox="1"/>
          <p:nvPr/>
        </p:nvSpPr>
        <p:spPr>
          <a:xfrm>
            <a:off x="5943585" y="1248065"/>
            <a:ext cx="1415644" cy="338554"/>
          </a:xfrm>
          <a:prstGeom prst="rect">
            <a:avLst/>
          </a:prstGeom>
          <a:solidFill>
            <a:srgbClr val="0033CC"/>
          </a:solidFill>
        </p:spPr>
        <p:txBody>
          <a:bodyPr wrap="none" rtlCol="0">
            <a:spAutoFit/>
          </a:bodyPr>
          <a:lstStyle/>
          <a:p>
            <a:r>
              <a:rPr lang="en-US" dirty="0" err="1">
                <a:solidFill>
                  <a:srgbClr val="FFFF00"/>
                </a:solidFill>
              </a:rPr>
              <a:t>Executor.java</a:t>
            </a:r>
            <a:endParaRPr lang="en-US" dirty="0">
              <a:solidFill>
                <a:srgbClr val="FFFF00"/>
              </a:solidFill>
            </a:endParaRPr>
          </a:p>
        </p:txBody>
      </p:sp>
      <p:sp>
        <p:nvSpPr>
          <p:cNvPr id="10" name="TextBox 9">
            <a:extLst>
              <a:ext uri="{FF2B5EF4-FFF2-40B4-BE49-F238E27FC236}">
                <a16:creationId xmlns:a16="http://schemas.microsoft.com/office/drawing/2014/main" id="{8F88A6DA-54E9-1B4F-BC1A-38AD7E4A64F7}"/>
              </a:ext>
            </a:extLst>
          </p:cNvPr>
          <p:cNvSpPr txBox="1"/>
          <p:nvPr/>
        </p:nvSpPr>
        <p:spPr>
          <a:xfrm>
            <a:off x="6615027" y="5477970"/>
            <a:ext cx="1790875" cy="338554"/>
          </a:xfrm>
          <a:prstGeom prst="rect">
            <a:avLst/>
          </a:prstGeom>
          <a:solidFill>
            <a:srgbClr val="008000"/>
          </a:solidFill>
        </p:spPr>
        <p:txBody>
          <a:bodyPr wrap="none" rtlCol="0">
            <a:spAutoFit/>
          </a:bodyPr>
          <a:lstStyle/>
          <a:p>
            <a:r>
              <a:rPr lang="en-US" dirty="0">
                <a:solidFill>
                  <a:srgbClr val="FFFF00"/>
                </a:solidFill>
              </a:rPr>
              <a:t>package backend</a:t>
            </a:r>
          </a:p>
        </p:txBody>
      </p:sp>
    </p:spTree>
    <p:extLst>
      <p:ext uri="{BB962C8B-B14F-4D97-AF65-F5344CB8AC3E}">
        <p14:creationId xmlns:p14="http://schemas.microsoft.com/office/powerpoint/2010/main" val="3422631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95344-AAB2-2F40-BE5E-35367DA53D13}"/>
              </a:ext>
            </a:extLst>
          </p:cNvPr>
          <p:cNvSpPr>
            <a:spLocks noGrp="1"/>
          </p:cNvSpPr>
          <p:nvPr>
            <p:ph type="title"/>
          </p:nvPr>
        </p:nvSpPr>
        <p:spPr/>
        <p:txBody>
          <a:bodyPr/>
          <a:lstStyle/>
          <a:p>
            <a:r>
              <a:rPr lang="en-US" dirty="0"/>
              <a:t>Visiting Parse Tree Nodes</a:t>
            </a:r>
            <a:r>
              <a:rPr lang="en-US" i="1" dirty="0"/>
              <a:t>, cont’d</a:t>
            </a:r>
            <a:endParaRPr lang="en-US" dirty="0"/>
          </a:p>
        </p:txBody>
      </p:sp>
      <p:sp>
        <p:nvSpPr>
          <p:cNvPr id="3" name="Content Placeholder 2">
            <a:extLst>
              <a:ext uri="{FF2B5EF4-FFF2-40B4-BE49-F238E27FC236}">
                <a16:creationId xmlns:a16="http://schemas.microsoft.com/office/drawing/2014/main" id="{0110FFAB-0C1F-FE4A-A59E-971E90B7C68A}"/>
              </a:ext>
            </a:extLst>
          </p:cNvPr>
          <p:cNvSpPr>
            <a:spLocks noGrp="1"/>
          </p:cNvSpPr>
          <p:nvPr>
            <p:ph idx="1"/>
          </p:nvPr>
        </p:nvSpPr>
        <p:spPr/>
        <p:txBody>
          <a:bodyPr/>
          <a:lstStyle/>
          <a:p>
            <a:r>
              <a:rPr lang="en-US" dirty="0"/>
              <a:t>Each visit method returns a value.</a:t>
            </a:r>
          </a:p>
          <a:p>
            <a:pPr lvl="4"/>
            <a:endParaRPr lang="en-US" dirty="0"/>
          </a:p>
          <a:p>
            <a:r>
              <a:rPr lang="en-US" dirty="0"/>
              <a:t>Most visit methods return </a:t>
            </a:r>
            <a:r>
              <a:rPr lang="en-US" b="1" dirty="0">
                <a:solidFill>
                  <a:srgbClr val="0033CC"/>
                </a:solidFill>
                <a:latin typeface="Courier New" panose="02070309020205020404" pitchFamily="49" charset="0"/>
                <a:cs typeface="Courier New" panose="02070309020205020404" pitchFamily="49" charset="0"/>
              </a:rPr>
              <a:t>null</a:t>
            </a:r>
            <a:r>
              <a:rPr lang="en-US" dirty="0"/>
              <a:t>. </a:t>
            </a:r>
          </a:p>
          <a:p>
            <a:pPr lvl="4"/>
            <a:endParaRPr lang="en-US" dirty="0"/>
          </a:p>
          <a:p>
            <a:r>
              <a:rPr lang="en-US" dirty="0"/>
              <a:t>But visit methods for </a:t>
            </a:r>
            <a:r>
              <a:rPr lang="en-US" u="sng" dirty="0"/>
              <a:t>expression nodes</a:t>
            </a:r>
            <a:r>
              <a:rPr lang="en-US" dirty="0"/>
              <a:t> </a:t>
            </a:r>
            <a:br>
              <a:rPr lang="en-US" dirty="0"/>
            </a:br>
            <a:r>
              <a:rPr lang="en-US" dirty="0"/>
              <a:t>each returns a value that the visit calculated.</a:t>
            </a:r>
          </a:p>
          <a:p>
            <a:pPr lvl="4"/>
            <a:endParaRPr lang="en-US" dirty="0"/>
          </a:p>
          <a:p>
            <a:r>
              <a:rPr lang="en-US" dirty="0"/>
              <a:t>The return type is type </a:t>
            </a:r>
            <a:r>
              <a:rPr lang="en-US" b="1" dirty="0">
                <a:solidFill>
                  <a:srgbClr val="0033CC"/>
                </a:solidFill>
                <a:latin typeface="Courier New" panose="02070309020205020404" pitchFamily="49" charset="0"/>
                <a:cs typeface="Courier New" panose="02070309020205020404" pitchFamily="49" charset="0"/>
              </a:rPr>
              <a:t>Object</a:t>
            </a:r>
            <a:r>
              <a:rPr lang="en-US" dirty="0"/>
              <a:t> to enable returning a value of any scalar type or a </a:t>
            </a:r>
            <a:r>
              <a:rPr lang="en-US" b="1" dirty="0">
                <a:solidFill>
                  <a:srgbClr val="0033CC"/>
                </a:solidFill>
                <a:latin typeface="Courier New" panose="02070309020205020404" pitchFamily="49" charset="0"/>
                <a:cs typeface="Courier New" panose="02070309020205020404" pitchFamily="49" charset="0"/>
              </a:rPr>
              <a:t>String</a:t>
            </a:r>
            <a:r>
              <a:rPr lang="en-US" dirty="0"/>
              <a:t> value.</a:t>
            </a:r>
          </a:p>
        </p:txBody>
      </p:sp>
      <p:sp>
        <p:nvSpPr>
          <p:cNvPr id="4" name="Slide Number Placeholder 3">
            <a:extLst>
              <a:ext uri="{FF2B5EF4-FFF2-40B4-BE49-F238E27FC236}">
                <a16:creationId xmlns:a16="http://schemas.microsoft.com/office/drawing/2014/main" id="{EB45AC07-FEC6-7840-AF71-7817AFC8CF96}"/>
              </a:ext>
            </a:extLst>
          </p:cNvPr>
          <p:cNvSpPr>
            <a:spLocks noGrp="1"/>
          </p:cNvSpPr>
          <p:nvPr>
            <p:ph type="sldNum" sz="quarter" idx="12"/>
          </p:nvPr>
        </p:nvSpPr>
        <p:spPr/>
        <p:txBody>
          <a:bodyPr/>
          <a:lstStyle/>
          <a:p>
            <a:fld id="{FED62B2D-F854-104A-9535-9A504E5923E0}" type="slidenum">
              <a:rPr lang="en-US" smtClean="0"/>
              <a:pPr/>
              <a:t>11</a:t>
            </a:fld>
            <a:endParaRPr lang="en-US"/>
          </a:p>
        </p:txBody>
      </p:sp>
    </p:spTree>
    <p:extLst>
      <p:ext uri="{BB962C8B-B14F-4D97-AF65-F5344CB8AC3E}">
        <p14:creationId xmlns:p14="http://schemas.microsoft.com/office/powerpoint/2010/main" val="378926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6227-CBA7-5246-9E7F-B15FA60B831E}"/>
              </a:ext>
            </a:extLst>
          </p:cNvPr>
          <p:cNvSpPr>
            <a:spLocks noGrp="1"/>
          </p:cNvSpPr>
          <p:nvPr>
            <p:ph type="title"/>
          </p:nvPr>
        </p:nvSpPr>
        <p:spPr/>
        <p:txBody>
          <a:bodyPr/>
          <a:lstStyle/>
          <a:p>
            <a:r>
              <a:rPr lang="en-US" dirty="0"/>
              <a:t>Visiting Parse Tree Nodes</a:t>
            </a:r>
            <a:r>
              <a:rPr lang="en-US" i="1" dirty="0"/>
              <a:t>, cont’d</a:t>
            </a:r>
            <a:endParaRPr lang="en-US" dirty="0"/>
          </a:p>
        </p:txBody>
      </p:sp>
      <p:sp>
        <p:nvSpPr>
          <p:cNvPr id="4" name="Slide Number Placeholder 3">
            <a:extLst>
              <a:ext uri="{FF2B5EF4-FFF2-40B4-BE49-F238E27FC236}">
                <a16:creationId xmlns:a16="http://schemas.microsoft.com/office/drawing/2014/main" id="{CDABC96E-8F53-E54E-8B69-0F65A06B9D4C}"/>
              </a:ext>
            </a:extLst>
          </p:cNvPr>
          <p:cNvSpPr>
            <a:spLocks noGrp="1"/>
          </p:cNvSpPr>
          <p:nvPr>
            <p:ph type="sldNum" sz="quarter" idx="12"/>
          </p:nvPr>
        </p:nvSpPr>
        <p:spPr/>
        <p:txBody>
          <a:bodyPr/>
          <a:lstStyle/>
          <a:p>
            <a:fld id="{FED62B2D-F854-104A-9535-9A504E5923E0}" type="slidenum">
              <a:rPr lang="en-US" smtClean="0"/>
              <a:pPr/>
              <a:t>12</a:t>
            </a:fld>
            <a:endParaRPr lang="en-US"/>
          </a:p>
        </p:txBody>
      </p:sp>
      <p:sp>
        <p:nvSpPr>
          <p:cNvPr id="5" name="TextBox 4">
            <a:extLst>
              <a:ext uri="{FF2B5EF4-FFF2-40B4-BE49-F238E27FC236}">
                <a16:creationId xmlns:a16="http://schemas.microsoft.com/office/drawing/2014/main" id="{FE9B3455-6CFA-E844-BD44-57E32FDDBBBD}"/>
              </a:ext>
            </a:extLst>
          </p:cNvPr>
          <p:cNvSpPr txBox="1"/>
          <p:nvPr/>
        </p:nvSpPr>
        <p:spPr>
          <a:xfrm>
            <a:off x="1582169" y="1454583"/>
            <a:ext cx="5769528" cy="1169551"/>
          </a:xfrm>
          <a:prstGeom prst="rect">
            <a:avLst/>
          </a:prstGeom>
          <a:solidFill>
            <a:schemeClr val="bg1">
              <a:lumMod val="95000"/>
            </a:schemeClr>
          </a:solidFill>
          <a:ln>
            <a:solidFill>
              <a:schemeClr val="bg1">
                <a:lumMod val="75000"/>
              </a:schemeClr>
            </a:solidFill>
          </a:ln>
        </p:spPr>
        <p:txBody>
          <a:bodyPr wrap="none" rtlCol="0">
            <a:spAutoFit/>
          </a:bodyPr>
          <a:lstStyle/>
          <a:p>
            <a:r>
              <a:rPr lang="en-US" sz="1400" b="1" dirty="0">
                <a:latin typeface="Courier New" panose="02070309020205020404" pitchFamily="49" charset="0"/>
                <a:cs typeface="Courier New" panose="02070309020205020404" pitchFamily="49" charset="0"/>
              </a:rPr>
              <a:t>private Object </a:t>
            </a:r>
            <a:r>
              <a:rPr lang="en-US" sz="1400" b="1" dirty="0" err="1">
                <a:solidFill>
                  <a:srgbClr val="B23C00"/>
                </a:solidFill>
                <a:latin typeface="Courier New" panose="02070309020205020404" pitchFamily="49" charset="0"/>
                <a:cs typeface="Courier New" panose="02070309020205020404" pitchFamily="49" charset="0"/>
              </a:rPr>
              <a:t>visitProgram</a:t>
            </a:r>
            <a:r>
              <a:rPr lang="en-US" sz="1400" b="1" dirty="0">
                <a:latin typeface="Courier New" panose="02070309020205020404" pitchFamily="49" charset="0"/>
                <a:cs typeface="Courier New" panose="02070309020205020404" pitchFamily="49" charset="0"/>
              </a:rPr>
              <a:t>(Node </a:t>
            </a:r>
            <a:r>
              <a:rPr lang="en-US" sz="1400" b="1" dirty="0" err="1">
                <a:latin typeface="Courier New" panose="02070309020205020404" pitchFamily="49" charset="0"/>
                <a:cs typeface="Courier New" panose="02070309020205020404" pitchFamily="49" charset="0"/>
              </a:rPr>
              <a:t>programNode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Node </a:t>
            </a:r>
            <a:r>
              <a:rPr lang="en-US" sz="1400" b="1" dirty="0" err="1">
                <a:latin typeface="Courier New" panose="02070309020205020404" pitchFamily="49" charset="0"/>
                <a:cs typeface="Courier New" panose="02070309020205020404" pitchFamily="49" charset="0"/>
              </a:rPr>
              <a:t>compoundNode</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programNode.children.get</a:t>
            </a:r>
            <a:r>
              <a:rPr lang="en-US" sz="1400" b="1" dirty="0">
                <a:latin typeface="Courier New" panose="02070309020205020404" pitchFamily="49" charset="0"/>
                <a:cs typeface="Courier New" panose="02070309020205020404" pitchFamily="49" charset="0"/>
              </a:rPr>
              <a:t>(0);</a:t>
            </a:r>
          </a:p>
          <a:p>
            <a:r>
              <a:rPr lang="en-US" sz="1400" b="1" dirty="0">
                <a:latin typeface="Courier New" panose="02070309020205020404" pitchFamily="49" charset="0"/>
                <a:cs typeface="Courier New" panose="02070309020205020404" pitchFamily="49" charset="0"/>
              </a:rPr>
              <a:t>    </a:t>
            </a:r>
            <a:r>
              <a:rPr lang="en-US" sz="1400" b="1" dirty="0">
                <a:solidFill>
                  <a:srgbClr val="B23C00"/>
                </a:solidFill>
                <a:latin typeface="Courier New" panose="02070309020205020404" pitchFamily="49" charset="0"/>
                <a:cs typeface="Courier New" panose="02070309020205020404" pitchFamily="49" charset="0"/>
              </a:rPr>
              <a:t>return visit(</a:t>
            </a:r>
            <a:r>
              <a:rPr lang="en-US" sz="1400" b="1" dirty="0" err="1">
                <a:solidFill>
                  <a:srgbClr val="B23C00"/>
                </a:solidFill>
                <a:latin typeface="Courier New" panose="02070309020205020404" pitchFamily="49" charset="0"/>
                <a:cs typeface="Courier New" panose="02070309020205020404" pitchFamily="49" charset="0"/>
              </a:rPr>
              <a:t>compoundNode</a:t>
            </a:r>
            <a:r>
              <a:rPr lang="en-US" sz="1400" b="1" dirty="0">
                <a:solidFill>
                  <a:srgbClr val="B23C00"/>
                </a:solidFill>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AA483824-3D58-7B49-9DF9-96A88D4414E2}"/>
              </a:ext>
            </a:extLst>
          </p:cNvPr>
          <p:cNvSpPr txBox="1"/>
          <p:nvPr/>
        </p:nvSpPr>
        <p:spPr>
          <a:xfrm>
            <a:off x="400756" y="2958395"/>
            <a:ext cx="8132354" cy="1384995"/>
          </a:xfrm>
          <a:prstGeom prst="rect">
            <a:avLst/>
          </a:prstGeom>
          <a:solidFill>
            <a:schemeClr val="bg1">
              <a:lumMod val="95000"/>
            </a:schemeClr>
          </a:solidFill>
          <a:ln>
            <a:solidFill>
              <a:schemeClr val="bg1">
                <a:lumMod val="75000"/>
              </a:schemeClr>
            </a:solidFill>
          </a:ln>
        </p:spPr>
        <p:txBody>
          <a:bodyPr wrap="none" rtlCol="0">
            <a:spAutoFit/>
          </a:bodyPr>
          <a:lstStyle/>
          <a:p>
            <a:r>
              <a:rPr lang="en-US" sz="1400" b="1" dirty="0">
                <a:latin typeface="Courier New" panose="02070309020205020404" pitchFamily="49" charset="0"/>
                <a:cs typeface="Courier New" panose="02070309020205020404" pitchFamily="49" charset="0"/>
              </a:rPr>
              <a:t>private Object </a:t>
            </a:r>
            <a:r>
              <a:rPr lang="en-US" sz="1400" b="1" dirty="0" err="1">
                <a:solidFill>
                  <a:srgbClr val="B23C00"/>
                </a:solidFill>
                <a:latin typeface="Courier New" panose="02070309020205020404" pitchFamily="49" charset="0"/>
                <a:cs typeface="Courier New" panose="02070309020205020404" pitchFamily="49" charset="0"/>
              </a:rPr>
              <a:t>visitCompound</a:t>
            </a:r>
            <a:r>
              <a:rPr lang="en-US" sz="1400" b="1" dirty="0">
                <a:latin typeface="Courier New" panose="02070309020205020404" pitchFamily="49" charset="0"/>
                <a:cs typeface="Courier New" panose="02070309020205020404" pitchFamily="49" charset="0"/>
              </a:rPr>
              <a:t>(Node </a:t>
            </a:r>
            <a:r>
              <a:rPr lang="en-US" sz="1400" b="1" dirty="0" err="1">
                <a:latin typeface="Courier New" panose="02070309020205020404" pitchFamily="49" charset="0"/>
                <a:cs typeface="Courier New" panose="02070309020205020404" pitchFamily="49" charset="0"/>
              </a:rPr>
              <a:t>compoundNode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for (Node </a:t>
            </a:r>
            <a:r>
              <a:rPr lang="en-US" sz="1400" b="1" dirty="0" err="1">
                <a:latin typeface="Courier New" panose="02070309020205020404" pitchFamily="49" charset="0"/>
                <a:cs typeface="Courier New" panose="02070309020205020404" pitchFamily="49" charset="0"/>
              </a:rPr>
              <a:t>statementNode</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compoundNode.children</a:t>
            </a:r>
            <a:r>
              <a:rPr lang="en-US" sz="1400" b="1" dirty="0">
                <a:latin typeface="Courier New" panose="02070309020205020404" pitchFamily="49" charset="0"/>
                <a:cs typeface="Courier New" panose="02070309020205020404" pitchFamily="49" charset="0"/>
              </a:rPr>
              <a:t>) </a:t>
            </a:r>
            <a:r>
              <a:rPr lang="en-US" sz="1400" b="1" dirty="0">
                <a:solidFill>
                  <a:srgbClr val="B23C00"/>
                </a:solidFill>
                <a:latin typeface="Courier New" panose="02070309020205020404" pitchFamily="49" charset="0"/>
                <a:cs typeface="Courier New" panose="02070309020205020404" pitchFamily="49" charset="0"/>
              </a:rPr>
              <a:t>visit(</a:t>
            </a:r>
            <a:r>
              <a:rPr lang="en-US" sz="1400" b="1" dirty="0" err="1">
                <a:solidFill>
                  <a:srgbClr val="B23C00"/>
                </a:solidFill>
                <a:latin typeface="Courier New" panose="02070309020205020404" pitchFamily="49" charset="0"/>
                <a:cs typeface="Courier New" panose="02070309020205020404" pitchFamily="49" charset="0"/>
              </a:rPr>
              <a:t>statementNode</a:t>
            </a:r>
            <a:r>
              <a:rPr lang="en-US" sz="1400" b="1" dirty="0">
                <a:solidFill>
                  <a:srgbClr val="B23C00"/>
                </a:solidFill>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return null;</a:t>
            </a:r>
          </a:p>
          <a:p>
            <a:r>
              <a:rPr lang="en-US" sz="1400" b="1" dirty="0">
                <a:latin typeface="Courier New" panose="02070309020205020404" pitchFamily="49" charset="0"/>
                <a:cs typeface="Courier New" panose="02070309020205020404" pitchFamily="49" charset="0"/>
              </a:rPr>
              <a:t>}</a:t>
            </a:r>
          </a:p>
        </p:txBody>
      </p:sp>
      <p:pic>
        <p:nvPicPr>
          <p:cNvPr id="7" name="Picture 6" descr="A screenshot of a cell phone&#10;&#10;Description automatically generated">
            <a:extLst>
              <a:ext uri="{FF2B5EF4-FFF2-40B4-BE49-F238E27FC236}">
                <a16:creationId xmlns:a16="http://schemas.microsoft.com/office/drawing/2014/main" id="{5029665E-FD56-8A40-8444-5BC6769BED7E}"/>
              </a:ext>
            </a:extLst>
          </p:cNvPr>
          <p:cNvPicPr>
            <a:picLocks noChangeAspect="1"/>
          </p:cNvPicPr>
          <p:nvPr/>
        </p:nvPicPr>
        <p:blipFill>
          <a:blip r:embed="rId2"/>
          <a:stretch>
            <a:fillRect/>
          </a:stretch>
        </p:blipFill>
        <p:spPr>
          <a:xfrm>
            <a:off x="3267701" y="4642295"/>
            <a:ext cx="2608598" cy="1347127"/>
          </a:xfrm>
          <a:prstGeom prst="rect">
            <a:avLst/>
          </a:prstGeom>
        </p:spPr>
      </p:pic>
      <p:sp>
        <p:nvSpPr>
          <p:cNvPr id="8" name="TextBox 7">
            <a:extLst>
              <a:ext uri="{FF2B5EF4-FFF2-40B4-BE49-F238E27FC236}">
                <a16:creationId xmlns:a16="http://schemas.microsoft.com/office/drawing/2014/main" id="{45EAC7D9-9590-A949-843D-BA053FFABC78}"/>
              </a:ext>
            </a:extLst>
          </p:cNvPr>
          <p:cNvSpPr txBox="1"/>
          <p:nvPr/>
        </p:nvSpPr>
        <p:spPr>
          <a:xfrm>
            <a:off x="5760707" y="2454857"/>
            <a:ext cx="1415644" cy="338554"/>
          </a:xfrm>
          <a:prstGeom prst="rect">
            <a:avLst/>
          </a:prstGeom>
          <a:solidFill>
            <a:srgbClr val="0033CC"/>
          </a:solidFill>
        </p:spPr>
        <p:txBody>
          <a:bodyPr wrap="none" rtlCol="0">
            <a:spAutoFit/>
          </a:bodyPr>
          <a:lstStyle/>
          <a:p>
            <a:r>
              <a:rPr lang="en-US" dirty="0" err="1">
                <a:solidFill>
                  <a:srgbClr val="FFFF00"/>
                </a:solidFill>
              </a:rPr>
              <a:t>Executor.java</a:t>
            </a:r>
            <a:endParaRPr lang="en-US" dirty="0">
              <a:solidFill>
                <a:srgbClr val="FFFF00"/>
              </a:solidFill>
            </a:endParaRPr>
          </a:p>
        </p:txBody>
      </p:sp>
      <p:sp>
        <p:nvSpPr>
          <p:cNvPr id="9" name="TextBox 8">
            <a:extLst>
              <a:ext uri="{FF2B5EF4-FFF2-40B4-BE49-F238E27FC236}">
                <a16:creationId xmlns:a16="http://schemas.microsoft.com/office/drawing/2014/main" id="{D9509A7C-C935-4F43-B92B-1114C469D1EB}"/>
              </a:ext>
            </a:extLst>
          </p:cNvPr>
          <p:cNvSpPr txBox="1"/>
          <p:nvPr/>
        </p:nvSpPr>
        <p:spPr>
          <a:xfrm>
            <a:off x="6951097" y="4169820"/>
            <a:ext cx="1415644" cy="338554"/>
          </a:xfrm>
          <a:prstGeom prst="rect">
            <a:avLst/>
          </a:prstGeom>
          <a:solidFill>
            <a:srgbClr val="0033CC"/>
          </a:solidFill>
        </p:spPr>
        <p:txBody>
          <a:bodyPr wrap="none" rtlCol="0">
            <a:spAutoFit/>
          </a:bodyPr>
          <a:lstStyle/>
          <a:p>
            <a:r>
              <a:rPr lang="en-US" dirty="0" err="1">
                <a:solidFill>
                  <a:srgbClr val="FFFF00"/>
                </a:solidFill>
              </a:rPr>
              <a:t>Executor.java</a:t>
            </a:r>
            <a:endParaRPr lang="en-US" dirty="0">
              <a:solidFill>
                <a:srgbClr val="FFFF00"/>
              </a:solidFill>
            </a:endParaRPr>
          </a:p>
        </p:txBody>
      </p:sp>
    </p:spTree>
    <p:extLst>
      <p:ext uri="{BB962C8B-B14F-4D97-AF65-F5344CB8AC3E}">
        <p14:creationId xmlns:p14="http://schemas.microsoft.com/office/powerpoint/2010/main" val="1746556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F434-237C-5E43-B910-A1BFC83CCE02}"/>
              </a:ext>
            </a:extLst>
          </p:cNvPr>
          <p:cNvSpPr>
            <a:spLocks noGrp="1"/>
          </p:cNvSpPr>
          <p:nvPr>
            <p:ph type="title"/>
          </p:nvPr>
        </p:nvSpPr>
        <p:spPr/>
        <p:txBody>
          <a:bodyPr/>
          <a:lstStyle/>
          <a:p>
            <a:r>
              <a:rPr lang="en-US" dirty="0"/>
              <a:t>Visiting Parse Tree Nodes</a:t>
            </a:r>
            <a:r>
              <a:rPr lang="en-US" i="1" dirty="0"/>
              <a:t>, cont’d</a:t>
            </a:r>
            <a:endParaRPr lang="en-US" dirty="0"/>
          </a:p>
        </p:txBody>
      </p:sp>
      <p:sp>
        <p:nvSpPr>
          <p:cNvPr id="4" name="Slide Number Placeholder 3">
            <a:extLst>
              <a:ext uri="{FF2B5EF4-FFF2-40B4-BE49-F238E27FC236}">
                <a16:creationId xmlns:a16="http://schemas.microsoft.com/office/drawing/2014/main" id="{15162F70-D3F6-1642-89E1-64C85963C0BA}"/>
              </a:ext>
            </a:extLst>
          </p:cNvPr>
          <p:cNvSpPr>
            <a:spLocks noGrp="1"/>
          </p:cNvSpPr>
          <p:nvPr>
            <p:ph type="sldNum" sz="quarter" idx="12"/>
          </p:nvPr>
        </p:nvSpPr>
        <p:spPr/>
        <p:txBody>
          <a:bodyPr/>
          <a:lstStyle/>
          <a:p>
            <a:fld id="{FED62B2D-F854-104A-9535-9A504E5923E0}" type="slidenum">
              <a:rPr lang="en-US" smtClean="0"/>
              <a:pPr/>
              <a:t>13</a:t>
            </a:fld>
            <a:endParaRPr lang="en-US"/>
          </a:p>
        </p:txBody>
      </p:sp>
      <p:sp>
        <p:nvSpPr>
          <p:cNvPr id="5" name="TextBox 4">
            <a:extLst>
              <a:ext uri="{FF2B5EF4-FFF2-40B4-BE49-F238E27FC236}">
                <a16:creationId xmlns:a16="http://schemas.microsoft.com/office/drawing/2014/main" id="{83CCD127-8D43-7146-AD18-C12EC8669B15}"/>
              </a:ext>
            </a:extLst>
          </p:cNvPr>
          <p:cNvSpPr txBox="1"/>
          <p:nvPr/>
        </p:nvSpPr>
        <p:spPr>
          <a:xfrm>
            <a:off x="1203930" y="1325903"/>
            <a:ext cx="6736139" cy="3323987"/>
          </a:xfrm>
          <a:prstGeom prst="rect">
            <a:avLst/>
          </a:prstGeom>
          <a:solidFill>
            <a:schemeClr val="bg1">
              <a:lumMod val="95000"/>
            </a:schemeClr>
          </a:solidFill>
          <a:ln>
            <a:solidFill>
              <a:schemeClr val="bg1">
                <a:lumMod val="75000"/>
              </a:schemeClr>
            </a:solidFill>
          </a:ln>
        </p:spPr>
        <p:txBody>
          <a:bodyPr wrap="none" rtlCol="0">
            <a:spAutoFit/>
          </a:bodyPr>
          <a:lstStyle/>
          <a:p>
            <a:r>
              <a:rPr lang="en-US" sz="1400" b="1" dirty="0">
                <a:latin typeface="Courier New" panose="02070309020205020404" pitchFamily="49" charset="0"/>
                <a:cs typeface="Courier New" panose="02070309020205020404" pitchFamily="49" charset="0"/>
              </a:rPr>
              <a:t>private Object </a:t>
            </a:r>
            <a:r>
              <a:rPr lang="en-US" sz="1400" b="1" dirty="0" err="1">
                <a:solidFill>
                  <a:srgbClr val="B23C00"/>
                </a:solidFill>
                <a:latin typeface="Courier New" panose="02070309020205020404" pitchFamily="49" charset="0"/>
                <a:cs typeface="Courier New" panose="02070309020205020404" pitchFamily="49" charset="0"/>
              </a:rPr>
              <a:t>visitStatement</a:t>
            </a:r>
            <a:r>
              <a:rPr lang="en-US" sz="1400" b="1" dirty="0">
                <a:latin typeface="Courier New" panose="02070309020205020404" pitchFamily="49" charset="0"/>
                <a:cs typeface="Courier New" panose="02070309020205020404" pitchFamily="49" charset="0"/>
              </a:rPr>
              <a:t>(Node </a:t>
            </a:r>
            <a:r>
              <a:rPr lang="en-US" sz="1400" b="1" dirty="0" err="1">
                <a:latin typeface="Courier New" panose="02070309020205020404" pitchFamily="49" charset="0"/>
                <a:cs typeface="Courier New" panose="02070309020205020404" pitchFamily="49" charset="0"/>
              </a:rPr>
              <a:t>statementNode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lineNumber</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statementNode.lineNumber</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a:solidFill>
                  <a:srgbClr val="B23C00"/>
                </a:solidFill>
                <a:latin typeface="Courier New" panose="02070309020205020404" pitchFamily="49" charset="0"/>
                <a:cs typeface="Courier New" panose="02070309020205020404" pitchFamily="49" charset="0"/>
              </a:rPr>
              <a:t>switch (</a:t>
            </a:r>
            <a:r>
              <a:rPr lang="en-US" sz="1400" b="1" dirty="0" err="1">
                <a:solidFill>
                  <a:srgbClr val="B23C00"/>
                </a:solidFill>
                <a:latin typeface="Courier New" panose="02070309020205020404" pitchFamily="49" charset="0"/>
                <a:cs typeface="Courier New" panose="02070309020205020404" pitchFamily="49" charset="0"/>
              </a:rPr>
              <a:t>statementNode.type</a:t>
            </a:r>
            <a:r>
              <a:rPr lang="en-US" sz="1400" b="1" dirty="0">
                <a:solidFill>
                  <a:srgbClr val="B23C00"/>
                </a:solidFill>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case COMPOUND :  return </a:t>
            </a:r>
            <a:r>
              <a:rPr lang="en-US" sz="1400" b="1" dirty="0" err="1">
                <a:solidFill>
                  <a:srgbClr val="B23C00"/>
                </a:solidFill>
                <a:latin typeface="Courier New" panose="02070309020205020404" pitchFamily="49" charset="0"/>
                <a:cs typeface="Courier New" panose="02070309020205020404" pitchFamily="49" charset="0"/>
              </a:rPr>
              <a:t>visitCompound</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statementNode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case ASSIGN :    return </a:t>
            </a:r>
            <a:r>
              <a:rPr lang="en-US" sz="1400" b="1" dirty="0" err="1">
                <a:solidFill>
                  <a:srgbClr val="B23C00"/>
                </a:solidFill>
                <a:latin typeface="Courier New" panose="02070309020205020404" pitchFamily="49" charset="0"/>
                <a:cs typeface="Courier New" panose="02070309020205020404" pitchFamily="49" charset="0"/>
              </a:rPr>
              <a:t>visitAssign</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statementNode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case LOOP :      return </a:t>
            </a:r>
            <a:r>
              <a:rPr lang="en-US" sz="1400" b="1" dirty="0" err="1">
                <a:solidFill>
                  <a:srgbClr val="B23C00"/>
                </a:solidFill>
                <a:latin typeface="Courier New" panose="02070309020205020404" pitchFamily="49" charset="0"/>
                <a:cs typeface="Courier New" panose="02070309020205020404" pitchFamily="49" charset="0"/>
              </a:rPr>
              <a:t>visitLoop</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statementNode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case WRITE :     return </a:t>
            </a:r>
            <a:r>
              <a:rPr lang="en-US" sz="1400" b="1" dirty="0" err="1">
                <a:solidFill>
                  <a:srgbClr val="B23C00"/>
                </a:solidFill>
                <a:latin typeface="Courier New" panose="02070309020205020404" pitchFamily="49" charset="0"/>
                <a:cs typeface="Courier New" panose="02070309020205020404" pitchFamily="49" charset="0"/>
              </a:rPr>
              <a:t>visitWrite</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statementNode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case WRITELN :   return </a:t>
            </a:r>
            <a:r>
              <a:rPr lang="en-US" sz="1400" b="1" dirty="0" err="1">
                <a:solidFill>
                  <a:srgbClr val="B23C00"/>
                </a:solidFill>
                <a:latin typeface="Courier New" panose="02070309020205020404" pitchFamily="49" charset="0"/>
                <a:cs typeface="Courier New" panose="02070309020205020404" pitchFamily="49" charset="0"/>
              </a:rPr>
              <a:t>visitWriteln</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statementNode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default :        return null;</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a:t>
            </a:r>
          </a:p>
        </p:txBody>
      </p:sp>
      <p:pic>
        <p:nvPicPr>
          <p:cNvPr id="7" name="Picture 6" descr="A screenshot of a cell phone&#10;&#10;Description automatically generated">
            <a:extLst>
              <a:ext uri="{FF2B5EF4-FFF2-40B4-BE49-F238E27FC236}">
                <a16:creationId xmlns:a16="http://schemas.microsoft.com/office/drawing/2014/main" id="{8CB0409F-E264-7742-82F3-9A611171A72C}"/>
              </a:ext>
            </a:extLst>
          </p:cNvPr>
          <p:cNvPicPr>
            <a:picLocks noChangeAspect="1"/>
          </p:cNvPicPr>
          <p:nvPr/>
        </p:nvPicPr>
        <p:blipFill>
          <a:blip r:embed="rId2"/>
          <a:stretch>
            <a:fillRect/>
          </a:stretch>
        </p:blipFill>
        <p:spPr>
          <a:xfrm>
            <a:off x="3267700" y="4800585"/>
            <a:ext cx="2608598" cy="1347127"/>
          </a:xfrm>
          <a:prstGeom prst="rect">
            <a:avLst/>
          </a:prstGeom>
        </p:spPr>
      </p:pic>
      <p:sp>
        <p:nvSpPr>
          <p:cNvPr id="8" name="TextBox 7">
            <a:extLst>
              <a:ext uri="{FF2B5EF4-FFF2-40B4-BE49-F238E27FC236}">
                <a16:creationId xmlns:a16="http://schemas.microsoft.com/office/drawing/2014/main" id="{48E399B8-DC3D-7346-B400-52DB2EAA719A}"/>
              </a:ext>
            </a:extLst>
          </p:cNvPr>
          <p:cNvSpPr txBox="1"/>
          <p:nvPr/>
        </p:nvSpPr>
        <p:spPr>
          <a:xfrm>
            <a:off x="6400780" y="4480613"/>
            <a:ext cx="1415644" cy="338554"/>
          </a:xfrm>
          <a:prstGeom prst="rect">
            <a:avLst/>
          </a:prstGeom>
          <a:solidFill>
            <a:srgbClr val="0033CC"/>
          </a:solidFill>
        </p:spPr>
        <p:txBody>
          <a:bodyPr wrap="none" rtlCol="0">
            <a:spAutoFit/>
          </a:bodyPr>
          <a:lstStyle/>
          <a:p>
            <a:r>
              <a:rPr lang="en-US" dirty="0" err="1">
                <a:solidFill>
                  <a:srgbClr val="FFFF00"/>
                </a:solidFill>
              </a:rPr>
              <a:t>Executor.java</a:t>
            </a:r>
            <a:endParaRPr lang="en-US" dirty="0">
              <a:solidFill>
                <a:srgbClr val="FFFF00"/>
              </a:solidFill>
            </a:endParaRPr>
          </a:p>
        </p:txBody>
      </p:sp>
    </p:spTree>
    <p:extLst>
      <p:ext uri="{BB962C8B-B14F-4D97-AF65-F5344CB8AC3E}">
        <p14:creationId xmlns:p14="http://schemas.microsoft.com/office/powerpoint/2010/main" val="1491043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5872F-E774-1D43-BD03-D3E4EC368054}"/>
              </a:ext>
            </a:extLst>
          </p:cNvPr>
          <p:cNvSpPr>
            <a:spLocks noGrp="1"/>
          </p:cNvSpPr>
          <p:nvPr>
            <p:ph type="title"/>
          </p:nvPr>
        </p:nvSpPr>
        <p:spPr/>
        <p:txBody>
          <a:bodyPr/>
          <a:lstStyle/>
          <a:p>
            <a:r>
              <a:rPr lang="en-US" dirty="0"/>
              <a:t>Visiting Parse Tree Nodes</a:t>
            </a:r>
            <a:r>
              <a:rPr lang="en-US" i="1" dirty="0"/>
              <a:t>, cont’d</a:t>
            </a:r>
            <a:endParaRPr lang="en-US" dirty="0"/>
          </a:p>
        </p:txBody>
      </p:sp>
      <p:sp>
        <p:nvSpPr>
          <p:cNvPr id="4" name="Slide Number Placeholder 3">
            <a:extLst>
              <a:ext uri="{FF2B5EF4-FFF2-40B4-BE49-F238E27FC236}">
                <a16:creationId xmlns:a16="http://schemas.microsoft.com/office/drawing/2014/main" id="{CA4926B3-0748-C743-81AA-E7370A0D8F95}"/>
              </a:ext>
            </a:extLst>
          </p:cNvPr>
          <p:cNvSpPr>
            <a:spLocks noGrp="1"/>
          </p:cNvSpPr>
          <p:nvPr>
            <p:ph type="sldNum" sz="quarter" idx="12"/>
          </p:nvPr>
        </p:nvSpPr>
        <p:spPr/>
        <p:txBody>
          <a:bodyPr/>
          <a:lstStyle/>
          <a:p>
            <a:fld id="{FED62B2D-F854-104A-9535-9A504E5923E0}" type="slidenum">
              <a:rPr lang="en-US" smtClean="0"/>
              <a:pPr/>
              <a:t>14</a:t>
            </a:fld>
            <a:endParaRPr lang="en-US"/>
          </a:p>
        </p:txBody>
      </p:sp>
      <p:sp>
        <p:nvSpPr>
          <p:cNvPr id="6" name="TextBox 5">
            <a:extLst>
              <a:ext uri="{FF2B5EF4-FFF2-40B4-BE49-F238E27FC236}">
                <a16:creationId xmlns:a16="http://schemas.microsoft.com/office/drawing/2014/main" id="{F097BB3B-0103-B34D-B6E3-4E56CC96C8D2}"/>
              </a:ext>
            </a:extLst>
          </p:cNvPr>
          <p:cNvSpPr txBox="1"/>
          <p:nvPr/>
        </p:nvSpPr>
        <p:spPr>
          <a:xfrm>
            <a:off x="1150230" y="1403741"/>
            <a:ext cx="6843540" cy="3447098"/>
          </a:xfrm>
          <a:prstGeom prst="rect">
            <a:avLst/>
          </a:prstGeom>
          <a:solidFill>
            <a:schemeClr val="bg1">
              <a:lumMod val="95000"/>
            </a:schemeClr>
          </a:solidFill>
          <a:ln>
            <a:solidFill>
              <a:schemeClr val="bg1">
                <a:lumMod val="75000"/>
              </a:schemeClr>
            </a:solidFill>
          </a:ln>
        </p:spPr>
        <p:txBody>
          <a:bodyPr wrap="none" rtlCol="0">
            <a:spAutoFit/>
          </a:bodyPr>
          <a:lstStyle/>
          <a:p>
            <a:r>
              <a:rPr lang="en-US" sz="1400" b="1" dirty="0">
                <a:latin typeface="Courier New" panose="02070309020205020404" pitchFamily="49" charset="0"/>
                <a:cs typeface="Courier New" panose="02070309020205020404" pitchFamily="49" charset="0"/>
              </a:rPr>
              <a:t>private Object </a:t>
            </a:r>
            <a:r>
              <a:rPr lang="en-US" sz="1400" b="1" dirty="0" err="1">
                <a:solidFill>
                  <a:srgbClr val="B23C00"/>
                </a:solidFill>
                <a:latin typeface="Courier New" panose="02070309020205020404" pitchFamily="49" charset="0"/>
                <a:cs typeface="Courier New" panose="02070309020205020404" pitchFamily="49" charset="0"/>
              </a:rPr>
              <a:t>visitAssign</a:t>
            </a:r>
            <a:r>
              <a:rPr lang="en-US" sz="1400" b="1" dirty="0">
                <a:latin typeface="Courier New" panose="02070309020205020404" pitchFamily="49" charset="0"/>
                <a:cs typeface="Courier New" panose="02070309020205020404" pitchFamily="49" charset="0"/>
              </a:rPr>
              <a:t>(Node </a:t>
            </a:r>
            <a:r>
              <a:rPr lang="en-US" sz="1400" b="1" dirty="0" err="1">
                <a:latin typeface="Courier New" panose="02070309020205020404" pitchFamily="49" charset="0"/>
                <a:cs typeface="Courier New" panose="02070309020205020404" pitchFamily="49" charset="0"/>
              </a:rPr>
              <a:t>assignNode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Node </a:t>
            </a:r>
            <a:r>
              <a:rPr lang="en-US" sz="1400" b="1" dirty="0" err="1">
                <a:latin typeface="Courier New" panose="02070309020205020404" pitchFamily="49" charset="0"/>
                <a:cs typeface="Courier New" panose="02070309020205020404" pitchFamily="49" charset="0"/>
              </a:rPr>
              <a:t>lhs</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assignNode.children.get</a:t>
            </a:r>
            <a:r>
              <a:rPr lang="en-US" sz="1400" b="1" dirty="0">
                <a:latin typeface="Courier New" panose="02070309020205020404" pitchFamily="49" charset="0"/>
                <a:cs typeface="Courier New" panose="02070309020205020404" pitchFamily="49" charset="0"/>
              </a:rPr>
              <a:t>(0);</a:t>
            </a:r>
          </a:p>
          <a:p>
            <a:r>
              <a:rPr lang="en-US" sz="1400" b="1" dirty="0">
                <a:latin typeface="Courier New" panose="02070309020205020404" pitchFamily="49" charset="0"/>
                <a:cs typeface="Courier New" panose="02070309020205020404" pitchFamily="49" charset="0"/>
              </a:rPr>
              <a:t>    Node </a:t>
            </a:r>
            <a:r>
              <a:rPr lang="en-US" sz="1400" b="1" dirty="0" err="1">
                <a:latin typeface="Courier New" panose="02070309020205020404" pitchFamily="49" charset="0"/>
                <a:cs typeface="Courier New" panose="02070309020205020404" pitchFamily="49" charset="0"/>
              </a:rPr>
              <a:t>rhs</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assignNode.children.get</a:t>
            </a:r>
            <a:r>
              <a:rPr lang="en-US" sz="1400" b="1" dirty="0">
                <a:latin typeface="Courier New" panose="02070309020205020404" pitchFamily="49" charset="0"/>
                <a:cs typeface="Courier New" panose="02070309020205020404" pitchFamily="49" charset="0"/>
              </a:rPr>
              <a:t>(1);</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 Evaluate the right-hand-side expression;</a:t>
            </a:r>
          </a:p>
          <a:p>
            <a:r>
              <a:rPr lang="en-US" sz="1400" b="1" dirty="0">
                <a:latin typeface="Courier New" panose="02070309020205020404" pitchFamily="49" charset="0"/>
                <a:cs typeface="Courier New" panose="02070309020205020404" pitchFamily="49" charset="0"/>
              </a:rPr>
              <a:t>    </a:t>
            </a:r>
            <a:r>
              <a:rPr lang="en-US" sz="1400" b="1" dirty="0">
                <a:solidFill>
                  <a:srgbClr val="B23C00"/>
                </a:solidFill>
                <a:latin typeface="Courier New" panose="02070309020205020404" pitchFamily="49" charset="0"/>
                <a:cs typeface="Courier New" panose="02070309020205020404" pitchFamily="49" charset="0"/>
              </a:rPr>
              <a:t>Double value = (Double) visit(</a:t>
            </a:r>
            <a:r>
              <a:rPr lang="en-US" sz="1400" b="1" dirty="0" err="1">
                <a:solidFill>
                  <a:srgbClr val="B23C00"/>
                </a:solidFill>
                <a:latin typeface="Courier New" panose="02070309020205020404" pitchFamily="49" charset="0"/>
                <a:cs typeface="Courier New" panose="02070309020205020404" pitchFamily="49" charset="0"/>
              </a:rPr>
              <a:t>rhs</a:t>
            </a:r>
            <a:r>
              <a:rPr lang="en-US" sz="1400" b="1" dirty="0">
                <a:solidFill>
                  <a:srgbClr val="B23C00"/>
                </a:solidFill>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 Store the value into the variable's symbol table entry.</a:t>
            </a:r>
          </a:p>
          <a:p>
            <a:r>
              <a:rPr lang="en-US" sz="1400" b="1" dirty="0">
                <a:latin typeface="Courier New" panose="02070309020205020404" pitchFamily="49" charset="0"/>
                <a:cs typeface="Courier New" panose="02070309020205020404" pitchFamily="49" charset="0"/>
              </a:rPr>
              <a:t>    String </a:t>
            </a:r>
            <a:r>
              <a:rPr lang="en-US" sz="1400" b="1" dirty="0" err="1">
                <a:latin typeface="Courier New" panose="02070309020205020404" pitchFamily="49" charset="0"/>
                <a:cs typeface="Courier New" panose="02070309020205020404" pitchFamily="49" charset="0"/>
              </a:rPr>
              <a:t>variableName</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lhs.text</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SymtabEntry</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variableId</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symtab.lookup</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variableName</a:t>
            </a:r>
            <a:r>
              <a:rPr lang="en-US" sz="1400" b="1" dirty="0">
                <a:latin typeface="Courier New" panose="02070309020205020404" pitchFamily="49" charset="0"/>
                <a:cs typeface="Courier New" panose="02070309020205020404" pitchFamily="49" charset="0"/>
              </a:rPr>
              <a:t>);</a:t>
            </a:r>
          </a:p>
          <a:p>
            <a:r>
              <a:rPr lang="en-US" sz="1400" b="1" dirty="0">
                <a:solidFill>
                  <a:srgbClr val="B23C00"/>
                </a:solidFill>
                <a:latin typeface="Courier New" panose="02070309020205020404" pitchFamily="49" charset="0"/>
                <a:cs typeface="Courier New" panose="02070309020205020404" pitchFamily="49" charset="0"/>
              </a:rPr>
              <a:t>    </a:t>
            </a:r>
            <a:r>
              <a:rPr lang="en-US" sz="1400" b="1" dirty="0" err="1">
                <a:solidFill>
                  <a:srgbClr val="B23C00"/>
                </a:solidFill>
                <a:latin typeface="Courier New" panose="02070309020205020404" pitchFamily="49" charset="0"/>
                <a:cs typeface="Courier New" panose="02070309020205020404" pitchFamily="49" charset="0"/>
              </a:rPr>
              <a:t>variableId.setValue</a:t>
            </a:r>
            <a:r>
              <a:rPr lang="en-US" sz="1400" b="1" dirty="0">
                <a:solidFill>
                  <a:srgbClr val="B23C00"/>
                </a:solidFill>
                <a:latin typeface="Courier New" panose="02070309020205020404" pitchFamily="49" charset="0"/>
                <a:cs typeface="Courier New" panose="02070309020205020404" pitchFamily="49" charset="0"/>
              </a:rPr>
              <a:t>(value);</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return null;</a:t>
            </a:r>
          </a:p>
          <a:p>
            <a:r>
              <a:rPr lang="en-US" sz="1400" b="1" dirty="0">
                <a:latin typeface="Courier New" panose="02070309020205020404" pitchFamily="49" charset="0"/>
                <a:cs typeface="Courier New" panose="02070309020205020404" pitchFamily="49" charset="0"/>
              </a:rPr>
              <a:t>}</a:t>
            </a:r>
          </a:p>
        </p:txBody>
      </p:sp>
      <p:pic>
        <p:nvPicPr>
          <p:cNvPr id="7" name="Picture 6" descr="A screenshot of a cell phone&#10;&#10;Description automatically generated">
            <a:extLst>
              <a:ext uri="{FF2B5EF4-FFF2-40B4-BE49-F238E27FC236}">
                <a16:creationId xmlns:a16="http://schemas.microsoft.com/office/drawing/2014/main" id="{85CFA56A-D2AB-5847-A57F-674D537F7859}"/>
              </a:ext>
            </a:extLst>
          </p:cNvPr>
          <p:cNvPicPr>
            <a:picLocks noChangeAspect="1"/>
          </p:cNvPicPr>
          <p:nvPr/>
        </p:nvPicPr>
        <p:blipFill>
          <a:blip r:embed="rId2"/>
          <a:stretch>
            <a:fillRect/>
          </a:stretch>
        </p:blipFill>
        <p:spPr>
          <a:xfrm>
            <a:off x="3267701" y="4901273"/>
            <a:ext cx="2608598" cy="1347127"/>
          </a:xfrm>
          <a:prstGeom prst="rect">
            <a:avLst/>
          </a:prstGeom>
        </p:spPr>
      </p:pic>
      <p:sp>
        <p:nvSpPr>
          <p:cNvPr id="8" name="TextBox 7">
            <a:extLst>
              <a:ext uri="{FF2B5EF4-FFF2-40B4-BE49-F238E27FC236}">
                <a16:creationId xmlns:a16="http://schemas.microsoft.com/office/drawing/2014/main" id="{1D88D10D-6BDA-7E40-B735-9B554223F42E}"/>
              </a:ext>
            </a:extLst>
          </p:cNvPr>
          <p:cNvSpPr txBox="1"/>
          <p:nvPr/>
        </p:nvSpPr>
        <p:spPr>
          <a:xfrm>
            <a:off x="6400780" y="1234464"/>
            <a:ext cx="1415644" cy="338554"/>
          </a:xfrm>
          <a:prstGeom prst="rect">
            <a:avLst/>
          </a:prstGeom>
          <a:solidFill>
            <a:srgbClr val="0033CC"/>
          </a:solidFill>
        </p:spPr>
        <p:txBody>
          <a:bodyPr wrap="none" rtlCol="0">
            <a:spAutoFit/>
          </a:bodyPr>
          <a:lstStyle/>
          <a:p>
            <a:r>
              <a:rPr lang="en-US" dirty="0" err="1">
                <a:solidFill>
                  <a:srgbClr val="FFFF00"/>
                </a:solidFill>
              </a:rPr>
              <a:t>Executor.java</a:t>
            </a:r>
            <a:endParaRPr lang="en-US" dirty="0">
              <a:solidFill>
                <a:srgbClr val="FFFF00"/>
              </a:solidFill>
            </a:endParaRPr>
          </a:p>
        </p:txBody>
      </p:sp>
    </p:spTree>
    <p:extLst>
      <p:ext uri="{BB962C8B-B14F-4D97-AF65-F5344CB8AC3E}">
        <p14:creationId xmlns:p14="http://schemas.microsoft.com/office/powerpoint/2010/main" val="1884508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FBAB1280-EFB7-4C4B-948C-3F820F7E02C1}" type="slidenum">
              <a:rPr lang="en-US"/>
              <a:pPr/>
              <a:t>15</a:t>
            </a:fld>
            <a:endParaRPr lang="en-US"/>
          </a:p>
        </p:txBody>
      </p:sp>
      <p:pic>
        <p:nvPicPr>
          <p:cNvPr id="262146" name="Picture 2" descr="CS153-080917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393" y="3703317"/>
            <a:ext cx="6673850" cy="2587625"/>
          </a:xfrm>
          <a:prstGeom prst="rect">
            <a:avLst/>
          </a:prstGeom>
          <a:noFill/>
          <a:extLst>
            <a:ext uri="{909E8E84-426E-40dd-AFC4-6F175D3DCCD1}">
              <a14:hiddenFill xmlns:a14="http://schemas.microsoft.com/office/drawing/2010/main" xmlns="">
                <a:solidFill>
                  <a:srgbClr val="FFFFFF"/>
                </a:solidFill>
              </a14:hiddenFill>
            </a:ext>
          </a:extLst>
        </p:spPr>
      </p:pic>
      <p:sp>
        <p:nvSpPr>
          <p:cNvPr id="262147" name="Rectangle 3"/>
          <p:cNvSpPr>
            <a:spLocks noGrp="1" noChangeArrowheads="1"/>
          </p:cNvSpPr>
          <p:nvPr>
            <p:ph type="title"/>
          </p:nvPr>
        </p:nvSpPr>
        <p:spPr/>
        <p:txBody>
          <a:bodyPr/>
          <a:lstStyle/>
          <a:p>
            <a:r>
              <a:rPr lang="en-US" b="1" dirty="0">
                <a:latin typeface="Courier New" charset="0"/>
              </a:rPr>
              <a:t>REPEAT</a:t>
            </a:r>
            <a:r>
              <a:rPr lang="en-US" dirty="0"/>
              <a:t> Statement</a:t>
            </a:r>
          </a:p>
        </p:txBody>
      </p:sp>
      <p:sp>
        <p:nvSpPr>
          <p:cNvPr id="262148" name="Rectangle 4"/>
          <p:cNvSpPr>
            <a:spLocks noGrp="1" noChangeArrowheads="1"/>
          </p:cNvSpPr>
          <p:nvPr>
            <p:ph type="body" idx="1"/>
          </p:nvPr>
        </p:nvSpPr>
        <p:spPr>
          <a:xfrm>
            <a:off x="365806" y="2148854"/>
            <a:ext cx="3200400" cy="457525"/>
          </a:xfrm>
        </p:spPr>
        <p:txBody>
          <a:bodyPr/>
          <a:lstStyle/>
          <a:p>
            <a:pPr>
              <a:lnSpc>
                <a:spcPct val="90000"/>
              </a:lnSpc>
            </a:pPr>
            <a:r>
              <a:rPr lang="en-US" sz="2400" dirty="0"/>
              <a:t>Example:</a:t>
            </a:r>
          </a:p>
        </p:txBody>
      </p:sp>
      <p:sp>
        <p:nvSpPr>
          <p:cNvPr id="262149" name="Rectangle 5"/>
          <p:cNvSpPr>
            <a:spLocks noChangeArrowheads="1"/>
          </p:cNvSpPr>
          <p:nvPr/>
        </p:nvSpPr>
        <p:spPr bwMode="auto">
          <a:xfrm>
            <a:off x="3840163" y="2239963"/>
            <a:ext cx="4846637" cy="1219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469900" indent="-469900" eaLnBrk="1" hangingPunct="1">
              <a:lnSpc>
                <a:spcPct val="90000"/>
              </a:lnSpc>
              <a:spcBef>
                <a:spcPct val="20000"/>
              </a:spcBef>
              <a:buClr>
                <a:schemeClr val="bg2"/>
              </a:buClr>
              <a:buSzPct val="70000"/>
              <a:buFont typeface="Wingdings" charset="0"/>
              <a:buChar char="o"/>
            </a:pPr>
            <a:r>
              <a:rPr lang="en-US" sz="2400" dirty="0"/>
              <a:t>Keep looping </a:t>
            </a:r>
            <a:r>
              <a:rPr lang="en-US" sz="2400" u="sng" dirty="0"/>
              <a:t>until</a:t>
            </a:r>
            <a:r>
              <a:rPr lang="en-US" sz="2400" dirty="0"/>
              <a:t> the </a:t>
            </a:r>
            <a:r>
              <a:rPr lang="en-US" sz="2400" dirty="0" err="1"/>
              <a:t>boolean</a:t>
            </a:r>
            <a:r>
              <a:rPr lang="en-US" sz="2400" dirty="0"/>
              <a:t> expression becomes </a:t>
            </a:r>
            <a:r>
              <a:rPr lang="en-US" sz="2400" u="sng" dirty="0"/>
              <a:t>true</a:t>
            </a:r>
            <a:r>
              <a:rPr lang="en-US" sz="2400" dirty="0"/>
              <a:t>.</a:t>
            </a:r>
          </a:p>
          <a:p>
            <a:pPr marL="908050" lvl="1" indent="-436563" eaLnBrk="1" hangingPunct="1">
              <a:lnSpc>
                <a:spcPct val="90000"/>
              </a:lnSpc>
              <a:spcBef>
                <a:spcPct val="20000"/>
              </a:spcBef>
              <a:buClr>
                <a:schemeClr val="accent2"/>
              </a:buClr>
              <a:buSzPct val="75000"/>
              <a:buFont typeface="Wingdings" charset="0"/>
              <a:buChar char="n"/>
            </a:pPr>
            <a:r>
              <a:rPr lang="en-US" sz="2000" dirty="0"/>
              <a:t>Execute the loop at least once.</a:t>
            </a:r>
          </a:p>
        </p:txBody>
      </p:sp>
      <p:pic>
        <p:nvPicPr>
          <p:cNvPr id="262150" name="Picture 6" descr="CS153-080917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235075"/>
            <a:ext cx="6305550" cy="831850"/>
          </a:xfrm>
          <a:prstGeom prst="rect">
            <a:avLst/>
          </a:prstGeom>
          <a:noFill/>
          <a:extLst>
            <a:ext uri="{909E8E84-426E-40dd-AFC4-6F175D3DCCD1}">
              <a14:hiddenFill xmlns:a14="http://schemas.microsoft.com/office/drawing/2010/main" xmlns="">
                <a:solidFill>
                  <a:srgbClr val="FFFFFF"/>
                </a:solidFill>
              </a14:hiddenFill>
            </a:ext>
          </a:extLst>
        </p:spPr>
      </p:pic>
      <p:sp>
        <p:nvSpPr>
          <p:cNvPr id="262151" name="Text Box 7"/>
          <p:cNvSpPr txBox="1">
            <a:spLocks noChangeArrowheads="1"/>
          </p:cNvSpPr>
          <p:nvPr/>
        </p:nvSpPr>
        <p:spPr bwMode="auto">
          <a:xfrm>
            <a:off x="5879735" y="3337561"/>
            <a:ext cx="3081337" cy="590550"/>
          </a:xfrm>
          <a:prstGeom prst="rect">
            <a:avLst/>
          </a:prstGeom>
          <a:solidFill>
            <a:schemeClr val="accent1">
              <a:lumMod val="20000"/>
              <a:lumOff val="80000"/>
            </a:schemeClr>
          </a:solidFill>
          <a:ln w="9525">
            <a:solidFill>
              <a:srgbClr val="0033CC"/>
            </a:solidFill>
            <a:miter lim="800000"/>
            <a:headEnd/>
            <a:tailEnd/>
          </a:ln>
          <a:effectLst/>
        </p:spPr>
        <p:txBody>
          <a:bodyPr wrap="none">
            <a:spAutoFit/>
          </a:bodyPr>
          <a:lstStyle/>
          <a:p>
            <a:r>
              <a:rPr lang="en-US">
                <a:solidFill>
                  <a:srgbClr val="0033CC"/>
                </a:solidFill>
              </a:rPr>
              <a:t>Use </a:t>
            </a:r>
            <a:r>
              <a:rPr lang="en-US" b="1">
                <a:solidFill>
                  <a:srgbClr val="0033CC"/>
                </a:solidFill>
              </a:rPr>
              <a:t>LOOP</a:t>
            </a:r>
            <a:r>
              <a:rPr lang="en-US">
                <a:solidFill>
                  <a:srgbClr val="0033CC"/>
                </a:solidFill>
              </a:rPr>
              <a:t> and </a:t>
            </a:r>
            <a:r>
              <a:rPr lang="en-US" b="1">
                <a:solidFill>
                  <a:srgbClr val="0033CC"/>
                </a:solidFill>
              </a:rPr>
              <a:t>TEST</a:t>
            </a:r>
            <a:r>
              <a:rPr lang="en-US">
                <a:solidFill>
                  <a:srgbClr val="0033CC"/>
                </a:solidFill>
              </a:rPr>
              <a:t> nodes for</a:t>
            </a:r>
          </a:p>
          <a:p>
            <a:r>
              <a:rPr lang="en-US">
                <a:solidFill>
                  <a:srgbClr val="0033CC"/>
                </a:solidFill>
              </a:rPr>
              <a:t>source language independence.</a:t>
            </a:r>
          </a:p>
        </p:txBody>
      </p:sp>
      <p:sp>
        <p:nvSpPr>
          <p:cNvPr id="262152" name="Text Box 8"/>
          <p:cNvSpPr txBox="1">
            <a:spLocks noChangeArrowheads="1"/>
          </p:cNvSpPr>
          <p:nvPr/>
        </p:nvSpPr>
        <p:spPr bwMode="auto">
          <a:xfrm>
            <a:off x="7524384" y="4069073"/>
            <a:ext cx="1436688" cy="1323975"/>
          </a:xfrm>
          <a:prstGeom prst="rect">
            <a:avLst/>
          </a:prstGeom>
          <a:solidFill>
            <a:srgbClr val="FFFFC2"/>
          </a:solidFill>
          <a:ln w="9525">
            <a:solidFill>
              <a:srgbClr val="0033CC"/>
            </a:solidFill>
            <a:miter lim="800000"/>
            <a:headEnd/>
            <a:tailEnd/>
          </a:ln>
          <a:effectLst/>
        </p:spPr>
        <p:txBody>
          <a:bodyPr wrap="none">
            <a:spAutoFit/>
          </a:bodyPr>
          <a:lstStyle/>
          <a:p>
            <a:r>
              <a:rPr lang="en-US" dirty="0">
                <a:solidFill>
                  <a:srgbClr val="0033CC"/>
                </a:solidFill>
              </a:rPr>
              <a:t>Exit the loop</a:t>
            </a:r>
          </a:p>
          <a:p>
            <a:r>
              <a:rPr lang="en-US" dirty="0">
                <a:solidFill>
                  <a:srgbClr val="0033CC"/>
                </a:solidFill>
              </a:rPr>
              <a:t>when the </a:t>
            </a:r>
            <a:r>
              <a:rPr lang="en-US" u="sng" dirty="0">
                <a:solidFill>
                  <a:srgbClr val="0033CC"/>
                </a:solidFill>
              </a:rPr>
              <a:t>test</a:t>
            </a:r>
          </a:p>
          <a:p>
            <a:r>
              <a:rPr lang="en-US" u="sng" dirty="0">
                <a:solidFill>
                  <a:srgbClr val="0033CC"/>
                </a:solidFill>
              </a:rPr>
              <a:t>expression</a:t>
            </a:r>
          </a:p>
          <a:p>
            <a:r>
              <a:rPr lang="en-US" dirty="0">
                <a:solidFill>
                  <a:srgbClr val="0033CC"/>
                </a:solidFill>
              </a:rPr>
              <a:t>evaluates to </a:t>
            </a:r>
          </a:p>
          <a:p>
            <a:r>
              <a:rPr lang="en-US" u="sng" dirty="0">
                <a:solidFill>
                  <a:srgbClr val="0033CC"/>
                </a:solidFill>
              </a:rPr>
              <a:t>true</a:t>
            </a:r>
            <a:r>
              <a:rPr lang="en-US" dirty="0">
                <a:solidFill>
                  <a:srgbClr val="0033CC"/>
                </a:solidFill>
              </a:rPr>
              <a:t>.</a:t>
            </a:r>
          </a:p>
        </p:txBody>
      </p:sp>
      <p:sp>
        <p:nvSpPr>
          <p:cNvPr id="2" name="TextBox 1"/>
          <p:cNvSpPr txBox="1"/>
          <p:nvPr/>
        </p:nvSpPr>
        <p:spPr>
          <a:xfrm>
            <a:off x="1168789" y="2606049"/>
            <a:ext cx="2031626" cy="1323439"/>
          </a:xfrm>
          <a:prstGeom prst="rect">
            <a:avLst/>
          </a:prstGeom>
          <a:solidFill>
            <a:srgbClr val="D7FFFF"/>
          </a:solidFill>
        </p:spPr>
        <p:txBody>
          <a:bodyPr wrap="none" rtlCol="0">
            <a:spAutoFit/>
          </a:bodyPr>
          <a:lstStyle/>
          <a:p>
            <a:pPr marL="0" lvl="1"/>
            <a:r>
              <a:rPr lang="en-US" sz="2000" b="1" dirty="0">
                <a:latin typeface="Courier New" charset="0"/>
              </a:rPr>
              <a:t>REPEAT </a:t>
            </a:r>
            <a:br>
              <a:rPr lang="en-US" sz="2000" b="1" dirty="0">
                <a:latin typeface="Courier New" charset="0"/>
              </a:rPr>
            </a:br>
            <a:r>
              <a:rPr lang="en-US" sz="2000" b="1" dirty="0">
                <a:latin typeface="Courier New" charset="0"/>
              </a:rPr>
              <a:t>    j := </a:t>
            </a:r>
            <a:r>
              <a:rPr lang="en-US" sz="2000" b="1" dirty="0" err="1">
                <a:latin typeface="Courier New" charset="0"/>
              </a:rPr>
              <a:t>i</a:t>
            </a:r>
            <a:r>
              <a:rPr lang="en-US" sz="2000" b="1" dirty="0">
                <a:latin typeface="Courier New" charset="0"/>
              </a:rPr>
              <a:t>; </a:t>
            </a:r>
            <a:br>
              <a:rPr lang="en-US" sz="2000" b="1" dirty="0">
                <a:latin typeface="Courier New" charset="0"/>
              </a:rPr>
            </a:br>
            <a:r>
              <a:rPr lang="en-US" sz="2000" b="1" dirty="0">
                <a:latin typeface="Courier New" charset="0"/>
              </a:rPr>
              <a:t>    k := </a:t>
            </a:r>
            <a:r>
              <a:rPr lang="en-US" sz="2000" b="1" dirty="0" err="1">
                <a:latin typeface="Courier New" charset="0"/>
              </a:rPr>
              <a:t>i</a:t>
            </a:r>
            <a:r>
              <a:rPr lang="en-US" sz="2000" b="1" dirty="0">
                <a:latin typeface="Courier New" charset="0"/>
              </a:rPr>
              <a:t> </a:t>
            </a:r>
            <a:br>
              <a:rPr lang="en-US" sz="2000" b="1" dirty="0">
                <a:solidFill>
                  <a:srgbClr val="0033CC"/>
                </a:solidFill>
                <a:latin typeface="Courier New" charset="0"/>
              </a:rPr>
            </a:br>
            <a:r>
              <a:rPr lang="en-US" sz="2000" b="1" dirty="0">
                <a:solidFill>
                  <a:srgbClr val="000000"/>
                </a:solidFill>
                <a:latin typeface="Courier New" charset="0"/>
              </a:rPr>
              <a:t>UNTIL</a:t>
            </a:r>
            <a:r>
              <a:rPr lang="en-US" sz="2000" b="1" dirty="0">
                <a:solidFill>
                  <a:srgbClr val="0033CC"/>
                </a:solidFill>
                <a:latin typeface="Courier New" charset="0"/>
              </a:rPr>
              <a:t> </a:t>
            </a:r>
            <a:r>
              <a:rPr lang="en-US" sz="2000" b="1" dirty="0" err="1">
                <a:solidFill>
                  <a:schemeClr val="folHlink"/>
                </a:solidFill>
                <a:latin typeface="Courier New" charset="0"/>
              </a:rPr>
              <a:t>i</a:t>
            </a:r>
            <a:r>
              <a:rPr lang="en-US" sz="2000" b="1" dirty="0">
                <a:solidFill>
                  <a:schemeClr val="folHlink"/>
                </a:solidFill>
                <a:latin typeface="Courier New" charset="0"/>
              </a:rPr>
              <a:t> &lt;= j</a:t>
            </a:r>
            <a:endParaRPr lang="en-US" sz="2000" dirty="0"/>
          </a:p>
        </p:txBody>
      </p:sp>
    </p:spTree>
    <p:extLst>
      <p:ext uri="{BB962C8B-B14F-4D97-AF65-F5344CB8AC3E}">
        <p14:creationId xmlns:p14="http://schemas.microsoft.com/office/powerpoint/2010/main" val="3191749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32C6F-0B69-AB47-8705-89F410F19E2B}"/>
              </a:ext>
            </a:extLst>
          </p:cNvPr>
          <p:cNvSpPr>
            <a:spLocks noGrp="1"/>
          </p:cNvSpPr>
          <p:nvPr>
            <p:ph type="title"/>
          </p:nvPr>
        </p:nvSpPr>
        <p:spPr/>
        <p:txBody>
          <a:bodyPr/>
          <a:lstStyle/>
          <a:p>
            <a:r>
              <a:rPr lang="en-US" b="1" dirty="0">
                <a:latin typeface="Courier New" charset="0"/>
              </a:rPr>
              <a:t>REPEAT</a:t>
            </a:r>
            <a:r>
              <a:rPr lang="en-US" dirty="0"/>
              <a:t> Statement</a:t>
            </a:r>
            <a:r>
              <a:rPr lang="en-US" i="1" dirty="0"/>
              <a:t>, cont’d</a:t>
            </a:r>
            <a:endParaRPr lang="en-US" dirty="0"/>
          </a:p>
        </p:txBody>
      </p:sp>
      <p:sp>
        <p:nvSpPr>
          <p:cNvPr id="4" name="Slide Number Placeholder 3">
            <a:extLst>
              <a:ext uri="{FF2B5EF4-FFF2-40B4-BE49-F238E27FC236}">
                <a16:creationId xmlns:a16="http://schemas.microsoft.com/office/drawing/2014/main" id="{58A19C20-EEC8-1846-924E-D18F60C161F2}"/>
              </a:ext>
            </a:extLst>
          </p:cNvPr>
          <p:cNvSpPr>
            <a:spLocks noGrp="1"/>
          </p:cNvSpPr>
          <p:nvPr>
            <p:ph type="sldNum" sz="quarter" idx="12"/>
          </p:nvPr>
        </p:nvSpPr>
        <p:spPr/>
        <p:txBody>
          <a:bodyPr/>
          <a:lstStyle/>
          <a:p>
            <a:fld id="{FED62B2D-F854-104A-9535-9A504E5923E0}" type="slidenum">
              <a:rPr lang="en-US" smtClean="0"/>
              <a:pPr/>
              <a:t>16</a:t>
            </a:fld>
            <a:endParaRPr lang="en-US"/>
          </a:p>
        </p:txBody>
      </p:sp>
      <p:sp>
        <p:nvSpPr>
          <p:cNvPr id="5" name="TextBox 4">
            <a:extLst>
              <a:ext uri="{FF2B5EF4-FFF2-40B4-BE49-F238E27FC236}">
                <a16:creationId xmlns:a16="http://schemas.microsoft.com/office/drawing/2014/main" id="{1C59AFDB-6882-D245-A2A3-67A61C769287}"/>
              </a:ext>
            </a:extLst>
          </p:cNvPr>
          <p:cNvSpPr txBox="1"/>
          <p:nvPr/>
        </p:nvSpPr>
        <p:spPr>
          <a:xfrm>
            <a:off x="989128" y="1399187"/>
            <a:ext cx="7165744" cy="4832092"/>
          </a:xfrm>
          <a:prstGeom prst="rect">
            <a:avLst/>
          </a:prstGeom>
          <a:solidFill>
            <a:schemeClr val="bg1">
              <a:lumMod val="95000"/>
            </a:schemeClr>
          </a:solidFill>
          <a:ln>
            <a:solidFill>
              <a:schemeClr val="bg1">
                <a:lumMod val="75000"/>
              </a:schemeClr>
            </a:solidFill>
          </a:ln>
        </p:spPr>
        <p:txBody>
          <a:bodyPr wrap="none" rtlCol="0">
            <a:spAutoFit/>
          </a:bodyPr>
          <a:lstStyle/>
          <a:p>
            <a:r>
              <a:rPr lang="en-US" sz="1400" b="1" dirty="0">
                <a:latin typeface="Courier New" panose="02070309020205020404" pitchFamily="49" charset="0"/>
                <a:cs typeface="Courier New" panose="02070309020205020404" pitchFamily="49" charset="0"/>
              </a:rPr>
              <a:t>private Object </a:t>
            </a:r>
            <a:r>
              <a:rPr lang="en-US" sz="1400" b="1" dirty="0" err="1">
                <a:solidFill>
                  <a:srgbClr val="B23C00"/>
                </a:solidFill>
                <a:latin typeface="Courier New" panose="02070309020205020404" pitchFamily="49" charset="0"/>
                <a:cs typeface="Courier New" panose="02070309020205020404" pitchFamily="49" charset="0"/>
              </a:rPr>
              <a:t>visitLoop</a:t>
            </a:r>
            <a:r>
              <a:rPr lang="en-US" sz="1400" b="1" dirty="0">
                <a:latin typeface="Courier New" panose="02070309020205020404" pitchFamily="49" charset="0"/>
                <a:cs typeface="Courier New" panose="02070309020205020404" pitchFamily="49" charset="0"/>
              </a:rPr>
              <a:t>(Node </a:t>
            </a:r>
            <a:r>
              <a:rPr lang="en-US" sz="1400" b="1" dirty="0" err="1">
                <a:latin typeface="Courier New" panose="02070309020205020404" pitchFamily="49" charset="0"/>
                <a:cs typeface="Courier New" panose="02070309020205020404" pitchFamily="49" charset="0"/>
              </a:rPr>
              <a:t>loopNode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boolean</a:t>
            </a:r>
            <a:r>
              <a:rPr lang="en-US" sz="1400" b="1" dirty="0">
                <a:latin typeface="Courier New" panose="02070309020205020404" pitchFamily="49" charset="0"/>
                <a:cs typeface="Courier New" panose="02070309020205020404" pitchFamily="49" charset="0"/>
              </a:rPr>
              <a:t> b = false;</a:t>
            </a:r>
          </a:p>
          <a:p>
            <a:r>
              <a:rPr lang="en-US" sz="1400" b="1" dirty="0">
                <a:latin typeface="Courier New" panose="02070309020205020404" pitchFamily="49" charset="0"/>
                <a:cs typeface="Courier New" panose="02070309020205020404" pitchFamily="49" charset="0"/>
              </a:rPr>
              <a:t>    do</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for (Node node : </a:t>
            </a:r>
            <a:r>
              <a:rPr lang="en-US" sz="1400" b="1" dirty="0" err="1">
                <a:latin typeface="Courier New" panose="02070309020205020404" pitchFamily="49" charset="0"/>
                <a:cs typeface="Courier New" panose="02070309020205020404" pitchFamily="49" charset="0"/>
              </a:rPr>
              <a:t>loopNode.children</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a:solidFill>
                  <a:srgbClr val="B23C00"/>
                </a:solidFill>
                <a:latin typeface="Courier New" panose="02070309020205020404" pitchFamily="49" charset="0"/>
                <a:cs typeface="Courier New" panose="02070309020205020404" pitchFamily="49" charset="0"/>
              </a:rPr>
              <a:t>Object value = visit(node);  // statement or test</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 Evaluate the test condition. Stop looping if true.</a:t>
            </a:r>
          </a:p>
          <a:p>
            <a:r>
              <a:rPr lang="en-US" sz="1400" b="1" dirty="0">
                <a:latin typeface="Courier New" panose="02070309020205020404" pitchFamily="49" charset="0"/>
                <a:cs typeface="Courier New" panose="02070309020205020404" pitchFamily="49" charset="0"/>
              </a:rPr>
              <a:t>            </a:t>
            </a:r>
            <a:r>
              <a:rPr lang="en-US" sz="1400" b="1" dirty="0">
                <a:solidFill>
                  <a:srgbClr val="B23C00"/>
                </a:solidFill>
                <a:latin typeface="Courier New" panose="02070309020205020404" pitchFamily="49" charset="0"/>
                <a:cs typeface="Courier New" panose="02070309020205020404" pitchFamily="49" charset="0"/>
              </a:rPr>
              <a:t>b = (</a:t>
            </a:r>
            <a:r>
              <a:rPr lang="en-US" sz="1400" b="1" dirty="0" err="1">
                <a:solidFill>
                  <a:srgbClr val="B23C00"/>
                </a:solidFill>
                <a:latin typeface="Courier New" panose="02070309020205020404" pitchFamily="49" charset="0"/>
                <a:cs typeface="Courier New" panose="02070309020205020404" pitchFamily="49" charset="0"/>
              </a:rPr>
              <a:t>node.type</a:t>
            </a:r>
            <a:r>
              <a:rPr lang="en-US" sz="1400" b="1" dirty="0">
                <a:solidFill>
                  <a:srgbClr val="B23C00"/>
                </a:solidFill>
                <a:latin typeface="Courier New" panose="02070309020205020404" pitchFamily="49" charset="0"/>
                <a:cs typeface="Courier New" panose="02070309020205020404" pitchFamily="49" charset="0"/>
              </a:rPr>
              <a:t> == TEST) &amp;&amp; ((</a:t>
            </a:r>
            <a:r>
              <a:rPr lang="en-US" sz="1400" b="1" dirty="0" err="1">
                <a:solidFill>
                  <a:srgbClr val="B23C00"/>
                </a:solidFill>
                <a:latin typeface="Courier New" panose="02070309020205020404" pitchFamily="49" charset="0"/>
                <a:cs typeface="Courier New" panose="02070309020205020404" pitchFamily="49" charset="0"/>
              </a:rPr>
              <a:t>boolean</a:t>
            </a:r>
            <a:r>
              <a:rPr lang="en-US" sz="1400" b="1" dirty="0">
                <a:solidFill>
                  <a:srgbClr val="B23C00"/>
                </a:solidFill>
                <a:latin typeface="Courier New" panose="02070309020205020404" pitchFamily="49" charset="0"/>
                <a:cs typeface="Courier New" panose="02070309020205020404" pitchFamily="49" charset="0"/>
              </a:rPr>
              <a:t>) value);</a:t>
            </a:r>
          </a:p>
          <a:p>
            <a:r>
              <a:rPr lang="en-US" sz="1400" b="1" dirty="0">
                <a:solidFill>
                  <a:srgbClr val="B23C00"/>
                </a:solidFill>
                <a:latin typeface="Courier New" panose="02070309020205020404" pitchFamily="49" charset="0"/>
                <a:cs typeface="Courier New" panose="02070309020205020404" pitchFamily="49" charset="0"/>
              </a:rPr>
              <a:t>            if (b) break;</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 while (!b);</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return null;</a:t>
            </a:r>
          </a:p>
          <a:p>
            <a:r>
              <a:rPr lang="en-US" sz="1400" b="1" dirty="0">
                <a:latin typeface="Courier New" panose="02070309020205020404" pitchFamily="49" charset="0"/>
                <a:cs typeface="Courier New" panose="02070309020205020404" pitchFamily="49" charset="0"/>
              </a:rPr>
              <a:t>}</a:t>
            </a:r>
            <a:br>
              <a:rPr lang="en-US" sz="1400" b="1" dirty="0">
                <a:latin typeface="Courier New" panose="02070309020205020404" pitchFamily="49" charset="0"/>
                <a:cs typeface="Courier New" panose="02070309020205020404" pitchFamily="49" charset="0"/>
              </a:rPr>
            </a:b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private Object </a:t>
            </a:r>
            <a:r>
              <a:rPr lang="en-US" sz="1400" b="1" dirty="0" err="1">
                <a:solidFill>
                  <a:srgbClr val="B23C00"/>
                </a:solidFill>
                <a:latin typeface="Courier New" panose="02070309020205020404" pitchFamily="49" charset="0"/>
                <a:cs typeface="Courier New" panose="02070309020205020404" pitchFamily="49" charset="0"/>
              </a:rPr>
              <a:t>visitTest</a:t>
            </a:r>
            <a:r>
              <a:rPr lang="en-US" sz="1400" b="1" dirty="0">
                <a:latin typeface="Courier New" panose="02070309020205020404" pitchFamily="49" charset="0"/>
                <a:cs typeface="Courier New" panose="02070309020205020404" pitchFamily="49" charset="0"/>
              </a:rPr>
              <a:t>(Node </a:t>
            </a:r>
            <a:r>
              <a:rPr lang="en-US" sz="1400" b="1" dirty="0" err="1">
                <a:latin typeface="Courier New" panose="02070309020205020404" pitchFamily="49" charset="0"/>
                <a:cs typeface="Courier New" panose="02070309020205020404" pitchFamily="49" charset="0"/>
              </a:rPr>
              <a:t>testNode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return (Boolean) </a:t>
            </a:r>
            <a:r>
              <a:rPr lang="en-US" sz="1400" b="1" dirty="0">
                <a:solidFill>
                  <a:srgbClr val="B23C00"/>
                </a:solidFill>
                <a:latin typeface="Courier New" panose="02070309020205020404" pitchFamily="49" charset="0"/>
                <a:cs typeface="Courier New" panose="02070309020205020404" pitchFamily="49" charset="0"/>
              </a:rPr>
              <a:t>visit(</a:t>
            </a:r>
            <a:r>
              <a:rPr lang="en-US" sz="1400" b="1" dirty="0" err="1">
                <a:solidFill>
                  <a:srgbClr val="B23C00"/>
                </a:solidFill>
                <a:latin typeface="Courier New" panose="02070309020205020404" pitchFamily="49" charset="0"/>
                <a:cs typeface="Courier New" panose="02070309020205020404" pitchFamily="49" charset="0"/>
              </a:rPr>
              <a:t>testNode.children.get</a:t>
            </a:r>
            <a:r>
              <a:rPr lang="en-US" sz="1400" b="1" dirty="0">
                <a:solidFill>
                  <a:srgbClr val="B23C00"/>
                </a:solidFill>
                <a:latin typeface="Courier New" panose="02070309020205020404" pitchFamily="49" charset="0"/>
                <a:cs typeface="Courier New" panose="02070309020205020404" pitchFamily="49" charset="0"/>
              </a:rPr>
              <a:t>(0));</a:t>
            </a:r>
          </a:p>
          <a:p>
            <a:r>
              <a:rPr lang="en-US" sz="1400" b="1" dirty="0">
                <a:latin typeface="Courier New" panose="02070309020205020404" pitchFamily="49" charset="0"/>
                <a:cs typeface="Courier New" panose="02070309020205020404" pitchFamily="49" charset="0"/>
              </a:rPr>
              <a:t>}</a:t>
            </a:r>
          </a:p>
        </p:txBody>
      </p:sp>
      <p:pic>
        <p:nvPicPr>
          <p:cNvPr id="6" name="Picture 5" descr="A screenshot of a cell phone&#10;&#10;Description automatically generated">
            <a:extLst>
              <a:ext uri="{FF2B5EF4-FFF2-40B4-BE49-F238E27FC236}">
                <a16:creationId xmlns:a16="http://schemas.microsoft.com/office/drawing/2014/main" id="{2D4A3976-48C1-FC43-A06D-AF0FF94651AA}"/>
              </a:ext>
            </a:extLst>
          </p:cNvPr>
          <p:cNvPicPr>
            <a:picLocks noChangeAspect="1"/>
          </p:cNvPicPr>
          <p:nvPr/>
        </p:nvPicPr>
        <p:blipFill>
          <a:blip r:embed="rId2"/>
          <a:stretch>
            <a:fillRect/>
          </a:stretch>
        </p:blipFill>
        <p:spPr>
          <a:xfrm>
            <a:off x="6126463" y="4142357"/>
            <a:ext cx="2608598" cy="1347127"/>
          </a:xfrm>
          <a:prstGeom prst="rect">
            <a:avLst/>
          </a:prstGeom>
        </p:spPr>
      </p:pic>
      <p:sp>
        <p:nvSpPr>
          <p:cNvPr id="7" name="TextBox 6">
            <a:extLst>
              <a:ext uri="{FF2B5EF4-FFF2-40B4-BE49-F238E27FC236}">
                <a16:creationId xmlns:a16="http://schemas.microsoft.com/office/drawing/2014/main" id="{C337DA0E-25B6-E34C-9026-3FACFFC12B92}"/>
              </a:ext>
            </a:extLst>
          </p:cNvPr>
          <p:cNvSpPr txBox="1"/>
          <p:nvPr/>
        </p:nvSpPr>
        <p:spPr>
          <a:xfrm>
            <a:off x="6583658" y="1234464"/>
            <a:ext cx="1415644" cy="338554"/>
          </a:xfrm>
          <a:prstGeom prst="rect">
            <a:avLst/>
          </a:prstGeom>
          <a:solidFill>
            <a:srgbClr val="0033CC"/>
          </a:solidFill>
        </p:spPr>
        <p:txBody>
          <a:bodyPr wrap="none" rtlCol="0">
            <a:spAutoFit/>
          </a:bodyPr>
          <a:lstStyle/>
          <a:p>
            <a:r>
              <a:rPr lang="en-US" dirty="0" err="1">
                <a:solidFill>
                  <a:srgbClr val="FFFF00"/>
                </a:solidFill>
              </a:rPr>
              <a:t>Executor.java</a:t>
            </a:r>
            <a:endParaRPr lang="en-US" dirty="0">
              <a:solidFill>
                <a:srgbClr val="FFFF00"/>
              </a:solidFill>
            </a:endParaRPr>
          </a:p>
        </p:txBody>
      </p:sp>
    </p:spTree>
    <p:extLst>
      <p:ext uri="{BB962C8B-B14F-4D97-AF65-F5344CB8AC3E}">
        <p14:creationId xmlns:p14="http://schemas.microsoft.com/office/powerpoint/2010/main" val="1126102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56A08-94AA-A246-AF3F-63330FEBAD3D}"/>
              </a:ext>
            </a:extLst>
          </p:cNvPr>
          <p:cNvSpPr>
            <a:spLocks noGrp="1"/>
          </p:cNvSpPr>
          <p:nvPr>
            <p:ph type="title"/>
          </p:nvPr>
        </p:nvSpPr>
        <p:spPr/>
        <p:txBody>
          <a:bodyPr/>
          <a:lstStyle/>
          <a:p>
            <a:r>
              <a:rPr lang="en-US" dirty="0"/>
              <a:t>Assignment #3: Parser and Executor</a:t>
            </a:r>
          </a:p>
        </p:txBody>
      </p:sp>
      <p:sp>
        <p:nvSpPr>
          <p:cNvPr id="3" name="Content Placeholder 2">
            <a:extLst>
              <a:ext uri="{FF2B5EF4-FFF2-40B4-BE49-F238E27FC236}">
                <a16:creationId xmlns:a16="http://schemas.microsoft.com/office/drawing/2014/main" id="{7FF706D2-94D8-7D47-9BB7-660CB0AA2A17}"/>
              </a:ext>
            </a:extLst>
          </p:cNvPr>
          <p:cNvSpPr>
            <a:spLocks noGrp="1"/>
          </p:cNvSpPr>
          <p:nvPr>
            <p:ph idx="1"/>
          </p:nvPr>
        </p:nvSpPr>
        <p:spPr/>
        <p:txBody>
          <a:bodyPr/>
          <a:lstStyle/>
          <a:p>
            <a:r>
              <a:rPr lang="en-US" dirty="0"/>
              <a:t>Modify the frontend parser to </a:t>
            </a:r>
            <a:r>
              <a:rPr lang="en-US" u="sng" dirty="0"/>
              <a:t>parse and build trees</a:t>
            </a:r>
            <a:r>
              <a:rPr lang="en-US" dirty="0"/>
              <a:t> for the following Pascal statements:</a:t>
            </a:r>
          </a:p>
          <a:p>
            <a:pPr lvl="1"/>
            <a:r>
              <a:rPr lang="en-US" b="1" dirty="0">
                <a:solidFill>
                  <a:srgbClr val="0033CC"/>
                </a:solidFill>
                <a:latin typeface="Courier New" panose="02070309020205020404" pitchFamily="49" charset="0"/>
                <a:cs typeface="Courier New" panose="02070309020205020404" pitchFamily="49" charset="0"/>
              </a:rPr>
              <a:t>while</a:t>
            </a:r>
          </a:p>
          <a:p>
            <a:pPr lvl="1"/>
            <a:r>
              <a:rPr lang="en-US" b="1" dirty="0">
                <a:solidFill>
                  <a:srgbClr val="0033CC"/>
                </a:solidFill>
                <a:latin typeface="Courier New" panose="02070309020205020404" pitchFamily="49" charset="0"/>
                <a:cs typeface="Courier New" panose="02070309020205020404" pitchFamily="49" charset="0"/>
              </a:rPr>
              <a:t>if</a:t>
            </a:r>
          </a:p>
          <a:p>
            <a:pPr lvl="1"/>
            <a:r>
              <a:rPr lang="en-US" b="1" dirty="0">
                <a:solidFill>
                  <a:srgbClr val="0033CC"/>
                </a:solidFill>
                <a:latin typeface="Courier New" panose="02070309020205020404" pitchFamily="49" charset="0"/>
                <a:cs typeface="Courier New" panose="02070309020205020404" pitchFamily="49" charset="0"/>
              </a:rPr>
              <a:t>for</a:t>
            </a:r>
          </a:p>
          <a:p>
            <a:pPr lvl="1"/>
            <a:r>
              <a:rPr lang="en-US" b="1" dirty="0">
                <a:solidFill>
                  <a:srgbClr val="0033CC"/>
                </a:solidFill>
                <a:latin typeface="Courier New" panose="02070309020205020404" pitchFamily="49" charset="0"/>
                <a:cs typeface="Courier New" panose="02070309020205020404" pitchFamily="49" charset="0"/>
              </a:rPr>
              <a:t>case</a:t>
            </a:r>
          </a:p>
          <a:p>
            <a:r>
              <a:rPr lang="en-US" dirty="0"/>
              <a:t>You may need to add </a:t>
            </a:r>
            <a:r>
              <a:rPr lang="en-US" u="sng" dirty="0"/>
              <a:t>new node types</a:t>
            </a:r>
            <a:r>
              <a:rPr lang="en-US" dirty="0"/>
              <a:t> </a:t>
            </a:r>
            <a:br>
              <a:rPr lang="en-US" dirty="0"/>
            </a:br>
            <a:r>
              <a:rPr lang="en-US" dirty="0"/>
              <a:t>in the intermediate tier.</a:t>
            </a:r>
          </a:p>
          <a:p>
            <a:r>
              <a:rPr lang="en-US" dirty="0"/>
              <a:t>Add </a:t>
            </a:r>
            <a:r>
              <a:rPr lang="en-US" u="sng" dirty="0"/>
              <a:t>new visit methods</a:t>
            </a:r>
            <a:r>
              <a:rPr lang="en-US" dirty="0"/>
              <a:t> to the backend executor to </a:t>
            </a:r>
            <a:r>
              <a:rPr lang="en-US" u="sng" dirty="0"/>
              <a:t>execute</a:t>
            </a:r>
            <a:r>
              <a:rPr lang="en-US" dirty="0"/>
              <a:t> the above statements.</a:t>
            </a:r>
          </a:p>
        </p:txBody>
      </p:sp>
      <p:sp>
        <p:nvSpPr>
          <p:cNvPr id="4" name="Slide Number Placeholder 3">
            <a:extLst>
              <a:ext uri="{FF2B5EF4-FFF2-40B4-BE49-F238E27FC236}">
                <a16:creationId xmlns:a16="http://schemas.microsoft.com/office/drawing/2014/main" id="{E58E90E5-7ACA-9443-A5FE-AFF8A4639C34}"/>
              </a:ext>
            </a:extLst>
          </p:cNvPr>
          <p:cNvSpPr>
            <a:spLocks noGrp="1"/>
          </p:cNvSpPr>
          <p:nvPr>
            <p:ph type="sldNum" sz="quarter" idx="12"/>
          </p:nvPr>
        </p:nvSpPr>
        <p:spPr/>
        <p:txBody>
          <a:bodyPr/>
          <a:lstStyle/>
          <a:p>
            <a:fld id="{FED62B2D-F854-104A-9535-9A504E5923E0}" type="slidenum">
              <a:rPr lang="en-US" smtClean="0"/>
              <a:pPr/>
              <a:t>17</a:t>
            </a:fld>
            <a:endParaRPr lang="en-US"/>
          </a:p>
        </p:txBody>
      </p:sp>
      <p:sp>
        <p:nvSpPr>
          <p:cNvPr id="5" name="TextBox 4">
            <a:extLst>
              <a:ext uri="{FF2B5EF4-FFF2-40B4-BE49-F238E27FC236}">
                <a16:creationId xmlns:a16="http://schemas.microsoft.com/office/drawing/2014/main" id="{988C4469-213E-D945-B57B-F972C620EF92}"/>
              </a:ext>
            </a:extLst>
          </p:cNvPr>
          <p:cNvSpPr txBox="1"/>
          <p:nvPr/>
        </p:nvSpPr>
        <p:spPr>
          <a:xfrm>
            <a:off x="3474732" y="2697488"/>
            <a:ext cx="3727174" cy="584775"/>
          </a:xfrm>
          <a:prstGeom prst="rect">
            <a:avLst/>
          </a:prstGeom>
          <a:solidFill>
            <a:schemeClr val="accent1">
              <a:lumMod val="20000"/>
              <a:lumOff val="80000"/>
            </a:schemeClr>
          </a:solidFill>
          <a:ln>
            <a:solidFill>
              <a:srgbClr val="0033CC"/>
            </a:solidFill>
          </a:ln>
        </p:spPr>
        <p:txBody>
          <a:bodyPr wrap="none" rtlCol="0">
            <a:spAutoFit/>
          </a:bodyPr>
          <a:lstStyle/>
          <a:p>
            <a:pPr algn="ctr"/>
            <a:r>
              <a:rPr lang="en-US" dirty="0">
                <a:solidFill>
                  <a:srgbClr val="0033CC"/>
                </a:solidFill>
              </a:rPr>
              <a:t>Some simple Pascal source files</a:t>
            </a:r>
          </a:p>
          <a:p>
            <a:pPr algn="ctr"/>
            <a:r>
              <a:rPr lang="en-US" dirty="0">
                <a:solidFill>
                  <a:srgbClr val="0033CC"/>
                </a:solidFill>
              </a:rPr>
              <a:t>are forthcoming to test your interpreter.</a:t>
            </a:r>
          </a:p>
        </p:txBody>
      </p:sp>
    </p:spTree>
    <p:extLst>
      <p:ext uri="{BB962C8B-B14F-4D97-AF65-F5344CB8AC3E}">
        <p14:creationId xmlns:p14="http://schemas.microsoft.com/office/powerpoint/2010/main" val="1989795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04809-9B8A-5147-80DC-F5F0D925EEB5}"/>
              </a:ext>
            </a:extLst>
          </p:cNvPr>
          <p:cNvSpPr>
            <a:spLocks noGrp="1"/>
          </p:cNvSpPr>
          <p:nvPr>
            <p:ph type="title"/>
          </p:nvPr>
        </p:nvSpPr>
        <p:spPr/>
        <p:txBody>
          <a:bodyPr/>
          <a:lstStyle/>
          <a:p>
            <a:r>
              <a:rPr lang="en-US" dirty="0"/>
              <a:t>Parse Tree for the </a:t>
            </a:r>
            <a:r>
              <a:rPr lang="en-US" b="1" dirty="0">
                <a:latin typeface="Courier New" panose="02070309020205020404" pitchFamily="49" charset="0"/>
                <a:cs typeface="Courier New" panose="02070309020205020404" pitchFamily="49" charset="0"/>
              </a:rPr>
              <a:t>WHILE</a:t>
            </a:r>
            <a:r>
              <a:rPr lang="en-US" dirty="0"/>
              <a:t> Statement</a:t>
            </a:r>
          </a:p>
        </p:txBody>
      </p:sp>
      <p:sp>
        <p:nvSpPr>
          <p:cNvPr id="4" name="Slide Number Placeholder 3">
            <a:extLst>
              <a:ext uri="{FF2B5EF4-FFF2-40B4-BE49-F238E27FC236}">
                <a16:creationId xmlns:a16="http://schemas.microsoft.com/office/drawing/2014/main" id="{93D61734-38C0-4243-BABB-618E4566EE14}"/>
              </a:ext>
            </a:extLst>
          </p:cNvPr>
          <p:cNvSpPr>
            <a:spLocks noGrp="1"/>
          </p:cNvSpPr>
          <p:nvPr>
            <p:ph type="sldNum" sz="quarter" idx="12"/>
          </p:nvPr>
        </p:nvSpPr>
        <p:spPr/>
        <p:txBody>
          <a:bodyPr/>
          <a:lstStyle/>
          <a:p>
            <a:fld id="{FED62B2D-F854-104A-9535-9A504E5923E0}" type="slidenum">
              <a:rPr lang="en-US" smtClean="0"/>
              <a:pPr/>
              <a:t>18</a:t>
            </a:fld>
            <a:endParaRPr lang="en-US"/>
          </a:p>
        </p:txBody>
      </p:sp>
      <p:pic>
        <p:nvPicPr>
          <p:cNvPr id="5" name="Picture 5" descr="CS153-080917f">
            <a:extLst>
              <a:ext uri="{FF2B5EF4-FFF2-40B4-BE49-F238E27FC236}">
                <a16:creationId xmlns:a16="http://schemas.microsoft.com/office/drawing/2014/main" id="{37F1768C-6ABD-E742-A0B6-31EB3A67C4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30" y="2594869"/>
            <a:ext cx="5303462" cy="366874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A picture containing drawing&#10;&#10;Description automatically generated">
            <a:extLst>
              <a:ext uri="{FF2B5EF4-FFF2-40B4-BE49-F238E27FC236}">
                <a16:creationId xmlns:a16="http://schemas.microsoft.com/office/drawing/2014/main" id="{004C0EF5-16B7-1440-9885-65F9ED2F1B67}"/>
              </a:ext>
            </a:extLst>
          </p:cNvPr>
          <p:cNvPicPr>
            <a:picLocks noChangeAspect="1"/>
          </p:cNvPicPr>
          <p:nvPr/>
        </p:nvPicPr>
        <p:blipFill>
          <a:blip r:embed="rId3"/>
          <a:stretch>
            <a:fillRect/>
          </a:stretch>
        </p:blipFill>
        <p:spPr>
          <a:xfrm>
            <a:off x="2286000" y="1346145"/>
            <a:ext cx="4572000" cy="749610"/>
          </a:xfrm>
          <a:prstGeom prst="rect">
            <a:avLst/>
          </a:prstGeom>
        </p:spPr>
      </p:pic>
      <p:sp>
        <p:nvSpPr>
          <p:cNvPr id="8" name="TextBox 7">
            <a:extLst>
              <a:ext uri="{FF2B5EF4-FFF2-40B4-BE49-F238E27FC236}">
                <a16:creationId xmlns:a16="http://schemas.microsoft.com/office/drawing/2014/main" id="{1B76E640-3912-FF4A-84F9-80917E0E50EB}"/>
              </a:ext>
            </a:extLst>
          </p:cNvPr>
          <p:cNvSpPr txBox="1"/>
          <p:nvPr/>
        </p:nvSpPr>
        <p:spPr>
          <a:xfrm>
            <a:off x="2863840" y="2095755"/>
            <a:ext cx="3416320" cy="400110"/>
          </a:xfrm>
          <a:prstGeom prst="rect">
            <a:avLst/>
          </a:prstGeom>
          <a:solidFill>
            <a:srgbClr val="D7FFFF"/>
          </a:solidFill>
        </p:spPr>
        <p:txBody>
          <a:bodyPr wrap="none" rtlCol="0">
            <a:spAutoFit/>
          </a:bodyPr>
          <a:lstStyle/>
          <a:p>
            <a:r>
              <a:rPr lang="en-US" sz="2000" b="1" dirty="0">
                <a:solidFill>
                  <a:srgbClr val="0033CC"/>
                </a:solidFill>
                <a:latin typeface="Courier New" panose="02070309020205020404" pitchFamily="49" charset="0"/>
                <a:cs typeface="Courier New" panose="02070309020205020404" pitchFamily="49" charset="0"/>
              </a:rPr>
              <a:t>while </a:t>
            </a:r>
            <a:r>
              <a:rPr lang="en-US" sz="2000" b="1" dirty="0" err="1">
                <a:solidFill>
                  <a:srgbClr val="0033CC"/>
                </a:solidFill>
                <a:latin typeface="Courier New" panose="02070309020205020404" pitchFamily="49" charset="0"/>
                <a:cs typeface="Courier New" panose="02070309020205020404" pitchFamily="49" charset="0"/>
              </a:rPr>
              <a:t>i</a:t>
            </a:r>
            <a:r>
              <a:rPr lang="en-US" sz="2000" b="1" dirty="0">
                <a:solidFill>
                  <a:srgbClr val="0033CC"/>
                </a:solidFill>
                <a:latin typeface="Courier New" panose="02070309020205020404" pitchFamily="49" charset="0"/>
                <a:cs typeface="Courier New" panose="02070309020205020404" pitchFamily="49" charset="0"/>
              </a:rPr>
              <a:t> &gt; j do k := </a:t>
            </a:r>
            <a:r>
              <a:rPr lang="en-US" sz="2000" b="1" dirty="0" err="1">
                <a:solidFill>
                  <a:srgbClr val="0033CC"/>
                </a:solidFill>
                <a:latin typeface="Courier New" panose="02070309020205020404" pitchFamily="49" charset="0"/>
                <a:cs typeface="Courier New" panose="02070309020205020404" pitchFamily="49" charset="0"/>
              </a:rPr>
              <a:t>i</a:t>
            </a:r>
            <a:endParaRPr lang="en-US" sz="2000" b="1" dirty="0">
              <a:solidFill>
                <a:srgbClr val="0033CC"/>
              </a:solidFill>
              <a:latin typeface="Courier New" panose="02070309020205020404" pitchFamily="49" charset="0"/>
              <a:cs typeface="Courier New" panose="02070309020205020404" pitchFamily="49" charset="0"/>
            </a:endParaRPr>
          </a:p>
        </p:txBody>
      </p:sp>
      <p:grpSp>
        <p:nvGrpSpPr>
          <p:cNvPr id="15" name="Group 14">
            <a:extLst>
              <a:ext uri="{FF2B5EF4-FFF2-40B4-BE49-F238E27FC236}">
                <a16:creationId xmlns:a16="http://schemas.microsoft.com/office/drawing/2014/main" id="{E7C6F7AB-FF70-4C47-A89D-BEA04CC400A6}"/>
              </a:ext>
            </a:extLst>
          </p:cNvPr>
          <p:cNvGrpSpPr/>
          <p:nvPr/>
        </p:nvGrpSpPr>
        <p:grpSpPr>
          <a:xfrm>
            <a:off x="1554513" y="4090685"/>
            <a:ext cx="1097268" cy="338554"/>
            <a:chOff x="1554513" y="3838172"/>
            <a:chExt cx="1097268" cy="338554"/>
          </a:xfrm>
        </p:grpSpPr>
        <p:sp>
          <p:nvSpPr>
            <p:cNvPr id="9" name="TextBox 8">
              <a:extLst>
                <a:ext uri="{FF2B5EF4-FFF2-40B4-BE49-F238E27FC236}">
                  <a16:creationId xmlns:a16="http://schemas.microsoft.com/office/drawing/2014/main" id="{191B8906-3401-5A44-8D9F-79A07D9E155E}"/>
                </a:ext>
              </a:extLst>
            </p:cNvPr>
            <p:cNvSpPr txBox="1"/>
            <p:nvPr/>
          </p:nvSpPr>
          <p:spPr>
            <a:xfrm>
              <a:off x="1554513" y="3838172"/>
              <a:ext cx="708848" cy="338554"/>
            </a:xfrm>
            <a:prstGeom prst="rect">
              <a:avLst/>
            </a:prstGeom>
            <a:noFill/>
          </p:spPr>
          <p:txBody>
            <a:bodyPr wrap="none" rtlCol="0">
              <a:spAutoFit/>
            </a:bodyPr>
            <a:lstStyle/>
            <a:p>
              <a:r>
                <a:rPr lang="en-US" dirty="0">
                  <a:solidFill>
                    <a:srgbClr val="FF0000"/>
                  </a:solidFill>
                </a:rPr>
                <a:t>Why?</a:t>
              </a:r>
            </a:p>
          </p:txBody>
        </p:sp>
        <p:cxnSp>
          <p:nvCxnSpPr>
            <p:cNvPr id="11" name="Straight Arrow Connector 10">
              <a:extLst>
                <a:ext uri="{FF2B5EF4-FFF2-40B4-BE49-F238E27FC236}">
                  <a16:creationId xmlns:a16="http://schemas.microsoft.com/office/drawing/2014/main" id="{C648C0E6-453A-6E48-B713-9EEDC58E0348}"/>
                </a:ext>
              </a:extLst>
            </p:cNvPr>
            <p:cNvCxnSpPr>
              <a:cxnSpLocks/>
            </p:cNvCxnSpPr>
            <p:nvPr/>
          </p:nvCxnSpPr>
          <p:spPr bwMode="auto">
            <a:xfrm>
              <a:off x="2183254" y="4007449"/>
              <a:ext cx="468527" cy="0"/>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224508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0-#ppt_w/2"/>
                                          </p:val>
                                        </p:tav>
                                        <p:tav tm="100000">
                                          <p:val>
                                            <p:strVal val="#ppt_x"/>
                                          </p:val>
                                        </p:tav>
                                      </p:tavLst>
                                    </p:anim>
                                    <p:anim calcmode="lin" valueType="num">
                                      <p:cBhvr additive="base">
                                        <p:cTn id="13"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B159CB8E-8351-6546-84D5-012456AFB5BC}" type="slidenum">
              <a:rPr lang="en-US"/>
              <a:pPr/>
              <a:t>19</a:t>
            </a:fld>
            <a:endParaRPr lang="en-US"/>
          </a:p>
        </p:txBody>
      </p:sp>
      <p:sp>
        <p:nvSpPr>
          <p:cNvPr id="315394" name="Rectangle 2"/>
          <p:cNvSpPr>
            <a:spLocks noGrp="1" noChangeArrowheads="1"/>
          </p:cNvSpPr>
          <p:nvPr>
            <p:ph type="title"/>
          </p:nvPr>
        </p:nvSpPr>
        <p:spPr/>
        <p:txBody>
          <a:bodyPr/>
          <a:lstStyle/>
          <a:p>
            <a:r>
              <a:rPr lang="en-US" b="1">
                <a:latin typeface="Courier New" charset="0"/>
              </a:rPr>
              <a:t>IF</a:t>
            </a:r>
            <a:r>
              <a:rPr lang="en-US"/>
              <a:t> Statement</a:t>
            </a:r>
          </a:p>
        </p:txBody>
      </p:sp>
      <p:pic>
        <p:nvPicPr>
          <p:cNvPr id="315395" name="Picture 3" descr="CS153-080917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5" y="1258888"/>
            <a:ext cx="8321675" cy="798512"/>
          </a:xfrm>
          <a:prstGeom prst="rect">
            <a:avLst/>
          </a:prstGeom>
          <a:noFill/>
          <a:extLst>
            <a:ext uri="{909E8E84-426E-40dd-AFC4-6F175D3DCCD1}">
              <a14:hiddenFill xmlns="" xmlns:a14="http://schemas.microsoft.com/office/drawing/2010/main">
                <a:solidFill>
                  <a:srgbClr val="FFFFFF"/>
                </a:solidFill>
              </a14:hiddenFill>
            </a:ext>
          </a:extLst>
        </p:spPr>
      </p:pic>
      <p:sp>
        <p:nvSpPr>
          <p:cNvPr id="315396" name="Rectangle 4"/>
          <p:cNvSpPr>
            <a:spLocks noChangeArrowheads="1"/>
          </p:cNvSpPr>
          <p:nvPr/>
        </p:nvSpPr>
        <p:spPr bwMode="auto">
          <a:xfrm>
            <a:off x="457200" y="2239963"/>
            <a:ext cx="2194581" cy="457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469900" indent="-469900" eaLnBrk="1" hangingPunct="1">
              <a:lnSpc>
                <a:spcPct val="90000"/>
              </a:lnSpc>
              <a:spcBef>
                <a:spcPct val="20000"/>
              </a:spcBef>
              <a:buClr>
                <a:schemeClr val="bg2"/>
              </a:buClr>
              <a:buSzPct val="70000"/>
              <a:buFont typeface="Wingdings" charset="0"/>
              <a:buChar char="o"/>
            </a:pPr>
            <a:r>
              <a:rPr lang="en-US" sz="2800" dirty="0"/>
              <a:t>Example:</a:t>
            </a:r>
          </a:p>
        </p:txBody>
      </p:sp>
      <p:pic>
        <p:nvPicPr>
          <p:cNvPr id="315397" name="Picture 5" descr="CS153-080917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888" y="3529013"/>
            <a:ext cx="7132637" cy="2735262"/>
          </a:xfrm>
          <a:prstGeom prst="rect">
            <a:avLst/>
          </a:prstGeom>
          <a:noFill/>
          <a:extLst>
            <a:ext uri="{909E8E84-426E-40dd-AFC4-6F175D3DCCD1}">
              <a14:hiddenFill xmlns="" xmlns:a14="http://schemas.microsoft.com/office/drawing/2010/main">
                <a:solidFill>
                  <a:srgbClr val="FFFFFF"/>
                </a:solidFill>
              </a14:hiddenFill>
            </a:ext>
          </a:extLst>
        </p:spPr>
      </p:pic>
      <p:sp>
        <p:nvSpPr>
          <p:cNvPr id="315398" name="Text Box 6"/>
          <p:cNvSpPr txBox="1">
            <a:spLocks noChangeArrowheads="1"/>
          </p:cNvSpPr>
          <p:nvPr/>
        </p:nvSpPr>
        <p:spPr bwMode="auto">
          <a:xfrm>
            <a:off x="6126163" y="3246438"/>
            <a:ext cx="1746250" cy="590550"/>
          </a:xfrm>
          <a:prstGeom prst="rect">
            <a:avLst/>
          </a:prstGeom>
          <a:solidFill>
            <a:schemeClr val="accent1">
              <a:lumMod val="20000"/>
              <a:lumOff val="80000"/>
            </a:schemeClr>
          </a:solidFill>
          <a:ln w="9525">
            <a:solidFill>
              <a:srgbClr val="0033CC"/>
            </a:solidFill>
            <a:miter lim="800000"/>
            <a:headEnd/>
            <a:tailEnd/>
          </a:ln>
          <a:effectLst/>
        </p:spPr>
        <p:txBody>
          <a:bodyPr wrap="none">
            <a:spAutoFit/>
          </a:bodyPr>
          <a:lstStyle/>
          <a:p>
            <a:r>
              <a:rPr lang="en-US">
                <a:solidFill>
                  <a:srgbClr val="0033CC"/>
                </a:solidFill>
              </a:rPr>
              <a:t>Third child only if</a:t>
            </a:r>
          </a:p>
          <a:p>
            <a:r>
              <a:rPr lang="en-US">
                <a:solidFill>
                  <a:srgbClr val="0033CC"/>
                </a:solidFill>
              </a:rPr>
              <a:t>there is an </a:t>
            </a:r>
            <a:r>
              <a:rPr lang="en-US" b="1">
                <a:solidFill>
                  <a:srgbClr val="0033CC"/>
                </a:solidFill>
                <a:latin typeface="Courier New" charset="0"/>
              </a:rPr>
              <a:t>ELSE</a:t>
            </a:r>
            <a:r>
              <a:rPr lang="en-US">
                <a:solidFill>
                  <a:srgbClr val="0033CC"/>
                </a:solidFill>
              </a:rPr>
              <a:t>.</a:t>
            </a:r>
          </a:p>
        </p:txBody>
      </p:sp>
      <p:sp>
        <p:nvSpPr>
          <p:cNvPr id="2" name="TextBox 1"/>
          <p:cNvSpPr txBox="1"/>
          <p:nvPr/>
        </p:nvSpPr>
        <p:spPr>
          <a:xfrm>
            <a:off x="2580123" y="2240293"/>
            <a:ext cx="4186413" cy="707886"/>
          </a:xfrm>
          <a:prstGeom prst="rect">
            <a:avLst/>
          </a:prstGeom>
          <a:solidFill>
            <a:srgbClr val="D6FFFF"/>
          </a:solidFill>
        </p:spPr>
        <p:txBody>
          <a:bodyPr wrap="none" rtlCol="0">
            <a:spAutoFit/>
          </a:bodyPr>
          <a:lstStyle/>
          <a:p>
            <a:pPr marL="0" lvl="1"/>
            <a:r>
              <a:rPr lang="en-US" sz="2000" b="1" dirty="0">
                <a:solidFill>
                  <a:srgbClr val="0033CC"/>
                </a:solidFill>
                <a:latin typeface="Courier New" charset="0"/>
              </a:rPr>
              <a:t>IF (</a:t>
            </a:r>
            <a:r>
              <a:rPr lang="en-US" sz="2000" b="1" dirty="0" err="1">
                <a:solidFill>
                  <a:srgbClr val="0033CC"/>
                </a:solidFill>
                <a:latin typeface="Courier New" charset="0"/>
              </a:rPr>
              <a:t>i</a:t>
            </a:r>
            <a:r>
              <a:rPr lang="en-US" sz="2000" b="1" dirty="0">
                <a:solidFill>
                  <a:srgbClr val="0033CC"/>
                </a:solidFill>
                <a:latin typeface="Courier New" charset="0"/>
              </a:rPr>
              <a:t> = j) THEN t := 200</a:t>
            </a:r>
            <a:br>
              <a:rPr lang="en-US" sz="2000" b="1" dirty="0">
                <a:solidFill>
                  <a:srgbClr val="0033CC"/>
                </a:solidFill>
                <a:latin typeface="Courier New" charset="0"/>
              </a:rPr>
            </a:br>
            <a:r>
              <a:rPr lang="en-US" sz="2000" b="1" dirty="0">
                <a:solidFill>
                  <a:srgbClr val="0033CC"/>
                </a:solidFill>
                <a:latin typeface="Courier New" charset="0"/>
              </a:rPr>
              <a:t>           ELSE f := -200;</a:t>
            </a:r>
          </a:p>
        </p:txBody>
      </p:sp>
    </p:spTree>
    <p:extLst>
      <p:ext uri="{BB962C8B-B14F-4D97-AF65-F5344CB8AC3E}">
        <p14:creationId xmlns:p14="http://schemas.microsoft.com/office/powerpoint/2010/main" val="14190642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15397"/>
                                        </p:tgtEl>
                                        <p:attrNameLst>
                                          <p:attrName>style.visibility</p:attrName>
                                        </p:attrNameLst>
                                      </p:cBhvr>
                                      <p:to>
                                        <p:strVal val="visible"/>
                                      </p:to>
                                    </p:set>
                                    <p:animEffect transition="in" filter="fade">
                                      <p:cBhvr>
                                        <p:cTn id="7" dur="500"/>
                                        <p:tgtEl>
                                          <p:spTgt spid="31539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5398"/>
                                        </p:tgtEl>
                                        <p:attrNameLst>
                                          <p:attrName>style.visibility</p:attrName>
                                        </p:attrNameLst>
                                      </p:cBhvr>
                                      <p:to>
                                        <p:strVal val="visible"/>
                                      </p:to>
                                    </p:set>
                                    <p:animEffect transition="in" filter="fade">
                                      <p:cBhvr>
                                        <p:cTn id="10" dur="500"/>
                                        <p:tgtEl>
                                          <p:spTgt spid="315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8A0D5-7E88-D045-A8AD-3AE3393F73E5}"/>
              </a:ext>
            </a:extLst>
          </p:cNvPr>
          <p:cNvSpPr>
            <a:spLocks noGrp="1"/>
          </p:cNvSpPr>
          <p:nvPr>
            <p:ph type="title"/>
          </p:nvPr>
        </p:nvSpPr>
        <p:spPr/>
        <p:txBody>
          <a:bodyPr/>
          <a:lstStyle/>
          <a:p>
            <a:r>
              <a:rPr lang="en-US" dirty="0"/>
              <a:t>Simple Interpreter</a:t>
            </a:r>
          </a:p>
        </p:txBody>
      </p:sp>
      <p:sp>
        <p:nvSpPr>
          <p:cNvPr id="3" name="Content Placeholder 2">
            <a:extLst>
              <a:ext uri="{FF2B5EF4-FFF2-40B4-BE49-F238E27FC236}">
                <a16:creationId xmlns:a16="http://schemas.microsoft.com/office/drawing/2014/main" id="{C1F8718F-A0AF-2640-8EDF-E59A6F317801}"/>
              </a:ext>
            </a:extLst>
          </p:cNvPr>
          <p:cNvSpPr>
            <a:spLocks noGrp="1"/>
          </p:cNvSpPr>
          <p:nvPr>
            <p:ph idx="1"/>
          </p:nvPr>
        </p:nvSpPr>
        <p:spPr/>
        <p:txBody>
          <a:bodyPr/>
          <a:lstStyle/>
          <a:p>
            <a:r>
              <a:rPr lang="en-US" dirty="0"/>
              <a:t>Now that we have a basic parse tree and a  rudimentary symbol table, we can start the backend tier.</a:t>
            </a:r>
          </a:p>
          <a:p>
            <a:pPr lvl="4"/>
            <a:endParaRPr lang="en-US" dirty="0"/>
          </a:p>
          <a:p>
            <a:r>
              <a:rPr lang="en-US" dirty="0"/>
              <a:t>Recall the the backend components only work with the intermediate tier components.</a:t>
            </a:r>
          </a:p>
        </p:txBody>
      </p:sp>
      <p:sp>
        <p:nvSpPr>
          <p:cNvPr id="4" name="Slide Number Placeholder 3">
            <a:extLst>
              <a:ext uri="{FF2B5EF4-FFF2-40B4-BE49-F238E27FC236}">
                <a16:creationId xmlns:a16="http://schemas.microsoft.com/office/drawing/2014/main" id="{179187F6-A6EF-F648-9230-0A33989B9ED3}"/>
              </a:ext>
            </a:extLst>
          </p:cNvPr>
          <p:cNvSpPr>
            <a:spLocks noGrp="1"/>
          </p:cNvSpPr>
          <p:nvPr>
            <p:ph type="sldNum" sz="quarter" idx="12"/>
          </p:nvPr>
        </p:nvSpPr>
        <p:spPr/>
        <p:txBody>
          <a:bodyPr/>
          <a:lstStyle/>
          <a:p>
            <a:fld id="{FED62B2D-F854-104A-9535-9A504E5923E0}" type="slidenum">
              <a:rPr lang="en-US" smtClean="0"/>
              <a:pPr/>
              <a:t>2</a:t>
            </a:fld>
            <a:endParaRPr lang="en-US"/>
          </a:p>
        </p:txBody>
      </p:sp>
    </p:spTree>
    <p:extLst>
      <p:ext uri="{BB962C8B-B14F-4D97-AF65-F5344CB8AC3E}">
        <p14:creationId xmlns:p14="http://schemas.microsoft.com/office/powerpoint/2010/main" val="3220583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E7BA48B9-1B64-7040-947B-BD87D344CC70}" type="slidenum">
              <a:rPr lang="en-US"/>
              <a:pPr/>
              <a:t>20</a:t>
            </a:fld>
            <a:endParaRPr lang="en-US"/>
          </a:p>
        </p:txBody>
      </p:sp>
      <p:sp>
        <p:nvSpPr>
          <p:cNvPr id="316419" name="Rectangle 3"/>
          <p:cNvSpPr>
            <a:spLocks noChangeArrowheads="1"/>
          </p:cNvSpPr>
          <p:nvPr/>
        </p:nvSpPr>
        <p:spPr bwMode="auto">
          <a:xfrm>
            <a:off x="3346464" y="4315510"/>
            <a:ext cx="5131176" cy="273050"/>
          </a:xfrm>
          <a:prstGeom prst="rect">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6420" name="Rectangle 4"/>
          <p:cNvSpPr>
            <a:spLocks noChangeArrowheads="1"/>
          </p:cNvSpPr>
          <p:nvPr/>
        </p:nvSpPr>
        <p:spPr bwMode="auto">
          <a:xfrm>
            <a:off x="3298078" y="3423209"/>
            <a:ext cx="3108687" cy="274638"/>
          </a:xfrm>
          <a:prstGeom prst="rect">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6421" name="Rectangle 5"/>
          <p:cNvSpPr>
            <a:spLocks noGrp="1" noChangeArrowheads="1"/>
          </p:cNvSpPr>
          <p:nvPr>
            <p:ph type="title"/>
          </p:nvPr>
        </p:nvSpPr>
        <p:spPr/>
        <p:txBody>
          <a:bodyPr/>
          <a:lstStyle/>
          <a:p>
            <a:r>
              <a:rPr lang="en-US"/>
              <a:t>The </a:t>
            </a:r>
            <a:r>
              <a:rPr lang="ja-JP" altLang="en-US">
                <a:latin typeface="Arial"/>
              </a:rPr>
              <a:t>“</a:t>
            </a:r>
            <a:r>
              <a:rPr lang="en-US"/>
              <a:t>Dangling</a:t>
            </a:r>
            <a:r>
              <a:rPr lang="ja-JP" altLang="en-US">
                <a:latin typeface="Arial"/>
              </a:rPr>
              <a:t>”</a:t>
            </a:r>
            <a:r>
              <a:rPr lang="en-US"/>
              <a:t> </a:t>
            </a:r>
            <a:r>
              <a:rPr lang="en-US" b="1">
                <a:latin typeface="Courier New" charset="0"/>
              </a:rPr>
              <a:t>ELSE</a:t>
            </a:r>
          </a:p>
        </p:txBody>
      </p:sp>
      <p:sp>
        <p:nvSpPr>
          <p:cNvPr id="316422" name="Rectangle 6"/>
          <p:cNvSpPr>
            <a:spLocks noGrp="1" noChangeArrowheads="1"/>
          </p:cNvSpPr>
          <p:nvPr>
            <p:ph type="body" idx="1"/>
          </p:nvPr>
        </p:nvSpPr>
        <p:spPr>
          <a:noFill/>
          <a:ln/>
          <a:extLst>
            <a:ext uri="{91240B29-F687-4f45-9708-019B960494DF}">
              <a14:hiddenLine xmlns="" xmlns:a14="http://schemas.microsoft.com/office/drawing/2010/main" w="9525">
                <a:solidFill>
                  <a:schemeClr val="folHlink"/>
                </a:solidFill>
                <a:miter lim="800000"/>
                <a:headEnd/>
                <a:tailEnd/>
              </a14:hiddenLine>
            </a:ext>
          </a:extLst>
        </p:spPr>
        <p:txBody>
          <a:bodyPr/>
          <a:lstStyle/>
          <a:p>
            <a:pPr>
              <a:lnSpc>
                <a:spcPct val="80000"/>
              </a:lnSpc>
            </a:pPr>
            <a:r>
              <a:rPr lang="en-US" dirty="0"/>
              <a:t>Consider:</a:t>
            </a:r>
            <a:br>
              <a:rPr lang="en-US" dirty="0"/>
            </a:br>
            <a:br>
              <a:rPr lang="en-US" sz="1000" dirty="0"/>
            </a:br>
            <a:r>
              <a:rPr lang="en-US" sz="2400" b="1" dirty="0">
                <a:latin typeface="Courier New" charset="0"/>
              </a:rPr>
              <a:t>  </a:t>
            </a:r>
            <a:endParaRPr lang="en-US" sz="1800" b="1" dirty="0">
              <a:solidFill>
                <a:srgbClr val="0033CC"/>
              </a:solidFill>
              <a:latin typeface="Courier New" charset="0"/>
            </a:endParaRPr>
          </a:p>
          <a:p>
            <a:pPr>
              <a:lnSpc>
                <a:spcPct val="80000"/>
              </a:lnSpc>
            </a:pPr>
            <a:endParaRPr lang="en-US" sz="1800" b="1" dirty="0">
              <a:latin typeface="Courier New" charset="0"/>
            </a:endParaRPr>
          </a:p>
          <a:p>
            <a:pPr>
              <a:lnSpc>
                <a:spcPct val="80000"/>
              </a:lnSpc>
            </a:pPr>
            <a:r>
              <a:rPr lang="en-US" dirty="0"/>
              <a:t>Which </a:t>
            </a:r>
            <a:r>
              <a:rPr lang="en-US" b="1" dirty="0">
                <a:solidFill>
                  <a:srgbClr val="0033CC"/>
                </a:solidFill>
                <a:latin typeface="Courier New" charset="0"/>
              </a:rPr>
              <a:t>THEN</a:t>
            </a:r>
            <a:r>
              <a:rPr lang="en-US" dirty="0"/>
              <a:t> does the </a:t>
            </a:r>
            <a:r>
              <a:rPr lang="en-US" b="1" dirty="0">
                <a:solidFill>
                  <a:srgbClr val="0033CC"/>
                </a:solidFill>
                <a:latin typeface="Courier New" charset="0"/>
              </a:rPr>
              <a:t>ELSE</a:t>
            </a:r>
            <a:r>
              <a:rPr lang="en-US" dirty="0"/>
              <a:t> pair with?</a:t>
            </a:r>
          </a:p>
          <a:p>
            <a:pPr lvl="5">
              <a:lnSpc>
                <a:spcPct val="80000"/>
              </a:lnSpc>
            </a:pPr>
            <a:endParaRPr lang="en-US" dirty="0"/>
          </a:p>
          <a:p>
            <a:pPr lvl="1">
              <a:lnSpc>
                <a:spcPct val="80000"/>
              </a:lnSpc>
            </a:pPr>
            <a:r>
              <a:rPr lang="en-US" dirty="0"/>
              <a:t>Is it:</a:t>
            </a:r>
            <a:br>
              <a:rPr lang="en-US" dirty="0"/>
            </a:br>
            <a:br>
              <a:rPr lang="en-US" sz="1000" dirty="0"/>
            </a:br>
            <a:r>
              <a:rPr lang="en-US" sz="1800" b="1" dirty="0">
                <a:solidFill>
                  <a:srgbClr val="0033CC"/>
                </a:solidFill>
                <a:latin typeface="Courier New" charset="0"/>
              </a:rPr>
              <a:t>IF </a:t>
            </a:r>
            <a:r>
              <a:rPr lang="en-US" sz="1800" b="1" dirty="0" err="1">
                <a:solidFill>
                  <a:srgbClr val="0033CC"/>
                </a:solidFill>
                <a:latin typeface="Courier New" charset="0"/>
              </a:rPr>
              <a:t>i</a:t>
            </a:r>
            <a:r>
              <a:rPr lang="en-US" sz="1800" b="1" dirty="0">
                <a:solidFill>
                  <a:srgbClr val="0033CC"/>
                </a:solidFill>
                <a:latin typeface="Courier New" charset="0"/>
              </a:rPr>
              <a:t> = 3 </a:t>
            </a:r>
            <a:r>
              <a:rPr lang="en-US" sz="1800" b="1" dirty="0">
                <a:solidFill>
                  <a:schemeClr val="folHlink"/>
                </a:solidFill>
                <a:latin typeface="Courier New" charset="0"/>
              </a:rPr>
              <a:t>THEN</a:t>
            </a:r>
            <a:r>
              <a:rPr lang="en-US" sz="1800" b="1" dirty="0">
                <a:solidFill>
                  <a:srgbClr val="0033CC"/>
                </a:solidFill>
                <a:latin typeface="Courier New" charset="0"/>
              </a:rPr>
              <a:t> IF j = 2 THEN t := 500 </a:t>
            </a:r>
            <a:r>
              <a:rPr lang="en-US" sz="1800" b="1" dirty="0">
                <a:solidFill>
                  <a:schemeClr val="folHlink"/>
                </a:solidFill>
                <a:latin typeface="Courier New" charset="0"/>
              </a:rPr>
              <a:t>ELSE</a:t>
            </a:r>
            <a:r>
              <a:rPr lang="en-US" sz="1800" b="1" dirty="0">
                <a:solidFill>
                  <a:srgbClr val="0033CC"/>
                </a:solidFill>
                <a:latin typeface="Courier New" charset="0"/>
              </a:rPr>
              <a:t> f := -500</a:t>
            </a:r>
          </a:p>
          <a:p>
            <a:pPr lvl="6">
              <a:lnSpc>
                <a:spcPct val="80000"/>
              </a:lnSpc>
            </a:pPr>
            <a:endParaRPr lang="en-US" dirty="0"/>
          </a:p>
          <a:p>
            <a:pPr lvl="1">
              <a:lnSpc>
                <a:spcPct val="80000"/>
              </a:lnSpc>
            </a:pPr>
            <a:r>
              <a:rPr lang="en-US" dirty="0"/>
              <a:t>Or is it:</a:t>
            </a:r>
            <a:br>
              <a:rPr lang="en-US" dirty="0"/>
            </a:br>
            <a:br>
              <a:rPr lang="en-US" sz="1000" dirty="0"/>
            </a:br>
            <a:r>
              <a:rPr lang="en-US" sz="1800" b="1" dirty="0">
                <a:solidFill>
                  <a:srgbClr val="0033CC"/>
                </a:solidFill>
                <a:latin typeface="Courier New" charset="0"/>
              </a:rPr>
              <a:t>IF </a:t>
            </a:r>
            <a:r>
              <a:rPr lang="en-US" sz="1800" b="1" dirty="0" err="1">
                <a:solidFill>
                  <a:srgbClr val="0033CC"/>
                </a:solidFill>
                <a:latin typeface="Courier New" charset="0"/>
              </a:rPr>
              <a:t>i</a:t>
            </a:r>
            <a:r>
              <a:rPr lang="en-US" sz="1800" b="1" dirty="0">
                <a:solidFill>
                  <a:srgbClr val="0033CC"/>
                </a:solidFill>
                <a:latin typeface="Courier New" charset="0"/>
              </a:rPr>
              <a:t> = 3 THEN IF j = 2 </a:t>
            </a:r>
            <a:r>
              <a:rPr lang="en-US" sz="1800" b="1" dirty="0">
                <a:solidFill>
                  <a:schemeClr val="folHlink"/>
                </a:solidFill>
                <a:latin typeface="Courier New" charset="0"/>
              </a:rPr>
              <a:t>THEN</a:t>
            </a:r>
            <a:r>
              <a:rPr lang="en-US" sz="1800" b="1" dirty="0">
                <a:solidFill>
                  <a:srgbClr val="0033CC"/>
                </a:solidFill>
                <a:latin typeface="Courier New" charset="0"/>
              </a:rPr>
              <a:t> t := 500 </a:t>
            </a:r>
            <a:r>
              <a:rPr lang="en-US" sz="1800" b="1" dirty="0">
                <a:solidFill>
                  <a:schemeClr val="folHlink"/>
                </a:solidFill>
                <a:latin typeface="Courier New" charset="0"/>
              </a:rPr>
              <a:t>ELSE</a:t>
            </a:r>
            <a:r>
              <a:rPr lang="en-US" sz="1800" b="1" dirty="0">
                <a:solidFill>
                  <a:srgbClr val="0033CC"/>
                </a:solidFill>
                <a:latin typeface="Courier New" charset="0"/>
              </a:rPr>
              <a:t> f := -500</a:t>
            </a:r>
          </a:p>
          <a:p>
            <a:pPr lvl="1">
              <a:lnSpc>
                <a:spcPct val="80000"/>
              </a:lnSpc>
            </a:pPr>
            <a:endParaRPr lang="en-US" sz="1600" dirty="0"/>
          </a:p>
          <a:p>
            <a:pPr lvl="1">
              <a:lnSpc>
                <a:spcPct val="80000"/>
              </a:lnSpc>
            </a:pPr>
            <a:endParaRPr lang="en-US" sz="1600" dirty="0"/>
          </a:p>
          <a:p>
            <a:pPr lvl="1">
              <a:lnSpc>
                <a:spcPct val="80000"/>
              </a:lnSpc>
            </a:pPr>
            <a:endParaRPr lang="en-US" sz="1600" dirty="0"/>
          </a:p>
          <a:p>
            <a:pPr lvl="1">
              <a:lnSpc>
                <a:spcPct val="80000"/>
              </a:lnSpc>
            </a:pPr>
            <a:endParaRPr lang="en-US" sz="1600" dirty="0"/>
          </a:p>
          <a:p>
            <a:pPr lvl="1">
              <a:lnSpc>
                <a:spcPct val="80000"/>
              </a:lnSpc>
            </a:pPr>
            <a:endParaRPr lang="en-US" sz="1600" dirty="0"/>
          </a:p>
        </p:txBody>
      </p:sp>
      <p:sp>
        <p:nvSpPr>
          <p:cNvPr id="2" name="TextBox 1">
            <a:extLst>
              <a:ext uri="{FF2B5EF4-FFF2-40B4-BE49-F238E27FC236}">
                <a16:creationId xmlns:a16="http://schemas.microsoft.com/office/drawing/2014/main" id="{960A4819-8C92-944D-9A95-67362636BDE9}"/>
              </a:ext>
            </a:extLst>
          </p:cNvPr>
          <p:cNvSpPr txBox="1"/>
          <p:nvPr/>
        </p:nvSpPr>
        <p:spPr>
          <a:xfrm>
            <a:off x="964281" y="1729341"/>
            <a:ext cx="7215437" cy="369332"/>
          </a:xfrm>
          <a:prstGeom prst="rect">
            <a:avLst/>
          </a:prstGeom>
          <a:noFill/>
        </p:spPr>
        <p:txBody>
          <a:bodyPr wrap="none" rtlCol="0">
            <a:spAutoFit/>
          </a:bodyPr>
          <a:lstStyle/>
          <a:p>
            <a:r>
              <a:rPr lang="en-US" sz="1800" b="1" dirty="0">
                <a:solidFill>
                  <a:srgbClr val="0033CC"/>
                </a:solidFill>
                <a:latin typeface="Courier New" charset="0"/>
              </a:rPr>
              <a:t>IF </a:t>
            </a:r>
            <a:r>
              <a:rPr lang="en-US" sz="1800" b="1" dirty="0" err="1">
                <a:solidFill>
                  <a:srgbClr val="0033CC"/>
                </a:solidFill>
                <a:latin typeface="Courier New" charset="0"/>
              </a:rPr>
              <a:t>i</a:t>
            </a:r>
            <a:r>
              <a:rPr lang="en-US" sz="1800" b="1" dirty="0">
                <a:solidFill>
                  <a:srgbClr val="0033CC"/>
                </a:solidFill>
                <a:latin typeface="Courier New" charset="0"/>
              </a:rPr>
              <a:t> = 3 THEN IF j = 2 THEN t := 500 ELSE f := -500</a:t>
            </a:r>
            <a:endParaRPr lang="en-US" sz="1800" dirty="0"/>
          </a:p>
        </p:txBody>
      </p:sp>
    </p:spTree>
    <p:extLst>
      <p:ext uri="{BB962C8B-B14F-4D97-AF65-F5344CB8AC3E}">
        <p14:creationId xmlns:p14="http://schemas.microsoft.com/office/powerpoint/2010/main" val="3729890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6422">
                                            <p:txEl>
                                              <p:pRg st="4" end="4"/>
                                            </p:txEl>
                                          </p:spTgt>
                                        </p:tgtEl>
                                        <p:attrNameLst>
                                          <p:attrName>style.visibility</p:attrName>
                                        </p:attrNameLst>
                                      </p:cBhvr>
                                      <p:to>
                                        <p:strVal val="visible"/>
                                      </p:to>
                                    </p:set>
                                    <p:animEffect transition="in" filter="fade">
                                      <p:cBhvr>
                                        <p:cTn id="7" dur="500"/>
                                        <p:tgtEl>
                                          <p:spTgt spid="316422">
                                            <p:txEl>
                                              <p:pRg st="4" end="4"/>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6420"/>
                                        </p:tgtEl>
                                        <p:attrNameLst>
                                          <p:attrName>style.visibility</p:attrName>
                                        </p:attrNameLst>
                                      </p:cBhvr>
                                      <p:to>
                                        <p:strVal val="visible"/>
                                      </p:to>
                                    </p:set>
                                    <p:animEffect transition="in" filter="fade">
                                      <p:cBhvr>
                                        <p:cTn id="10" dur="500"/>
                                        <p:tgtEl>
                                          <p:spTgt spid="3164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16422">
                                            <p:txEl>
                                              <p:pRg st="6" end="6"/>
                                            </p:txEl>
                                          </p:spTgt>
                                        </p:tgtEl>
                                        <p:attrNameLst>
                                          <p:attrName>style.visibility</p:attrName>
                                        </p:attrNameLst>
                                      </p:cBhvr>
                                      <p:to>
                                        <p:strVal val="visible"/>
                                      </p:to>
                                    </p:set>
                                    <p:animEffect transition="in" filter="fade">
                                      <p:cBhvr>
                                        <p:cTn id="15" dur="500"/>
                                        <p:tgtEl>
                                          <p:spTgt spid="316422">
                                            <p:txEl>
                                              <p:pRg st="6" end="6"/>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6419"/>
                                        </p:tgtEl>
                                        <p:attrNameLst>
                                          <p:attrName>style.visibility</p:attrName>
                                        </p:attrNameLst>
                                      </p:cBhvr>
                                      <p:to>
                                        <p:strVal val="visible"/>
                                      </p:to>
                                    </p:set>
                                    <p:animEffect transition="in" filter="fade">
                                      <p:cBhvr>
                                        <p:cTn id="18" dur="500"/>
                                        <p:tgtEl>
                                          <p:spTgt spid="316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animBg="1"/>
      <p:bldP spid="3164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E7BA48B9-1B64-7040-947B-BD87D344CC70}" type="slidenum">
              <a:rPr lang="en-US"/>
              <a:pPr/>
              <a:t>21</a:t>
            </a:fld>
            <a:endParaRPr lang="en-US"/>
          </a:p>
        </p:txBody>
      </p:sp>
      <p:sp>
        <p:nvSpPr>
          <p:cNvPr id="316418" name="Rectangle 2"/>
          <p:cNvSpPr>
            <a:spLocks noChangeArrowheads="1"/>
          </p:cNvSpPr>
          <p:nvPr/>
        </p:nvSpPr>
        <p:spPr bwMode="auto">
          <a:xfrm>
            <a:off x="3112157" y="2544563"/>
            <a:ext cx="5154284" cy="273050"/>
          </a:xfrm>
          <a:prstGeom prst="rect">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6421" name="Rectangle 5"/>
          <p:cNvSpPr>
            <a:spLocks noGrp="1" noChangeArrowheads="1"/>
          </p:cNvSpPr>
          <p:nvPr>
            <p:ph type="title"/>
          </p:nvPr>
        </p:nvSpPr>
        <p:spPr/>
        <p:txBody>
          <a:bodyPr/>
          <a:lstStyle/>
          <a:p>
            <a:r>
              <a:rPr lang="en-US" dirty="0"/>
              <a:t>The </a:t>
            </a:r>
            <a:r>
              <a:rPr lang="ja-JP" altLang="en-US" dirty="0">
                <a:latin typeface="Arial"/>
              </a:rPr>
              <a:t>“</a:t>
            </a:r>
            <a:r>
              <a:rPr lang="en-US" dirty="0"/>
              <a:t>Dangling</a:t>
            </a:r>
            <a:r>
              <a:rPr lang="ja-JP" altLang="en-US" dirty="0">
                <a:latin typeface="Arial"/>
              </a:rPr>
              <a:t>”</a:t>
            </a:r>
            <a:r>
              <a:rPr lang="en-US" dirty="0"/>
              <a:t> </a:t>
            </a:r>
            <a:r>
              <a:rPr lang="en-US" b="1" dirty="0">
                <a:latin typeface="Courier New" charset="0"/>
              </a:rPr>
              <a:t>ELSE</a:t>
            </a:r>
            <a:r>
              <a:rPr lang="en-US" i="1" dirty="0"/>
              <a:t>, cont’d</a:t>
            </a:r>
          </a:p>
        </p:txBody>
      </p:sp>
      <p:sp>
        <p:nvSpPr>
          <p:cNvPr id="316422" name="Rectangle 6"/>
          <p:cNvSpPr>
            <a:spLocks noGrp="1" noChangeArrowheads="1"/>
          </p:cNvSpPr>
          <p:nvPr>
            <p:ph type="body" idx="1"/>
          </p:nvPr>
        </p:nvSpPr>
        <p:spPr>
          <a:noFill/>
          <a:ln/>
          <a:extLst>
            <a:ext uri="{91240B29-F687-4f45-9708-019B960494DF}">
              <a14:hiddenLine xmlns="" xmlns:a14="http://schemas.microsoft.com/office/drawing/2010/main" w="9525">
                <a:solidFill>
                  <a:schemeClr val="folHlink"/>
                </a:solidFill>
                <a:miter lim="800000"/>
                <a:headEnd/>
                <a:tailEnd/>
              </a14:hiddenLine>
            </a:ext>
          </a:extLst>
        </p:spPr>
        <p:txBody>
          <a:bodyPr/>
          <a:lstStyle/>
          <a:p>
            <a:pPr>
              <a:lnSpc>
                <a:spcPct val="80000"/>
              </a:lnSpc>
            </a:pPr>
            <a:r>
              <a:rPr lang="en-US" dirty="0"/>
              <a:t>According to Pascal syntax, </a:t>
            </a:r>
            <a:br>
              <a:rPr lang="en-US" dirty="0"/>
            </a:br>
            <a:r>
              <a:rPr lang="en-US" dirty="0"/>
              <a:t>the nested </a:t>
            </a:r>
            <a:r>
              <a:rPr lang="en-US" b="1" dirty="0">
                <a:solidFill>
                  <a:srgbClr val="0033CC"/>
                </a:solidFill>
                <a:latin typeface="Courier New" charset="0"/>
              </a:rPr>
              <a:t>IF</a:t>
            </a:r>
            <a:r>
              <a:rPr lang="en-US" dirty="0"/>
              <a:t> statement is </a:t>
            </a:r>
            <a:br>
              <a:rPr lang="en-US" dirty="0"/>
            </a:br>
            <a:r>
              <a:rPr lang="en-US" dirty="0"/>
              <a:t>the </a:t>
            </a:r>
            <a:r>
              <a:rPr lang="en-US" b="1" dirty="0">
                <a:solidFill>
                  <a:srgbClr val="0033CC"/>
                </a:solidFill>
                <a:latin typeface="Courier New" charset="0"/>
              </a:rPr>
              <a:t>THEN</a:t>
            </a:r>
            <a:r>
              <a:rPr lang="en-US" dirty="0"/>
              <a:t> statement of the outer </a:t>
            </a:r>
            <a:r>
              <a:rPr lang="en-US" b="1" dirty="0">
                <a:solidFill>
                  <a:srgbClr val="0033CC"/>
                </a:solidFill>
                <a:latin typeface="Courier New" charset="0"/>
              </a:rPr>
              <a:t>IF </a:t>
            </a:r>
            <a:r>
              <a:rPr lang="en-US" sz="2400" dirty="0"/>
              <a:t>statement</a:t>
            </a:r>
            <a:br>
              <a:rPr lang="en-US" sz="2400" dirty="0"/>
            </a:br>
            <a:br>
              <a:rPr lang="en-US" sz="1000" dirty="0"/>
            </a:br>
            <a:r>
              <a:rPr lang="en-US" b="1" dirty="0">
                <a:latin typeface="Courier New" charset="0"/>
              </a:rPr>
              <a:t> </a:t>
            </a:r>
            <a:r>
              <a:rPr lang="en-US" sz="1800" b="1" dirty="0">
                <a:solidFill>
                  <a:srgbClr val="0033CC"/>
                </a:solidFill>
                <a:latin typeface="Courier New" charset="0"/>
              </a:rPr>
              <a:t>IF </a:t>
            </a:r>
            <a:r>
              <a:rPr lang="en-US" sz="1800" b="1" dirty="0" err="1">
                <a:solidFill>
                  <a:srgbClr val="0033CC"/>
                </a:solidFill>
                <a:latin typeface="Courier New" charset="0"/>
              </a:rPr>
              <a:t>i</a:t>
            </a:r>
            <a:r>
              <a:rPr lang="en-US" sz="1800" b="1" dirty="0">
                <a:solidFill>
                  <a:srgbClr val="0033CC"/>
                </a:solidFill>
                <a:latin typeface="Courier New" charset="0"/>
              </a:rPr>
              <a:t> = 3 THEN IF j = 2 </a:t>
            </a:r>
            <a:r>
              <a:rPr lang="en-US" sz="1800" b="1" dirty="0">
                <a:solidFill>
                  <a:schemeClr val="folHlink"/>
                </a:solidFill>
                <a:latin typeface="Courier New" charset="0"/>
              </a:rPr>
              <a:t>THEN</a:t>
            </a:r>
            <a:r>
              <a:rPr lang="en-US" sz="1800" b="1" dirty="0">
                <a:solidFill>
                  <a:srgbClr val="0033CC"/>
                </a:solidFill>
                <a:latin typeface="Courier New" charset="0"/>
              </a:rPr>
              <a:t> t := 500 </a:t>
            </a:r>
            <a:r>
              <a:rPr lang="en-US" sz="1800" b="1" dirty="0">
                <a:solidFill>
                  <a:schemeClr val="folHlink"/>
                </a:solidFill>
                <a:latin typeface="Courier New" charset="0"/>
              </a:rPr>
              <a:t>ELSE</a:t>
            </a:r>
            <a:r>
              <a:rPr lang="en-US" sz="1800" b="1" dirty="0">
                <a:solidFill>
                  <a:srgbClr val="0033CC"/>
                </a:solidFill>
                <a:latin typeface="Courier New" charset="0"/>
              </a:rPr>
              <a:t> f := -500</a:t>
            </a:r>
            <a:r>
              <a:rPr lang="en-US" sz="1800" b="1" dirty="0">
                <a:solidFill>
                  <a:schemeClr val="folHlink"/>
                </a:solidFill>
                <a:latin typeface="Courier New" charset="0"/>
              </a:rPr>
              <a:t> </a:t>
            </a:r>
            <a:br>
              <a:rPr lang="en-US" sz="2000" b="1" dirty="0">
                <a:solidFill>
                  <a:schemeClr val="folHlink"/>
                </a:solidFill>
                <a:latin typeface="Courier New" charset="0"/>
              </a:rPr>
            </a:br>
            <a:endParaRPr lang="en-US" sz="2000" b="1" dirty="0">
              <a:solidFill>
                <a:schemeClr val="folHlink"/>
              </a:solidFill>
              <a:latin typeface="Courier New" charset="0"/>
            </a:endParaRPr>
          </a:p>
          <a:p>
            <a:pPr>
              <a:lnSpc>
                <a:spcPct val="80000"/>
              </a:lnSpc>
            </a:pPr>
            <a:r>
              <a:rPr lang="en-US" dirty="0"/>
              <a:t>Therefore, the </a:t>
            </a:r>
            <a:r>
              <a:rPr lang="en-US" b="1" dirty="0">
                <a:solidFill>
                  <a:srgbClr val="0033CC"/>
                </a:solidFill>
                <a:latin typeface="Courier New" charset="0"/>
              </a:rPr>
              <a:t>ELSE</a:t>
            </a:r>
            <a:r>
              <a:rPr lang="en-US" dirty="0"/>
              <a:t> pairs with the closest </a:t>
            </a:r>
            <a:br>
              <a:rPr lang="en-US" dirty="0"/>
            </a:br>
            <a:r>
              <a:rPr lang="en-US" dirty="0"/>
              <a:t>(i.e., the second) </a:t>
            </a:r>
            <a:r>
              <a:rPr lang="en-US" b="1" dirty="0">
                <a:solidFill>
                  <a:srgbClr val="0033CC"/>
                </a:solidFill>
                <a:latin typeface="Courier New" charset="0"/>
              </a:rPr>
              <a:t>THEN</a:t>
            </a:r>
            <a:r>
              <a:rPr lang="en-US" dirty="0"/>
              <a:t>.</a:t>
            </a:r>
          </a:p>
        </p:txBody>
      </p:sp>
      <p:pic>
        <p:nvPicPr>
          <p:cNvPr id="316423" name="Picture 7" descr="CS153-080917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62" y="4069073"/>
            <a:ext cx="7551738" cy="72548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274798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6F0E23D2-1D0F-9D4D-8C83-83484740324C}" type="slidenum">
              <a:rPr lang="en-US"/>
              <a:pPr/>
              <a:t>22</a:t>
            </a:fld>
            <a:endParaRPr lang="en-US"/>
          </a:p>
        </p:txBody>
      </p:sp>
      <p:sp>
        <p:nvSpPr>
          <p:cNvPr id="288770" name="Rectangle 2"/>
          <p:cNvSpPr>
            <a:spLocks noGrp="1" noChangeArrowheads="1"/>
          </p:cNvSpPr>
          <p:nvPr>
            <p:ph type="title"/>
          </p:nvPr>
        </p:nvSpPr>
        <p:spPr/>
        <p:txBody>
          <a:bodyPr/>
          <a:lstStyle/>
          <a:p>
            <a:r>
              <a:rPr lang="en-US"/>
              <a:t>Executing an IF Parse Tree</a:t>
            </a:r>
          </a:p>
        </p:txBody>
      </p:sp>
      <p:pic>
        <p:nvPicPr>
          <p:cNvPr id="288772" name="Picture 4" descr="CS153-080917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9038" y="1235075"/>
            <a:ext cx="7040562" cy="2698750"/>
          </a:xfrm>
          <a:prstGeom prst="rect">
            <a:avLst/>
          </a:prstGeom>
          <a:noFill/>
          <a:extLst>
            <a:ext uri="{909E8E84-426E-40dd-AFC4-6F175D3DCCD1}">
              <a14:hiddenFill xmlns="" xmlns:a14="http://schemas.microsoft.com/office/drawing/2010/main">
                <a:solidFill>
                  <a:srgbClr val="FFFFFF"/>
                </a:solidFill>
              </a14:hiddenFill>
            </a:ext>
          </a:extLst>
        </p:spPr>
      </p:pic>
      <p:sp>
        <p:nvSpPr>
          <p:cNvPr id="288771" name="Rectangle 3"/>
          <p:cNvSpPr>
            <a:spLocks noGrp="1" noChangeArrowheads="1"/>
          </p:cNvSpPr>
          <p:nvPr>
            <p:ph type="body" idx="1"/>
          </p:nvPr>
        </p:nvSpPr>
        <p:spPr>
          <a:xfrm>
            <a:off x="457200" y="3978275"/>
            <a:ext cx="8412163" cy="2152650"/>
          </a:xfrm>
        </p:spPr>
        <p:txBody>
          <a:bodyPr/>
          <a:lstStyle/>
          <a:p>
            <a:pPr>
              <a:lnSpc>
                <a:spcPct val="80000"/>
              </a:lnSpc>
            </a:pPr>
            <a:r>
              <a:rPr lang="en-US" sz="2400" dirty="0"/>
              <a:t>Evaluate the first child</a:t>
            </a:r>
            <a:r>
              <a:rPr lang="en-US" sz="2400" dirty="0">
                <a:latin typeface="Arial"/>
              </a:rPr>
              <a:t>’</a:t>
            </a:r>
            <a:r>
              <a:rPr lang="en-US" sz="2400" dirty="0"/>
              <a:t>s expression </a:t>
            </a:r>
            <a:r>
              <a:rPr lang="en-US" sz="2400" dirty="0" err="1"/>
              <a:t>subtree</a:t>
            </a:r>
            <a:r>
              <a:rPr lang="en-US" sz="2400" dirty="0"/>
              <a:t>.</a:t>
            </a:r>
          </a:p>
          <a:p>
            <a:pPr>
              <a:lnSpc>
                <a:spcPct val="80000"/>
              </a:lnSpc>
            </a:pPr>
            <a:r>
              <a:rPr lang="en-US" sz="2400" dirty="0"/>
              <a:t>If the expression value is </a:t>
            </a:r>
            <a:r>
              <a:rPr lang="en-US" sz="2400" dirty="0">
                <a:solidFill>
                  <a:srgbClr val="B23C00"/>
                </a:solidFill>
              </a:rPr>
              <a:t>true </a:t>
            </a:r>
            <a:r>
              <a:rPr lang="en-US" sz="2400" dirty="0">
                <a:solidFill>
                  <a:srgbClr val="0033CC"/>
                </a:solidFill>
              </a:rPr>
              <a:t>...</a:t>
            </a:r>
            <a:r>
              <a:rPr lang="en-US" sz="2400" dirty="0"/>
              <a:t> </a:t>
            </a:r>
          </a:p>
          <a:p>
            <a:pPr lvl="1">
              <a:lnSpc>
                <a:spcPct val="80000"/>
              </a:lnSpc>
            </a:pPr>
            <a:r>
              <a:rPr lang="en-US" sz="2000" dirty="0"/>
              <a:t>Execute the second child</a:t>
            </a:r>
            <a:r>
              <a:rPr lang="en-US" sz="2000" dirty="0">
                <a:latin typeface="Arial"/>
              </a:rPr>
              <a:t>’</a:t>
            </a:r>
            <a:r>
              <a:rPr lang="en-US" sz="2000" dirty="0"/>
              <a:t>s statement subtree.</a:t>
            </a:r>
          </a:p>
          <a:p>
            <a:pPr>
              <a:lnSpc>
                <a:spcPct val="80000"/>
              </a:lnSpc>
            </a:pPr>
            <a:r>
              <a:rPr lang="en-US" sz="2400" dirty="0"/>
              <a:t>If the expression value is </a:t>
            </a:r>
            <a:r>
              <a:rPr lang="en-US" sz="2400" dirty="0">
                <a:solidFill>
                  <a:srgbClr val="B23C00"/>
                </a:solidFill>
              </a:rPr>
              <a:t>false </a:t>
            </a:r>
            <a:r>
              <a:rPr lang="en-US" sz="2400" dirty="0"/>
              <a:t>…</a:t>
            </a:r>
          </a:p>
          <a:p>
            <a:pPr lvl="1">
              <a:lnSpc>
                <a:spcPct val="80000"/>
              </a:lnSpc>
            </a:pPr>
            <a:r>
              <a:rPr lang="en-US" sz="2000" dirty="0"/>
              <a:t>If there is a third child statement subtree, then execute it.</a:t>
            </a:r>
          </a:p>
          <a:p>
            <a:pPr lvl="1">
              <a:lnSpc>
                <a:spcPct val="80000"/>
              </a:lnSpc>
            </a:pPr>
            <a:r>
              <a:rPr lang="en-US" sz="2000" dirty="0"/>
              <a:t>If there isn</a:t>
            </a:r>
            <a:r>
              <a:rPr lang="en-US" sz="2000" dirty="0">
                <a:latin typeface="Arial"/>
              </a:rPr>
              <a:t>’</a:t>
            </a:r>
            <a:r>
              <a:rPr lang="en-US" sz="2000" dirty="0"/>
              <a:t>t a third child subtree, then we</a:t>
            </a:r>
            <a:r>
              <a:rPr lang="en-US" sz="2000" dirty="0">
                <a:latin typeface="Arial"/>
              </a:rPr>
              <a:t>’</a:t>
            </a:r>
            <a:r>
              <a:rPr lang="en-US" sz="2000" dirty="0"/>
              <a:t>re done with this tree.</a:t>
            </a:r>
          </a:p>
        </p:txBody>
      </p:sp>
      <p:sp>
        <p:nvSpPr>
          <p:cNvPr id="288773" name="Oval 5"/>
          <p:cNvSpPr>
            <a:spLocks noChangeArrowheads="1"/>
          </p:cNvSpPr>
          <p:nvPr/>
        </p:nvSpPr>
        <p:spPr bwMode="auto">
          <a:xfrm>
            <a:off x="914400" y="1600200"/>
            <a:ext cx="2560638" cy="2193925"/>
          </a:xfrm>
          <a:prstGeom prst="ellipse">
            <a:avLst/>
          </a:prstGeom>
          <a:noFill/>
          <a:ln w="38100">
            <a:solidFill>
              <a:schemeClr val="fo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8774" name="Oval 6"/>
          <p:cNvSpPr>
            <a:spLocks noChangeArrowheads="1"/>
          </p:cNvSpPr>
          <p:nvPr/>
        </p:nvSpPr>
        <p:spPr bwMode="auto">
          <a:xfrm>
            <a:off x="3200400" y="1600200"/>
            <a:ext cx="2833688" cy="2193925"/>
          </a:xfrm>
          <a:prstGeom prst="ellipse">
            <a:avLst/>
          </a:prstGeom>
          <a:noFill/>
          <a:ln w="38100">
            <a:solidFill>
              <a:schemeClr val="fo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8775" name="Oval 7"/>
          <p:cNvSpPr>
            <a:spLocks noChangeArrowheads="1"/>
          </p:cNvSpPr>
          <p:nvPr/>
        </p:nvSpPr>
        <p:spPr bwMode="auto">
          <a:xfrm>
            <a:off x="5761038" y="1600200"/>
            <a:ext cx="3017837" cy="2651125"/>
          </a:xfrm>
          <a:prstGeom prst="ellipse">
            <a:avLst/>
          </a:prstGeom>
          <a:noFill/>
          <a:ln w="38100">
            <a:solidFill>
              <a:schemeClr val="fo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27523157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8771">
                                            <p:txEl>
                                              <p:pRg st="0" end="0"/>
                                            </p:txEl>
                                          </p:spTgt>
                                        </p:tgtEl>
                                        <p:attrNameLst>
                                          <p:attrName>style.visibility</p:attrName>
                                        </p:attrNameLst>
                                      </p:cBhvr>
                                      <p:to>
                                        <p:strVal val="visible"/>
                                      </p:to>
                                    </p:set>
                                    <p:animEffect transition="in" filter="fade">
                                      <p:cBhvr>
                                        <p:cTn id="7" dur="500"/>
                                        <p:tgtEl>
                                          <p:spTgt spid="2887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8773"/>
                                        </p:tgtEl>
                                        <p:attrNameLst>
                                          <p:attrName>style.visibility</p:attrName>
                                        </p:attrNameLst>
                                      </p:cBhvr>
                                      <p:to>
                                        <p:strVal val="visible"/>
                                      </p:to>
                                    </p:set>
                                    <p:animEffect transition="in" filter="fade">
                                      <p:cBhvr>
                                        <p:cTn id="10" dur="500"/>
                                        <p:tgtEl>
                                          <p:spTgt spid="28877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88771">
                                            <p:txEl>
                                              <p:pRg st="1" end="1"/>
                                            </p:txEl>
                                          </p:spTgt>
                                        </p:tgtEl>
                                        <p:attrNameLst>
                                          <p:attrName>style.visibility</p:attrName>
                                        </p:attrNameLst>
                                      </p:cBhvr>
                                      <p:to>
                                        <p:strVal val="visible"/>
                                      </p:to>
                                    </p:set>
                                    <p:animEffect transition="in" filter="fade">
                                      <p:cBhvr>
                                        <p:cTn id="15" dur="500"/>
                                        <p:tgtEl>
                                          <p:spTgt spid="288771">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88771">
                                            <p:txEl>
                                              <p:pRg st="2" end="2"/>
                                            </p:txEl>
                                          </p:spTgt>
                                        </p:tgtEl>
                                        <p:attrNameLst>
                                          <p:attrName>style.visibility</p:attrName>
                                        </p:attrNameLst>
                                      </p:cBhvr>
                                      <p:to>
                                        <p:strVal val="visible"/>
                                      </p:to>
                                    </p:set>
                                    <p:animEffect transition="in" filter="fade">
                                      <p:cBhvr>
                                        <p:cTn id="18" dur="500"/>
                                        <p:tgtEl>
                                          <p:spTgt spid="288771">
                                            <p:txEl>
                                              <p:pRg st="2" end="2"/>
                                            </p:txEl>
                                          </p:spTgt>
                                        </p:tgtEl>
                                      </p:cBhvr>
                                    </p:animEffect>
                                  </p:childTnLst>
                                </p:cTn>
                              </p:par>
                              <p:par>
                                <p:cTn id="19" presetID="1" presetClass="exit" presetSubtype="0" fill="hold" grpId="1" nodeType="withEffect">
                                  <p:stCondLst>
                                    <p:cond delay="0"/>
                                  </p:stCondLst>
                                  <p:childTnLst>
                                    <p:set>
                                      <p:cBhvr>
                                        <p:cTn id="20" dur="1" fill="hold">
                                          <p:stCondLst>
                                            <p:cond delay="0"/>
                                          </p:stCondLst>
                                        </p:cTn>
                                        <p:tgtEl>
                                          <p:spTgt spid="288773"/>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288774"/>
                                        </p:tgtEl>
                                        <p:attrNameLst>
                                          <p:attrName>style.visibility</p:attrName>
                                        </p:attrNameLst>
                                      </p:cBhvr>
                                      <p:to>
                                        <p:strVal val="visible"/>
                                      </p:to>
                                    </p:set>
                                    <p:animEffect transition="in" filter="fade">
                                      <p:cBhvr>
                                        <p:cTn id="23" dur="500"/>
                                        <p:tgtEl>
                                          <p:spTgt spid="28877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88771">
                                            <p:txEl>
                                              <p:pRg st="3" end="3"/>
                                            </p:txEl>
                                          </p:spTgt>
                                        </p:tgtEl>
                                        <p:attrNameLst>
                                          <p:attrName>style.visibility</p:attrName>
                                        </p:attrNameLst>
                                      </p:cBhvr>
                                      <p:to>
                                        <p:strVal val="visible"/>
                                      </p:to>
                                    </p:set>
                                    <p:animEffect transition="in" filter="fade">
                                      <p:cBhvr>
                                        <p:cTn id="28" dur="500"/>
                                        <p:tgtEl>
                                          <p:spTgt spid="288771">
                                            <p:txEl>
                                              <p:pRg st="3" end="3"/>
                                            </p:txEl>
                                          </p:spTgt>
                                        </p:tgtEl>
                                      </p:cBhvr>
                                    </p:animEffect>
                                  </p:childTnLst>
                                </p:cTn>
                              </p:par>
                              <p:par>
                                <p:cTn id="29" presetID="1" presetClass="exit" presetSubtype="0" fill="hold" grpId="1" nodeType="withEffect">
                                  <p:stCondLst>
                                    <p:cond delay="0"/>
                                  </p:stCondLst>
                                  <p:childTnLst>
                                    <p:set>
                                      <p:cBhvr>
                                        <p:cTn id="30" dur="1" fill="hold">
                                          <p:stCondLst>
                                            <p:cond delay="0"/>
                                          </p:stCondLst>
                                        </p:cTn>
                                        <p:tgtEl>
                                          <p:spTgt spid="288774"/>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288771">
                                            <p:txEl>
                                              <p:pRg st="4" end="4"/>
                                            </p:txEl>
                                          </p:spTgt>
                                        </p:tgtEl>
                                        <p:attrNameLst>
                                          <p:attrName>style.visibility</p:attrName>
                                        </p:attrNameLst>
                                      </p:cBhvr>
                                      <p:to>
                                        <p:strVal val="visible"/>
                                      </p:to>
                                    </p:set>
                                    <p:animEffect transition="in" filter="fade">
                                      <p:cBhvr>
                                        <p:cTn id="33" dur="500"/>
                                        <p:tgtEl>
                                          <p:spTgt spid="288771">
                                            <p:txEl>
                                              <p:pRg st="4" end="4"/>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88775"/>
                                        </p:tgtEl>
                                        <p:attrNameLst>
                                          <p:attrName>style.visibility</p:attrName>
                                        </p:attrNameLst>
                                      </p:cBhvr>
                                      <p:to>
                                        <p:strVal val="visible"/>
                                      </p:to>
                                    </p:set>
                                    <p:animEffect transition="in" filter="fade">
                                      <p:cBhvr>
                                        <p:cTn id="36" dur="500"/>
                                        <p:tgtEl>
                                          <p:spTgt spid="28877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88771">
                                            <p:txEl>
                                              <p:pRg st="5" end="5"/>
                                            </p:txEl>
                                          </p:spTgt>
                                        </p:tgtEl>
                                        <p:attrNameLst>
                                          <p:attrName>style.visibility</p:attrName>
                                        </p:attrNameLst>
                                      </p:cBhvr>
                                      <p:to>
                                        <p:strVal val="visible"/>
                                      </p:to>
                                    </p:set>
                                    <p:animEffect transition="in" filter="fade">
                                      <p:cBhvr>
                                        <p:cTn id="39" dur="500"/>
                                        <p:tgtEl>
                                          <p:spTgt spid="288771">
                                            <p:txEl>
                                              <p:pRg st="5" end="5"/>
                                            </p:txEl>
                                          </p:spTgt>
                                        </p:tgtEl>
                                      </p:cBhvr>
                                    </p:animEffect>
                                  </p:childTnLst>
                                </p:cTn>
                              </p:par>
                              <p:par>
                                <p:cTn id="40" presetID="1" presetClass="exit" presetSubtype="0" fill="hold" grpId="1" nodeType="withEffect">
                                  <p:stCondLst>
                                    <p:cond delay="0"/>
                                  </p:stCondLst>
                                  <p:childTnLst>
                                    <p:set>
                                      <p:cBhvr>
                                        <p:cTn id="41" dur="1" fill="hold">
                                          <p:stCondLst>
                                            <p:cond delay="0"/>
                                          </p:stCondLst>
                                        </p:cTn>
                                        <p:tgtEl>
                                          <p:spTgt spid="288775"/>
                                        </p:tgtEl>
                                        <p:attrNameLst>
                                          <p:attrName>style.visibility</p:attrName>
                                        </p:attrNameLst>
                                      </p:cBhvr>
                                      <p:to>
                                        <p:strVal val="hidden"/>
                                      </p:to>
                                    </p:set>
                                  </p:childTnLst>
                                </p:cTn>
                              </p:par>
                              <p:par>
                                <p:cTn id="42" presetID="1" presetClass="entr" presetSubtype="0" fill="hold" grpId="2" nodeType="withEffect">
                                  <p:stCondLst>
                                    <p:cond delay="0"/>
                                  </p:stCondLst>
                                  <p:childTnLst>
                                    <p:set>
                                      <p:cBhvr>
                                        <p:cTn id="43" dur="1" fill="hold">
                                          <p:stCondLst>
                                            <p:cond delay="0"/>
                                          </p:stCondLst>
                                        </p:cTn>
                                        <p:tgtEl>
                                          <p:spTgt spid="2887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uiExpand="1" build="p" bldLvl="2"/>
      <p:bldP spid="288773" grpId="0" uiExpand="1" animBg="1"/>
      <p:bldP spid="288773" grpId="1" uiExpand="1" animBg="1"/>
      <p:bldP spid="288774" grpId="0" uiExpand="1" animBg="1"/>
      <p:bldP spid="288774" grpId="1" uiExpand="1" animBg="1"/>
      <p:bldP spid="288775" grpId="0" animBg="1"/>
      <p:bldP spid="288775" grpId="1" animBg="1"/>
      <p:bldP spid="288775" grpId="2"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fld id="{0CE2F708-E32B-B640-91A6-8846E7BC022C}" type="slidenum">
              <a:rPr lang="en-US"/>
              <a:pPr/>
              <a:t>23</a:t>
            </a:fld>
            <a:endParaRPr lang="en-US"/>
          </a:p>
        </p:txBody>
      </p:sp>
      <p:sp>
        <p:nvSpPr>
          <p:cNvPr id="313346" name="Rectangle 2"/>
          <p:cNvSpPr>
            <a:spLocks noGrp="1" noChangeArrowheads="1"/>
          </p:cNvSpPr>
          <p:nvPr>
            <p:ph type="title"/>
          </p:nvPr>
        </p:nvSpPr>
        <p:spPr/>
        <p:txBody>
          <a:bodyPr/>
          <a:lstStyle/>
          <a:p>
            <a:r>
              <a:rPr lang="en-US" b="1">
                <a:latin typeface="Courier New" charset="0"/>
              </a:rPr>
              <a:t>FOR</a:t>
            </a:r>
            <a:r>
              <a:rPr lang="en-US"/>
              <a:t> Statement</a:t>
            </a:r>
          </a:p>
        </p:txBody>
      </p:sp>
      <p:sp>
        <p:nvSpPr>
          <p:cNvPr id="313347" name="Rectangle 3"/>
          <p:cNvSpPr>
            <a:spLocks noGrp="1" noChangeArrowheads="1"/>
          </p:cNvSpPr>
          <p:nvPr>
            <p:ph type="body" idx="1"/>
          </p:nvPr>
        </p:nvSpPr>
        <p:spPr>
          <a:xfrm>
            <a:off x="457199" y="2239963"/>
            <a:ext cx="2194582" cy="457200"/>
          </a:xfrm>
        </p:spPr>
        <p:txBody>
          <a:bodyPr/>
          <a:lstStyle/>
          <a:p>
            <a:r>
              <a:rPr lang="en-US" dirty="0"/>
              <a:t>Example:</a:t>
            </a:r>
            <a:endParaRPr lang="en-US" dirty="0">
              <a:solidFill>
                <a:srgbClr val="0033CC"/>
              </a:solidFill>
            </a:endParaRPr>
          </a:p>
        </p:txBody>
      </p:sp>
      <p:pic>
        <p:nvPicPr>
          <p:cNvPr id="313348" name="Picture 4" descr="CS153-080917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5" y="1235075"/>
            <a:ext cx="8321675" cy="968375"/>
          </a:xfrm>
          <a:prstGeom prst="rect">
            <a:avLst/>
          </a:prstGeom>
          <a:noFill/>
          <a:extLst>
            <a:ext uri="{909E8E84-426E-40dd-AFC4-6F175D3DCCD1}">
              <a14:hiddenFill xmlns="" xmlns:a14="http://schemas.microsoft.com/office/drawing/2010/main">
                <a:solidFill>
                  <a:srgbClr val="FFFFFF"/>
                </a:solidFill>
              </a14:hiddenFill>
            </a:ext>
          </a:extLst>
        </p:spPr>
      </p:pic>
      <p:pic>
        <p:nvPicPr>
          <p:cNvPr id="313349" name="Picture 5" descr="CS153-080917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563" y="3003550"/>
            <a:ext cx="8778875" cy="3076575"/>
          </a:xfrm>
          <a:prstGeom prst="rect">
            <a:avLst/>
          </a:prstGeom>
          <a:noFill/>
          <a:extLst>
            <a:ext uri="{909E8E84-426E-40dd-AFC4-6F175D3DCCD1}">
              <a14:hiddenFill xmlns="" xmlns:a14="http://schemas.microsoft.com/office/drawing/2010/main">
                <a:solidFill>
                  <a:srgbClr val="FFFFFF"/>
                </a:solidFill>
              </a14:hiddenFill>
            </a:ext>
          </a:extLst>
        </p:spPr>
      </p:pic>
      <p:sp>
        <p:nvSpPr>
          <p:cNvPr id="313350" name="Text Box 6"/>
          <p:cNvSpPr txBox="1">
            <a:spLocks noChangeArrowheads="1"/>
          </p:cNvSpPr>
          <p:nvPr/>
        </p:nvSpPr>
        <p:spPr bwMode="auto">
          <a:xfrm>
            <a:off x="192088" y="2990850"/>
            <a:ext cx="1819275" cy="346075"/>
          </a:xfrm>
          <a:prstGeom prst="rect">
            <a:avLst/>
          </a:prstGeom>
          <a:solidFill>
            <a:schemeClr val="accent1">
              <a:lumMod val="20000"/>
              <a:lumOff val="80000"/>
            </a:schemeClr>
          </a:solidFill>
          <a:ln w="9525">
            <a:solidFill>
              <a:srgbClr val="0033CC"/>
            </a:solidFill>
            <a:miter lim="800000"/>
            <a:headEnd/>
            <a:tailEnd/>
          </a:ln>
          <a:effectLst/>
        </p:spPr>
        <p:txBody>
          <a:bodyPr wrap="none">
            <a:spAutoFit/>
          </a:bodyPr>
          <a:lstStyle/>
          <a:p>
            <a:r>
              <a:rPr lang="en-US">
                <a:solidFill>
                  <a:srgbClr val="0033CC"/>
                </a:solidFill>
              </a:rPr>
              <a:t>Initial assignment.</a:t>
            </a:r>
          </a:p>
        </p:txBody>
      </p:sp>
      <p:grpSp>
        <p:nvGrpSpPr>
          <p:cNvPr id="313351" name="Group 7"/>
          <p:cNvGrpSpPr>
            <a:grpSpLocks/>
          </p:cNvGrpSpPr>
          <p:nvPr/>
        </p:nvGrpSpPr>
        <p:grpSpPr bwMode="auto">
          <a:xfrm>
            <a:off x="274638" y="4892675"/>
            <a:ext cx="2286000" cy="925513"/>
            <a:chOff x="173" y="3082"/>
            <a:chExt cx="1440" cy="583"/>
          </a:xfrm>
          <a:solidFill>
            <a:schemeClr val="accent1">
              <a:lumMod val="20000"/>
              <a:lumOff val="80000"/>
            </a:schemeClr>
          </a:solidFill>
        </p:grpSpPr>
        <p:sp>
          <p:nvSpPr>
            <p:cNvPr id="313352" name="Text Box 8"/>
            <p:cNvSpPr txBox="1">
              <a:spLocks noChangeArrowheads="1"/>
            </p:cNvSpPr>
            <p:nvPr/>
          </p:nvSpPr>
          <p:spPr bwMode="auto">
            <a:xfrm>
              <a:off x="173" y="3139"/>
              <a:ext cx="919" cy="526"/>
            </a:xfrm>
            <a:prstGeom prst="rect">
              <a:avLst/>
            </a:prstGeom>
            <a:grpFill/>
            <a:ln w="9525">
              <a:solidFill>
                <a:srgbClr val="0033CC"/>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a:solidFill>
                    <a:srgbClr val="0033CC"/>
                  </a:solidFill>
                </a:rPr>
                <a:t>Node type </a:t>
              </a:r>
              <a:r>
                <a:rPr lang="en-US" b="1" dirty="0">
                  <a:solidFill>
                    <a:srgbClr val="0033CC"/>
                  </a:solidFill>
                  <a:latin typeface="Courier New" charset="0"/>
                </a:rPr>
                <a:t>GT</a:t>
              </a:r>
            </a:p>
            <a:p>
              <a:r>
                <a:rPr lang="en-US" dirty="0">
                  <a:solidFill>
                    <a:srgbClr val="0033CC"/>
                  </a:solidFill>
                </a:rPr>
                <a:t>for </a:t>
              </a:r>
              <a:r>
                <a:rPr lang="en-US" b="1" dirty="0">
                  <a:solidFill>
                    <a:srgbClr val="0033CC"/>
                  </a:solidFill>
                  <a:latin typeface="Courier New" charset="0"/>
                </a:rPr>
                <a:t>TO</a:t>
              </a:r>
              <a:r>
                <a:rPr lang="en-US" dirty="0">
                  <a:solidFill>
                    <a:srgbClr val="0033CC"/>
                  </a:solidFill>
                </a:rPr>
                <a:t> and </a:t>
              </a:r>
              <a:r>
                <a:rPr lang="en-US" b="1" dirty="0">
                  <a:solidFill>
                    <a:srgbClr val="0033CC"/>
                  </a:solidFill>
                  <a:latin typeface="Courier New" charset="0"/>
                </a:rPr>
                <a:t>LT</a:t>
              </a:r>
            </a:p>
            <a:p>
              <a:r>
                <a:rPr lang="en-US" dirty="0">
                  <a:solidFill>
                    <a:srgbClr val="0033CC"/>
                  </a:solidFill>
                </a:rPr>
                <a:t>for </a:t>
              </a:r>
              <a:r>
                <a:rPr lang="en-US" b="1" dirty="0">
                  <a:solidFill>
                    <a:srgbClr val="0033CC"/>
                  </a:solidFill>
                  <a:latin typeface="Courier New" charset="0"/>
                </a:rPr>
                <a:t>DOWNTO</a:t>
              </a:r>
              <a:r>
                <a:rPr lang="en-US" dirty="0">
                  <a:solidFill>
                    <a:srgbClr val="0033CC"/>
                  </a:solidFill>
                </a:rPr>
                <a:t>.</a:t>
              </a:r>
            </a:p>
          </p:txBody>
        </p:sp>
        <p:sp>
          <p:nvSpPr>
            <p:cNvPr id="313353" name="Line 9"/>
            <p:cNvSpPr>
              <a:spLocks noChangeShapeType="1"/>
            </p:cNvSpPr>
            <p:nvPr/>
          </p:nvSpPr>
          <p:spPr bwMode="auto">
            <a:xfrm flipV="1">
              <a:off x="1094" y="3082"/>
              <a:ext cx="519" cy="115"/>
            </a:xfrm>
            <a:prstGeom prst="line">
              <a:avLst/>
            </a:prstGeom>
            <a:grpFill/>
            <a:ln w="38100">
              <a:solidFill>
                <a:srgbClr val="0033CC"/>
              </a:solidFill>
              <a:round/>
              <a:headEn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solidFill>
                  <a:srgbClr val="0033CC"/>
                </a:solidFill>
              </a:endParaRPr>
            </a:p>
          </p:txBody>
        </p:sp>
      </p:grpSp>
      <p:sp>
        <p:nvSpPr>
          <p:cNvPr id="313354" name="Text Box 10"/>
          <p:cNvSpPr txBox="1">
            <a:spLocks noChangeArrowheads="1"/>
          </p:cNvSpPr>
          <p:nvPr/>
        </p:nvSpPr>
        <p:spPr bwMode="auto">
          <a:xfrm>
            <a:off x="4206875" y="5475288"/>
            <a:ext cx="1446213" cy="346075"/>
          </a:xfrm>
          <a:prstGeom prst="rect">
            <a:avLst/>
          </a:prstGeom>
          <a:solidFill>
            <a:srgbClr val="FFFFC2"/>
          </a:solidFill>
          <a:ln w="9525">
            <a:solidFill>
              <a:srgbClr val="0033CC"/>
            </a:solidFill>
            <a:miter lim="800000"/>
            <a:headEnd/>
            <a:tailEnd/>
          </a:ln>
          <a:effectLst/>
        </p:spPr>
        <p:txBody>
          <a:bodyPr wrap="none">
            <a:spAutoFit/>
          </a:bodyPr>
          <a:lstStyle/>
          <a:p>
            <a:r>
              <a:rPr lang="en-US" b="1">
                <a:solidFill>
                  <a:srgbClr val="0033CC"/>
                </a:solidFill>
                <a:latin typeface="Courier New" charset="0"/>
              </a:rPr>
              <a:t>DO</a:t>
            </a:r>
            <a:r>
              <a:rPr lang="en-US">
                <a:solidFill>
                  <a:srgbClr val="0033CC"/>
                </a:solidFill>
              </a:rPr>
              <a:t> statement.</a:t>
            </a:r>
          </a:p>
        </p:txBody>
      </p:sp>
      <p:grpSp>
        <p:nvGrpSpPr>
          <p:cNvPr id="313355" name="Group 11"/>
          <p:cNvGrpSpPr>
            <a:grpSpLocks/>
          </p:cNvGrpSpPr>
          <p:nvPr/>
        </p:nvGrpSpPr>
        <p:grpSpPr bwMode="auto">
          <a:xfrm>
            <a:off x="6583363" y="2789238"/>
            <a:ext cx="2211387" cy="1919287"/>
            <a:chOff x="4147" y="1757"/>
            <a:chExt cx="1393" cy="1209"/>
          </a:xfrm>
          <a:solidFill>
            <a:schemeClr val="accent1">
              <a:lumMod val="20000"/>
              <a:lumOff val="80000"/>
            </a:schemeClr>
          </a:solidFill>
        </p:grpSpPr>
        <p:sp>
          <p:nvSpPr>
            <p:cNvPr id="313356" name="Text Box 12"/>
            <p:cNvSpPr txBox="1">
              <a:spLocks noChangeArrowheads="1"/>
            </p:cNvSpPr>
            <p:nvPr/>
          </p:nvSpPr>
          <p:spPr bwMode="auto">
            <a:xfrm>
              <a:off x="4147" y="1757"/>
              <a:ext cx="1393" cy="680"/>
            </a:xfrm>
            <a:prstGeom prst="rect">
              <a:avLst/>
            </a:prstGeom>
            <a:grpFill/>
            <a:ln w="9525">
              <a:solidFill>
                <a:srgbClr val="0033CC"/>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a:solidFill>
                    <a:srgbClr val="0033CC"/>
                  </a:solidFill>
                </a:rPr>
                <a:t>Increment/decrement:</a:t>
              </a:r>
            </a:p>
            <a:p>
              <a:r>
                <a:rPr lang="en-US" dirty="0">
                  <a:solidFill>
                    <a:srgbClr val="0033CC"/>
                  </a:solidFill>
                </a:rPr>
                <a:t>Node type </a:t>
              </a:r>
              <a:r>
                <a:rPr lang="en-US" b="1" dirty="0">
                  <a:solidFill>
                    <a:srgbClr val="0033CC"/>
                  </a:solidFill>
                  <a:latin typeface="Courier New" panose="02070309020205020404" pitchFamily="49" charset="0"/>
                  <a:cs typeface="Courier New" panose="02070309020205020404" pitchFamily="49" charset="0"/>
                </a:rPr>
                <a:t>ADD</a:t>
              </a:r>
              <a:r>
                <a:rPr lang="en-US" dirty="0">
                  <a:solidFill>
                    <a:srgbClr val="0033CC"/>
                  </a:solidFill>
                </a:rPr>
                <a:t> for </a:t>
              </a:r>
              <a:r>
                <a:rPr lang="en-US" b="1" dirty="0">
                  <a:solidFill>
                    <a:srgbClr val="0033CC"/>
                  </a:solidFill>
                  <a:latin typeface="Courier New" charset="0"/>
                </a:rPr>
                <a:t>TO</a:t>
              </a:r>
            </a:p>
            <a:p>
              <a:r>
                <a:rPr lang="en-US" dirty="0">
                  <a:solidFill>
                    <a:srgbClr val="0033CC"/>
                  </a:solidFill>
                </a:rPr>
                <a:t>and </a:t>
              </a:r>
              <a:r>
                <a:rPr lang="en-US" b="1" dirty="0">
                  <a:solidFill>
                    <a:srgbClr val="0033CC"/>
                  </a:solidFill>
                  <a:latin typeface="Courier New" charset="0"/>
                </a:rPr>
                <a:t>SUBTRACT</a:t>
              </a:r>
              <a:r>
                <a:rPr lang="en-US" dirty="0">
                  <a:solidFill>
                    <a:srgbClr val="0033CC"/>
                  </a:solidFill>
                </a:rPr>
                <a:t> for</a:t>
              </a:r>
            </a:p>
            <a:p>
              <a:r>
                <a:rPr lang="en-US" b="1" dirty="0">
                  <a:solidFill>
                    <a:srgbClr val="0033CC"/>
                  </a:solidFill>
                  <a:latin typeface="Courier New" charset="0"/>
                </a:rPr>
                <a:t>DOWNTO</a:t>
              </a:r>
              <a:r>
                <a:rPr lang="en-US" dirty="0">
                  <a:solidFill>
                    <a:srgbClr val="0033CC"/>
                  </a:solidFill>
                </a:rPr>
                <a:t>.</a:t>
              </a:r>
            </a:p>
          </p:txBody>
        </p:sp>
        <p:sp>
          <p:nvSpPr>
            <p:cNvPr id="313357" name="Line 13"/>
            <p:cNvSpPr>
              <a:spLocks noChangeShapeType="1"/>
            </p:cNvSpPr>
            <p:nvPr/>
          </p:nvSpPr>
          <p:spPr bwMode="auto">
            <a:xfrm flipH="1">
              <a:off x="5069" y="2448"/>
              <a:ext cx="173" cy="518"/>
            </a:xfrm>
            <a:prstGeom prst="line">
              <a:avLst/>
            </a:prstGeom>
            <a:grpFill/>
            <a:ln w="38100">
              <a:solidFill>
                <a:srgbClr val="0033CC"/>
              </a:solidFill>
              <a:round/>
              <a:headEn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solidFill>
                  <a:srgbClr val="0033CC"/>
                </a:solidFill>
              </a:endParaRPr>
            </a:p>
          </p:txBody>
        </p:sp>
      </p:grpSp>
      <p:sp>
        <p:nvSpPr>
          <p:cNvPr id="2" name="TextBox 1"/>
          <p:cNvSpPr txBox="1"/>
          <p:nvPr/>
        </p:nvSpPr>
        <p:spPr>
          <a:xfrm>
            <a:off x="2560342" y="2331732"/>
            <a:ext cx="4032499" cy="400110"/>
          </a:xfrm>
          <a:prstGeom prst="rect">
            <a:avLst/>
          </a:prstGeom>
          <a:solidFill>
            <a:srgbClr val="D6FFFF"/>
          </a:solidFill>
        </p:spPr>
        <p:txBody>
          <a:bodyPr wrap="none" rtlCol="0">
            <a:spAutoFit/>
          </a:bodyPr>
          <a:lstStyle/>
          <a:p>
            <a:r>
              <a:rPr lang="en-US" sz="2000" b="1" dirty="0">
                <a:solidFill>
                  <a:schemeClr val="folHlink"/>
                </a:solidFill>
                <a:latin typeface="Courier New" charset="0"/>
              </a:rPr>
              <a:t>FOR k := j </a:t>
            </a:r>
            <a:r>
              <a:rPr lang="en-US" sz="2000" b="1" dirty="0">
                <a:solidFill>
                  <a:srgbClr val="0033CC"/>
                </a:solidFill>
                <a:latin typeface="Courier New" charset="0"/>
              </a:rPr>
              <a:t>TO</a:t>
            </a:r>
            <a:r>
              <a:rPr lang="en-US" sz="2000" b="1" dirty="0">
                <a:solidFill>
                  <a:schemeClr val="folHlink"/>
                </a:solidFill>
                <a:latin typeface="Courier New" charset="0"/>
              </a:rPr>
              <a:t> 5 DO n := k</a:t>
            </a:r>
            <a:endParaRPr lang="en-US" sz="2000" dirty="0"/>
          </a:p>
        </p:txBody>
      </p:sp>
    </p:spTree>
    <p:extLst>
      <p:ext uri="{BB962C8B-B14F-4D97-AF65-F5344CB8AC3E}">
        <p14:creationId xmlns:p14="http://schemas.microsoft.com/office/powerpoint/2010/main" val="2789595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3349"/>
                                        </p:tgtEl>
                                        <p:attrNameLst>
                                          <p:attrName>style.visibility</p:attrName>
                                        </p:attrNameLst>
                                      </p:cBhvr>
                                      <p:to>
                                        <p:strVal val="visible"/>
                                      </p:to>
                                    </p:set>
                                    <p:animEffect transition="in" filter="fade">
                                      <p:cBhvr>
                                        <p:cTn id="7" dur="500"/>
                                        <p:tgtEl>
                                          <p:spTgt spid="3133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3350"/>
                                        </p:tgtEl>
                                        <p:attrNameLst>
                                          <p:attrName>style.visibility</p:attrName>
                                        </p:attrNameLst>
                                      </p:cBhvr>
                                      <p:to>
                                        <p:strVal val="visible"/>
                                      </p:to>
                                    </p:set>
                                    <p:animEffect transition="in" filter="fade">
                                      <p:cBhvr>
                                        <p:cTn id="10" dur="500"/>
                                        <p:tgtEl>
                                          <p:spTgt spid="313350"/>
                                        </p:tgtEl>
                                      </p:cBhvr>
                                    </p:animEffect>
                                  </p:childTnLst>
                                </p:cTn>
                              </p:par>
                              <p:par>
                                <p:cTn id="11" presetID="10" presetClass="entr" presetSubtype="0" fill="hold" nodeType="withEffect">
                                  <p:stCondLst>
                                    <p:cond delay="0"/>
                                  </p:stCondLst>
                                  <p:childTnLst>
                                    <p:set>
                                      <p:cBhvr>
                                        <p:cTn id="12" dur="1" fill="hold">
                                          <p:stCondLst>
                                            <p:cond delay="0"/>
                                          </p:stCondLst>
                                        </p:cTn>
                                        <p:tgtEl>
                                          <p:spTgt spid="313351"/>
                                        </p:tgtEl>
                                        <p:attrNameLst>
                                          <p:attrName>style.visibility</p:attrName>
                                        </p:attrNameLst>
                                      </p:cBhvr>
                                      <p:to>
                                        <p:strVal val="visible"/>
                                      </p:to>
                                    </p:set>
                                    <p:animEffect transition="in" filter="fade">
                                      <p:cBhvr>
                                        <p:cTn id="13" dur="500"/>
                                        <p:tgtEl>
                                          <p:spTgt spid="31335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3354"/>
                                        </p:tgtEl>
                                        <p:attrNameLst>
                                          <p:attrName>style.visibility</p:attrName>
                                        </p:attrNameLst>
                                      </p:cBhvr>
                                      <p:to>
                                        <p:strVal val="visible"/>
                                      </p:to>
                                    </p:set>
                                    <p:animEffect transition="in" filter="fade">
                                      <p:cBhvr>
                                        <p:cTn id="16" dur="500"/>
                                        <p:tgtEl>
                                          <p:spTgt spid="313354"/>
                                        </p:tgtEl>
                                      </p:cBhvr>
                                    </p:animEffect>
                                  </p:childTnLst>
                                </p:cTn>
                              </p:par>
                              <p:par>
                                <p:cTn id="17" presetID="10" presetClass="entr" presetSubtype="0" fill="hold" nodeType="withEffect">
                                  <p:stCondLst>
                                    <p:cond delay="0"/>
                                  </p:stCondLst>
                                  <p:childTnLst>
                                    <p:set>
                                      <p:cBhvr>
                                        <p:cTn id="18" dur="1" fill="hold">
                                          <p:stCondLst>
                                            <p:cond delay="0"/>
                                          </p:stCondLst>
                                        </p:cTn>
                                        <p:tgtEl>
                                          <p:spTgt spid="313355"/>
                                        </p:tgtEl>
                                        <p:attrNameLst>
                                          <p:attrName>style.visibility</p:attrName>
                                        </p:attrNameLst>
                                      </p:cBhvr>
                                      <p:to>
                                        <p:strVal val="visible"/>
                                      </p:to>
                                    </p:set>
                                    <p:animEffect transition="in" filter="fade">
                                      <p:cBhvr>
                                        <p:cTn id="19" dur="500"/>
                                        <p:tgtEl>
                                          <p:spTgt spid="313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50" grpId="0" animBg="1"/>
      <p:bldP spid="31335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3F49958C-5522-F34C-A77B-E549D39782F1}" type="slidenum">
              <a:rPr lang="en-US"/>
              <a:pPr/>
              <a:t>24</a:t>
            </a:fld>
            <a:endParaRPr lang="en-US"/>
          </a:p>
        </p:txBody>
      </p:sp>
      <p:pic>
        <p:nvPicPr>
          <p:cNvPr id="318466" name="Picture 2" descr="CS153-080917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25563"/>
            <a:ext cx="8229600" cy="3360737"/>
          </a:xfrm>
          <a:prstGeom prst="rect">
            <a:avLst/>
          </a:prstGeom>
          <a:noFill/>
          <a:extLst>
            <a:ext uri="{909E8E84-426E-40dd-AFC4-6F175D3DCCD1}">
              <a14:hiddenFill xmlns:a14="http://schemas.microsoft.com/office/drawing/2010/main" xmlns="">
                <a:solidFill>
                  <a:srgbClr val="FFFFFF"/>
                </a:solidFill>
              </a14:hiddenFill>
            </a:ext>
          </a:extLst>
        </p:spPr>
      </p:pic>
      <p:sp>
        <p:nvSpPr>
          <p:cNvPr id="318467" name="Rectangle 3"/>
          <p:cNvSpPr>
            <a:spLocks noGrp="1" noChangeArrowheads="1"/>
          </p:cNvSpPr>
          <p:nvPr>
            <p:ph type="title"/>
          </p:nvPr>
        </p:nvSpPr>
        <p:spPr/>
        <p:txBody>
          <a:bodyPr/>
          <a:lstStyle/>
          <a:p>
            <a:r>
              <a:rPr lang="en-US" b="1">
                <a:latin typeface="Courier New" charset="0"/>
              </a:rPr>
              <a:t>CASE</a:t>
            </a:r>
            <a:r>
              <a:rPr lang="en-US"/>
              <a:t> Statement</a:t>
            </a:r>
          </a:p>
        </p:txBody>
      </p:sp>
      <p:sp>
        <p:nvSpPr>
          <p:cNvPr id="318468" name="Rectangle 4"/>
          <p:cNvSpPr>
            <a:spLocks noGrp="1" noChangeArrowheads="1"/>
          </p:cNvSpPr>
          <p:nvPr>
            <p:ph type="body" idx="1"/>
          </p:nvPr>
        </p:nvSpPr>
        <p:spPr>
          <a:xfrm>
            <a:off x="457200" y="4251951"/>
            <a:ext cx="2286020" cy="458136"/>
          </a:xfrm>
        </p:spPr>
        <p:txBody>
          <a:bodyPr/>
          <a:lstStyle/>
          <a:p>
            <a:pPr>
              <a:lnSpc>
                <a:spcPct val="90000"/>
              </a:lnSpc>
            </a:pPr>
            <a:r>
              <a:rPr lang="en-US" dirty="0"/>
              <a:t>Example:</a:t>
            </a:r>
          </a:p>
        </p:txBody>
      </p:sp>
      <p:sp>
        <p:nvSpPr>
          <p:cNvPr id="2" name="TextBox 1"/>
          <p:cNvSpPr txBox="1"/>
          <p:nvPr/>
        </p:nvSpPr>
        <p:spPr>
          <a:xfrm>
            <a:off x="1005879" y="4800585"/>
            <a:ext cx="3509194" cy="1477328"/>
          </a:xfrm>
          <a:prstGeom prst="rect">
            <a:avLst/>
          </a:prstGeom>
          <a:solidFill>
            <a:srgbClr val="D6FFFF"/>
          </a:solidFill>
        </p:spPr>
        <p:txBody>
          <a:bodyPr wrap="none" rtlCol="0">
            <a:spAutoFit/>
          </a:bodyPr>
          <a:lstStyle/>
          <a:p>
            <a:pPr marL="0" lvl="1"/>
            <a:r>
              <a:rPr lang="en-US" sz="1800" b="1" dirty="0">
                <a:solidFill>
                  <a:srgbClr val="0033CC"/>
                </a:solidFill>
                <a:latin typeface="Courier New" charset="0"/>
              </a:rPr>
              <a:t>CASE </a:t>
            </a:r>
            <a:r>
              <a:rPr lang="en-US" sz="1800" b="1" dirty="0">
                <a:solidFill>
                  <a:schemeClr val="folHlink"/>
                </a:solidFill>
                <a:latin typeface="Courier New" charset="0"/>
              </a:rPr>
              <a:t>i+1</a:t>
            </a:r>
            <a:r>
              <a:rPr lang="en-US" sz="1800" b="1" dirty="0">
                <a:solidFill>
                  <a:srgbClr val="0033CC"/>
                </a:solidFill>
                <a:latin typeface="Courier New" charset="0"/>
              </a:rPr>
              <a:t> OF</a:t>
            </a:r>
            <a:br>
              <a:rPr lang="en-US" sz="1800" b="1" dirty="0">
                <a:solidFill>
                  <a:srgbClr val="0033CC"/>
                </a:solidFill>
                <a:latin typeface="Courier New" charset="0"/>
              </a:rPr>
            </a:br>
            <a:r>
              <a:rPr lang="en-US" sz="1800" b="1" dirty="0">
                <a:solidFill>
                  <a:srgbClr val="0033CC"/>
                </a:solidFill>
                <a:latin typeface="Courier New" charset="0"/>
              </a:rPr>
              <a:t>    </a:t>
            </a:r>
            <a:r>
              <a:rPr lang="en-US" sz="1800" b="1" dirty="0">
                <a:solidFill>
                  <a:schemeClr val="folHlink"/>
                </a:solidFill>
                <a:latin typeface="Courier New" charset="0"/>
              </a:rPr>
              <a:t>1</a:t>
            </a:r>
            <a:r>
              <a:rPr lang="en-US" sz="1800" b="1" dirty="0">
                <a:solidFill>
                  <a:srgbClr val="0033CC"/>
                </a:solidFill>
                <a:latin typeface="Courier New" charset="0"/>
              </a:rPr>
              <a:t>:       j := </a:t>
            </a:r>
            <a:r>
              <a:rPr lang="en-US" sz="1800" b="1" dirty="0" err="1">
                <a:solidFill>
                  <a:srgbClr val="0033CC"/>
                </a:solidFill>
                <a:latin typeface="Courier New" charset="0"/>
              </a:rPr>
              <a:t>i</a:t>
            </a:r>
            <a:r>
              <a:rPr lang="en-US" sz="1800" b="1" dirty="0">
                <a:solidFill>
                  <a:srgbClr val="0033CC"/>
                </a:solidFill>
                <a:latin typeface="Courier New" charset="0"/>
              </a:rPr>
              <a:t>;</a:t>
            </a:r>
            <a:br>
              <a:rPr lang="en-US" sz="1800" b="1" dirty="0">
                <a:solidFill>
                  <a:srgbClr val="0033CC"/>
                </a:solidFill>
                <a:latin typeface="Courier New" charset="0"/>
              </a:rPr>
            </a:br>
            <a:r>
              <a:rPr lang="en-US" sz="1800" b="1" dirty="0">
                <a:solidFill>
                  <a:srgbClr val="0033CC"/>
                </a:solidFill>
                <a:latin typeface="Courier New" charset="0"/>
              </a:rPr>
              <a:t>    </a:t>
            </a:r>
            <a:r>
              <a:rPr lang="en-US" sz="1800" b="1" dirty="0">
                <a:solidFill>
                  <a:schemeClr val="folHlink"/>
                </a:solidFill>
                <a:latin typeface="Courier New" charset="0"/>
              </a:rPr>
              <a:t>4</a:t>
            </a:r>
            <a:r>
              <a:rPr lang="en-US" sz="1800" b="1" dirty="0">
                <a:solidFill>
                  <a:srgbClr val="0033CC"/>
                </a:solidFill>
                <a:latin typeface="Courier New" charset="0"/>
              </a:rPr>
              <a:t>:       j := 4*</a:t>
            </a:r>
            <a:r>
              <a:rPr lang="en-US" sz="1800" b="1" dirty="0" err="1">
                <a:solidFill>
                  <a:srgbClr val="0033CC"/>
                </a:solidFill>
                <a:latin typeface="Courier New" charset="0"/>
              </a:rPr>
              <a:t>i</a:t>
            </a:r>
            <a:r>
              <a:rPr lang="en-US" sz="1800" b="1" dirty="0">
                <a:solidFill>
                  <a:srgbClr val="0033CC"/>
                </a:solidFill>
                <a:latin typeface="Courier New" charset="0"/>
              </a:rPr>
              <a:t>;</a:t>
            </a:r>
            <a:br>
              <a:rPr lang="en-US" sz="1800" b="1" dirty="0">
                <a:solidFill>
                  <a:srgbClr val="0033CC"/>
                </a:solidFill>
                <a:latin typeface="Courier New" charset="0"/>
              </a:rPr>
            </a:br>
            <a:r>
              <a:rPr lang="en-US" sz="1800" b="1" dirty="0">
                <a:solidFill>
                  <a:srgbClr val="0033CC"/>
                </a:solidFill>
                <a:latin typeface="Courier New" charset="0"/>
              </a:rPr>
              <a:t>    </a:t>
            </a:r>
            <a:r>
              <a:rPr lang="en-US" sz="1800" b="1" dirty="0">
                <a:solidFill>
                  <a:schemeClr val="folHlink"/>
                </a:solidFill>
                <a:latin typeface="Courier New" charset="0"/>
              </a:rPr>
              <a:t>5</a:t>
            </a:r>
            <a:r>
              <a:rPr lang="en-US" sz="1800" b="1" dirty="0">
                <a:solidFill>
                  <a:srgbClr val="0033CC"/>
                </a:solidFill>
                <a:latin typeface="Courier New" charset="0"/>
              </a:rPr>
              <a:t>, </a:t>
            </a:r>
            <a:r>
              <a:rPr lang="en-US" sz="1800" b="1" dirty="0">
                <a:solidFill>
                  <a:schemeClr val="folHlink"/>
                </a:solidFill>
                <a:latin typeface="Courier New" charset="0"/>
              </a:rPr>
              <a:t>2</a:t>
            </a:r>
            <a:r>
              <a:rPr lang="en-US" sz="1800" b="1" dirty="0">
                <a:solidFill>
                  <a:srgbClr val="0033CC"/>
                </a:solidFill>
                <a:latin typeface="Courier New" charset="0"/>
              </a:rPr>
              <a:t>, </a:t>
            </a:r>
            <a:r>
              <a:rPr lang="en-US" sz="1800" b="1" dirty="0">
                <a:solidFill>
                  <a:schemeClr val="folHlink"/>
                </a:solidFill>
                <a:latin typeface="Courier New" charset="0"/>
              </a:rPr>
              <a:t>3</a:t>
            </a:r>
            <a:r>
              <a:rPr lang="en-US" sz="1800" b="1" dirty="0">
                <a:solidFill>
                  <a:srgbClr val="0033CC"/>
                </a:solidFill>
                <a:latin typeface="Courier New" charset="0"/>
              </a:rPr>
              <a:t>: j := 523*</a:t>
            </a:r>
            <a:r>
              <a:rPr lang="en-US" sz="1800" b="1" dirty="0" err="1">
                <a:solidFill>
                  <a:srgbClr val="0033CC"/>
                </a:solidFill>
                <a:latin typeface="Courier New" charset="0"/>
              </a:rPr>
              <a:t>i</a:t>
            </a:r>
            <a:r>
              <a:rPr lang="en-US" sz="1800" b="1" dirty="0">
                <a:solidFill>
                  <a:srgbClr val="0033CC"/>
                </a:solidFill>
                <a:latin typeface="Courier New" charset="0"/>
              </a:rPr>
              <a:t>;</a:t>
            </a:r>
            <a:br>
              <a:rPr lang="en-US" sz="1800" b="1" dirty="0">
                <a:solidFill>
                  <a:srgbClr val="0033CC"/>
                </a:solidFill>
                <a:latin typeface="Courier New" charset="0"/>
              </a:rPr>
            </a:br>
            <a:r>
              <a:rPr lang="en-US" sz="1800" b="1" dirty="0">
                <a:solidFill>
                  <a:srgbClr val="0033CC"/>
                </a:solidFill>
                <a:latin typeface="Courier New" charset="0"/>
              </a:rPr>
              <a:t>END</a:t>
            </a:r>
          </a:p>
        </p:txBody>
      </p:sp>
      <p:sp>
        <p:nvSpPr>
          <p:cNvPr id="9" name="Text Box 5">
            <a:extLst>
              <a:ext uri="{FF2B5EF4-FFF2-40B4-BE49-F238E27FC236}">
                <a16:creationId xmlns:a16="http://schemas.microsoft.com/office/drawing/2014/main" id="{D03D810E-DD8C-8C4C-B8B6-67862D205DAC}"/>
              </a:ext>
            </a:extLst>
          </p:cNvPr>
          <p:cNvSpPr txBox="1">
            <a:spLocks noChangeArrowheads="1"/>
          </p:cNvSpPr>
          <p:nvPr/>
        </p:nvSpPr>
        <p:spPr bwMode="auto">
          <a:xfrm>
            <a:off x="4846317" y="4983463"/>
            <a:ext cx="1952779" cy="1077218"/>
          </a:xfrm>
          <a:prstGeom prst="rect">
            <a:avLst/>
          </a:prstGeom>
          <a:solidFill>
            <a:schemeClr val="accent1">
              <a:lumMod val="20000"/>
              <a:lumOff val="80000"/>
            </a:schemeClr>
          </a:solidFill>
          <a:ln w="9525">
            <a:solidFill>
              <a:srgbClr val="0033CC"/>
            </a:solidFill>
            <a:miter lim="800000"/>
            <a:headEnd/>
            <a:tailEnd/>
          </a:ln>
          <a:effectLst/>
        </p:spPr>
        <p:txBody>
          <a:bodyPr wrap="none">
            <a:spAutoFit/>
          </a:bodyPr>
          <a:lstStyle/>
          <a:p>
            <a:r>
              <a:rPr lang="en-US">
                <a:solidFill>
                  <a:srgbClr val="0033CC"/>
                </a:solidFill>
              </a:rPr>
              <a:t>Note that Pascal</a:t>
            </a:r>
            <a:r>
              <a:rPr lang="ja-JP" altLang="en-US">
                <a:solidFill>
                  <a:srgbClr val="0033CC"/>
                </a:solidFill>
                <a:latin typeface="Arial"/>
              </a:rPr>
              <a:t>’</a:t>
            </a:r>
            <a:r>
              <a:rPr lang="en-US">
                <a:solidFill>
                  <a:srgbClr val="0033CC"/>
                </a:solidFill>
              </a:rPr>
              <a:t>s </a:t>
            </a:r>
          </a:p>
          <a:p>
            <a:r>
              <a:rPr lang="en-US" b="1">
                <a:solidFill>
                  <a:srgbClr val="0033CC"/>
                </a:solidFill>
                <a:latin typeface="Courier New" charset="0"/>
              </a:rPr>
              <a:t>CASE</a:t>
            </a:r>
            <a:r>
              <a:rPr lang="en-US">
                <a:solidFill>
                  <a:srgbClr val="0033CC"/>
                </a:solidFill>
              </a:rPr>
              <a:t> statement</a:t>
            </a:r>
          </a:p>
          <a:p>
            <a:r>
              <a:rPr lang="en-US">
                <a:solidFill>
                  <a:srgbClr val="0033CC"/>
                </a:solidFill>
              </a:rPr>
              <a:t>does not use</a:t>
            </a:r>
          </a:p>
          <a:p>
            <a:r>
              <a:rPr lang="en-US" b="1">
                <a:solidFill>
                  <a:srgbClr val="0033CC"/>
                </a:solidFill>
                <a:latin typeface="Courier New" charset="0"/>
              </a:rPr>
              <a:t>BREAK</a:t>
            </a:r>
            <a:r>
              <a:rPr lang="en-US">
                <a:solidFill>
                  <a:srgbClr val="0033CC"/>
                </a:solidFill>
              </a:rPr>
              <a:t> statements.</a:t>
            </a:r>
          </a:p>
        </p:txBody>
      </p:sp>
    </p:spTree>
    <p:extLst>
      <p:ext uri="{BB962C8B-B14F-4D97-AF65-F5344CB8AC3E}">
        <p14:creationId xmlns:p14="http://schemas.microsoft.com/office/powerpoint/2010/main" val="3304905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09262FF4-35C6-DC4F-BB2D-A8D16340E999}" type="slidenum">
              <a:rPr lang="en-US"/>
              <a:pPr/>
              <a:t>25</a:t>
            </a:fld>
            <a:endParaRPr lang="en-US"/>
          </a:p>
        </p:txBody>
      </p:sp>
      <p:sp>
        <p:nvSpPr>
          <p:cNvPr id="319490" name="Rectangle 2"/>
          <p:cNvSpPr>
            <a:spLocks noGrp="1" noChangeArrowheads="1"/>
          </p:cNvSpPr>
          <p:nvPr>
            <p:ph type="title"/>
          </p:nvPr>
        </p:nvSpPr>
        <p:spPr/>
        <p:txBody>
          <a:bodyPr/>
          <a:lstStyle/>
          <a:p>
            <a:r>
              <a:rPr lang="en-US" b="1" dirty="0">
                <a:latin typeface="Courier New" charset="0"/>
              </a:rPr>
              <a:t>CASE</a:t>
            </a:r>
            <a:r>
              <a:rPr lang="en-US" dirty="0"/>
              <a:t> Statement, </a:t>
            </a:r>
            <a:r>
              <a:rPr lang="en-US" i="1" dirty="0"/>
              <a:t>cont</a:t>
            </a:r>
            <a:r>
              <a:rPr lang="en-US" altLang="ja-JP" i="1" dirty="0">
                <a:latin typeface="Arial"/>
              </a:rPr>
              <a:t>’</a:t>
            </a:r>
            <a:r>
              <a:rPr lang="en-US" i="1" dirty="0"/>
              <a:t>d</a:t>
            </a:r>
          </a:p>
        </p:txBody>
      </p:sp>
      <p:pic>
        <p:nvPicPr>
          <p:cNvPr id="319491" name="Picture 3" descr="CS153-080917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9413" y="1235075"/>
            <a:ext cx="4451350" cy="50292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319492" name="Rectangle 4"/>
          <p:cNvSpPr>
            <a:spLocks noGrp="1" noChangeArrowheads="1"/>
          </p:cNvSpPr>
          <p:nvPr>
            <p:ph type="body" idx="1"/>
          </p:nvPr>
        </p:nvSpPr>
        <p:spPr>
          <a:xfrm>
            <a:off x="274638" y="2606675"/>
            <a:ext cx="4937125" cy="2286000"/>
          </a:xfrm>
          <a:noFill/>
          <a:ln/>
        </p:spPr>
        <p:txBody>
          <a:bodyPr/>
          <a:lstStyle/>
          <a:p>
            <a:pPr>
              <a:lnSpc>
                <a:spcPct val="90000"/>
              </a:lnSpc>
            </a:pPr>
            <a:r>
              <a:rPr lang="en-US" dirty="0"/>
              <a:t>Example:</a:t>
            </a:r>
          </a:p>
          <a:p>
            <a:pPr lvl="1">
              <a:lnSpc>
                <a:spcPct val="90000"/>
              </a:lnSpc>
            </a:pPr>
            <a:endParaRPr lang="en-US" sz="2000" b="1" dirty="0">
              <a:solidFill>
                <a:srgbClr val="0033CC"/>
              </a:solidFill>
              <a:latin typeface="Courier New" charset="0"/>
            </a:endParaRPr>
          </a:p>
          <a:p>
            <a:pPr lvl="1">
              <a:lnSpc>
                <a:spcPct val="90000"/>
              </a:lnSpc>
            </a:pPr>
            <a:r>
              <a:rPr lang="en-US" sz="2000" b="1" dirty="0">
                <a:solidFill>
                  <a:srgbClr val="0033CC"/>
                </a:solidFill>
                <a:latin typeface="Courier New" charset="0"/>
              </a:rPr>
              <a:t>CASE </a:t>
            </a:r>
            <a:r>
              <a:rPr lang="en-US" sz="2000" b="1" dirty="0">
                <a:solidFill>
                  <a:schemeClr val="folHlink"/>
                </a:solidFill>
                <a:latin typeface="Courier New" charset="0"/>
              </a:rPr>
              <a:t>i+1</a:t>
            </a:r>
            <a:r>
              <a:rPr lang="en-US" sz="2000" b="1" dirty="0">
                <a:solidFill>
                  <a:srgbClr val="0033CC"/>
                </a:solidFill>
                <a:latin typeface="Courier New" charset="0"/>
              </a:rPr>
              <a:t> OF</a:t>
            </a:r>
            <a:br>
              <a:rPr lang="en-US" sz="2000" b="1" dirty="0">
                <a:solidFill>
                  <a:srgbClr val="0033CC"/>
                </a:solidFill>
                <a:latin typeface="Courier New" charset="0"/>
              </a:rPr>
            </a:br>
            <a:r>
              <a:rPr lang="en-US" sz="2000" b="1" dirty="0">
                <a:solidFill>
                  <a:srgbClr val="0033CC"/>
                </a:solidFill>
                <a:latin typeface="Courier New" charset="0"/>
              </a:rPr>
              <a:t>    </a:t>
            </a:r>
            <a:r>
              <a:rPr lang="en-US" sz="2000" b="1" dirty="0">
                <a:solidFill>
                  <a:schemeClr val="folHlink"/>
                </a:solidFill>
                <a:latin typeface="Courier New" charset="0"/>
              </a:rPr>
              <a:t>1</a:t>
            </a:r>
            <a:r>
              <a:rPr lang="en-US" sz="2000" b="1" dirty="0">
                <a:solidFill>
                  <a:srgbClr val="0033CC"/>
                </a:solidFill>
                <a:latin typeface="Courier New" charset="0"/>
              </a:rPr>
              <a:t>:       j := </a:t>
            </a:r>
            <a:r>
              <a:rPr lang="en-US" sz="2000" b="1" dirty="0" err="1">
                <a:solidFill>
                  <a:srgbClr val="0033CC"/>
                </a:solidFill>
                <a:latin typeface="Courier New" charset="0"/>
              </a:rPr>
              <a:t>i</a:t>
            </a:r>
            <a:r>
              <a:rPr lang="en-US" sz="2000" b="1" dirty="0">
                <a:solidFill>
                  <a:srgbClr val="0033CC"/>
                </a:solidFill>
                <a:latin typeface="Courier New" charset="0"/>
              </a:rPr>
              <a:t>;</a:t>
            </a:r>
            <a:br>
              <a:rPr lang="en-US" sz="2000" b="1" dirty="0">
                <a:solidFill>
                  <a:srgbClr val="0033CC"/>
                </a:solidFill>
                <a:latin typeface="Courier New" charset="0"/>
              </a:rPr>
            </a:br>
            <a:r>
              <a:rPr lang="en-US" sz="2000" b="1" dirty="0">
                <a:solidFill>
                  <a:srgbClr val="0033CC"/>
                </a:solidFill>
                <a:latin typeface="Courier New" charset="0"/>
              </a:rPr>
              <a:t>    </a:t>
            </a:r>
            <a:r>
              <a:rPr lang="en-US" sz="2000" b="1" dirty="0">
                <a:solidFill>
                  <a:schemeClr val="folHlink"/>
                </a:solidFill>
                <a:latin typeface="Courier New" charset="0"/>
              </a:rPr>
              <a:t>4</a:t>
            </a:r>
            <a:r>
              <a:rPr lang="en-US" sz="2000" b="1" dirty="0">
                <a:solidFill>
                  <a:srgbClr val="0033CC"/>
                </a:solidFill>
                <a:latin typeface="Courier New" charset="0"/>
              </a:rPr>
              <a:t>:       j := 4*</a:t>
            </a:r>
            <a:r>
              <a:rPr lang="en-US" sz="2000" b="1" dirty="0" err="1">
                <a:solidFill>
                  <a:srgbClr val="0033CC"/>
                </a:solidFill>
                <a:latin typeface="Courier New" charset="0"/>
              </a:rPr>
              <a:t>i</a:t>
            </a:r>
            <a:r>
              <a:rPr lang="en-US" sz="2000" b="1" dirty="0">
                <a:solidFill>
                  <a:srgbClr val="0033CC"/>
                </a:solidFill>
                <a:latin typeface="Courier New" charset="0"/>
              </a:rPr>
              <a:t>;</a:t>
            </a:r>
            <a:br>
              <a:rPr lang="en-US" sz="2000" b="1" dirty="0">
                <a:solidFill>
                  <a:srgbClr val="0033CC"/>
                </a:solidFill>
                <a:latin typeface="Courier New" charset="0"/>
              </a:rPr>
            </a:br>
            <a:r>
              <a:rPr lang="en-US" sz="2000" b="1" dirty="0">
                <a:solidFill>
                  <a:srgbClr val="0033CC"/>
                </a:solidFill>
                <a:latin typeface="Courier New" charset="0"/>
              </a:rPr>
              <a:t>    </a:t>
            </a:r>
            <a:r>
              <a:rPr lang="en-US" sz="2000" b="1" dirty="0">
                <a:solidFill>
                  <a:schemeClr val="folHlink"/>
                </a:solidFill>
                <a:latin typeface="Courier New" charset="0"/>
              </a:rPr>
              <a:t>5</a:t>
            </a:r>
            <a:r>
              <a:rPr lang="en-US" sz="2000" b="1" dirty="0">
                <a:solidFill>
                  <a:srgbClr val="0033CC"/>
                </a:solidFill>
                <a:latin typeface="Courier New" charset="0"/>
              </a:rPr>
              <a:t>, </a:t>
            </a:r>
            <a:r>
              <a:rPr lang="en-US" sz="2000" b="1" dirty="0">
                <a:solidFill>
                  <a:schemeClr val="folHlink"/>
                </a:solidFill>
                <a:latin typeface="Courier New" charset="0"/>
              </a:rPr>
              <a:t>2</a:t>
            </a:r>
            <a:r>
              <a:rPr lang="en-US" sz="2000" b="1" dirty="0">
                <a:solidFill>
                  <a:srgbClr val="0033CC"/>
                </a:solidFill>
                <a:latin typeface="Courier New" charset="0"/>
              </a:rPr>
              <a:t>, </a:t>
            </a:r>
            <a:r>
              <a:rPr lang="en-US" sz="2000" b="1" dirty="0">
                <a:solidFill>
                  <a:schemeClr val="folHlink"/>
                </a:solidFill>
                <a:latin typeface="Courier New" charset="0"/>
              </a:rPr>
              <a:t>3</a:t>
            </a:r>
            <a:r>
              <a:rPr lang="en-US" sz="2000" b="1" dirty="0">
                <a:solidFill>
                  <a:srgbClr val="0033CC"/>
                </a:solidFill>
                <a:latin typeface="Courier New" charset="0"/>
              </a:rPr>
              <a:t>: j := 523*</a:t>
            </a:r>
            <a:r>
              <a:rPr lang="en-US" sz="2000" b="1" dirty="0" err="1">
                <a:solidFill>
                  <a:srgbClr val="0033CC"/>
                </a:solidFill>
                <a:latin typeface="Courier New" charset="0"/>
              </a:rPr>
              <a:t>i</a:t>
            </a:r>
            <a:r>
              <a:rPr lang="en-US" sz="2000" b="1" dirty="0">
                <a:solidFill>
                  <a:srgbClr val="0033CC"/>
                </a:solidFill>
                <a:latin typeface="Courier New" charset="0"/>
              </a:rPr>
              <a:t>;</a:t>
            </a:r>
            <a:br>
              <a:rPr lang="en-US" sz="2000" b="1" dirty="0">
                <a:solidFill>
                  <a:srgbClr val="0033CC"/>
                </a:solidFill>
                <a:latin typeface="Courier New" charset="0"/>
              </a:rPr>
            </a:br>
            <a:r>
              <a:rPr lang="en-US" sz="2000" b="1" dirty="0">
                <a:solidFill>
                  <a:srgbClr val="0033CC"/>
                </a:solidFill>
                <a:latin typeface="Courier New" charset="0"/>
              </a:rPr>
              <a:t>END</a:t>
            </a:r>
          </a:p>
        </p:txBody>
      </p:sp>
      <p:sp>
        <p:nvSpPr>
          <p:cNvPr id="319493" name="Rectangle 5"/>
          <p:cNvSpPr>
            <a:spLocks noChangeArrowheads="1"/>
          </p:cNvSpPr>
          <p:nvPr/>
        </p:nvSpPr>
        <p:spPr bwMode="auto">
          <a:xfrm>
            <a:off x="5486400" y="1600200"/>
            <a:ext cx="2286000" cy="127952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9494" name="Rectangle 6"/>
          <p:cNvSpPr>
            <a:spLocks noChangeArrowheads="1"/>
          </p:cNvSpPr>
          <p:nvPr/>
        </p:nvSpPr>
        <p:spPr bwMode="auto">
          <a:xfrm>
            <a:off x="5486400" y="2879725"/>
            <a:ext cx="2925763" cy="1738313"/>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9495" name="Rectangle 7"/>
          <p:cNvSpPr>
            <a:spLocks noChangeArrowheads="1"/>
          </p:cNvSpPr>
          <p:nvPr/>
        </p:nvSpPr>
        <p:spPr bwMode="auto">
          <a:xfrm>
            <a:off x="4297363" y="4618038"/>
            <a:ext cx="4572000" cy="1646237"/>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9496" name="Rectangle 8"/>
          <p:cNvSpPr>
            <a:spLocks noChangeArrowheads="1"/>
          </p:cNvSpPr>
          <p:nvPr/>
        </p:nvSpPr>
        <p:spPr bwMode="auto">
          <a:xfrm>
            <a:off x="3840163" y="1143000"/>
            <a:ext cx="2103437" cy="146367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9497" name="Rectangle 9"/>
          <p:cNvSpPr>
            <a:spLocks noChangeArrowheads="1"/>
          </p:cNvSpPr>
          <p:nvPr/>
        </p:nvSpPr>
        <p:spPr bwMode="auto">
          <a:xfrm>
            <a:off x="1736725" y="3716123"/>
            <a:ext cx="3251200" cy="274637"/>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9498" name="Rectangle 10"/>
          <p:cNvSpPr>
            <a:spLocks noChangeArrowheads="1"/>
          </p:cNvSpPr>
          <p:nvPr/>
        </p:nvSpPr>
        <p:spPr bwMode="auto">
          <a:xfrm>
            <a:off x="1736725" y="3992348"/>
            <a:ext cx="3251200" cy="268287"/>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9499" name="Rectangle 11"/>
          <p:cNvSpPr>
            <a:spLocks noChangeArrowheads="1"/>
          </p:cNvSpPr>
          <p:nvPr/>
        </p:nvSpPr>
        <p:spPr bwMode="auto">
          <a:xfrm>
            <a:off x="1736725" y="4268573"/>
            <a:ext cx="3251200" cy="27622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11927415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grpId="0" nodeType="clickEffect">
                                  <p:stCondLst>
                                    <p:cond delay="0"/>
                                  </p:stCondLst>
                                  <p:childTnLst>
                                    <p:animEffect transition="out" filter="fade">
                                      <p:cBhvr>
                                        <p:cTn id="6" dur="500"/>
                                        <p:tgtEl>
                                          <p:spTgt spid="319496"/>
                                        </p:tgtEl>
                                      </p:cBhvr>
                                    </p:animEffect>
                                    <p:set>
                                      <p:cBhvr>
                                        <p:cTn id="7" dur="1" fill="hold">
                                          <p:stCondLst>
                                            <p:cond delay="499"/>
                                          </p:stCondLst>
                                        </p:cTn>
                                        <p:tgtEl>
                                          <p:spTgt spid="319496"/>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grpId="0" nodeType="clickEffect">
                                  <p:stCondLst>
                                    <p:cond delay="0"/>
                                  </p:stCondLst>
                                  <p:childTnLst>
                                    <p:animEffect transition="out" filter="fade">
                                      <p:cBhvr>
                                        <p:cTn id="11" dur="500"/>
                                        <p:tgtEl>
                                          <p:spTgt spid="319497"/>
                                        </p:tgtEl>
                                      </p:cBhvr>
                                    </p:animEffect>
                                    <p:set>
                                      <p:cBhvr>
                                        <p:cTn id="12" dur="1" fill="hold">
                                          <p:stCondLst>
                                            <p:cond delay="499"/>
                                          </p:stCondLst>
                                        </p:cTn>
                                        <p:tgtEl>
                                          <p:spTgt spid="319497"/>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319493"/>
                                        </p:tgtEl>
                                      </p:cBhvr>
                                    </p:animEffect>
                                    <p:set>
                                      <p:cBhvr>
                                        <p:cTn id="15" dur="1" fill="hold">
                                          <p:stCondLst>
                                            <p:cond delay="499"/>
                                          </p:stCondLst>
                                        </p:cTn>
                                        <p:tgtEl>
                                          <p:spTgt spid="319493"/>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grpId="0" nodeType="clickEffect">
                                  <p:stCondLst>
                                    <p:cond delay="0"/>
                                  </p:stCondLst>
                                  <p:childTnLst>
                                    <p:animEffect transition="out" filter="fade">
                                      <p:cBhvr>
                                        <p:cTn id="19" dur="500"/>
                                        <p:tgtEl>
                                          <p:spTgt spid="319498"/>
                                        </p:tgtEl>
                                      </p:cBhvr>
                                    </p:animEffect>
                                    <p:set>
                                      <p:cBhvr>
                                        <p:cTn id="20" dur="1" fill="hold">
                                          <p:stCondLst>
                                            <p:cond delay="499"/>
                                          </p:stCondLst>
                                        </p:cTn>
                                        <p:tgtEl>
                                          <p:spTgt spid="319498"/>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319494"/>
                                        </p:tgtEl>
                                      </p:cBhvr>
                                    </p:animEffect>
                                    <p:set>
                                      <p:cBhvr>
                                        <p:cTn id="23" dur="1" fill="hold">
                                          <p:stCondLst>
                                            <p:cond delay="499"/>
                                          </p:stCondLst>
                                        </p:cTn>
                                        <p:tgtEl>
                                          <p:spTgt spid="319494"/>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xit" presetSubtype="0" fill="hold" grpId="0" nodeType="clickEffect">
                                  <p:stCondLst>
                                    <p:cond delay="0"/>
                                  </p:stCondLst>
                                  <p:childTnLst>
                                    <p:animEffect transition="out" filter="fade">
                                      <p:cBhvr>
                                        <p:cTn id="27" dur="500"/>
                                        <p:tgtEl>
                                          <p:spTgt spid="319499"/>
                                        </p:tgtEl>
                                      </p:cBhvr>
                                    </p:animEffect>
                                    <p:set>
                                      <p:cBhvr>
                                        <p:cTn id="28" dur="1" fill="hold">
                                          <p:stCondLst>
                                            <p:cond delay="499"/>
                                          </p:stCondLst>
                                        </p:cTn>
                                        <p:tgtEl>
                                          <p:spTgt spid="319499"/>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319495"/>
                                        </p:tgtEl>
                                      </p:cBhvr>
                                    </p:animEffect>
                                    <p:set>
                                      <p:cBhvr>
                                        <p:cTn id="31" dur="1" fill="hold">
                                          <p:stCondLst>
                                            <p:cond delay="499"/>
                                          </p:stCondLst>
                                        </p:cTn>
                                        <p:tgtEl>
                                          <p:spTgt spid="3194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3" grpId="0" animBg="1"/>
      <p:bldP spid="319494" grpId="0" animBg="1"/>
      <p:bldP spid="319495" grpId="0" animBg="1"/>
      <p:bldP spid="319496" grpId="0" animBg="1"/>
      <p:bldP spid="319497" grpId="0" animBg="1"/>
      <p:bldP spid="319498" grpId="0" animBg="1"/>
      <p:bldP spid="31949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1FA4BA0E-B20A-D240-917E-EF5E526C85F7}" type="slidenum">
              <a:rPr lang="en-US"/>
              <a:pPr/>
              <a:t>3</a:t>
            </a:fld>
            <a:endParaRPr lang="en-US"/>
          </a:p>
        </p:txBody>
      </p:sp>
      <p:sp>
        <p:nvSpPr>
          <p:cNvPr id="77826" name="Rectangle 2"/>
          <p:cNvSpPr>
            <a:spLocks noGrp="1" noChangeArrowheads="1"/>
          </p:cNvSpPr>
          <p:nvPr>
            <p:ph type="title"/>
          </p:nvPr>
        </p:nvSpPr>
        <p:spPr/>
        <p:txBody>
          <a:bodyPr/>
          <a:lstStyle/>
          <a:p>
            <a:r>
              <a:rPr lang="en-US" dirty="0"/>
              <a:t>Review: Conceptual Design</a:t>
            </a:r>
          </a:p>
        </p:txBody>
      </p:sp>
      <p:pic>
        <p:nvPicPr>
          <p:cNvPr id="77829" name="Picture 5" descr="177075 fg01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70" y="1457936"/>
            <a:ext cx="6858000" cy="416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a:extLst>
              <a:ext uri="{FF2B5EF4-FFF2-40B4-BE49-F238E27FC236}">
                <a16:creationId xmlns:a16="http://schemas.microsoft.com/office/drawing/2014/main" id="{91064B4C-EF7C-3A45-9FDE-0F7D6AC8B790}"/>
              </a:ext>
            </a:extLst>
          </p:cNvPr>
          <p:cNvSpPr txBox="1"/>
          <p:nvPr/>
        </p:nvSpPr>
        <p:spPr>
          <a:xfrm>
            <a:off x="7406609" y="2139949"/>
            <a:ext cx="1133644" cy="338554"/>
          </a:xfrm>
          <a:prstGeom prst="rect">
            <a:avLst/>
          </a:prstGeom>
          <a:noFill/>
        </p:spPr>
        <p:txBody>
          <a:bodyPr wrap="none" rtlCol="0">
            <a:spAutoFit/>
          </a:bodyPr>
          <a:lstStyle/>
          <a:p>
            <a:r>
              <a:rPr lang="en-US" dirty="0">
                <a:solidFill>
                  <a:srgbClr val="0033CC"/>
                </a:solidFill>
              </a:rPr>
              <a:t>Interpreter</a:t>
            </a:r>
          </a:p>
        </p:txBody>
      </p:sp>
      <p:sp>
        <p:nvSpPr>
          <p:cNvPr id="3" name="TextBox 2">
            <a:extLst>
              <a:ext uri="{FF2B5EF4-FFF2-40B4-BE49-F238E27FC236}">
                <a16:creationId xmlns:a16="http://schemas.microsoft.com/office/drawing/2014/main" id="{254E614C-A777-1947-900E-3A5B65C83451}"/>
              </a:ext>
            </a:extLst>
          </p:cNvPr>
          <p:cNvSpPr txBox="1"/>
          <p:nvPr/>
        </p:nvSpPr>
        <p:spPr>
          <a:xfrm>
            <a:off x="7744615" y="3540736"/>
            <a:ext cx="1244251" cy="584775"/>
          </a:xfrm>
          <a:prstGeom prst="rect">
            <a:avLst/>
          </a:prstGeom>
          <a:noFill/>
        </p:spPr>
        <p:txBody>
          <a:bodyPr wrap="none" rtlCol="0">
            <a:spAutoFit/>
          </a:bodyPr>
          <a:lstStyle/>
          <a:p>
            <a:r>
              <a:rPr lang="en-US" dirty="0">
                <a:solidFill>
                  <a:srgbClr val="0033CC"/>
                </a:solidFill>
              </a:rPr>
              <a:t>Compiler or</a:t>
            </a:r>
          </a:p>
          <a:p>
            <a:r>
              <a:rPr lang="en-US" dirty="0">
                <a:solidFill>
                  <a:srgbClr val="0033CC"/>
                </a:solidFill>
              </a:rPr>
              <a:t>converter</a:t>
            </a:r>
          </a:p>
        </p:txBody>
      </p:sp>
      <p:sp>
        <p:nvSpPr>
          <p:cNvPr id="5" name="Right Brace 4">
            <a:extLst>
              <a:ext uri="{FF2B5EF4-FFF2-40B4-BE49-F238E27FC236}">
                <a16:creationId xmlns:a16="http://schemas.microsoft.com/office/drawing/2014/main" id="{10747094-3671-294C-A069-2F868E093C5D}"/>
              </a:ext>
            </a:extLst>
          </p:cNvPr>
          <p:cNvSpPr/>
          <p:nvPr/>
        </p:nvSpPr>
        <p:spPr bwMode="auto">
          <a:xfrm>
            <a:off x="7381481" y="2829521"/>
            <a:ext cx="390884" cy="1920219"/>
          </a:xfrm>
          <a:prstGeom prst="rightBrace">
            <a:avLst>
              <a:gd name="adj1" fmla="val 8333"/>
              <a:gd name="adj2" fmla="val 50345"/>
            </a:avLst>
          </a:prstGeom>
          <a:noFill/>
          <a:ln w="28575" cap="flat" cmpd="sng" algn="ctr">
            <a:solidFill>
              <a:srgbClr val="0033CC"/>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endParaRPr>
          </a:p>
        </p:txBody>
      </p:sp>
      <p:sp>
        <p:nvSpPr>
          <p:cNvPr id="9" name="Rounded Rectangle 8">
            <a:extLst>
              <a:ext uri="{FF2B5EF4-FFF2-40B4-BE49-F238E27FC236}">
                <a16:creationId xmlns:a16="http://schemas.microsoft.com/office/drawing/2014/main" id="{908708F4-CF00-0C4A-B177-49E24AC2A363}"/>
              </a:ext>
            </a:extLst>
          </p:cNvPr>
          <p:cNvSpPr/>
          <p:nvPr/>
        </p:nvSpPr>
        <p:spPr bwMode="auto">
          <a:xfrm>
            <a:off x="5951046" y="1914525"/>
            <a:ext cx="1308286" cy="760095"/>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FF0000"/>
              </a:solidFill>
              <a:effectLst/>
              <a:latin typeface="Arial" charset="0"/>
              <a:ea typeface="ＭＳ Ｐゴシック" charset="0"/>
            </a:endParaRPr>
          </a:p>
        </p:txBody>
      </p:sp>
    </p:spTree>
    <p:extLst>
      <p:ext uri="{BB962C8B-B14F-4D97-AF65-F5344CB8AC3E}">
        <p14:creationId xmlns:p14="http://schemas.microsoft.com/office/powerpoint/2010/main" val="684195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A7056-2FD4-C048-B0F3-9FB8530F8AC8}"/>
              </a:ext>
            </a:extLst>
          </p:cNvPr>
          <p:cNvSpPr>
            <a:spLocks noGrp="1"/>
          </p:cNvSpPr>
          <p:nvPr>
            <p:ph type="title"/>
          </p:nvPr>
        </p:nvSpPr>
        <p:spPr/>
        <p:txBody>
          <a:bodyPr/>
          <a:lstStyle/>
          <a:p>
            <a:r>
              <a:rPr lang="en-US" dirty="0"/>
              <a:t>What is “Run Time”?</a:t>
            </a:r>
          </a:p>
        </p:txBody>
      </p:sp>
      <p:sp>
        <p:nvSpPr>
          <p:cNvPr id="3" name="Content Placeholder 2">
            <a:extLst>
              <a:ext uri="{FF2B5EF4-FFF2-40B4-BE49-F238E27FC236}">
                <a16:creationId xmlns:a16="http://schemas.microsoft.com/office/drawing/2014/main" id="{262216A6-E6AA-8142-83BC-09AB77DBA6AA}"/>
              </a:ext>
            </a:extLst>
          </p:cNvPr>
          <p:cNvSpPr>
            <a:spLocks noGrp="1"/>
          </p:cNvSpPr>
          <p:nvPr>
            <p:ph idx="1"/>
          </p:nvPr>
        </p:nvSpPr>
        <p:spPr/>
        <p:txBody>
          <a:bodyPr/>
          <a:lstStyle/>
          <a:p>
            <a:r>
              <a:rPr lang="en-US" dirty="0">
                <a:solidFill>
                  <a:srgbClr val="C00000"/>
                </a:solidFill>
              </a:rPr>
              <a:t>Run time</a:t>
            </a:r>
            <a:r>
              <a:rPr lang="en-US" dirty="0"/>
              <a:t> is when the interpreter is </a:t>
            </a:r>
            <a:r>
              <a:rPr lang="en-US" u="sng" dirty="0"/>
              <a:t>executing the source program</a:t>
            </a:r>
            <a:r>
              <a:rPr lang="en-US" dirty="0"/>
              <a:t> (e.g., the Pascal program).</a:t>
            </a:r>
          </a:p>
          <a:p>
            <a:pPr lvl="1"/>
            <a:r>
              <a:rPr lang="en-US" dirty="0"/>
              <a:t>This can be confusing because </a:t>
            </a:r>
            <a:br>
              <a:rPr lang="en-US" dirty="0"/>
            </a:br>
            <a:r>
              <a:rPr lang="en-US" dirty="0"/>
              <a:t>the interpreter itself is running.</a:t>
            </a:r>
          </a:p>
          <a:p>
            <a:pPr lvl="1"/>
            <a:r>
              <a:rPr lang="en-US" dirty="0"/>
              <a:t>Adjective: </a:t>
            </a:r>
            <a:r>
              <a:rPr lang="en-US" dirty="0">
                <a:solidFill>
                  <a:srgbClr val="C00000"/>
                </a:solidFill>
              </a:rPr>
              <a:t>runtime</a:t>
            </a:r>
          </a:p>
          <a:p>
            <a:pPr lvl="4"/>
            <a:endParaRPr lang="en-US" dirty="0"/>
          </a:p>
          <a:p>
            <a:r>
              <a:rPr lang="en-US" dirty="0"/>
              <a:t>During run time, the execution of the source program is </a:t>
            </a:r>
            <a:r>
              <a:rPr lang="en-US" u="sng" dirty="0"/>
              <a:t>under the control of the interpreter</a:t>
            </a:r>
            <a:r>
              <a:rPr lang="en-US" dirty="0"/>
              <a:t>.</a:t>
            </a:r>
          </a:p>
          <a:p>
            <a:pPr lvl="1"/>
            <a:r>
              <a:rPr lang="en-US" dirty="0"/>
              <a:t>The executor in the interpreter’s back end relies solely on the parse tree and the symbol table in the intermediate tier (which were built by the parser in the front end).</a:t>
            </a:r>
          </a:p>
        </p:txBody>
      </p:sp>
      <p:sp>
        <p:nvSpPr>
          <p:cNvPr id="4" name="Slide Number Placeholder 3">
            <a:extLst>
              <a:ext uri="{FF2B5EF4-FFF2-40B4-BE49-F238E27FC236}">
                <a16:creationId xmlns:a16="http://schemas.microsoft.com/office/drawing/2014/main" id="{2A949CEF-DA17-0A4F-91E8-1C7249493D28}"/>
              </a:ext>
            </a:extLst>
          </p:cNvPr>
          <p:cNvSpPr>
            <a:spLocks noGrp="1"/>
          </p:cNvSpPr>
          <p:nvPr>
            <p:ph type="sldNum" sz="quarter" idx="12"/>
          </p:nvPr>
        </p:nvSpPr>
        <p:spPr/>
        <p:txBody>
          <a:bodyPr/>
          <a:lstStyle/>
          <a:p>
            <a:fld id="{FED62B2D-F854-104A-9535-9A504E5923E0}" type="slidenum">
              <a:rPr lang="en-US" smtClean="0"/>
              <a:pPr/>
              <a:t>4</a:t>
            </a:fld>
            <a:endParaRPr lang="en-US"/>
          </a:p>
        </p:txBody>
      </p:sp>
    </p:spTree>
    <p:extLst>
      <p:ext uri="{BB962C8B-B14F-4D97-AF65-F5344CB8AC3E}">
        <p14:creationId xmlns:p14="http://schemas.microsoft.com/office/powerpoint/2010/main" val="13965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03221-D385-4B46-A77F-D211178F43EA}"/>
              </a:ext>
            </a:extLst>
          </p:cNvPr>
          <p:cNvSpPr>
            <a:spLocks noGrp="1"/>
          </p:cNvSpPr>
          <p:nvPr>
            <p:ph type="title"/>
          </p:nvPr>
        </p:nvSpPr>
        <p:spPr/>
        <p:txBody>
          <a:bodyPr/>
          <a:lstStyle/>
          <a:p>
            <a:r>
              <a:rPr lang="en-US" dirty="0"/>
              <a:t>Use of the Parse Tree at Run Time</a:t>
            </a:r>
          </a:p>
        </p:txBody>
      </p:sp>
      <p:sp>
        <p:nvSpPr>
          <p:cNvPr id="3" name="Content Placeholder 2">
            <a:extLst>
              <a:ext uri="{FF2B5EF4-FFF2-40B4-BE49-F238E27FC236}">
                <a16:creationId xmlns:a16="http://schemas.microsoft.com/office/drawing/2014/main" id="{481BAFF4-69A1-8749-A452-4AB295B2339C}"/>
              </a:ext>
            </a:extLst>
          </p:cNvPr>
          <p:cNvSpPr>
            <a:spLocks noGrp="1"/>
          </p:cNvSpPr>
          <p:nvPr>
            <p:ph idx="1"/>
          </p:nvPr>
        </p:nvSpPr>
        <p:spPr/>
        <p:txBody>
          <a:bodyPr/>
          <a:lstStyle/>
          <a:p>
            <a:r>
              <a:rPr lang="en-US" dirty="0"/>
              <a:t>The parse tree represents the statements </a:t>
            </a:r>
            <a:br>
              <a:rPr lang="en-US" dirty="0"/>
            </a:br>
            <a:r>
              <a:rPr lang="en-US" dirty="0"/>
              <a:t>of the source program.</a:t>
            </a:r>
          </a:p>
          <a:p>
            <a:pPr lvl="4"/>
            <a:endParaRPr lang="en-US" dirty="0"/>
          </a:p>
          <a:p>
            <a:r>
              <a:rPr lang="en-US" dirty="0"/>
              <a:t>During run time, the executor “</a:t>
            </a:r>
            <a:r>
              <a:rPr lang="en-US" dirty="0">
                <a:solidFill>
                  <a:srgbClr val="C00000"/>
                </a:solidFill>
              </a:rPr>
              <a:t>visits</a:t>
            </a:r>
            <a:r>
              <a:rPr lang="en-US" dirty="0"/>
              <a:t>” </a:t>
            </a:r>
            <a:br>
              <a:rPr lang="en-US" dirty="0"/>
            </a:br>
            <a:r>
              <a:rPr lang="en-US" dirty="0"/>
              <a:t>the nodes of the tree.</a:t>
            </a:r>
          </a:p>
          <a:p>
            <a:pPr lvl="1"/>
            <a:r>
              <a:rPr lang="en-US" dirty="0"/>
              <a:t>The executor performs certain operations </a:t>
            </a:r>
            <a:br>
              <a:rPr lang="en-US" dirty="0"/>
            </a:br>
            <a:r>
              <a:rPr lang="en-US" dirty="0"/>
              <a:t>depending on the </a:t>
            </a:r>
            <a:r>
              <a:rPr lang="en-US" u="sng" dirty="0"/>
              <a:t>type of node</a:t>
            </a:r>
            <a:r>
              <a:rPr lang="en-US" dirty="0"/>
              <a:t> that it’s visiting.</a:t>
            </a:r>
          </a:p>
          <a:p>
            <a:pPr lvl="1"/>
            <a:r>
              <a:rPr lang="en-US" dirty="0"/>
              <a:t>During a node visit, the executor can also visit </a:t>
            </a:r>
            <a:br>
              <a:rPr lang="en-US" dirty="0"/>
            </a:br>
            <a:r>
              <a:rPr lang="en-US" dirty="0"/>
              <a:t>the children of the node.</a:t>
            </a:r>
          </a:p>
        </p:txBody>
      </p:sp>
      <p:sp>
        <p:nvSpPr>
          <p:cNvPr id="4" name="Slide Number Placeholder 3">
            <a:extLst>
              <a:ext uri="{FF2B5EF4-FFF2-40B4-BE49-F238E27FC236}">
                <a16:creationId xmlns:a16="http://schemas.microsoft.com/office/drawing/2014/main" id="{BA2D5D38-342B-F741-AC33-D4F30EC6A672}"/>
              </a:ext>
            </a:extLst>
          </p:cNvPr>
          <p:cNvSpPr>
            <a:spLocks noGrp="1"/>
          </p:cNvSpPr>
          <p:nvPr>
            <p:ph type="sldNum" sz="quarter" idx="12"/>
          </p:nvPr>
        </p:nvSpPr>
        <p:spPr/>
        <p:txBody>
          <a:bodyPr/>
          <a:lstStyle/>
          <a:p>
            <a:fld id="{FED62B2D-F854-104A-9535-9A504E5923E0}" type="slidenum">
              <a:rPr lang="en-US" smtClean="0"/>
              <a:pPr/>
              <a:t>5</a:t>
            </a:fld>
            <a:endParaRPr lang="en-US"/>
          </a:p>
        </p:txBody>
      </p:sp>
    </p:spTree>
    <p:extLst>
      <p:ext uri="{BB962C8B-B14F-4D97-AF65-F5344CB8AC3E}">
        <p14:creationId xmlns:p14="http://schemas.microsoft.com/office/powerpoint/2010/main" val="1001256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BC559-F9F3-1D41-AB9E-53AF121658A3}"/>
              </a:ext>
            </a:extLst>
          </p:cNvPr>
          <p:cNvSpPr>
            <a:spLocks noGrp="1"/>
          </p:cNvSpPr>
          <p:nvPr>
            <p:ph type="title"/>
          </p:nvPr>
        </p:nvSpPr>
        <p:spPr/>
        <p:txBody>
          <a:bodyPr/>
          <a:lstStyle/>
          <a:p>
            <a:r>
              <a:rPr lang="en-US" dirty="0"/>
              <a:t>Use of the Symbol Table </a:t>
            </a:r>
            <a:r>
              <a:rPr lang="en-US"/>
              <a:t>at Run Time</a:t>
            </a:r>
            <a:endParaRPr lang="en-US" dirty="0"/>
          </a:p>
        </p:txBody>
      </p:sp>
      <p:sp>
        <p:nvSpPr>
          <p:cNvPr id="3" name="Content Placeholder 2">
            <a:extLst>
              <a:ext uri="{FF2B5EF4-FFF2-40B4-BE49-F238E27FC236}">
                <a16:creationId xmlns:a16="http://schemas.microsoft.com/office/drawing/2014/main" id="{385A9C2D-8B2D-3545-9C9E-BF51525EEDEE}"/>
              </a:ext>
            </a:extLst>
          </p:cNvPr>
          <p:cNvSpPr>
            <a:spLocks noGrp="1"/>
          </p:cNvSpPr>
          <p:nvPr>
            <p:ph idx="1"/>
          </p:nvPr>
        </p:nvSpPr>
        <p:spPr>
          <a:xfrm>
            <a:off x="457200" y="1234464"/>
            <a:ext cx="8229600" cy="4896461"/>
          </a:xfrm>
        </p:spPr>
        <p:txBody>
          <a:bodyPr/>
          <a:lstStyle/>
          <a:p>
            <a:r>
              <a:rPr lang="en-US" dirty="0"/>
              <a:t>Each VARIABLE parse tree node contains a link to the variable’s </a:t>
            </a:r>
            <a:r>
              <a:rPr lang="en-US" u="sng" dirty="0"/>
              <a:t>symbol table entry</a:t>
            </a:r>
            <a:r>
              <a:rPr lang="en-US" dirty="0"/>
              <a:t>.</a:t>
            </a:r>
          </a:p>
          <a:p>
            <a:pPr lvl="4"/>
            <a:endParaRPr lang="en-US" dirty="0"/>
          </a:p>
          <a:p>
            <a:r>
              <a:rPr lang="en-US" dirty="0"/>
              <a:t>Therefore, during the visit of an ASSIGN node, the value of the right-hand-side expression can be </a:t>
            </a:r>
            <a:r>
              <a:rPr lang="en-US" u="sng" dirty="0"/>
              <a:t>stored</a:t>
            </a:r>
            <a:r>
              <a:rPr lang="en-US" dirty="0"/>
              <a:t> into the left-hand-side variable’s symbol table entry.</a:t>
            </a:r>
          </a:p>
          <a:p>
            <a:pPr lvl="1"/>
            <a:r>
              <a:rPr lang="en-US" dirty="0"/>
              <a:t>The value of the RHS expression is obtained by visiting the nodes of the expression subtree.</a:t>
            </a:r>
          </a:p>
          <a:p>
            <a:pPr lvl="1"/>
            <a:r>
              <a:rPr lang="en-US" dirty="0"/>
              <a:t>If there is a VARIABLE node in the expression subtree, the </a:t>
            </a:r>
            <a:r>
              <a:rPr lang="en-US" u="sng" dirty="0"/>
              <a:t>value</a:t>
            </a:r>
            <a:r>
              <a:rPr lang="en-US" dirty="0"/>
              <a:t> of the variable is obtained </a:t>
            </a:r>
            <a:br>
              <a:rPr lang="en-US" dirty="0"/>
            </a:br>
            <a:r>
              <a:rPr lang="en-US" dirty="0"/>
              <a:t>from its symbol table entry.</a:t>
            </a:r>
          </a:p>
        </p:txBody>
      </p:sp>
      <p:sp>
        <p:nvSpPr>
          <p:cNvPr id="4" name="Slide Number Placeholder 3">
            <a:extLst>
              <a:ext uri="{FF2B5EF4-FFF2-40B4-BE49-F238E27FC236}">
                <a16:creationId xmlns:a16="http://schemas.microsoft.com/office/drawing/2014/main" id="{8D99A552-14A5-8F46-988A-26480F0B6258}"/>
              </a:ext>
            </a:extLst>
          </p:cNvPr>
          <p:cNvSpPr>
            <a:spLocks noGrp="1"/>
          </p:cNvSpPr>
          <p:nvPr>
            <p:ph type="sldNum" sz="quarter" idx="12"/>
          </p:nvPr>
        </p:nvSpPr>
        <p:spPr/>
        <p:txBody>
          <a:bodyPr/>
          <a:lstStyle/>
          <a:p>
            <a:fld id="{FED62B2D-F854-104A-9535-9A504E5923E0}" type="slidenum">
              <a:rPr lang="en-US" smtClean="0"/>
              <a:pPr/>
              <a:t>6</a:t>
            </a:fld>
            <a:endParaRPr lang="en-US"/>
          </a:p>
        </p:txBody>
      </p:sp>
    </p:spTree>
    <p:extLst>
      <p:ext uri="{BB962C8B-B14F-4D97-AF65-F5344CB8AC3E}">
        <p14:creationId xmlns:p14="http://schemas.microsoft.com/office/powerpoint/2010/main" val="1159027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207DF-7412-F442-B65A-07F8AEBEA721}"/>
              </a:ext>
            </a:extLst>
          </p:cNvPr>
          <p:cNvSpPr>
            <a:spLocks noGrp="1"/>
          </p:cNvSpPr>
          <p:nvPr>
            <p:ph type="title"/>
          </p:nvPr>
        </p:nvSpPr>
        <p:spPr/>
        <p:txBody>
          <a:bodyPr/>
          <a:lstStyle/>
          <a:p>
            <a:r>
              <a:rPr lang="en-US" dirty="0"/>
              <a:t>Another Hack!</a:t>
            </a:r>
          </a:p>
        </p:txBody>
      </p:sp>
      <p:sp>
        <p:nvSpPr>
          <p:cNvPr id="3" name="Content Placeholder 2">
            <a:extLst>
              <a:ext uri="{FF2B5EF4-FFF2-40B4-BE49-F238E27FC236}">
                <a16:creationId xmlns:a16="http://schemas.microsoft.com/office/drawing/2014/main" id="{0466E958-3CD6-5F4B-9692-FC7323C636E1}"/>
              </a:ext>
            </a:extLst>
          </p:cNvPr>
          <p:cNvSpPr>
            <a:spLocks noGrp="1"/>
          </p:cNvSpPr>
          <p:nvPr>
            <p:ph idx="1"/>
          </p:nvPr>
        </p:nvSpPr>
        <p:spPr>
          <a:xfrm>
            <a:off x="457200" y="1295400"/>
            <a:ext cx="8229600" cy="4876769"/>
          </a:xfrm>
        </p:spPr>
        <p:txBody>
          <a:bodyPr/>
          <a:lstStyle/>
          <a:p>
            <a:r>
              <a:rPr lang="en-US" dirty="0"/>
              <a:t>Storing values calculated during run time </a:t>
            </a:r>
            <a:br>
              <a:rPr lang="en-US" dirty="0"/>
            </a:br>
            <a:r>
              <a:rPr lang="en-US" dirty="0"/>
              <a:t>into variables’ symbol table entries is a </a:t>
            </a:r>
            <a:r>
              <a:rPr lang="en-US" u="sng" dirty="0"/>
              <a:t>temporary hack</a:t>
            </a:r>
            <a:r>
              <a:rPr lang="en-US" dirty="0"/>
              <a:t> we’ll use for now.</a:t>
            </a:r>
          </a:p>
          <a:p>
            <a:pPr lvl="1"/>
            <a:r>
              <a:rPr lang="en-US" dirty="0"/>
              <a:t>This will fail miserably if we have recursion.</a:t>
            </a:r>
          </a:p>
          <a:p>
            <a:pPr lvl="4"/>
            <a:endParaRPr lang="en-US" dirty="0"/>
          </a:p>
          <a:p>
            <a:r>
              <a:rPr lang="en-US" dirty="0"/>
              <a:t>We’ll see later where we should actually store calculated runtime values for variables. </a:t>
            </a:r>
          </a:p>
        </p:txBody>
      </p:sp>
      <p:sp>
        <p:nvSpPr>
          <p:cNvPr id="4" name="Slide Number Placeholder 3">
            <a:extLst>
              <a:ext uri="{FF2B5EF4-FFF2-40B4-BE49-F238E27FC236}">
                <a16:creationId xmlns:a16="http://schemas.microsoft.com/office/drawing/2014/main" id="{30046410-E3A9-AF44-8135-B1FAC99F8165}"/>
              </a:ext>
            </a:extLst>
          </p:cNvPr>
          <p:cNvSpPr>
            <a:spLocks noGrp="1"/>
          </p:cNvSpPr>
          <p:nvPr>
            <p:ph type="sldNum" sz="quarter" idx="12"/>
          </p:nvPr>
        </p:nvSpPr>
        <p:spPr/>
        <p:txBody>
          <a:bodyPr/>
          <a:lstStyle/>
          <a:p>
            <a:fld id="{FED62B2D-F854-104A-9535-9A504E5923E0}" type="slidenum">
              <a:rPr lang="en-US" smtClean="0"/>
              <a:pPr/>
              <a:t>7</a:t>
            </a:fld>
            <a:endParaRPr lang="en-US"/>
          </a:p>
        </p:txBody>
      </p:sp>
    </p:spTree>
    <p:extLst>
      <p:ext uri="{BB962C8B-B14F-4D97-AF65-F5344CB8AC3E}">
        <p14:creationId xmlns:p14="http://schemas.microsoft.com/office/powerpoint/2010/main" val="169349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562B7-CE4B-5B4A-BD51-54D3C5D8279F}"/>
              </a:ext>
            </a:extLst>
          </p:cNvPr>
          <p:cNvSpPr>
            <a:spLocks noGrp="1"/>
          </p:cNvSpPr>
          <p:nvPr>
            <p:ph type="title"/>
          </p:nvPr>
        </p:nvSpPr>
        <p:spPr/>
        <p:txBody>
          <a:bodyPr/>
          <a:lstStyle/>
          <a:p>
            <a:r>
              <a:rPr lang="en-US" dirty="0"/>
              <a:t>Visiting Parse Tree Nodes During Run Time</a:t>
            </a:r>
          </a:p>
        </p:txBody>
      </p:sp>
      <p:sp>
        <p:nvSpPr>
          <p:cNvPr id="3" name="Content Placeholder 2">
            <a:extLst>
              <a:ext uri="{FF2B5EF4-FFF2-40B4-BE49-F238E27FC236}">
                <a16:creationId xmlns:a16="http://schemas.microsoft.com/office/drawing/2014/main" id="{8DB031E3-D3CE-8245-BD20-8AD799E8E04E}"/>
              </a:ext>
            </a:extLst>
          </p:cNvPr>
          <p:cNvSpPr>
            <a:spLocks noGrp="1"/>
          </p:cNvSpPr>
          <p:nvPr>
            <p:ph idx="1"/>
          </p:nvPr>
        </p:nvSpPr>
        <p:spPr/>
        <p:txBody>
          <a:bodyPr/>
          <a:lstStyle/>
          <a:p>
            <a:r>
              <a:rPr lang="en-US" dirty="0"/>
              <a:t>Class </a:t>
            </a:r>
            <a:r>
              <a:rPr lang="en-US" b="1" dirty="0">
                <a:solidFill>
                  <a:srgbClr val="0033CC"/>
                </a:solidFill>
                <a:latin typeface="Courier New" panose="02070309020205020404" pitchFamily="49" charset="0"/>
                <a:cs typeface="Courier New" panose="02070309020205020404" pitchFamily="49" charset="0"/>
              </a:rPr>
              <a:t>Executor</a:t>
            </a:r>
            <a:r>
              <a:rPr lang="en-US" dirty="0"/>
              <a:t> in the </a:t>
            </a:r>
            <a:r>
              <a:rPr lang="en-US" b="1" dirty="0">
                <a:solidFill>
                  <a:srgbClr val="0033CC"/>
                </a:solidFill>
                <a:latin typeface="Courier New" panose="02070309020205020404" pitchFamily="49" charset="0"/>
                <a:cs typeface="Courier New" panose="02070309020205020404" pitchFamily="49" charset="0"/>
              </a:rPr>
              <a:t>backend</a:t>
            </a:r>
            <a:r>
              <a:rPr lang="en-US" dirty="0"/>
              <a:t> package contains numerous </a:t>
            </a:r>
            <a:r>
              <a:rPr lang="en-US" u="sng" dirty="0"/>
              <a:t>visit methods</a:t>
            </a:r>
            <a:r>
              <a:rPr lang="en-US" dirty="0"/>
              <a:t> for the </a:t>
            </a:r>
            <a:br>
              <a:rPr lang="en-US" dirty="0"/>
            </a:br>
            <a:r>
              <a:rPr lang="en-US" u="sng" dirty="0"/>
              <a:t>types</a:t>
            </a:r>
            <a:r>
              <a:rPr lang="en-US" dirty="0"/>
              <a:t> of tree nodes:</a:t>
            </a:r>
          </a:p>
          <a:p>
            <a:pPr lvl="1"/>
            <a:r>
              <a:rPr lang="en-US" b="1" dirty="0" err="1">
                <a:solidFill>
                  <a:srgbClr val="0033CC"/>
                </a:solidFill>
                <a:latin typeface="Courier New" panose="02070309020205020404" pitchFamily="49" charset="0"/>
                <a:cs typeface="Courier New" panose="02070309020205020404" pitchFamily="49" charset="0"/>
              </a:rPr>
              <a:t>visitProgram</a:t>
            </a:r>
            <a:r>
              <a:rPr lang="en-US" b="1" dirty="0">
                <a:solidFill>
                  <a:srgbClr val="0033CC"/>
                </a:solidFill>
                <a:latin typeface="Courier New" panose="02070309020205020404" pitchFamily="49" charset="0"/>
                <a:cs typeface="Courier New" panose="02070309020205020404" pitchFamily="49" charset="0"/>
              </a:rPr>
              <a:t>()</a:t>
            </a:r>
          </a:p>
          <a:p>
            <a:pPr lvl="1"/>
            <a:r>
              <a:rPr lang="en-US" b="1" dirty="0" err="1">
                <a:solidFill>
                  <a:srgbClr val="0033CC"/>
                </a:solidFill>
                <a:latin typeface="Courier New" panose="02070309020205020404" pitchFamily="49" charset="0"/>
                <a:cs typeface="Courier New" panose="02070309020205020404" pitchFamily="49" charset="0"/>
              </a:rPr>
              <a:t>visitStatement</a:t>
            </a:r>
            <a:r>
              <a:rPr lang="en-US" b="1" dirty="0">
                <a:solidFill>
                  <a:srgbClr val="0033CC"/>
                </a:solidFill>
                <a:latin typeface="Courier New" panose="02070309020205020404" pitchFamily="49" charset="0"/>
                <a:cs typeface="Courier New" panose="02070309020205020404" pitchFamily="49" charset="0"/>
              </a:rPr>
              <a:t>()</a:t>
            </a:r>
          </a:p>
          <a:p>
            <a:pPr lvl="1"/>
            <a:r>
              <a:rPr lang="en-US" b="1" dirty="0" err="1">
                <a:solidFill>
                  <a:srgbClr val="0033CC"/>
                </a:solidFill>
                <a:latin typeface="Courier New" panose="02070309020205020404" pitchFamily="49" charset="0"/>
                <a:cs typeface="Courier New" panose="02070309020205020404" pitchFamily="49" charset="0"/>
              </a:rPr>
              <a:t>visitCompound</a:t>
            </a:r>
            <a:r>
              <a:rPr lang="en-US" b="1" dirty="0">
                <a:solidFill>
                  <a:srgbClr val="0033CC"/>
                </a:solidFill>
                <a:latin typeface="Courier New" panose="02070309020205020404" pitchFamily="49" charset="0"/>
                <a:cs typeface="Courier New" panose="02070309020205020404" pitchFamily="49" charset="0"/>
              </a:rPr>
              <a:t>()</a:t>
            </a:r>
          </a:p>
          <a:p>
            <a:pPr lvl="1"/>
            <a:r>
              <a:rPr lang="en-US" b="1" dirty="0" err="1">
                <a:solidFill>
                  <a:srgbClr val="0033CC"/>
                </a:solidFill>
                <a:latin typeface="Courier New" panose="02070309020205020404" pitchFamily="49" charset="0"/>
                <a:cs typeface="Courier New" panose="02070309020205020404" pitchFamily="49" charset="0"/>
              </a:rPr>
              <a:t>visitAssign</a:t>
            </a:r>
            <a:r>
              <a:rPr lang="en-US" b="1" dirty="0">
                <a:solidFill>
                  <a:srgbClr val="0033CC"/>
                </a:solidFill>
                <a:latin typeface="Courier New" panose="02070309020205020404" pitchFamily="49" charset="0"/>
                <a:cs typeface="Courier New" panose="02070309020205020404" pitchFamily="49" charset="0"/>
              </a:rPr>
              <a:t>()</a:t>
            </a:r>
          </a:p>
          <a:p>
            <a:pPr lvl="1"/>
            <a:r>
              <a:rPr lang="en-US" b="1" dirty="0" err="1">
                <a:solidFill>
                  <a:srgbClr val="0033CC"/>
                </a:solidFill>
                <a:latin typeface="Courier New" panose="02070309020205020404" pitchFamily="49" charset="0"/>
                <a:cs typeface="Courier New" panose="02070309020205020404" pitchFamily="49" charset="0"/>
              </a:rPr>
              <a:t>visitLoop</a:t>
            </a:r>
            <a:r>
              <a:rPr lang="en-US" b="1" dirty="0">
                <a:solidFill>
                  <a:srgbClr val="0033CC"/>
                </a:solidFill>
                <a:latin typeface="Courier New" panose="02070309020205020404" pitchFamily="49" charset="0"/>
                <a:cs typeface="Courier New" panose="02070309020205020404" pitchFamily="49" charset="0"/>
              </a:rPr>
              <a:t>()</a:t>
            </a:r>
          </a:p>
          <a:p>
            <a:pPr lvl="1"/>
            <a:r>
              <a:rPr lang="en-US" b="1" dirty="0" err="1">
                <a:solidFill>
                  <a:srgbClr val="0033CC"/>
                </a:solidFill>
                <a:latin typeface="Courier New" panose="02070309020205020404" pitchFamily="49" charset="0"/>
                <a:cs typeface="Courier New" panose="02070309020205020404" pitchFamily="49" charset="0"/>
              </a:rPr>
              <a:t>visitTest</a:t>
            </a:r>
            <a:r>
              <a:rPr lang="en-US" b="1" dirty="0">
                <a:solidFill>
                  <a:srgbClr val="0033CC"/>
                </a:solidFill>
                <a:latin typeface="Courier New" panose="02070309020205020404" pitchFamily="49" charset="0"/>
                <a:cs typeface="Courier New" panose="02070309020205020404" pitchFamily="49" charset="0"/>
              </a:rPr>
              <a:t>()</a:t>
            </a:r>
          </a:p>
          <a:p>
            <a:pPr lvl="1"/>
            <a:r>
              <a:rPr lang="en-US" b="1" dirty="0" err="1">
                <a:solidFill>
                  <a:srgbClr val="0033CC"/>
                </a:solidFill>
                <a:latin typeface="Courier New" panose="02070309020205020404" pitchFamily="49" charset="0"/>
                <a:cs typeface="Courier New" panose="02070309020205020404" pitchFamily="49" charset="0"/>
              </a:rPr>
              <a:t>visitExpression</a:t>
            </a:r>
            <a:r>
              <a:rPr lang="en-US" b="1" dirty="0">
                <a:solidFill>
                  <a:srgbClr val="0033CC"/>
                </a:solidFill>
                <a:latin typeface="Courier New" panose="02070309020205020404" pitchFamily="49" charset="0"/>
                <a:cs typeface="Courier New" panose="02070309020205020404" pitchFamily="49" charset="0"/>
              </a:rPr>
              <a:t>()</a:t>
            </a:r>
          </a:p>
          <a:p>
            <a:pPr lvl="1"/>
            <a:r>
              <a:rPr lang="en-US" i="1" dirty="0"/>
              <a:t>etc.</a:t>
            </a:r>
          </a:p>
        </p:txBody>
      </p:sp>
      <p:sp>
        <p:nvSpPr>
          <p:cNvPr id="4" name="Slide Number Placeholder 3">
            <a:extLst>
              <a:ext uri="{FF2B5EF4-FFF2-40B4-BE49-F238E27FC236}">
                <a16:creationId xmlns:a16="http://schemas.microsoft.com/office/drawing/2014/main" id="{7030EF9E-1BF8-3942-8E58-1FEF7114F0C7}"/>
              </a:ext>
            </a:extLst>
          </p:cNvPr>
          <p:cNvSpPr>
            <a:spLocks noGrp="1"/>
          </p:cNvSpPr>
          <p:nvPr>
            <p:ph type="sldNum" sz="quarter" idx="12"/>
          </p:nvPr>
        </p:nvSpPr>
        <p:spPr/>
        <p:txBody>
          <a:bodyPr/>
          <a:lstStyle/>
          <a:p>
            <a:fld id="{FED62B2D-F854-104A-9535-9A504E5923E0}" type="slidenum">
              <a:rPr lang="en-US" smtClean="0"/>
              <a:pPr/>
              <a:t>8</a:t>
            </a:fld>
            <a:endParaRPr lang="en-US"/>
          </a:p>
        </p:txBody>
      </p:sp>
    </p:spTree>
    <p:extLst>
      <p:ext uri="{BB962C8B-B14F-4D97-AF65-F5344CB8AC3E}">
        <p14:creationId xmlns:p14="http://schemas.microsoft.com/office/powerpoint/2010/main" val="3193686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457A8-8A70-7841-8259-620B49A753BE}"/>
              </a:ext>
            </a:extLst>
          </p:cNvPr>
          <p:cNvSpPr>
            <a:spLocks noGrp="1"/>
          </p:cNvSpPr>
          <p:nvPr>
            <p:ph type="title"/>
          </p:nvPr>
        </p:nvSpPr>
        <p:spPr/>
        <p:txBody>
          <a:bodyPr/>
          <a:lstStyle/>
          <a:p>
            <a:r>
              <a:rPr lang="en-US" dirty="0"/>
              <a:t>Visiting Parse Tree Nodes</a:t>
            </a:r>
            <a:r>
              <a:rPr lang="en-US" i="1" dirty="0"/>
              <a:t>, cont’d</a:t>
            </a:r>
          </a:p>
        </p:txBody>
      </p:sp>
      <p:sp>
        <p:nvSpPr>
          <p:cNvPr id="3" name="Content Placeholder 2">
            <a:extLst>
              <a:ext uri="{FF2B5EF4-FFF2-40B4-BE49-F238E27FC236}">
                <a16:creationId xmlns:a16="http://schemas.microsoft.com/office/drawing/2014/main" id="{A1F47074-1DB4-5B47-B9CA-4BBC6BBED495}"/>
              </a:ext>
            </a:extLst>
          </p:cNvPr>
          <p:cNvSpPr>
            <a:spLocks noGrp="1"/>
          </p:cNvSpPr>
          <p:nvPr>
            <p:ph idx="1"/>
          </p:nvPr>
        </p:nvSpPr>
        <p:spPr>
          <a:xfrm>
            <a:off x="457200" y="1295401"/>
            <a:ext cx="8229600" cy="944892"/>
          </a:xfrm>
        </p:spPr>
        <p:txBody>
          <a:bodyPr/>
          <a:lstStyle/>
          <a:p>
            <a:r>
              <a:rPr lang="en-US" dirty="0"/>
              <a:t>To test the backend executor, the main starts things off with a visit of the PROGRAM node:</a:t>
            </a:r>
          </a:p>
        </p:txBody>
      </p:sp>
      <p:sp>
        <p:nvSpPr>
          <p:cNvPr id="4" name="Slide Number Placeholder 3">
            <a:extLst>
              <a:ext uri="{FF2B5EF4-FFF2-40B4-BE49-F238E27FC236}">
                <a16:creationId xmlns:a16="http://schemas.microsoft.com/office/drawing/2014/main" id="{B364FE53-F029-3B49-976F-AB9404D0F706}"/>
              </a:ext>
            </a:extLst>
          </p:cNvPr>
          <p:cNvSpPr>
            <a:spLocks noGrp="1"/>
          </p:cNvSpPr>
          <p:nvPr>
            <p:ph type="sldNum" sz="quarter" idx="12"/>
          </p:nvPr>
        </p:nvSpPr>
        <p:spPr/>
        <p:txBody>
          <a:bodyPr/>
          <a:lstStyle/>
          <a:p>
            <a:fld id="{FED62B2D-F854-104A-9535-9A504E5923E0}" type="slidenum">
              <a:rPr lang="en-US" smtClean="0"/>
              <a:pPr/>
              <a:t>9</a:t>
            </a:fld>
            <a:endParaRPr lang="en-US"/>
          </a:p>
        </p:txBody>
      </p:sp>
      <p:sp>
        <p:nvSpPr>
          <p:cNvPr id="5" name="TextBox 4">
            <a:extLst>
              <a:ext uri="{FF2B5EF4-FFF2-40B4-BE49-F238E27FC236}">
                <a16:creationId xmlns:a16="http://schemas.microsoft.com/office/drawing/2014/main" id="{A6604B55-BA1D-6749-ABC0-CF9E17E5959F}"/>
              </a:ext>
            </a:extLst>
          </p:cNvPr>
          <p:cNvSpPr txBox="1"/>
          <p:nvPr/>
        </p:nvSpPr>
        <p:spPr>
          <a:xfrm>
            <a:off x="720625" y="2374258"/>
            <a:ext cx="7702750" cy="3754874"/>
          </a:xfrm>
          <a:prstGeom prst="rect">
            <a:avLst/>
          </a:prstGeom>
          <a:solidFill>
            <a:schemeClr val="bg1">
              <a:lumMod val="95000"/>
            </a:schemeClr>
          </a:solidFill>
          <a:ln>
            <a:solidFill>
              <a:schemeClr val="bg1">
                <a:lumMod val="75000"/>
              </a:schemeClr>
            </a:solidFill>
          </a:ln>
        </p:spPr>
        <p:txBody>
          <a:bodyPr wrap="none" rtlCol="0">
            <a:spAutoFit/>
          </a:bodyPr>
          <a:lstStyle/>
          <a:p>
            <a:r>
              <a:rPr lang="en-US" sz="1400" b="1" dirty="0">
                <a:latin typeface="Courier New" panose="02070309020205020404" pitchFamily="49" charset="0"/>
                <a:cs typeface="Courier New" panose="02070309020205020404" pitchFamily="49" charset="0"/>
              </a:rPr>
              <a:t>private static void </a:t>
            </a:r>
            <a:r>
              <a:rPr lang="en-US" sz="1400" b="1" dirty="0" err="1">
                <a:solidFill>
                  <a:srgbClr val="B23C00"/>
                </a:solidFill>
                <a:latin typeface="Courier New" panose="02070309020205020404" pitchFamily="49" charset="0"/>
                <a:cs typeface="Courier New" panose="02070309020205020404" pitchFamily="49" charset="0"/>
              </a:rPr>
              <a:t>executeProgram</a:t>
            </a:r>
            <a:r>
              <a:rPr lang="en-US" sz="1400" b="1" dirty="0">
                <a:latin typeface="Courier New" panose="02070309020205020404" pitchFamily="49" charset="0"/>
                <a:cs typeface="Courier New" panose="02070309020205020404" pitchFamily="49" charset="0"/>
              </a:rPr>
              <a:t>(Parser parser, </a:t>
            </a:r>
            <a:r>
              <a:rPr lang="en-US" sz="1400" b="1" dirty="0" err="1">
                <a:latin typeface="Courier New" panose="02070309020205020404" pitchFamily="49" charset="0"/>
                <a:cs typeface="Courier New" panose="02070309020205020404" pitchFamily="49" charset="0"/>
              </a:rPr>
              <a:t>Symtab</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symtab</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a:t>
            </a:r>
          </a:p>
          <a:p>
            <a:r>
              <a:rPr lang="en-US" sz="1400" b="1" dirty="0">
                <a:solidFill>
                  <a:srgbClr val="B23C00"/>
                </a:solidFill>
                <a:latin typeface="Courier New" panose="02070309020205020404" pitchFamily="49" charset="0"/>
                <a:cs typeface="Courier New" panose="02070309020205020404" pitchFamily="49" charset="0"/>
              </a:rPr>
              <a:t>    Node </a:t>
            </a:r>
            <a:r>
              <a:rPr lang="en-US" sz="1400" b="1" dirty="0" err="1">
                <a:solidFill>
                  <a:srgbClr val="B23C00"/>
                </a:solidFill>
                <a:latin typeface="Courier New" panose="02070309020205020404" pitchFamily="49" charset="0"/>
                <a:cs typeface="Courier New" panose="02070309020205020404" pitchFamily="49" charset="0"/>
              </a:rPr>
              <a:t>programNode</a:t>
            </a:r>
            <a:r>
              <a:rPr lang="en-US" sz="1400" b="1" dirty="0">
                <a:solidFill>
                  <a:srgbClr val="B23C00"/>
                </a:solidFill>
                <a:latin typeface="Courier New" panose="02070309020205020404" pitchFamily="49" charset="0"/>
                <a:cs typeface="Courier New" panose="02070309020205020404" pitchFamily="49" charset="0"/>
              </a:rPr>
              <a:t> = </a:t>
            </a:r>
            <a:r>
              <a:rPr lang="en-US" sz="1400" b="1" dirty="0" err="1">
                <a:solidFill>
                  <a:srgbClr val="B23C00"/>
                </a:solidFill>
                <a:latin typeface="Courier New" panose="02070309020205020404" pitchFamily="49" charset="0"/>
                <a:cs typeface="Courier New" panose="02070309020205020404" pitchFamily="49" charset="0"/>
              </a:rPr>
              <a:t>parser.parseProgram</a:t>
            </a:r>
            <a:r>
              <a:rPr lang="en-US" sz="1400" b="1" dirty="0">
                <a:solidFill>
                  <a:srgbClr val="B23C00"/>
                </a:solidFill>
                <a:latin typeface="Courier New" panose="02070309020205020404" pitchFamily="49" charset="0"/>
                <a:cs typeface="Courier New" panose="02070309020205020404" pitchFamily="49" charset="0"/>
              </a:rPr>
              <a:t>();  // build the parse tree</a:t>
            </a:r>
          </a:p>
          <a:p>
            <a:r>
              <a:rPr lang="en-US" sz="1400" b="1" dirty="0">
                <a:latin typeface="Courier New" panose="02070309020205020404" pitchFamily="49" charset="0"/>
                <a:cs typeface="Courier New" panose="02070309020205020404" pitchFamily="49" charset="0"/>
              </a:rPr>
              <a:t>    int </a:t>
            </a:r>
            <a:r>
              <a:rPr lang="en-US" sz="1400" b="1" dirty="0" err="1">
                <a:latin typeface="Courier New" panose="02070309020205020404" pitchFamily="49" charset="0"/>
                <a:cs typeface="Courier New" panose="02070309020205020404" pitchFamily="49" charset="0"/>
              </a:rPr>
              <a:t>errorCount</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parser.errorCount</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 If no errors, execute the program using the parse tree.</a:t>
            </a:r>
          </a:p>
          <a:p>
            <a:r>
              <a:rPr lang="en-US" sz="1400" b="1" dirty="0">
                <a:latin typeface="Courier New" panose="02070309020205020404" pitchFamily="49" charset="0"/>
                <a:cs typeface="Courier New" panose="02070309020205020404" pitchFamily="49" charset="0"/>
              </a:rPr>
              <a:t>    if (</a:t>
            </a:r>
            <a:r>
              <a:rPr lang="en-US" sz="1400" b="1" dirty="0" err="1">
                <a:latin typeface="Courier New" panose="02070309020205020404" pitchFamily="49" charset="0"/>
                <a:cs typeface="Courier New" panose="02070309020205020404" pitchFamily="49" charset="0"/>
              </a:rPr>
              <a:t>errorCount</a:t>
            </a:r>
            <a:r>
              <a:rPr lang="en-US" sz="1400" b="1" dirty="0">
                <a:latin typeface="Courier New" panose="02070309020205020404" pitchFamily="49" charset="0"/>
                <a:cs typeface="Courier New" panose="02070309020205020404" pitchFamily="49" charset="0"/>
              </a:rPr>
              <a:t> == 0)</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a:solidFill>
                  <a:srgbClr val="B23C00"/>
                </a:solidFill>
                <a:latin typeface="Courier New" panose="02070309020205020404" pitchFamily="49" charset="0"/>
                <a:cs typeface="Courier New" panose="02070309020205020404" pitchFamily="49" charset="0"/>
              </a:rPr>
              <a:t>Executor executor = new Executor(</a:t>
            </a:r>
            <a:r>
              <a:rPr lang="en-US" sz="1400" b="1" dirty="0" err="1">
                <a:solidFill>
                  <a:srgbClr val="B23C00"/>
                </a:solidFill>
                <a:latin typeface="Courier New" panose="02070309020205020404" pitchFamily="49" charset="0"/>
                <a:cs typeface="Courier New" panose="02070309020205020404" pitchFamily="49" charset="0"/>
              </a:rPr>
              <a:t>symtab</a:t>
            </a:r>
            <a:r>
              <a:rPr lang="en-US" sz="1400" b="1" dirty="0">
                <a:solidFill>
                  <a:srgbClr val="B23C00"/>
                </a:solidFill>
                <a:latin typeface="Courier New" panose="02070309020205020404" pitchFamily="49" charset="0"/>
                <a:cs typeface="Courier New" panose="02070309020205020404" pitchFamily="49" charset="0"/>
              </a:rPr>
              <a:t>);</a:t>
            </a:r>
          </a:p>
          <a:p>
            <a:r>
              <a:rPr lang="en-US" sz="1400" b="1" dirty="0">
                <a:solidFill>
                  <a:srgbClr val="B23C00"/>
                </a:solidFill>
                <a:latin typeface="Courier New" panose="02070309020205020404" pitchFamily="49" charset="0"/>
                <a:cs typeface="Courier New" panose="02070309020205020404" pitchFamily="49" charset="0"/>
              </a:rPr>
              <a:t>        </a:t>
            </a:r>
            <a:r>
              <a:rPr lang="en-US" sz="1400" b="1" dirty="0" err="1">
                <a:solidFill>
                  <a:srgbClr val="B23C00"/>
                </a:solidFill>
                <a:latin typeface="Courier New" panose="02070309020205020404" pitchFamily="49" charset="0"/>
                <a:cs typeface="Courier New" panose="02070309020205020404" pitchFamily="49" charset="0"/>
              </a:rPr>
              <a:t>executor.visit</a:t>
            </a:r>
            <a:r>
              <a:rPr lang="en-US" sz="1400" b="1" dirty="0">
                <a:solidFill>
                  <a:srgbClr val="B23C00"/>
                </a:solidFill>
                <a:latin typeface="Courier New" panose="02070309020205020404" pitchFamily="49" charset="0"/>
                <a:cs typeface="Courier New" panose="02070309020205020404" pitchFamily="49" charset="0"/>
              </a:rPr>
              <a:t>(</a:t>
            </a:r>
            <a:r>
              <a:rPr lang="en-US" sz="1400" b="1" dirty="0" err="1">
                <a:solidFill>
                  <a:srgbClr val="B23C00"/>
                </a:solidFill>
                <a:latin typeface="Courier New" panose="02070309020205020404" pitchFamily="49" charset="0"/>
                <a:cs typeface="Courier New" panose="02070309020205020404" pitchFamily="49" charset="0"/>
              </a:rPr>
              <a:t>programNode</a:t>
            </a:r>
            <a:r>
              <a:rPr lang="en-US" sz="1400" b="1" dirty="0">
                <a:solidFill>
                  <a:srgbClr val="B23C00"/>
                </a:solidFill>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System.out.println</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System.out.println</a:t>
            </a:r>
            <a:r>
              <a:rPr lang="en-US" sz="1400" b="1" dirty="0">
                <a:latin typeface="Courier New" panose="02070309020205020404" pitchFamily="49" charset="0"/>
                <a:cs typeface="Courier New" panose="02070309020205020404" pitchFamily="49" charset="0"/>
              </a:rPr>
              <a:t>("There were " + </a:t>
            </a:r>
            <a:r>
              <a:rPr lang="en-US" sz="1400" b="1" dirty="0" err="1">
                <a:latin typeface="Courier New" panose="02070309020205020404" pitchFamily="49" charset="0"/>
                <a:cs typeface="Courier New" panose="02070309020205020404" pitchFamily="49" charset="0"/>
              </a:rPr>
              <a:t>errorCount</a:t>
            </a:r>
            <a:r>
              <a:rPr lang="en-US" sz="1400" b="1" dirty="0">
                <a:latin typeface="Courier New" panose="02070309020205020404" pitchFamily="49" charset="0"/>
                <a:cs typeface="Courier New" panose="02070309020205020404" pitchFamily="49" charset="0"/>
              </a:rPr>
              <a:t> + " errors.");</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0442EFDB-107C-0648-A6DC-1C1B89B90A98}"/>
              </a:ext>
            </a:extLst>
          </p:cNvPr>
          <p:cNvSpPr txBox="1"/>
          <p:nvPr/>
        </p:nvSpPr>
        <p:spPr>
          <a:xfrm>
            <a:off x="7040853" y="5935235"/>
            <a:ext cx="1242648" cy="338554"/>
          </a:xfrm>
          <a:prstGeom prst="rect">
            <a:avLst/>
          </a:prstGeom>
          <a:solidFill>
            <a:srgbClr val="0033CC"/>
          </a:solidFill>
        </p:spPr>
        <p:txBody>
          <a:bodyPr wrap="none" rtlCol="0">
            <a:spAutoFit/>
          </a:bodyPr>
          <a:lstStyle/>
          <a:p>
            <a:r>
              <a:rPr lang="en-US" dirty="0" err="1">
                <a:solidFill>
                  <a:srgbClr val="FFFF00"/>
                </a:solidFill>
              </a:rPr>
              <a:t>Simple.java</a:t>
            </a:r>
            <a:endParaRPr lang="en-US" dirty="0">
              <a:solidFill>
                <a:srgbClr val="FFFF00"/>
              </a:solidFill>
            </a:endParaRPr>
          </a:p>
        </p:txBody>
      </p:sp>
      <p:pic>
        <p:nvPicPr>
          <p:cNvPr id="7" name="Picture 6" descr="A screenshot of a cell phone&#10;&#10;Description automatically generated">
            <a:extLst>
              <a:ext uri="{FF2B5EF4-FFF2-40B4-BE49-F238E27FC236}">
                <a16:creationId xmlns:a16="http://schemas.microsoft.com/office/drawing/2014/main" id="{B631F1E0-F627-7E40-BBD6-8EE7D7B3E79A}"/>
              </a:ext>
            </a:extLst>
          </p:cNvPr>
          <p:cNvPicPr>
            <a:picLocks noChangeAspect="1"/>
          </p:cNvPicPr>
          <p:nvPr/>
        </p:nvPicPr>
        <p:blipFill>
          <a:blip r:embed="rId2"/>
          <a:stretch>
            <a:fillRect/>
          </a:stretch>
        </p:blipFill>
        <p:spPr>
          <a:xfrm>
            <a:off x="6217902" y="3944144"/>
            <a:ext cx="2608598" cy="1347127"/>
          </a:xfrm>
          <a:prstGeom prst="rect">
            <a:avLst/>
          </a:prstGeom>
        </p:spPr>
      </p:pic>
    </p:spTree>
    <p:extLst>
      <p:ext uri="{BB962C8B-B14F-4D97-AF65-F5344CB8AC3E}">
        <p14:creationId xmlns:p14="http://schemas.microsoft.com/office/powerpoint/2010/main" val="3920553388"/>
      </p:ext>
    </p:extLst>
  </p:cSld>
  <p:clrMapOvr>
    <a:masterClrMapping/>
  </p:clrMapOvr>
</p:sld>
</file>

<file path=ppt/theme/theme1.xml><?xml version="1.0" encoding="utf-8"?>
<a:theme xmlns:a="http://schemas.openxmlformats.org/drawingml/2006/main" name="Quadrant">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Quadrant</Template>
  <TotalTime>27287</TotalTime>
  <Words>1991</Words>
  <Application>Microsoft Macintosh PowerPoint</Application>
  <PresentationFormat>On-screen Show (4:3)</PresentationFormat>
  <Paragraphs>264</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Courier New</vt:lpstr>
      <vt:lpstr>Times New Roman</vt:lpstr>
      <vt:lpstr>Wingdings</vt:lpstr>
      <vt:lpstr>Quadrant</vt:lpstr>
      <vt:lpstr>CS 153: Concepts of Compiler Design September 3 Class Meeting</vt:lpstr>
      <vt:lpstr>Simple Interpreter</vt:lpstr>
      <vt:lpstr>Review: Conceptual Design</vt:lpstr>
      <vt:lpstr>What is “Run Time”?</vt:lpstr>
      <vt:lpstr>Use of the Parse Tree at Run Time</vt:lpstr>
      <vt:lpstr>Use of the Symbol Table at Run Time</vt:lpstr>
      <vt:lpstr>Another Hack!</vt:lpstr>
      <vt:lpstr>Visiting Parse Tree Nodes During Run Time</vt:lpstr>
      <vt:lpstr>Visiting Parse Tree Nodes, cont’d</vt:lpstr>
      <vt:lpstr>Visiting Parse Tree Nodes, cont’d</vt:lpstr>
      <vt:lpstr>Visiting Parse Tree Nodes, cont’d</vt:lpstr>
      <vt:lpstr>Visiting Parse Tree Nodes, cont’d</vt:lpstr>
      <vt:lpstr>Visiting Parse Tree Nodes, cont’d</vt:lpstr>
      <vt:lpstr>Visiting Parse Tree Nodes, cont’d</vt:lpstr>
      <vt:lpstr>REPEAT Statement</vt:lpstr>
      <vt:lpstr>REPEAT Statement, cont’d</vt:lpstr>
      <vt:lpstr>Assignment #3: Parser and Executor</vt:lpstr>
      <vt:lpstr>Parse Tree for the WHILE Statement</vt:lpstr>
      <vt:lpstr>IF Statement</vt:lpstr>
      <vt:lpstr>The “Dangling” ELSE</vt:lpstr>
      <vt:lpstr>The “Dangling” ELSE, cont’d</vt:lpstr>
      <vt:lpstr>Executing an IF Parse Tree</vt:lpstr>
      <vt:lpstr>FOR Statement</vt:lpstr>
      <vt:lpstr>CASE Statement</vt:lpstr>
      <vt:lpstr>CASE Statement, cont’d</vt:lpstr>
    </vt:vector>
  </TitlesOfParts>
  <Company>Apropos Logic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153: Concepts of Compiler Design</dc:title>
  <dc:creator>Ronald Mak</dc:creator>
  <cp:lastModifiedBy>Ron Mak</cp:lastModifiedBy>
  <cp:revision>351</cp:revision>
  <dcterms:created xsi:type="dcterms:W3CDTF">2008-01-12T03:52:55Z</dcterms:created>
  <dcterms:modified xsi:type="dcterms:W3CDTF">2020-09-03T04:50:14Z</dcterms:modified>
</cp:coreProperties>
</file>