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1" r:id="rId3"/>
    <p:sldId id="282" r:id="rId4"/>
    <p:sldId id="283" r:id="rId5"/>
    <p:sldId id="284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303" r:id="rId29"/>
    <p:sldId id="279" r:id="rId30"/>
    <p:sldId id="304" r:id="rId31"/>
    <p:sldId id="287" r:id="rId32"/>
    <p:sldId id="288" r:id="rId33"/>
    <p:sldId id="297" r:id="rId34"/>
    <p:sldId id="299" r:id="rId35"/>
    <p:sldId id="306" r:id="rId36"/>
    <p:sldId id="305" r:id="rId37"/>
    <p:sldId id="300" r:id="rId38"/>
    <p:sldId id="30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7FFFF"/>
    <a:srgbClr val="DEF0F2"/>
    <a:srgbClr val="B23C00"/>
    <a:srgbClr val="008000"/>
    <a:srgbClr val="F2E5D0"/>
    <a:srgbClr val="464646"/>
    <a:srgbClr val="8F0000"/>
    <a:srgbClr val="CC99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9" autoAdjust="0"/>
    <p:restoredTop sz="97808" autoAdjust="0"/>
  </p:normalViewPr>
  <p:slideViewPr>
    <p:cSldViewPr>
      <p:cViewPr varScale="1">
        <p:scale>
          <a:sx n="209" d="100"/>
          <a:sy n="209" d="100"/>
        </p:scale>
        <p:origin x="192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SJSU Dept. of Computer Science Fall 2013: October 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153: Concepts of Compiler Design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A49236-652E-8448-BFC8-56DE92FC1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September 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efinitive-ANTLR-4-Reference/dp/1934356999/ref=sr_1_1?s=books&amp;ie=UTF8&amp;qid=1508372536&amp;sr=1-1&amp;keywords=antlr4" TargetMode="External"/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tutorials/tutorial-ubuntu-on-windows#1-overview" TargetMode="External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lr4ide/antlr4ide" TargetMode="External"/><Relationship Id="rId2" Type="http://schemas.openxmlformats.org/officeDocument/2006/relationships/hyperlink" Target="http://www.antlr.org/tool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jsu.edu/~mak/tutorials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September 10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3892-9FAE-5C4B-8B1D-85BC539F36BF}" type="slidenum">
              <a:rPr lang="en-US"/>
              <a:pPr/>
              <a:t>10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BNF: Optional and Repeated Items</a:t>
            </a:r>
            <a:endParaRPr lang="en-US" i="1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3047990"/>
          </a:xfrm>
        </p:spPr>
        <p:txBody>
          <a:bodyPr/>
          <a:lstStyle/>
          <a:p>
            <a:r>
              <a:rPr lang="en-US" dirty="0"/>
              <a:t>To show </a:t>
            </a:r>
            <a:r>
              <a:rPr lang="en-US" u="sng" dirty="0"/>
              <a:t>optional items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in BNF, </a:t>
            </a:r>
            <a:br>
              <a:rPr lang="en-US" dirty="0"/>
            </a:br>
            <a:r>
              <a:rPr lang="en-US" dirty="0"/>
              <a:t>use the vertical bar </a:t>
            </a:r>
            <a:r>
              <a:rPr lang="en-US" dirty="0">
                <a:solidFill>
                  <a:srgbClr val="0033CC"/>
                </a:solidFill>
              </a:rPr>
              <a:t>|</a:t>
            </a:r>
            <a:r>
              <a:rPr lang="en-US" dirty="0"/>
              <a:t>.</a:t>
            </a:r>
          </a:p>
          <a:p>
            <a:pPr lvl="5"/>
            <a:endParaRPr lang="en-US" dirty="0"/>
          </a:p>
          <a:p>
            <a:r>
              <a:rPr lang="en-US" altLang="ja-JP" dirty="0">
                <a:latin typeface="Arial"/>
              </a:rPr>
              <a:t>Example: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An expression is a </a:t>
            </a:r>
            <a:br>
              <a:rPr lang="en-US" dirty="0"/>
            </a:br>
            <a:r>
              <a:rPr lang="en-US" dirty="0"/>
              <a:t>simple expression </a:t>
            </a:r>
            <a:r>
              <a:rPr lang="en-US" u="sng" dirty="0"/>
              <a:t>optionally</a:t>
            </a:r>
            <a:r>
              <a:rPr lang="en-US" u="sng" dirty="0">
                <a:solidFill>
                  <a:srgbClr val="B23C00"/>
                </a:solidFill>
              </a:rPr>
              <a:t> </a:t>
            </a:r>
            <a:r>
              <a:rPr lang="en-US" u="sng" dirty="0"/>
              <a:t>followed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 a relational operator and </a:t>
            </a:r>
            <a:br>
              <a:rPr lang="en-US" dirty="0"/>
            </a:br>
            <a:r>
              <a:rPr lang="en-US" dirty="0"/>
              <a:t>another simple expression.</a:t>
            </a:r>
            <a:r>
              <a:rPr lang="ja-JP" altLang="en-US" dirty="0">
                <a:latin typeface="Arial"/>
              </a:rPr>
              <a:t>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45" y="4453985"/>
            <a:ext cx="822951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800" b="1" dirty="0">
                <a:latin typeface="Courier New" charset="0"/>
              </a:rPr>
              <a:t>&lt;expression&gt; ::=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&lt;simple expression&gt;</a:t>
            </a:r>
          </a:p>
          <a:p>
            <a:pPr lvl="1"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     | &lt;simple expression&gt; &lt;</a:t>
            </a:r>
            <a:r>
              <a:rPr lang="en-US" sz="1800" b="1" dirty="0" err="1">
                <a:latin typeface="Courier New" charset="0"/>
              </a:rPr>
              <a:t>rel</a:t>
            </a:r>
            <a:r>
              <a:rPr lang="en-US" sz="1800" b="1" dirty="0">
                <a:latin typeface="Courier New" charset="0"/>
              </a:rPr>
              <a:t> op&gt; &lt;simple expression&gt;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8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3892-9FAE-5C4B-8B1D-85BC539F36BF}" type="slidenum">
              <a:rPr lang="en-US"/>
              <a:pPr/>
              <a:t>11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BNF: Optional and Repeated Items</a:t>
            </a:r>
            <a:endParaRPr lang="en-US" i="1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767843"/>
          </a:xfrm>
        </p:spPr>
        <p:txBody>
          <a:bodyPr/>
          <a:lstStyle/>
          <a:p>
            <a:r>
              <a:rPr lang="en-US" dirty="0"/>
              <a:t>BNF uses </a:t>
            </a:r>
            <a:r>
              <a:rPr lang="en-US" u="sng" dirty="0"/>
              <a:t>recursion</a:t>
            </a:r>
            <a:r>
              <a:rPr lang="en-US" dirty="0"/>
              <a:t> for </a:t>
            </a:r>
            <a:r>
              <a:rPr lang="en-US" u="sng" dirty="0"/>
              <a:t>repeated items</a:t>
            </a:r>
            <a:r>
              <a:rPr lang="en-US" dirty="0"/>
              <a:t>.</a:t>
            </a:r>
          </a:p>
          <a:p>
            <a:pPr lvl="5"/>
            <a:endParaRPr lang="en-US" dirty="0"/>
          </a:p>
          <a:p>
            <a:r>
              <a:rPr lang="en-US" altLang="ja-JP" dirty="0">
                <a:latin typeface="Arial"/>
              </a:rPr>
              <a:t>Example: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 digit sequence is a digit </a:t>
            </a:r>
            <a:br>
              <a:rPr lang="en-US" dirty="0"/>
            </a:br>
            <a:r>
              <a:rPr lang="en-US" dirty="0"/>
              <a:t>followed by zero or more digits.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7680926" y="3337561"/>
            <a:ext cx="1017588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Right</a:t>
            </a:r>
          </a:p>
          <a:p>
            <a:r>
              <a:rPr lang="en-US">
                <a:solidFill>
                  <a:srgbClr val="0033CC"/>
                </a:solidFill>
              </a:rPr>
              <a:t>recursive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7680926" y="4251951"/>
            <a:ext cx="1017588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Left</a:t>
            </a:r>
          </a:p>
          <a:p>
            <a:r>
              <a:rPr lang="en-US" dirty="0">
                <a:solidFill>
                  <a:srgbClr val="0033CC"/>
                </a:solidFill>
              </a:rPr>
              <a:t>recursive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45" y="3246122"/>
            <a:ext cx="7110765" cy="7078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&lt;digit sequence&gt; </a:t>
            </a:r>
            <a:r>
              <a:rPr lang="en-US" sz="2000" b="1" dirty="0">
                <a:latin typeface="Courier New" charset="0"/>
              </a:rPr>
              <a:t>::= &lt;digit&gt;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               | &lt;digit&gt;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&lt;digit sequence&gt;</a:t>
            </a:r>
            <a:endParaRPr lang="en-US" sz="2800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45" y="4160512"/>
            <a:ext cx="7110765" cy="7078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1588" lvl="1"/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&lt;digit sequence</a:t>
            </a:r>
            <a:r>
              <a:rPr lang="en-US" sz="2000" b="1" dirty="0">
                <a:solidFill>
                  <a:schemeClr val="folHlink"/>
                </a:solidFill>
                <a:latin typeface="Courier New" charset="0"/>
              </a:rPr>
              <a:t>&gt;</a:t>
            </a:r>
            <a:r>
              <a:rPr lang="en-US" sz="2000" b="1" dirty="0">
                <a:latin typeface="Courier New" charset="0"/>
              </a:rPr>
              <a:t> ::= &lt;digit&gt;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               |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&lt;digit sequence&gt; </a:t>
            </a:r>
            <a:r>
              <a:rPr lang="en-US" sz="2000" b="1" dirty="0">
                <a:latin typeface="Courier New" charset="0"/>
              </a:rPr>
              <a:t>&lt;digit&gt;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F2F88-1899-7247-A296-1F6832722F6A}"/>
              </a:ext>
            </a:extLst>
          </p:cNvPr>
          <p:cNvSpPr txBox="1"/>
          <p:nvPr/>
        </p:nvSpPr>
        <p:spPr>
          <a:xfrm>
            <a:off x="5261355" y="5021353"/>
            <a:ext cx="34371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Be wary of left recursion in practice.</a:t>
            </a:r>
          </a:p>
        </p:txBody>
      </p:sp>
    </p:spTree>
    <p:extLst>
      <p:ext uri="{BB962C8B-B14F-4D97-AF65-F5344CB8AC3E}">
        <p14:creationId xmlns:p14="http://schemas.microsoft.com/office/powerpoint/2010/main" val="260987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2BF5-0CED-364B-8E6A-FF06E98234D0}" type="slidenum">
              <a:rPr lang="en-US"/>
              <a:pPr/>
              <a:t>12</a:t>
            </a:fld>
            <a:endParaRPr lang="en-US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Example: Pascal Number</a:t>
            </a:r>
          </a:p>
        </p:txBody>
      </p:sp>
      <p:pic>
        <p:nvPicPr>
          <p:cNvPr id="569347" name="Picture 3" descr="CS153-08090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185863"/>
            <a:ext cx="6765925" cy="251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82563" y="3794125"/>
            <a:ext cx="8686800" cy="2378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1500" b="1" dirty="0">
                <a:latin typeface="Courier New" charset="0"/>
              </a:rPr>
              <a:t>&lt;digit sequence&gt; ::= &lt;digit&gt;</a:t>
            </a:r>
          </a:p>
          <a:p>
            <a:r>
              <a:rPr lang="en-US" sz="1500" b="1" dirty="0">
                <a:latin typeface="Courier New" charset="0"/>
              </a:rPr>
              <a:t>                   |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&lt;digit&gt; &lt;digit sequence</a:t>
            </a:r>
            <a:r>
              <a:rPr lang="en-US" sz="1500" b="1" dirty="0">
                <a:solidFill>
                  <a:schemeClr val="folHlink"/>
                </a:solidFill>
                <a:latin typeface="Courier New" charset="0"/>
              </a:rPr>
              <a:t>&gt;</a:t>
            </a:r>
          </a:p>
          <a:p>
            <a:r>
              <a:rPr lang="en-US" sz="1500" b="1" dirty="0">
                <a:latin typeface="Courier New" charset="0"/>
              </a:rPr>
              <a:t>&lt;unsigned integer&gt; ::= &lt;digit sequence&gt;</a:t>
            </a:r>
          </a:p>
          <a:p>
            <a:r>
              <a:rPr lang="en-US" sz="1500" b="1" dirty="0">
                <a:latin typeface="Courier New" charset="0"/>
              </a:rPr>
              <a:t>&lt;unsigned real&gt; ::= &lt;unsigned integer&gt;.&lt;digit sequence&gt;</a:t>
            </a:r>
          </a:p>
          <a:p>
            <a:r>
              <a:rPr lang="en-US" sz="1500" b="1" dirty="0">
                <a:latin typeface="Courier New" charset="0"/>
              </a:rPr>
              <a:t>                  | &lt;unsigned integer&gt;.&lt;digit sequence&gt; &lt;e&gt; &lt;scale factor&gt;</a:t>
            </a:r>
          </a:p>
          <a:p>
            <a:r>
              <a:rPr lang="en-US" sz="1500" b="1" dirty="0">
                <a:latin typeface="Courier New" charset="0"/>
              </a:rPr>
              <a:t>                  | &lt;unsigned integer &gt; &lt;e&gt; &lt;scale factor&gt;</a:t>
            </a:r>
          </a:p>
          <a:p>
            <a:r>
              <a:rPr lang="en-US" sz="1500" b="1" dirty="0">
                <a:latin typeface="Courier New" charset="0"/>
              </a:rPr>
              <a:t>&lt;scale factor&gt; ::=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&lt;unsigned integer&gt; | &lt;sign&gt; &lt;unsigned integer&gt;</a:t>
            </a:r>
          </a:p>
          <a:p>
            <a:r>
              <a:rPr lang="en-US" sz="1500" b="1" dirty="0">
                <a:latin typeface="Courier New" charset="0"/>
              </a:rPr>
              <a:t>&lt;e&gt; ::= E | e</a:t>
            </a:r>
          </a:p>
          <a:p>
            <a:r>
              <a:rPr lang="en-US" sz="1500" b="1" dirty="0">
                <a:latin typeface="Courier New" charset="0"/>
              </a:rPr>
              <a:t>&lt;sign&gt; ::= + | -</a:t>
            </a:r>
          </a:p>
          <a:p>
            <a:r>
              <a:rPr lang="en-US" sz="1500" b="1" dirty="0">
                <a:latin typeface="Courier New" charset="0"/>
              </a:rPr>
              <a:t>&lt;number&gt; ::= &lt;unsigned integer&gt; | &lt;unsigned real&gt;</a:t>
            </a:r>
          </a:p>
        </p:txBody>
      </p:sp>
      <p:sp>
        <p:nvSpPr>
          <p:cNvPr id="569349" name="Text Box 5"/>
          <p:cNvSpPr txBox="1">
            <a:spLocks noChangeArrowheads="1"/>
          </p:cNvSpPr>
          <p:nvPr/>
        </p:nvSpPr>
        <p:spPr bwMode="auto">
          <a:xfrm>
            <a:off x="5578475" y="3997325"/>
            <a:ext cx="2371725" cy="346075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Repetition via recursion.</a:t>
            </a:r>
          </a:p>
        </p:txBody>
      </p:sp>
      <p:sp>
        <p:nvSpPr>
          <p:cNvPr id="569350" name="Text Box 6"/>
          <p:cNvSpPr txBox="1">
            <a:spLocks noChangeArrowheads="1"/>
          </p:cNvSpPr>
          <p:nvPr/>
        </p:nvSpPr>
        <p:spPr bwMode="auto">
          <a:xfrm>
            <a:off x="7772365" y="5074902"/>
            <a:ext cx="1165604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The sign </a:t>
            </a:r>
          </a:p>
          <a:p>
            <a:r>
              <a:rPr lang="en-US" dirty="0">
                <a:solidFill>
                  <a:srgbClr val="0033CC"/>
                </a:solidFill>
              </a:rPr>
              <a:t>is optional.</a:t>
            </a:r>
          </a:p>
        </p:txBody>
      </p:sp>
    </p:spTree>
    <p:extLst>
      <p:ext uri="{BB962C8B-B14F-4D97-AF65-F5344CB8AC3E}">
        <p14:creationId xmlns:p14="http://schemas.microsoft.com/office/powerpoint/2010/main" val="20590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9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9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9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9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9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9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9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9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9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9" grpId="0" animBg="1"/>
      <p:bldP spid="5693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A7-7659-B742-9045-B6FB9904FBAD}" type="slidenum">
              <a:rPr lang="en-US"/>
              <a:pPr/>
              <a:t>13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Example: Pascal </a:t>
            </a:r>
            <a:r>
              <a:rPr lang="en-US" b="1">
                <a:latin typeface="Courier New" charset="0"/>
              </a:rPr>
              <a:t>IF</a:t>
            </a:r>
            <a:r>
              <a:rPr lang="en-US"/>
              <a:t> Statement</a:t>
            </a:r>
          </a:p>
        </p:txBody>
      </p:sp>
      <p:pic>
        <p:nvPicPr>
          <p:cNvPr id="570371" name="Picture 3" descr="CS153-080917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600200"/>
            <a:ext cx="8321675" cy="7985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365125" y="2940050"/>
            <a:ext cx="8496300" cy="5810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&lt;if statement&gt; ::= IF &lt;expression&gt; THEN &lt;statement&gt;</a:t>
            </a:r>
          </a:p>
          <a:p>
            <a:r>
              <a:rPr lang="en-US" b="1" dirty="0">
                <a:latin typeface="Courier New" charset="0"/>
              </a:rPr>
              <a:t>                 | IF &lt;expression&gt; THEN &lt;statement&gt; ELSE &lt;statement&gt;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1920875"/>
          </a:xfrm>
          <a:noFill/>
          <a:ln/>
        </p:spPr>
        <p:txBody>
          <a:bodyPr/>
          <a:lstStyle/>
          <a:p>
            <a:r>
              <a:rPr lang="en-US" dirty="0"/>
              <a:t>It should be straightforward to write </a:t>
            </a:r>
            <a:br>
              <a:rPr lang="en-US" dirty="0"/>
            </a:br>
            <a:r>
              <a:rPr lang="en-US" dirty="0"/>
              <a:t>a parsing method from either </a:t>
            </a:r>
            <a:br>
              <a:rPr lang="en-US" dirty="0"/>
            </a:br>
            <a:r>
              <a:rPr lang="en-US" dirty="0"/>
              <a:t>the syntax diagram or the BNF.</a:t>
            </a:r>
          </a:p>
        </p:txBody>
      </p:sp>
    </p:spTree>
    <p:extLst>
      <p:ext uri="{BB962C8B-B14F-4D97-AF65-F5344CB8AC3E}">
        <p14:creationId xmlns:p14="http://schemas.microsoft.com/office/powerpoint/2010/main" val="32365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417-64FF-EC4B-A765-F741EDC80222}" type="slidenum">
              <a:rPr lang="en-US"/>
              <a:pPr/>
              <a:t>14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u="sng" dirty="0"/>
              <a:t>grammar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defines a </a:t>
            </a:r>
            <a:r>
              <a:rPr lang="en-US" u="sng" dirty="0"/>
              <a:t>language</a:t>
            </a:r>
            <a:r>
              <a:rPr lang="en-US" dirty="0"/>
              <a:t>.</a:t>
            </a:r>
          </a:p>
          <a:p>
            <a:pPr lvl="4">
              <a:lnSpc>
                <a:spcPct val="80000"/>
              </a:lnSpc>
            </a:pP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Grammar: </a:t>
            </a:r>
            <a:r>
              <a:rPr lang="en-US" dirty="0"/>
              <a:t>The set of all the BNF rules </a:t>
            </a:r>
            <a:br>
              <a:rPr lang="en-US" dirty="0"/>
            </a:br>
            <a:r>
              <a:rPr lang="en-US" dirty="0"/>
              <a:t>(or syntax diagrams)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Language:</a:t>
            </a:r>
            <a:r>
              <a:rPr lang="en-US" dirty="0"/>
              <a:t> The set of all the </a:t>
            </a:r>
            <a:r>
              <a:rPr lang="en-US" u="sng" dirty="0"/>
              <a:t>legal strings of tokens</a:t>
            </a:r>
            <a:r>
              <a:rPr lang="en-US" dirty="0"/>
              <a:t> according to the grammar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Legal string of tokens:</a:t>
            </a:r>
            <a:r>
              <a:rPr lang="en-US" dirty="0"/>
              <a:t> A </a:t>
            </a:r>
            <a:r>
              <a:rPr lang="en-US" u="sng" dirty="0"/>
              <a:t>syntactically correct </a:t>
            </a:r>
            <a:r>
              <a:rPr lang="en-US" dirty="0"/>
              <a:t>statement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and Languages</a:t>
            </a: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457200" y="3703638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972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417-64FF-EC4B-A765-F741EDC80222}" type="slidenum">
              <a:rPr lang="en-US"/>
              <a:pPr/>
              <a:t>15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statement is in the language </a:t>
            </a:r>
            <a:br>
              <a:rPr lang="en-US" dirty="0"/>
            </a:br>
            <a:r>
              <a:rPr lang="en-US" dirty="0"/>
              <a:t>(it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syntactically correct) if it can be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derived </a:t>
            </a:r>
            <a:r>
              <a:rPr lang="en-US" dirty="0"/>
              <a:t>by the grammar.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</a:t>
            </a:r>
            <a:r>
              <a:rPr lang="en-US" dirty="0">
                <a:solidFill>
                  <a:srgbClr val="B23C00"/>
                </a:solidFill>
              </a:rPr>
              <a:t>grammar rule</a:t>
            </a:r>
            <a:r>
              <a:rPr lang="en-US" dirty="0"/>
              <a:t> can </a:t>
            </a:r>
            <a:r>
              <a:rPr lang="en-US" dirty="0">
                <a:solidFill>
                  <a:srgbClr val="B23C00"/>
                </a:solidFill>
              </a:rPr>
              <a:t>produce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token string in the language.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AKA </a:t>
            </a:r>
            <a:r>
              <a:rPr lang="en-US" dirty="0">
                <a:solidFill>
                  <a:srgbClr val="B23C00"/>
                </a:solidFill>
              </a:rPr>
              <a:t>production rule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u="sng" dirty="0"/>
              <a:t>sequence of productions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required to arrive at a syntactically correct token string is the </a:t>
            </a:r>
            <a:r>
              <a:rPr lang="en-US" dirty="0">
                <a:solidFill>
                  <a:schemeClr val="folHlink"/>
                </a:solidFill>
              </a:rPr>
              <a:t>derivation</a:t>
            </a:r>
            <a:r>
              <a:rPr lang="en-US" dirty="0"/>
              <a:t> of the string.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and Languages</a:t>
            </a: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457200" y="3703638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64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8C9D-EFFC-2F40-87A9-0603AE393212}" type="slidenum">
              <a:rPr lang="en-US"/>
              <a:pPr/>
              <a:t>16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and Languages, </a:t>
            </a:r>
            <a:r>
              <a:rPr lang="en-US" i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dirty="0"/>
              <a:t>Example: A very simplified </a:t>
            </a:r>
            <a:br>
              <a:rPr lang="en-US" dirty="0"/>
            </a:br>
            <a:r>
              <a:rPr lang="en-US" dirty="0"/>
              <a:t>expression grammar: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strings (expressions) can we derive </a:t>
            </a:r>
            <a:br>
              <a:rPr lang="en-US" dirty="0"/>
            </a:br>
            <a:r>
              <a:rPr lang="en-US" dirty="0"/>
              <a:t>from this grammar?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1574982" y="2404398"/>
            <a:ext cx="592306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charset="0"/>
              </a:rPr>
              <a:t>&lt;</a:t>
            </a:r>
            <a:r>
              <a:rPr lang="en-US" sz="2400" b="1" dirty="0" err="1">
                <a:latin typeface="Courier New" charset="0"/>
              </a:rPr>
              <a:t>expr</a:t>
            </a:r>
            <a:r>
              <a:rPr lang="en-US" sz="2400" b="1" dirty="0">
                <a:latin typeface="Courier New" charset="0"/>
              </a:rPr>
              <a:t>&gt; ::= &lt;digit&gt;</a:t>
            </a:r>
          </a:p>
          <a:p>
            <a:r>
              <a:rPr lang="en-US" sz="2400" b="1" dirty="0">
                <a:latin typeface="Courier New" charset="0"/>
              </a:rPr>
              <a:t>         | &lt;</a:t>
            </a:r>
            <a:r>
              <a:rPr lang="en-US" sz="2400" b="1" dirty="0" err="1">
                <a:latin typeface="Courier New" charset="0"/>
              </a:rPr>
              <a:t>expr</a:t>
            </a:r>
            <a:r>
              <a:rPr lang="en-US" sz="2400" b="1" dirty="0">
                <a:latin typeface="Courier New" charset="0"/>
              </a:rPr>
              <a:t>&gt; &lt;op&gt; &lt;</a:t>
            </a:r>
            <a:r>
              <a:rPr lang="en-US" sz="2400" b="1" dirty="0" err="1">
                <a:latin typeface="Courier New" charset="0"/>
              </a:rPr>
              <a:t>expr</a:t>
            </a:r>
            <a:r>
              <a:rPr lang="en-US" sz="2400" b="1" dirty="0">
                <a:latin typeface="Courier New" charset="0"/>
              </a:rPr>
              <a:t>&gt;</a:t>
            </a:r>
          </a:p>
          <a:p>
            <a:r>
              <a:rPr lang="en-US" sz="2400" b="1" dirty="0">
                <a:latin typeface="Courier New" charset="0"/>
              </a:rPr>
              <a:t>         | ( &lt;</a:t>
            </a:r>
            <a:r>
              <a:rPr lang="en-US" sz="2400" b="1" dirty="0" err="1">
                <a:latin typeface="Courier New" charset="0"/>
              </a:rPr>
              <a:t>expr</a:t>
            </a:r>
            <a:r>
              <a:rPr lang="en-US" sz="2400" b="1" dirty="0">
                <a:latin typeface="Courier New" charset="0"/>
              </a:rPr>
              <a:t>&gt; )</a:t>
            </a:r>
          </a:p>
          <a:p>
            <a:r>
              <a:rPr lang="en-US" sz="2400" b="1" dirty="0">
                <a:latin typeface="Courier New" charset="0"/>
              </a:rPr>
              <a:t>&lt;digit&gt; ::= 0|1|2|3|4|5|6|7|8|9</a:t>
            </a:r>
          </a:p>
          <a:p>
            <a:r>
              <a:rPr lang="en-US" sz="2400" b="1" dirty="0">
                <a:latin typeface="Courier New" charset="0"/>
              </a:rPr>
              <a:t>&lt;op&gt; ::= + | *</a:t>
            </a:r>
          </a:p>
        </p:txBody>
      </p:sp>
    </p:spTree>
    <p:extLst>
      <p:ext uri="{BB962C8B-B14F-4D97-AF65-F5344CB8AC3E}">
        <p14:creationId xmlns:p14="http://schemas.microsoft.com/office/powerpoint/2010/main" val="3385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137E-9478-5347-9243-DA3B0BD957BB}" type="slidenum">
              <a:rPr lang="en-US"/>
              <a:pPr/>
              <a:t>17</a:t>
            </a:fld>
            <a:endParaRPr 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Derivations and Productions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396875"/>
          </a:xfrm>
        </p:spPr>
        <p:txBody>
          <a:bodyPr/>
          <a:lstStyle/>
          <a:p>
            <a:r>
              <a:rPr lang="en-US" sz="2400" dirty="0"/>
              <a:t>Is </a:t>
            </a:r>
            <a:r>
              <a:rPr lang="en-US" sz="2400" b="1" dirty="0">
                <a:solidFill>
                  <a:schemeClr val="folHlink"/>
                </a:solidFill>
                <a:latin typeface="Courier New" charset="0"/>
              </a:rPr>
              <a:t>(1 + 2)*3</a:t>
            </a:r>
            <a:r>
              <a:rPr lang="en-US" sz="2400" dirty="0"/>
              <a:t> valid in our expression language?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57200" y="5715000"/>
            <a:ext cx="82296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sz="240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57200" y="5440658"/>
            <a:ext cx="5394325" cy="64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400" dirty="0"/>
              <a:t>Yes! The expression is valid.</a:t>
            </a: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4852988" y="4983163"/>
            <a:ext cx="40163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&lt;digit&gt; ::= 1</a:t>
            </a:r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365125" y="4983163"/>
            <a:ext cx="4305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( 1 + 2 )*3</a:t>
            </a:r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4852988" y="4676775"/>
            <a:ext cx="40163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&lt;expr&gt; ::= &lt;digit&gt;</a:t>
            </a:r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365125" y="4676775"/>
            <a:ext cx="43053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(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&lt;digit&gt;</a:t>
            </a:r>
            <a:r>
              <a:rPr lang="en-US" b="1">
                <a:latin typeface="Courier New" charset="0"/>
                <a:sym typeface="Wingdings" charset="0"/>
              </a:rPr>
              <a:t> + 2 )*3</a:t>
            </a:r>
          </a:p>
        </p:txBody>
      </p:sp>
      <p:sp>
        <p:nvSpPr>
          <p:cNvPr id="528394" name="Rectangle 10"/>
          <p:cNvSpPr>
            <a:spLocks noChangeArrowheads="1"/>
          </p:cNvSpPr>
          <p:nvPr/>
        </p:nvSpPr>
        <p:spPr bwMode="auto">
          <a:xfrm>
            <a:off x="4852988" y="4370388"/>
            <a:ext cx="40163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&lt;op&gt; ::= +</a:t>
            </a:r>
          </a:p>
        </p:txBody>
      </p:sp>
      <p:sp>
        <p:nvSpPr>
          <p:cNvPr id="528395" name="Rectangle 11"/>
          <p:cNvSpPr>
            <a:spLocks noChangeArrowheads="1"/>
          </p:cNvSpPr>
          <p:nvPr/>
        </p:nvSpPr>
        <p:spPr bwMode="auto">
          <a:xfrm>
            <a:off x="365125" y="4370388"/>
            <a:ext cx="4305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(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&lt;expr&gt;</a:t>
            </a:r>
            <a:r>
              <a:rPr lang="en-US" b="1">
                <a:latin typeface="Courier New" charset="0"/>
                <a:sym typeface="Wingdings" charset="0"/>
              </a:rPr>
              <a:t> + 2 )*3</a:t>
            </a:r>
          </a:p>
        </p:txBody>
      </p:sp>
      <p:sp>
        <p:nvSpPr>
          <p:cNvPr id="528396" name="Rectangle 12"/>
          <p:cNvSpPr>
            <a:spLocks noChangeArrowheads="1"/>
          </p:cNvSpPr>
          <p:nvPr/>
        </p:nvSpPr>
        <p:spPr bwMode="auto">
          <a:xfrm>
            <a:off x="4852988" y="4065588"/>
            <a:ext cx="4016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&lt;digit&gt; ::= 2</a:t>
            </a:r>
          </a:p>
        </p:txBody>
      </p:sp>
      <p:sp>
        <p:nvSpPr>
          <p:cNvPr id="528397" name="Rectangle 13"/>
          <p:cNvSpPr>
            <a:spLocks noChangeArrowheads="1"/>
          </p:cNvSpPr>
          <p:nvPr/>
        </p:nvSpPr>
        <p:spPr bwMode="auto">
          <a:xfrm>
            <a:off x="365125" y="4065588"/>
            <a:ext cx="430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( &lt;exp&gt;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&lt;op&gt;</a:t>
            </a:r>
            <a:r>
              <a:rPr lang="en-US" b="1">
                <a:latin typeface="Courier New" charset="0"/>
                <a:sym typeface="Wingdings" charset="0"/>
              </a:rPr>
              <a:t> 2 )*3</a:t>
            </a:r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4852988" y="3759200"/>
            <a:ext cx="40163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&lt;expr&gt; ::= &lt;digit&gt;</a:t>
            </a:r>
          </a:p>
        </p:txBody>
      </p:sp>
      <p:sp>
        <p:nvSpPr>
          <p:cNvPr id="528399" name="Rectangle 15"/>
          <p:cNvSpPr>
            <a:spLocks noChangeArrowheads="1"/>
          </p:cNvSpPr>
          <p:nvPr/>
        </p:nvSpPr>
        <p:spPr bwMode="auto">
          <a:xfrm>
            <a:off x="365125" y="3759200"/>
            <a:ext cx="4572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( &lt;expr&gt; &lt;op&gt;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&lt;digit&gt;</a:t>
            </a:r>
            <a:r>
              <a:rPr lang="en-US" b="1">
                <a:latin typeface="Courier New" charset="0"/>
                <a:sym typeface="Wingdings" charset="0"/>
              </a:rPr>
              <a:t> )*3</a:t>
            </a:r>
          </a:p>
        </p:txBody>
      </p:sp>
      <p:sp>
        <p:nvSpPr>
          <p:cNvPr id="528400" name="Rectangle 16"/>
          <p:cNvSpPr>
            <a:spLocks noChangeArrowheads="1"/>
          </p:cNvSpPr>
          <p:nvPr/>
        </p:nvSpPr>
        <p:spPr bwMode="auto">
          <a:xfrm>
            <a:off x="4852988" y="3452813"/>
            <a:ext cx="40163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&lt;expr&gt; ::= &lt;expr&gt; &lt;op&gt; &lt;expr&gt;</a:t>
            </a:r>
          </a:p>
        </p:txBody>
      </p:sp>
      <p:sp>
        <p:nvSpPr>
          <p:cNvPr id="528401" name="Rectangle 17"/>
          <p:cNvSpPr>
            <a:spLocks noChangeArrowheads="1"/>
          </p:cNvSpPr>
          <p:nvPr/>
        </p:nvSpPr>
        <p:spPr bwMode="auto">
          <a:xfrm>
            <a:off x="365125" y="3452813"/>
            <a:ext cx="44815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( &lt;expr&gt; &lt;op&gt;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&lt;expr&gt;</a:t>
            </a:r>
            <a:r>
              <a:rPr lang="en-US" b="1">
                <a:latin typeface="Courier New" charset="0"/>
                <a:sym typeface="Wingdings" charset="0"/>
              </a:rPr>
              <a:t> )*3</a:t>
            </a:r>
          </a:p>
        </p:txBody>
      </p:sp>
      <p:sp>
        <p:nvSpPr>
          <p:cNvPr id="528402" name="Rectangle 18"/>
          <p:cNvSpPr>
            <a:spLocks noChangeArrowheads="1"/>
          </p:cNvSpPr>
          <p:nvPr/>
        </p:nvSpPr>
        <p:spPr bwMode="auto">
          <a:xfrm>
            <a:off x="4852988" y="3146425"/>
            <a:ext cx="40163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&lt;expr&gt; ::= ( &lt;expr&gt; )</a:t>
            </a:r>
          </a:p>
        </p:txBody>
      </p:sp>
      <p:sp>
        <p:nvSpPr>
          <p:cNvPr id="528403" name="Rectangle 19"/>
          <p:cNvSpPr>
            <a:spLocks noChangeArrowheads="1"/>
          </p:cNvSpPr>
          <p:nvPr/>
        </p:nvSpPr>
        <p:spPr bwMode="auto">
          <a:xfrm>
            <a:off x="365125" y="3146425"/>
            <a:ext cx="43053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(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&lt;expr&gt;</a:t>
            </a:r>
            <a:r>
              <a:rPr lang="en-US" b="1">
                <a:latin typeface="Courier New" charset="0"/>
                <a:sym typeface="Wingdings" charset="0"/>
              </a:rPr>
              <a:t> )*3</a:t>
            </a:r>
          </a:p>
        </p:txBody>
      </p:sp>
      <p:sp>
        <p:nvSpPr>
          <p:cNvPr id="528404" name="Rectangle 20"/>
          <p:cNvSpPr>
            <a:spLocks noChangeArrowheads="1"/>
          </p:cNvSpPr>
          <p:nvPr/>
        </p:nvSpPr>
        <p:spPr bwMode="auto">
          <a:xfrm>
            <a:off x="4852988" y="2840038"/>
            <a:ext cx="40163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&lt;op&gt; ::= *</a:t>
            </a:r>
          </a:p>
        </p:txBody>
      </p:sp>
      <p:sp>
        <p:nvSpPr>
          <p:cNvPr id="528405" name="Rectangle 21"/>
          <p:cNvSpPr>
            <a:spLocks noChangeArrowheads="1"/>
          </p:cNvSpPr>
          <p:nvPr/>
        </p:nvSpPr>
        <p:spPr bwMode="auto">
          <a:xfrm>
            <a:off x="365125" y="2840038"/>
            <a:ext cx="4305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&lt;expr&gt;</a:t>
            </a:r>
            <a:r>
              <a:rPr lang="en-US" b="1">
                <a:latin typeface="Courier New" charset="0"/>
                <a:sym typeface="Wingdings" charset="0"/>
              </a:rPr>
              <a:t>*3</a:t>
            </a:r>
          </a:p>
        </p:txBody>
      </p:sp>
      <p:sp>
        <p:nvSpPr>
          <p:cNvPr id="528406" name="Rectangle 22"/>
          <p:cNvSpPr>
            <a:spLocks noChangeArrowheads="1"/>
          </p:cNvSpPr>
          <p:nvPr/>
        </p:nvSpPr>
        <p:spPr bwMode="auto">
          <a:xfrm>
            <a:off x="4852988" y="2533650"/>
            <a:ext cx="40163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&lt;digit&gt; ::= 3</a:t>
            </a:r>
          </a:p>
        </p:txBody>
      </p:sp>
      <p:sp>
        <p:nvSpPr>
          <p:cNvPr id="528407" name="Rectangle 23"/>
          <p:cNvSpPr>
            <a:spLocks noChangeArrowheads="1"/>
          </p:cNvSpPr>
          <p:nvPr/>
        </p:nvSpPr>
        <p:spPr bwMode="auto">
          <a:xfrm>
            <a:off x="365125" y="2533650"/>
            <a:ext cx="43053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&lt;expr&gt;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&lt;op&gt;</a:t>
            </a:r>
            <a:r>
              <a:rPr lang="en-US" b="1">
                <a:latin typeface="Courier New" charset="0"/>
                <a:sym typeface="Wingdings" charset="0"/>
              </a:rPr>
              <a:t> 3</a:t>
            </a:r>
            <a:endParaRPr lang="en-US" b="1">
              <a:latin typeface="Courier New" charset="0"/>
            </a:endParaRPr>
          </a:p>
        </p:txBody>
      </p:sp>
      <p:sp>
        <p:nvSpPr>
          <p:cNvPr id="528408" name="Rectangle 24"/>
          <p:cNvSpPr>
            <a:spLocks noChangeArrowheads="1"/>
          </p:cNvSpPr>
          <p:nvPr/>
        </p:nvSpPr>
        <p:spPr bwMode="auto">
          <a:xfrm>
            <a:off x="4852988" y="2227263"/>
            <a:ext cx="40163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&lt;expr&gt; ::= &lt;digit&gt;</a:t>
            </a:r>
          </a:p>
        </p:txBody>
      </p:sp>
      <p:sp>
        <p:nvSpPr>
          <p:cNvPr id="528409" name="Rectangle 25"/>
          <p:cNvSpPr>
            <a:spLocks noChangeArrowheads="1"/>
          </p:cNvSpPr>
          <p:nvPr/>
        </p:nvSpPr>
        <p:spPr bwMode="auto">
          <a:xfrm>
            <a:off x="365125" y="2227263"/>
            <a:ext cx="4305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  <a:sym typeface="Wingdings" charset="0"/>
              </a:rPr>
              <a:t>        &lt;expr&gt; &lt;op&gt;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&lt;digit&gt;</a:t>
            </a:r>
          </a:p>
        </p:txBody>
      </p:sp>
      <p:sp>
        <p:nvSpPr>
          <p:cNvPr id="528410" name="Rectangle 26"/>
          <p:cNvSpPr>
            <a:spLocks noChangeArrowheads="1"/>
          </p:cNvSpPr>
          <p:nvPr/>
        </p:nvSpPr>
        <p:spPr bwMode="auto">
          <a:xfrm>
            <a:off x="4852988" y="1922463"/>
            <a:ext cx="4016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&lt;expr&gt; ::= </a:t>
            </a:r>
            <a:r>
              <a:rPr lang="en-US" b="1">
                <a:latin typeface="Courier New" charset="0"/>
                <a:sym typeface="Wingdings" charset="0"/>
              </a:rPr>
              <a:t>&lt;expr&gt; &lt;op&gt; &lt;expr&gt;</a:t>
            </a:r>
          </a:p>
        </p:txBody>
      </p:sp>
      <p:sp>
        <p:nvSpPr>
          <p:cNvPr id="528411" name="Rectangle 27"/>
          <p:cNvSpPr>
            <a:spLocks noChangeArrowheads="1"/>
          </p:cNvSpPr>
          <p:nvPr/>
        </p:nvSpPr>
        <p:spPr bwMode="auto">
          <a:xfrm>
            <a:off x="365125" y="1922463"/>
            <a:ext cx="430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eaLnBrk="1" hangingPunct="1"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b="1">
                <a:solidFill>
                  <a:schemeClr val="folHlink"/>
                </a:solidFill>
                <a:latin typeface="Courier New" charset="0"/>
              </a:rPr>
              <a:t>&lt;expr&gt;</a:t>
            </a:r>
            <a:r>
              <a:rPr lang="en-US" b="1">
                <a:latin typeface="Courier New" charset="0"/>
              </a:rPr>
              <a:t> </a:t>
            </a:r>
            <a:r>
              <a:rPr lang="en-US" b="1">
                <a:latin typeface="Courier New" charset="0"/>
                <a:sym typeface="Wingdings" charset="0"/>
              </a:rPr>
              <a:t> &lt;expr&gt; &lt;op&gt; </a:t>
            </a:r>
            <a:r>
              <a:rPr lang="en-US" b="1">
                <a:solidFill>
                  <a:schemeClr val="folHlink"/>
                </a:solidFill>
                <a:latin typeface="Courier New" charset="0"/>
                <a:sym typeface="Wingdings" charset="0"/>
              </a:rPr>
              <a:t>&lt;expr&gt;</a:t>
            </a:r>
            <a:endParaRPr lang="en-US" b="1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528412" name="Rectangle 28"/>
          <p:cNvSpPr>
            <a:spLocks noChangeArrowheads="1"/>
          </p:cNvSpPr>
          <p:nvPr/>
        </p:nvSpPr>
        <p:spPr bwMode="auto">
          <a:xfrm>
            <a:off x="4670425" y="1647825"/>
            <a:ext cx="4016375" cy="274638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sz="1400" b="1">
                <a:solidFill>
                  <a:schemeClr val="bg1"/>
                </a:solidFill>
              </a:rPr>
              <a:t>GRAMMAR RULE</a:t>
            </a:r>
          </a:p>
        </p:txBody>
      </p:sp>
      <p:sp>
        <p:nvSpPr>
          <p:cNvPr id="528413" name="Rectangle 29"/>
          <p:cNvSpPr>
            <a:spLocks noChangeArrowheads="1"/>
          </p:cNvSpPr>
          <p:nvPr/>
        </p:nvSpPr>
        <p:spPr bwMode="auto">
          <a:xfrm>
            <a:off x="365125" y="1647825"/>
            <a:ext cx="4305300" cy="274638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sz="1400" b="1" dirty="0">
                <a:solidFill>
                  <a:schemeClr val="bg1"/>
                </a:solidFill>
              </a:rPr>
              <a:t>DERIVATION</a:t>
            </a:r>
          </a:p>
        </p:txBody>
      </p:sp>
      <p:sp>
        <p:nvSpPr>
          <p:cNvPr id="528414" name="Line 30"/>
          <p:cNvSpPr>
            <a:spLocks noChangeShapeType="1"/>
          </p:cNvSpPr>
          <p:nvPr/>
        </p:nvSpPr>
        <p:spPr bwMode="auto">
          <a:xfrm>
            <a:off x="365125" y="1647825"/>
            <a:ext cx="83216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15" name="Line 31"/>
          <p:cNvSpPr>
            <a:spLocks noChangeShapeType="1"/>
          </p:cNvSpPr>
          <p:nvPr/>
        </p:nvSpPr>
        <p:spPr bwMode="auto">
          <a:xfrm>
            <a:off x="365125" y="1922463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16" name="Line 32"/>
          <p:cNvSpPr>
            <a:spLocks noChangeShapeType="1"/>
          </p:cNvSpPr>
          <p:nvPr/>
        </p:nvSpPr>
        <p:spPr bwMode="auto">
          <a:xfrm>
            <a:off x="365125" y="2227263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17" name="Line 33"/>
          <p:cNvSpPr>
            <a:spLocks noChangeShapeType="1"/>
          </p:cNvSpPr>
          <p:nvPr/>
        </p:nvSpPr>
        <p:spPr bwMode="auto">
          <a:xfrm>
            <a:off x="365125" y="2533650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18" name="Line 34"/>
          <p:cNvSpPr>
            <a:spLocks noChangeShapeType="1"/>
          </p:cNvSpPr>
          <p:nvPr/>
        </p:nvSpPr>
        <p:spPr bwMode="auto">
          <a:xfrm>
            <a:off x="365125" y="2840038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19" name="Line 35"/>
          <p:cNvSpPr>
            <a:spLocks noChangeShapeType="1"/>
          </p:cNvSpPr>
          <p:nvPr/>
        </p:nvSpPr>
        <p:spPr bwMode="auto">
          <a:xfrm>
            <a:off x="365125" y="3146425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0" name="Line 36"/>
          <p:cNvSpPr>
            <a:spLocks noChangeShapeType="1"/>
          </p:cNvSpPr>
          <p:nvPr/>
        </p:nvSpPr>
        <p:spPr bwMode="auto">
          <a:xfrm>
            <a:off x="365125" y="3452813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1" name="Line 37"/>
          <p:cNvSpPr>
            <a:spLocks noChangeShapeType="1"/>
          </p:cNvSpPr>
          <p:nvPr/>
        </p:nvSpPr>
        <p:spPr bwMode="auto">
          <a:xfrm>
            <a:off x="365125" y="3759200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2" name="Line 38"/>
          <p:cNvSpPr>
            <a:spLocks noChangeShapeType="1"/>
          </p:cNvSpPr>
          <p:nvPr/>
        </p:nvSpPr>
        <p:spPr bwMode="auto">
          <a:xfrm>
            <a:off x="365125" y="5257800"/>
            <a:ext cx="83216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3" name="Line 39"/>
          <p:cNvSpPr>
            <a:spLocks noChangeShapeType="1"/>
          </p:cNvSpPr>
          <p:nvPr/>
        </p:nvSpPr>
        <p:spPr bwMode="auto">
          <a:xfrm>
            <a:off x="365125" y="1647825"/>
            <a:ext cx="0" cy="36099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4" name="Line 40"/>
          <p:cNvSpPr>
            <a:spLocks noChangeShapeType="1"/>
          </p:cNvSpPr>
          <p:nvPr/>
        </p:nvSpPr>
        <p:spPr bwMode="auto">
          <a:xfrm>
            <a:off x="4846638" y="1662026"/>
            <a:ext cx="0" cy="3609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5" name="Line 41"/>
          <p:cNvSpPr>
            <a:spLocks noChangeShapeType="1"/>
          </p:cNvSpPr>
          <p:nvPr/>
        </p:nvSpPr>
        <p:spPr bwMode="auto">
          <a:xfrm>
            <a:off x="8686800" y="1647825"/>
            <a:ext cx="0" cy="36099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6" name="Line 42"/>
          <p:cNvSpPr>
            <a:spLocks noChangeShapeType="1"/>
          </p:cNvSpPr>
          <p:nvPr/>
        </p:nvSpPr>
        <p:spPr bwMode="auto">
          <a:xfrm>
            <a:off x="365125" y="4065588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7" name="Line 43"/>
          <p:cNvSpPr>
            <a:spLocks noChangeShapeType="1"/>
          </p:cNvSpPr>
          <p:nvPr/>
        </p:nvSpPr>
        <p:spPr bwMode="auto">
          <a:xfrm>
            <a:off x="365125" y="4370388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8" name="Line 44"/>
          <p:cNvSpPr>
            <a:spLocks noChangeShapeType="1"/>
          </p:cNvSpPr>
          <p:nvPr/>
        </p:nvSpPr>
        <p:spPr bwMode="auto">
          <a:xfrm>
            <a:off x="365125" y="4676775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29" name="Line 45"/>
          <p:cNvSpPr>
            <a:spLocks noChangeShapeType="1"/>
          </p:cNvSpPr>
          <p:nvPr/>
        </p:nvSpPr>
        <p:spPr bwMode="auto">
          <a:xfrm>
            <a:off x="365125" y="4983163"/>
            <a:ext cx="832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30" name="Text Box 46"/>
          <p:cNvSpPr txBox="1">
            <a:spLocks noChangeArrowheads="1"/>
          </p:cNvSpPr>
          <p:nvPr/>
        </p:nvSpPr>
        <p:spPr bwMode="auto">
          <a:xfrm>
            <a:off x="5943600" y="5349875"/>
            <a:ext cx="3055938" cy="1238250"/>
          </a:xfrm>
          <a:prstGeom prst="rec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500" b="1"/>
              <a:t>&lt;expr&gt; ::= &lt;digit&gt;</a:t>
            </a:r>
            <a:br>
              <a:rPr lang="en-US" sz="1500" b="1"/>
            </a:br>
            <a:r>
              <a:rPr lang="en-US" sz="1500" b="1"/>
              <a:t>                |  &lt;expr&gt; &lt;op&gt; &lt;expr&gt;</a:t>
            </a:r>
            <a:br>
              <a:rPr lang="en-US" sz="1500" b="1"/>
            </a:br>
            <a:r>
              <a:rPr lang="en-US" sz="1500" b="1"/>
              <a:t>                |  (  &lt;expr&gt;  )</a:t>
            </a:r>
            <a:br>
              <a:rPr lang="en-US" sz="1500" b="1"/>
            </a:br>
            <a:r>
              <a:rPr lang="en-US" sz="1500" b="1"/>
              <a:t>&lt;digit&gt; ::= 0|1|2|3|4|5|6|7|8|9</a:t>
            </a:r>
            <a:br>
              <a:rPr lang="en-US" sz="1500" b="1"/>
            </a:br>
            <a:r>
              <a:rPr lang="en-US" sz="1500" b="1"/>
              <a:t>&lt;op&gt; ::= + | *</a:t>
            </a:r>
          </a:p>
        </p:txBody>
      </p:sp>
    </p:spTree>
    <p:extLst>
      <p:ext uri="{BB962C8B-B14F-4D97-AF65-F5344CB8AC3E}">
        <p14:creationId xmlns:p14="http://schemas.microsoft.com/office/powerpoint/2010/main" val="278861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build="p" bldLvl="2"/>
      <p:bldP spid="528390" grpId="0"/>
      <p:bldP spid="528391" grpId="0"/>
      <p:bldP spid="528392" grpId="0"/>
      <p:bldP spid="528393" grpId="0"/>
      <p:bldP spid="528394" grpId="0"/>
      <p:bldP spid="528395" grpId="0"/>
      <p:bldP spid="528396" grpId="0"/>
      <p:bldP spid="528397" grpId="0"/>
      <p:bldP spid="528398" grpId="0"/>
      <p:bldP spid="528399" grpId="0"/>
      <p:bldP spid="528400" grpId="0"/>
      <p:bldP spid="528401" grpId="0"/>
      <p:bldP spid="528402" grpId="0"/>
      <p:bldP spid="528403" grpId="0"/>
      <p:bldP spid="528404" grpId="0"/>
      <p:bldP spid="528405" grpId="0"/>
      <p:bldP spid="528406" grpId="0"/>
      <p:bldP spid="528407" grpId="0"/>
      <p:bldP spid="528408" grpId="0"/>
      <p:bldP spid="528409" grpId="0"/>
      <p:bldP spid="528410" grpId="0"/>
      <p:bldP spid="5284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898B-DB49-1E48-9962-FB547E46469F}" type="slidenum">
              <a:rPr lang="en-US"/>
              <a:pPr/>
              <a:t>18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BNF (EBNF)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412163" cy="1036332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Extended BNF </a:t>
            </a:r>
            <a:r>
              <a:rPr lang="en-US" dirty="0"/>
              <a:t>(EBNF) adds </a:t>
            </a:r>
            <a:br>
              <a:rPr lang="en-US" dirty="0"/>
            </a:br>
            <a:r>
              <a:rPr lang="en-US" dirty="0"/>
              <a:t>meta-symbols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{ }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[ ]</a:t>
            </a:r>
            <a:endParaRPr lang="en-US" dirty="0">
              <a:solidFill>
                <a:srgbClr val="0033CC"/>
              </a:solidFill>
            </a:endParaRPr>
          </a:p>
        </p:txBody>
      </p:sp>
      <p:graphicFrame>
        <p:nvGraphicFramePr>
          <p:cNvPr id="52941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7584678"/>
              </p:ext>
            </p:extLst>
          </p:nvPr>
        </p:nvGraphicFramePr>
        <p:xfrm>
          <a:off x="1005879" y="2423171"/>
          <a:ext cx="6675047" cy="792480"/>
        </p:xfrm>
        <a:graphic>
          <a:graphicData uri="http://schemas.openxmlformats.org/drawingml/2006/table">
            <a:tbl>
              <a:tblPr/>
              <a:tblGrid>
                <a:gridCol w="73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1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{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Surround items to be repeated 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zero or more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3C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times.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Surround </a:t>
                      </a:r>
                      <a:r>
                        <a:rPr kumimoji="0" lang="en-US" sz="20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+mn-cs"/>
                        </a:rPr>
                        <a:t>optional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3C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items.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9423" name="Rectangle 15"/>
          <p:cNvSpPr>
            <a:spLocks noChangeArrowheads="1"/>
          </p:cNvSpPr>
          <p:nvPr/>
        </p:nvSpPr>
        <p:spPr bwMode="auto">
          <a:xfrm>
            <a:off x="457200" y="3611878"/>
            <a:ext cx="8047038" cy="137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Originally developed by </a:t>
            </a:r>
            <a:r>
              <a:rPr lang="en-US" sz="2800" dirty="0" err="1"/>
              <a:t>Niklaus</a:t>
            </a:r>
            <a:r>
              <a:rPr lang="en-US" sz="2800" dirty="0"/>
              <a:t> Wirth</a:t>
            </a:r>
            <a:r>
              <a:rPr lang="en-US" sz="2800" dirty="0">
                <a:solidFill>
                  <a:srgbClr val="B23C00"/>
                </a:solidFill>
              </a:rPr>
              <a:t>.</a:t>
            </a:r>
          </a:p>
          <a:p>
            <a:pPr marL="2298700" lvl="4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sz="800" dirty="0">
              <a:solidFill>
                <a:srgbClr val="B23C00"/>
              </a:solidFill>
            </a:endParaRPr>
          </a:p>
          <a:p>
            <a:pPr marL="908050" lvl="1" indent="-43656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400" dirty="0"/>
              <a:t>Inventor of Pascal.</a:t>
            </a:r>
          </a:p>
          <a:p>
            <a:pPr marL="908050" lvl="1" indent="-43656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400" dirty="0"/>
              <a:t>Early user of syntax diagrams.</a:t>
            </a:r>
          </a:p>
        </p:txBody>
      </p:sp>
    </p:spTree>
    <p:extLst>
      <p:ext uri="{BB962C8B-B14F-4D97-AF65-F5344CB8AC3E}">
        <p14:creationId xmlns:p14="http://schemas.microsoft.com/office/powerpoint/2010/main" val="1136842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898B-DB49-1E48-9962-FB547E46469F}" type="slidenum">
              <a:rPr lang="en-US"/>
              <a:pPr/>
              <a:t>19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BNF (EBNF)</a:t>
            </a:r>
          </a:p>
        </p:txBody>
      </p:sp>
      <p:sp>
        <p:nvSpPr>
          <p:cNvPr id="529423" name="Rectangle 15"/>
          <p:cNvSpPr>
            <a:spLocks noChangeArrowheads="1"/>
          </p:cNvSpPr>
          <p:nvPr/>
        </p:nvSpPr>
        <p:spPr bwMode="auto">
          <a:xfrm>
            <a:off x="457200" y="1325904"/>
            <a:ext cx="8047038" cy="210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400" dirty="0"/>
              <a:t>Repetition (one or more):</a:t>
            </a:r>
          </a:p>
          <a:p>
            <a:pPr marL="2297113" lvl="4" indent="-468313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0"/>
              <a:buChar char="o"/>
            </a:pPr>
            <a:endParaRPr lang="en-US" sz="1400" dirty="0"/>
          </a:p>
          <a:p>
            <a:pPr marL="908050" lvl="1" indent="-43656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000" dirty="0"/>
              <a:t>BNF:  </a:t>
            </a:r>
          </a:p>
          <a:p>
            <a:pPr marL="908050" lvl="1" indent="-43656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  <a:p>
            <a:pPr marL="908050" lvl="1" indent="-43656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b="1" dirty="0">
              <a:latin typeface="Courier New" charset="0"/>
            </a:endParaRPr>
          </a:p>
          <a:p>
            <a:pPr marL="908050" lvl="1" indent="-43656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b="1" dirty="0">
              <a:latin typeface="Courier New" charset="0"/>
            </a:endParaRPr>
          </a:p>
          <a:p>
            <a:pPr marL="908050" lvl="1" indent="-43656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000" dirty="0"/>
              <a:t>EBNF: </a:t>
            </a:r>
            <a:br>
              <a:rPr lang="en-US" sz="2000" dirty="0"/>
            </a:b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3001" y="2263919"/>
            <a:ext cx="7110765" cy="7078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b="1" dirty="0">
                <a:latin typeface="Courier New" charset="0"/>
              </a:rPr>
              <a:t>&lt;digit sequence&gt; ::= &lt;digit&gt;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               | &lt;digit&gt; &lt;digit sequence&gt;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001" y="3520439"/>
            <a:ext cx="7132242" cy="348813"/>
          </a:xfrm>
          <a:prstGeom prst="rect">
            <a:avLst/>
          </a:prstGeom>
          <a:solidFill>
            <a:srgbClr val="C5EAEA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marL="0"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</a:rPr>
              <a:t>&lt;digit sequence&gt; ::= &lt;digit&gt; { &lt;digit&gt; }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9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847" name="Text Box 71"/>
          <p:cNvSpPr txBox="1">
            <a:spLocks noChangeArrowheads="1"/>
          </p:cNvSpPr>
          <p:nvPr/>
        </p:nvSpPr>
        <p:spPr bwMode="auto">
          <a:xfrm>
            <a:off x="3931927" y="1234464"/>
            <a:ext cx="51562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private static final </a:t>
            </a:r>
            <a:r>
              <a:rPr lang="en-US" sz="1200" b="1" dirty="0" err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matrix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[][] =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{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      letter digit   +    -    .    E other */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0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1,    4,    3,   3,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1,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1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1,    1,   -2,  -2,  -2,   1,  -2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2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3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 4,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4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-5,    4,   -5,  -5,   6,   9,  -5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5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6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 7,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7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-8,    7,   -8,  -8,  -8,   9,  -8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8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9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11,   10,  10,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10 */ 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11,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11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-12,   11,  -12, -12, -12, -12, -12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12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};</a:t>
            </a: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1132-C75D-D247-8F3F-C3E3595E905E}" type="slidenum">
              <a:rPr lang="en-US"/>
              <a:pPr/>
              <a:t>2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for a Pascal Identifier or Number</a:t>
            </a:r>
            <a:endParaRPr lang="en-US" i="1"/>
          </a:p>
        </p:txBody>
      </p:sp>
      <p:grpSp>
        <p:nvGrpSpPr>
          <p:cNvPr id="587779" name="Group 3"/>
          <p:cNvGrpSpPr>
            <a:grpSpLocks/>
          </p:cNvGrpSpPr>
          <p:nvPr/>
        </p:nvGrpSpPr>
        <p:grpSpPr bwMode="auto">
          <a:xfrm>
            <a:off x="985838" y="3295650"/>
            <a:ext cx="7335837" cy="2876550"/>
            <a:chOff x="736" y="1615"/>
            <a:chExt cx="4621" cy="1812"/>
          </a:xfrm>
        </p:grpSpPr>
        <p:sp>
          <p:nvSpPr>
            <p:cNvPr id="587780" name="Oval 4"/>
            <p:cNvSpPr>
              <a:spLocks noChangeArrowheads="1"/>
            </p:cNvSpPr>
            <p:nvPr/>
          </p:nvSpPr>
          <p:spPr bwMode="auto">
            <a:xfrm>
              <a:off x="2194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587781" name="Oval 5"/>
            <p:cNvSpPr>
              <a:spLocks noChangeArrowheads="1"/>
            </p:cNvSpPr>
            <p:nvPr/>
          </p:nvSpPr>
          <p:spPr bwMode="auto">
            <a:xfrm>
              <a:off x="3341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587782" name="Oval 6"/>
            <p:cNvSpPr>
              <a:spLocks noChangeArrowheads="1"/>
            </p:cNvSpPr>
            <p:nvPr/>
          </p:nvSpPr>
          <p:spPr bwMode="auto">
            <a:xfrm>
              <a:off x="3917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10</a:t>
              </a:r>
            </a:p>
          </p:txBody>
        </p:sp>
        <p:sp>
          <p:nvSpPr>
            <p:cNvPr id="587783" name="Oval 7"/>
            <p:cNvSpPr>
              <a:spLocks noChangeArrowheads="1"/>
            </p:cNvSpPr>
            <p:nvPr/>
          </p:nvSpPr>
          <p:spPr bwMode="auto">
            <a:xfrm>
              <a:off x="1621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587784" name="Oval 8"/>
            <p:cNvSpPr>
              <a:spLocks noChangeArrowheads="1"/>
            </p:cNvSpPr>
            <p:nvPr/>
          </p:nvSpPr>
          <p:spPr bwMode="auto">
            <a:xfrm>
              <a:off x="2772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587785" name="Oval 9"/>
            <p:cNvSpPr>
              <a:spLocks noChangeArrowheads="1"/>
            </p:cNvSpPr>
            <p:nvPr/>
          </p:nvSpPr>
          <p:spPr bwMode="auto">
            <a:xfrm>
              <a:off x="4490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11</a:t>
              </a:r>
            </a:p>
          </p:txBody>
        </p:sp>
        <p:cxnSp>
          <p:nvCxnSpPr>
            <p:cNvPr id="587786" name="AutoShape 10"/>
            <p:cNvCxnSpPr>
              <a:cxnSpLocks noChangeShapeType="1"/>
              <a:stCxn id="587783" idx="1"/>
              <a:endCxn id="587783" idx="7"/>
            </p:cNvCxnSpPr>
            <p:nvPr/>
          </p:nvCxnSpPr>
          <p:spPr bwMode="auto">
            <a:xfrm rot="5400000" flipV="1">
              <a:off x="1707" y="264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87" name="AutoShape 11"/>
            <p:cNvCxnSpPr>
              <a:cxnSpLocks noChangeShapeType="1"/>
              <a:stCxn id="587784" idx="1"/>
              <a:endCxn id="587784" idx="7"/>
            </p:cNvCxnSpPr>
            <p:nvPr/>
          </p:nvCxnSpPr>
          <p:spPr bwMode="auto">
            <a:xfrm rot="5400000" flipV="1">
              <a:off x="2858" y="264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88" name="AutoShape 12"/>
            <p:cNvCxnSpPr>
              <a:cxnSpLocks noChangeShapeType="1"/>
              <a:stCxn id="587785" idx="1"/>
              <a:endCxn id="587785" idx="7"/>
            </p:cNvCxnSpPr>
            <p:nvPr/>
          </p:nvCxnSpPr>
          <p:spPr bwMode="auto">
            <a:xfrm rot="5400000" flipV="1">
              <a:off x="4576" y="264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89" name="AutoShape 13"/>
            <p:cNvCxnSpPr>
              <a:cxnSpLocks noChangeShapeType="1"/>
            </p:cNvCxnSpPr>
            <p:nvPr/>
          </p:nvCxnSpPr>
          <p:spPr bwMode="auto">
            <a:xfrm flipV="1">
              <a:off x="1791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90" name="AutoShape 14"/>
            <p:cNvCxnSpPr>
              <a:cxnSpLocks noChangeShapeType="1"/>
            </p:cNvCxnSpPr>
            <p:nvPr/>
          </p:nvCxnSpPr>
          <p:spPr bwMode="auto">
            <a:xfrm flipV="1">
              <a:off x="2367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91" name="AutoShape 15"/>
            <p:cNvCxnSpPr>
              <a:cxnSpLocks noChangeShapeType="1"/>
            </p:cNvCxnSpPr>
            <p:nvPr/>
          </p:nvCxnSpPr>
          <p:spPr bwMode="auto">
            <a:xfrm flipV="1">
              <a:off x="4090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92" name="AutoShape 16"/>
            <p:cNvCxnSpPr>
              <a:cxnSpLocks noChangeShapeType="1"/>
            </p:cNvCxnSpPr>
            <p:nvPr/>
          </p:nvCxnSpPr>
          <p:spPr bwMode="auto">
            <a:xfrm rot="5400000" flipV="1">
              <a:off x="3720" y="2483"/>
              <a:ext cx="1" cy="453"/>
            </a:xfrm>
            <a:prstGeom prst="curvedConnector3">
              <a:avLst>
                <a:gd name="adj1" fmla="val -1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93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3720" y="2606"/>
              <a:ext cx="1" cy="453"/>
            </a:xfrm>
            <a:prstGeom prst="curvedConnector3">
              <a:avLst>
                <a:gd name="adj1" fmla="val 9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794" name="Text Box 18"/>
            <p:cNvSpPr txBox="1">
              <a:spLocks noChangeArrowheads="1"/>
            </p:cNvSpPr>
            <p:nvPr/>
          </p:nvSpPr>
          <p:spPr bwMode="auto">
            <a:xfrm>
              <a:off x="1215" y="2833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5" name="Text Box 19"/>
            <p:cNvSpPr txBox="1">
              <a:spLocks noChangeArrowheads="1"/>
            </p:cNvSpPr>
            <p:nvPr/>
          </p:nvSpPr>
          <p:spPr bwMode="auto">
            <a:xfrm>
              <a:off x="2715" y="236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6" name="Text Box 20"/>
            <p:cNvSpPr txBox="1">
              <a:spLocks noChangeArrowheads="1"/>
            </p:cNvSpPr>
            <p:nvPr/>
          </p:nvSpPr>
          <p:spPr bwMode="auto">
            <a:xfrm>
              <a:off x="2412" y="2611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7" name="Text Box 21"/>
            <p:cNvSpPr txBox="1">
              <a:spLocks noChangeArrowheads="1"/>
            </p:cNvSpPr>
            <p:nvPr/>
          </p:nvSpPr>
          <p:spPr bwMode="auto">
            <a:xfrm>
              <a:off x="1565" y="236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8" name="Text Box 22"/>
            <p:cNvSpPr txBox="1">
              <a:spLocks noChangeArrowheads="1"/>
            </p:cNvSpPr>
            <p:nvPr/>
          </p:nvSpPr>
          <p:spPr bwMode="auto">
            <a:xfrm>
              <a:off x="4424" y="236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9" name="Text Box 23"/>
            <p:cNvSpPr txBox="1">
              <a:spLocks noChangeArrowheads="1"/>
            </p:cNvSpPr>
            <p:nvPr/>
          </p:nvSpPr>
          <p:spPr bwMode="auto">
            <a:xfrm>
              <a:off x="4120" y="2611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800" name="Text Box 24"/>
            <p:cNvSpPr txBox="1">
              <a:spLocks noChangeArrowheads="1"/>
            </p:cNvSpPr>
            <p:nvPr/>
          </p:nvSpPr>
          <p:spPr bwMode="auto">
            <a:xfrm>
              <a:off x="736" y="2106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587801" name="Text Box 25"/>
            <p:cNvSpPr txBox="1">
              <a:spLocks noChangeArrowheads="1"/>
            </p:cNvSpPr>
            <p:nvPr/>
          </p:nvSpPr>
          <p:spPr bwMode="auto">
            <a:xfrm>
              <a:off x="3636" y="2569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587802" name="Text Box 26"/>
            <p:cNvSpPr txBox="1">
              <a:spLocks noChangeArrowheads="1"/>
            </p:cNvSpPr>
            <p:nvPr/>
          </p:nvSpPr>
          <p:spPr bwMode="auto">
            <a:xfrm>
              <a:off x="3650" y="2780"/>
              <a:ext cx="1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sp>
          <p:nvSpPr>
            <p:cNvPr id="587803" name="Text Box 27"/>
            <p:cNvSpPr txBox="1">
              <a:spLocks noChangeArrowheads="1"/>
            </p:cNvSpPr>
            <p:nvPr/>
          </p:nvSpPr>
          <p:spPr bwMode="auto">
            <a:xfrm>
              <a:off x="3038" y="261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E</a:t>
              </a:r>
            </a:p>
          </p:txBody>
        </p:sp>
        <p:cxnSp>
          <p:nvCxnSpPr>
            <p:cNvPr id="587804" name="AutoShape 28"/>
            <p:cNvCxnSpPr>
              <a:cxnSpLocks noChangeShapeType="1"/>
              <a:stCxn id="587783" idx="7"/>
              <a:endCxn id="587781" idx="1"/>
            </p:cNvCxnSpPr>
            <p:nvPr/>
          </p:nvCxnSpPr>
          <p:spPr bwMode="auto">
            <a:xfrm rot="5400000" flipV="1">
              <a:off x="2567" y="1911"/>
              <a:ext cx="1" cy="1597"/>
            </a:xfrm>
            <a:prstGeom prst="curvedConnector3">
              <a:avLst>
                <a:gd name="adj1" fmla="val -39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05" name="AutoShape 29"/>
            <p:cNvCxnSpPr>
              <a:cxnSpLocks noChangeShapeType="1"/>
              <a:stCxn id="587781" idx="7"/>
              <a:endCxn id="587785" idx="1"/>
            </p:cNvCxnSpPr>
            <p:nvPr/>
          </p:nvCxnSpPr>
          <p:spPr bwMode="auto">
            <a:xfrm rot="5400000" flipV="1">
              <a:off x="4001" y="2197"/>
              <a:ext cx="1" cy="1026"/>
            </a:xfrm>
            <a:prstGeom prst="curvedConnector3">
              <a:avLst>
                <a:gd name="adj1" fmla="val -25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06" name="Text Box 30"/>
            <p:cNvSpPr txBox="1">
              <a:spLocks noChangeArrowheads="1"/>
            </p:cNvSpPr>
            <p:nvPr/>
          </p:nvSpPr>
          <p:spPr bwMode="auto">
            <a:xfrm>
              <a:off x="1309" y="2096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807" name="Text Box 31"/>
            <p:cNvSpPr txBox="1">
              <a:spLocks noChangeArrowheads="1"/>
            </p:cNvSpPr>
            <p:nvPr/>
          </p:nvSpPr>
          <p:spPr bwMode="auto">
            <a:xfrm>
              <a:off x="3899" y="2293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808" name="Text Box 32"/>
            <p:cNvSpPr txBox="1">
              <a:spLocks noChangeArrowheads="1"/>
            </p:cNvSpPr>
            <p:nvPr/>
          </p:nvSpPr>
          <p:spPr bwMode="auto">
            <a:xfrm>
              <a:off x="2464" y="2168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E</a:t>
              </a:r>
            </a:p>
          </p:txBody>
        </p:sp>
        <p:cxnSp>
          <p:nvCxnSpPr>
            <p:cNvPr id="587809" name="AutoShape 33"/>
            <p:cNvCxnSpPr>
              <a:cxnSpLocks noChangeShapeType="1"/>
            </p:cNvCxnSpPr>
            <p:nvPr/>
          </p:nvCxnSpPr>
          <p:spPr bwMode="auto">
            <a:xfrm flipV="1">
              <a:off x="2943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10" name="Text Box 34"/>
            <p:cNvSpPr txBox="1">
              <a:spLocks noChangeArrowheads="1"/>
            </p:cNvSpPr>
            <p:nvPr/>
          </p:nvSpPr>
          <p:spPr bwMode="auto">
            <a:xfrm>
              <a:off x="1886" y="2517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587811" name="Group 35"/>
            <p:cNvGrpSpPr>
              <a:grpSpLocks/>
            </p:cNvGrpSpPr>
            <p:nvPr/>
          </p:nvGrpSpPr>
          <p:grpSpPr bwMode="auto">
            <a:xfrm>
              <a:off x="1569" y="3139"/>
              <a:ext cx="288" cy="288"/>
              <a:chOff x="1901" y="2678"/>
              <a:chExt cx="288" cy="288"/>
            </a:xfrm>
          </p:grpSpPr>
          <p:sp>
            <p:nvSpPr>
              <p:cNvPr id="587812" name="Oval 36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5</a:t>
                </a:r>
              </a:p>
            </p:txBody>
          </p:sp>
          <p:sp>
            <p:nvSpPr>
              <p:cNvPr id="587813" name="Oval 37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7814" name="AutoShape 38"/>
            <p:cNvCxnSpPr>
              <a:cxnSpLocks noChangeShapeType="1"/>
              <a:stCxn id="587783" idx="4"/>
              <a:endCxn id="587813" idx="0"/>
            </p:cNvCxnSpPr>
            <p:nvPr/>
          </p:nvCxnSpPr>
          <p:spPr bwMode="auto">
            <a:xfrm>
              <a:off x="1708" y="2857"/>
              <a:ext cx="5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87815" name="Group 39"/>
            <p:cNvGrpSpPr>
              <a:grpSpLocks/>
            </p:cNvGrpSpPr>
            <p:nvPr/>
          </p:nvGrpSpPr>
          <p:grpSpPr bwMode="auto">
            <a:xfrm>
              <a:off x="2721" y="3139"/>
              <a:ext cx="288" cy="288"/>
              <a:chOff x="1901" y="2678"/>
              <a:chExt cx="288" cy="288"/>
            </a:xfrm>
          </p:grpSpPr>
          <p:sp>
            <p:nvSpPr>
              <p:cNvPr id="587816" name="Oval 40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8</a:t>
                </a:r>
              </a:p>
            </p:txBody>
          </p:sp>
          <p:sp>
            <p:nvSpPr>
              <p:cNvPr id="587817" name="Oval 41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8" name="Group 42"/>
            <p:cNvGrpSpPr>
              <a:grpSpLocks/>
            </p:cNvGrpSpPr>
            <p:nvPr/>
          </p:nvGrpSpPr>
          <p:grpSpPr bwMode="auto">
            <a:xfrm>
              <a:off x="5069" y="2626"/>
              <a:ext cx="288" cy="288"/>
              <a:chOff x="1901" y="2678"/>
              <a:chExt cx="288" cy="288"/>
            </a:xfrm>
          </p:grpSpPr>
          <p:sp>
            <p:nvSpPr>
              <p:cNvPr id="587819" name="Oval 43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12</a:t>
                </a:r>
              </a:p>
            </p:txBody>
          </p:sp>
          <p:sp>
            <p:nvSpPr>
              <p:cNvPr id="587820" name="Oval 44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7821" name="AutoShape 45"/>
            <p:cNvCxnSpPr>
              <a:cxnSpLocks noChangeShapeType="1"/>
              <a:stCxn id="587784" idx="4"/>
              <a:endCxn id="587817" idx="0"/>
            </p:cNvCxnSpPr>
            <p:nvPr/>
          </p:nvCxnSpPr>
          <p:spPr bwMode="auto">
            <a:xfrm>
              <a:off x="2859" y="2857"/>
              <a:ext cx="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22" name="Text Box 46"/>
            <p:cNvSpPr txBox="1">
              <a:spLocks noChangeArrowheads="1"/>
            </p:cNvSpPr>
            <p:nvPr/>
          </p:nvSpPr>
          <p:spPr bwMode="auto">
            <a:xfrm>
              <a:off x="1687" y="290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87823" name="Text Box 47"/>
            <p:cNvSpPr txBox="1">
              <a:spLocks noChangeArrowheads="1"/>
            </p:cNvSpPr>
            <p:nvPr/>
          </p:nvSpPr>
          <p:spPr bwMode="auto">
            <a:xfrm>
              <a:off x="2825" y="290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87824" name="Text Box 48"/>
            <p:cNvSpPr txBox="1">
              <a:spLocks noChangeArrowheads="1"/>
            </p:cNvSpPr>
            <p:nvPr/>
          </p:nvSpPr>
          <p:spPr bwMode="auto">
            <a:xfrm>
              <a:off x="4655" y="260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87825" name="Oval 49"/>
            <p:cNvSpPr>
              <a:spLocks noChangeArrowheads="1"/>
            </p:cNvSpPr>
            <p:nvPr/>
          </p:nvSpPr>
          <p:spPr bwMode="auto">
            <a:xfrm>
              <a:off x="891" y="268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3</a:t>
              </a:r>
            </a:p>
          </p:txBody>
        </p:sp>
        <p:cxnSp>
          <p:nvCxnSpPr>
            <p:cNvPr id="587826" name="AutoShape 50"/>
            <p:cNvCxnSpPr>
              <a:cxnSpLocks noChangeShapeType="1"/>
              <a:stCxn id="587838" idx="2"/>
              <a:endCxn id="587825" idx="2"/>
            </p:cNvCxnSpPr>
            <p:nvPr/>
          </p:nvCxnSpPr>
          <p:spPr bwMode="auto">
            <a:xfrm rot="10800000" flipV="1">
              <a:off x="891" y="1615"/>
              <a:ext cx="5" cy="1157"/>
            </a:xfrm>
            <a:prstGeom prst="curvedConnector3">
              <a:avLst>
                <a:gd name="adj1" fmla="val 298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27" name="AutoShape 51"/>
            <p:cNvCxnSpPr>
              <a:cxnSpLocks noChangeShapeType="1"/>
              <a:stCxn id="587838" idx="6"/>
              <a:endCxn id="587825" idx="6"/>
            </p:cNvCxnSpPr>
            <p:nvPr/>
          </p:nvCxnSpPr>
          <p:spPr bwMode="auto">
            <a:xfrm flipH="1">
              <a:off x="1064" y="1615"/>
              <a:ext cx="5" cy="1157"/>
            </a:xfrm>
            <a:prstGeom prst="curvedConnector3">
              <a:avLst>
                <a:gd name="adj1" fmla="val -286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28" name="AutoShape 52"/>
            <p:cNvCxnSpPr>
              <a:cxnSpLocks noChangeShapeType="1"/>
              <a:stCxn id="587838" idx="6"/>
              <a:endCxn id="587783" idx="2"/>
            </p:cNvCxnSpPr>
            <p:nvPr/>
          </p:nvCxnSpPr>
          <p:spPr bwMode="auto">
            <a:xfrm>
              <a:off x="1069" y="1615"/>
              <a:ext cx="552" cy="1156"/>
            </a:xfrm>
            <a:prstGeom prst="curvedConnector3">
              <a:avLst>
                <a:gd name="adj1" fmla="val 498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055" y="2091"/>
              <a:ext cx="1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cxnSp>
          <p:nvCxnSpPr>
            <p:cNvPr id="587830" name="AutoShape 54"/>
            <p:cNvCxnSpPr>
              <a:cxnSpLocks noChangeShapeType="1"/>
            </p:cNvCxnSpPr>
            <p:nvPr/>
          </p:nvCxnSpPr>
          <p:spPr bwMode="auto">
            <a:xfrm flipV="1">
              <a:off x="4671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31" name="AutoShape 55"/>
            <p:cNvCxnSpPr>
              <a:cxnSpLocks noChangeShapeType="1"/>
              <a:stCxn id="587825" idx="5"/>
              <a:endCxn id="587783" idx="3"/>
            </p:cNvCxnSpPr>
            <p:nvPr/>
          </p:nvCxnSpPr>
          <p:spPr bwMode="auto">
            <a:xfrm rot="5400000" flipH="1" flipV="1">
              <a:off x="1342" y="2529"/>
              <a:ext cx="1" cy="607"/>
            </a:xfrm>
            <a:prstGeom prst="curvedConnector3">
              <a:avLst>
                <a:gd name="adj1" fmla="val -1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87832" name="Group 56"/>
          <p:cNvGrpSpPr>
            <a:grpSpLocks/>
          </p:cNvGrpSpPr>
          <p:nvPr/>
        </p:nvGrpSpPr>
        <p:grpSpPr bwMode="auto">
          <a:xfrm>
            <a:off x="274638" y="2697163"/>
            <a:ext cx="3838575" cy="1192212"/>
            <a:chOff x="288" y="1238"/>
            <a:chExt cx="2418" cy="751"/>
          </a:xfrm>
        </p:grpSpPr>
        <p:sp>
          <p:nvSpPr>
            <p:cNvPr id="587833" name="Text Box 57"/>
            <p:cNvSpPr txBox="1">
              <a:spLocks noChangeArrowheads="1"/>
            </p:cNvSpPr>
            <p:nvPr/>
          </p:nvSpPr>
          <p:spPr bwMode="auto">
            <a:xfrm>
              <a:off x="1674" y="1816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834" name="Oval 58"/>
            <p:cNvSpPr>
              <a:spLocks noChangeArrowheads="1"/>
            </p:cNvSpPr>
            <p:nvPr/>
          </p:nvSpPr>
          <p:spPr bwMode="auto">
            <a:xfrm>
              <a:off x="1746" y="152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</a:t>
              </a:r>
            </a:p>
          </p:txBody>
        </p:sp>
        <p:grpSp>
          <p:nvGrpSpPr>
            <p:cNvPr id="587835" name="Group 59"/>
            <p:cNvGrpSpPr>
              <a:grpSpLocks/>
            </p:cNvGrpSpPr>
            <p:nvPr/>
          </p:nvGrpSpPr>
          <p:grpSpPr bwMode="auto">
            <a:xfrm>
              <a:off x="2418" y="1471"/>
              <a:ext cx="288" cy="288"/>
              <a:chOff x="1901" y="2678"/>
              <a:chExt cx="288" cy="288"/>
            </a:xfrm>
          </p:grpSpPr>
          <p:sp>
            <p:nvSpPr>
              <p:cNvPr id="587836" name="Oval 60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2</a:t>
                </a:r>
              </a:p>
            </p:txBody>
          </p:sp>
          <p:sp>
            <p:nvSpPr>
              <p:cNvPr id="587837" name="Oval 61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7838" name="Oval 62"/>
            <p:cNvSpPr>
              <a:spLocks noChangeArrowheads="1"/>
            </p:cNvSpPr>
            <p:nvPr/>
          </p:nvSpPr>
          <p:spPr bwMode="auto">
            <a:xfrm>
              <a:off x="896" y="152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</a:p>
          </p:txBody>
        </p:sp>
        <p:cxnSp>
          <p:nvCxnSpPr>
            <p:cNvPr id="587839" name="AutoShape 63"/>
            <p:cNvCxnSpPr>
              <a:cxnSpLocks noChangeShapeType="1"/>
              <a:stCxn id="587838" idx="6"/>
              <a:endCxn id="587834" idx="2"/>
            </p:cNvCxnSpPr>
            <p:nvPr/>
          </p:nvCxnSpPr>
          <p:spPr bwMode="auto">
            <a:xfrm>
              <a:off x="1069" y="1615"/>
              <a:ext cx="67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40" name="AutoShape 64"/>
            <p:cNvCxnSpPr>
              <a:cxnSpLocks noChangeShapeType="1"/>
              <a:stCxn id="587834" idx="6"/>
              <a:endCxn id="587837" idx="2"/>
            </p:cNvCxnSpPr>
            <p:nvPr/>
          </p:nvCxnSpPr>
          <p:spPr bwMode="auto">
            <a:xfrm>
              <a:off x="1919" y="1615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41" name="AutoShape 65"/>
            <p:cNvCxnSpPr>
              <a:cxnSpLocks noChangeShapeType="1"/>
              <a:stCxn id="587834" idx="1"/>
              <a:endCxn id="587834" idx="7"/>
            </p:cNvCxnSpPr>
            <p:nvPr/>
          </p:nvCxnSpPr>
          <p:spPr bwMode="auto">
            <a:xfrm rot="5400000" flipV="1">
              <a:off x="1832" y="1492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42" name="AutoShape 66"/>
            <p:cNvCxnSpPr>
              <a:cxnSpLocks noChangeShapeType="1"/>
              <a:stCxn id="587834" idx="3"/>
              <a:endCxn id="587834" idx="5"/>
            </p:cNvCxnSpPr>
            <p:nvPr/>
          </p:nvCxnSpPr>
          <p:spPr bwMode="auto">
            <a:xfrm rot="16200000" flipH="1">
              <a:off x="1832" y="1615"/>
              <a:ext cx="1" cy="123"/>
            </a:xfrm>
            <a:prstGeom prst="curvedConnector3">
              <a:avLst>
                <a:gd name="adj1" fmla="val 1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43" name="Text Box 67"/>
            <p:cNvSpPr txBox="1">
              <a:spLocks noChangeArrowheads="1"/>
            </p:cNvSpPr>
            <p:nvPr/>
          </p:nvSpPr>
          <p:spPr bwMode="auto">
            <a:xfrm>
              <a:off x="1358" y="1469"/>
              <a:ext cx="3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letter</a:t>
              </a:r>
            </a:p>
          </p:txBody>
        </p:sp>
        <p:sp>
          <p:nvSpPr>
            <p:cNvPr id="587844" name="Text Box 68"/>
            <p:cNvSpPr txBox="1">
              <a:spLocks noChangeArrowheads="1"/>
            </p:cNvSpPr>
            <p:nvPr/>
          </p:nvSpPr>
          <p:spPr bwMode="auto">
            <a:xfrm>
              <a:off x="1919" y="1461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cxnSp>
          <p:nvCxnSpPr>
            <p:cNvPr id="587845" name="AutoShape 69"/>
            <p:cNvCxnSpPr>
              <a:cxnSpLocks noChangeShapeType="1"/>
              <a:stCxn id="587838" idx="2"/>
            </p:cNvCxnSpPr>
            <p:nvPr/>
          </p:nvCxnSpPr>
          <p:spPr bwMode="auto">
            <a:xfrm flipH="1">
              <a:off x="288" y="1615"/>
              <a:ext cx="6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46" name="Text Box 70"/>
            <p:cNvSpPr txBox="1">
              <a:spLocks noChangeArrowheads="1"/>
            </p:cNvSpPr>
            <p:nvPr/>
          </p:nvSpPr>
          <p:spPr bwMode="auto">
            <a:xfrm>
              <a:off x="1663" y="1238"/>
              <a:ext cx="3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letter</a:t>
              </a:r>
            </a:p>
          </p:txBody>
        </p:sp>
      </p:grpSp>
      <p:sp>
        <p:nvSpPr>
          <p:cNvPr id="587848" name="Text Box 72"/>
          <p:cNvSpPr txBox="1">
            <a:spLocks noChangeArrowheads="1"/>
          </p:cNvSpPr>
          <p:nvPr/>
        </p:nvSpPr>
        <p:spPr bwMode="auto">
          <a:xfrm>
            <a:off x="1663518" y="1600200"/>
            <a:ext cx="2451287" cy="1015663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Negative numbers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in the matrix are the</a:t>
            </a:r>
          </a:p>
          <a:p>
            <a:pPr algn="ctr"/>
            <a:r>
              <a:rPr lang="en-US" sz="2000" b="1" dirty="0">
                <a:solidFill>
                  <a:srgbClr val="0033CC"/>
                </a:solidFill>
              </a:rPr>
              <a:t>accepting states</a:t>
            </a:r>
            <a:r>
              <a:rPr lang="en-US" sz="20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587849" name="Text Box 73"/>
          <p:cNvSpPr txBox="1">
            <a:spLocks noChangeArrowheads="1"/>
          </p:cNvSpPr>
          <p:nvPr/>
        </p:nvSpPr>
        <p:spPr bwMode="auto">
          <a:xfrm>
            <a:off x="5962895" y="5464284"/>
            <a:ext cx="2291863" cy="707886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33CC"/>
                </a:solidFill>
              </a:rPr>
              <a:t>Notice how the</a:t>
            </a:r>
          </a:p>
          <a:p>
            <a:pPr algn="ctr"/>
            <a:r>
              <a:rPr lang="en-US" sz="2000">
                <a:solidFill>
                  <a:srgbClr val="0033CC"/>
                </a:solidFill>
              </a:rPr>
              <a:t>letter </a:t>
            </a:r>
            <a:r>
              <a:rPr lang="en-US" sz="2000" b="1">
                <a:solidFill>
                  <a:srgbClr val="0033CC"/>
                </a:solidFill>
                <a:latin typeface="Courier New" charset="0"/>
              </a:rPr>
              <a:t>E</a:t>
            </a:r>
            <a:r>
              <a:rPr lang="en-US" sz="2000">
                <a:solidFill>
                  <a:srgbClr val="0033CC"/>
                </a:solidFill>
              </a:rPr>
              <a:t> is handled!</a:t>
            </a:r>
          </a:p>
        </p:txBody>
      </p:sp>
    </p:spTree>
    <p:extLst>
      <p:ext uri="{BB962C8B-B14F-4D97-AF65-F5344CB8AC3E}">
        <p14:creationId xmlns:p14="http://schemas.microsoft.com/office/powerpoint/2010/main" val="20651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7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7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47" grpId="0" animBg="1"/>
      <p:bldP spid="587848" grpId="0" animBg="1"/>
      <p:bldP spid="5878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6C-BBCE-7F48-A9C8-350C289C2725}" type="slidenum">
              <a:rPr lang="en-US"/>
              <a:pPr/>
              <a:t>20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BNF, </a:t>
            </a:r>
            <a:r>
              <a:rPr lang="en-US" i="1" dirty="0"/>
              <a:t>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1"/>
            <a:ext cx="8504238" cy="4328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Optional items.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BNF: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EBNF:</a:t>
            </a:r>
            <a:br>
              <a:rPr lang="en-US" b="1" dirty="0">
                <a:solidFill>
                  <a:srgbClr val="000000"/>
                </a:solidFill>
                <a:latin typeface="Courier New" charset="0"/>
              </a:rPr>
            </a:b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endParaRPr lang="en-US" sz="18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40" y="2414231"/>
            <a:ext cx="725070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&lt;if statement&gt; ::= IF &lt;expression&gt; THEN &lt;statement&gt;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 | IF &lt;expression&gt; THEN &lt;statement&gt; 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                   ELSE &lt;statement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40" y="3971376"/>
            <a:ext cx="7526332" cy="646331"/>
          </a:xfrm>
          <a:prstGeom prst="rect">
            <a:avLst/>
          </a:prstGeom>
          <a:solidFill>
            <a:srgbClr val="D6FF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&lt;if statement&gt; ::= IF &lt;expression&gt; THEN &lt;statement&gt;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                 [ ELSE &lt;statement&gt; ]</a:t>
            </a:r>
          </a:p>
        </p:txBody>
      </p:sp>
    </p:spTree>
    <p:extLst>
      <p:ext uri="{BB962C8B-B14F-4D97-AF65-F5344CB8AC3E}">
        <p14:creationId xmlns:p14="http://schemas.microsoft.com/office/powerpoint/2010/main" val="228067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6C-BBCE-7F48-A9C8-350C289C2725}" type="slidenum">
              <a:rPr lang="en-US"/>
              <a:pPr/>
              <a:t>21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BNF, </a:t>
            </a:r>
            <a:r>
              <a:rPr lang="en-US" i="1" dirty="0"/>
              <a:t>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1325903"/>
            <a:ext cx="8504238" cy="28346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Optional items.</a:t>
            </a:r>
          </a:p>
          <a:p>
            <a:pPr lvl="6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BNF: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471487" lvl="1" indent="0">
              <a:lnSpc>
                <a:spcPct val="9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EBNF: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40" y="2423171"/>
            <a:ext cx="711076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&lt;expression&gt; ::= &lt;simple expression&gt;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| &lt;simple expression&gt; 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      &lt;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op&gt; &lt;simple expression&gt;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9" y="4160512"/>
            <a:ext cx="7526332" cy="646331"/>
          </a:xfrm>
          <a:prstGeom prst="rect">
            <a:avLst/>
          </a:prstGeom>
          <a:solidFill>
            <a:srgbClr val="D6FF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&lt;expression&gt; ::= &lt;simple expression&gt; 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     [ &lt;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op&gt; &lt;simple expression&gt; 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6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369-8252-A849-AE4B-A953DB5E89DE}" type="slidenum">
              <a:rPr lang="en-US"/>
              <a:pPr/>
              <a:t>22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Compiler-Compilers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Professional compiler writers generally </a:t>
            </a:r>
            <a:br>
              <a:rPr lang="en-US" dirty="0"/>
            </a:br>
            <a:r>
              <a:rPr lang="en-US" dirty="0"/>
              <a:t>do not write scanners and parsers </a:t>
            </a:r>
            <a:br>
              <a:rPr lang="en-US" dirty="0"/>
            </a:br>
            <a:r>
              <a:rPr lang="en-US" dirty="0"/>
              <a:t>from scratch.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compiler-compiler </a:t>
            </a:r>
            <a:r>
              <a:rPr lang="en-US" dirty="0"/>
              <a:t>is a tool </a:t>
            </a:r>
            <a:br>
              <a:rPr lang="en-US" dirty="0"/>
            </a:br>
            <a:r>
              <a:rPr lang="en-US" dirty="0"/>
              <a:t>for writing compilers. 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 can include: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scanner generator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parser generator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Parse tree utilities</a:t>
            </a:r>
          </a:p>
          <a:p>
            <a:pPr lvl="4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0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369-8252-A849-AE4B-A953DB5E89DE}" type="slidenum">
              <a:rPr lang="en-US"/>
              <a:pPr/>
              <a:t>23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Compiler-Compilers</a:t>
            </a:r>
            <a:r>
              <a:rPr lang="en-US" i="1" dirty="0"/>
              <a:t>, cont’d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Feed a compiler-compiler a grammar </a:t>
            </a:r>
            <a:br>
              <a:rPr lang="en-US" dirty="0"/>
            </a:br>
            <a:r>
              <a:rPr lang="en-US" dirty="0"/>
              <a:t>written in a textual form such as BNF or EBNF.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compiler-compiler generates a scanner, parser, and a parse tree utilities implemented </a:t>
            </a:r>
            <a:br>
              <a:rPr lang="en-US" dirty="0"/>
            </a:br>
            <a:r>
              <a:rPr lang="en-US" dirty="0"/>
              <a:t>in a </a:t>
            </a:r>
            <a:r>
              <a:rPr lang="en-US" u="sng" dirty="0"/>
              <a:t>high-level language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Such as Java and C++</a:t>
            </a:r>
          </a:p>
        </p:txBody>
      </p:sp>
    </p:spTree>
    <p:extLst>
      <p:ext uri="{BB962C8B-B14F-4D97-AF65-F5344CB8AC3E}">
        <p14:creationId xmlns:p14="http://schemas.microsoft.com/office/powerpoint/2010/main" val="62144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8151-C1D2-0947-93E4-50D0442EA362}" type="slidenum">
              <a:rPr lang="en-US"/>
              <a:pPr/>
              <a:t>24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Compiler-Compilers</a:t>
            </a:r>
            <a:endParaRPr lang="en-US" i="1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B23C00"/>
                </a:solidFill>
              </a:rPr>
              <a:t>Yacc</a:t>
            </a:r>
            <a:endParaRPr lang="en-US" sz="2000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Yet another compiler-compiler</a:t>
            </a:r>
            <a:r>
              <a:rPr lang="ja-JP" altLang="en-US" sz="1800" dirty="0">
                <a:latin typeface="Arial"/>
              </a:rPr>
              <a:t>”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Generates a bottom-up parser written in C.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GNU version: </a:t>
            </a:r>
            <a:r>
              <a:rPr lang="en-US" sz="1800" dirty="0">
                <a:solidFill>
                  <a:srgbClr val="B23C00"/>
                </a:solidFill>
              </a:rPr>
              <a:t>Bison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B23C00"/>
                </a:solidFill>
              </a:rPr>
              <a:t>Lex</a:t>
            </a:r>
            <a:endParaRPr lang="en-US" sz="2000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Generates a scanner written in C.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GNU version: </a:t>
            </a:r>
            <a:r>
              <a:rPr lang="en-US" sz="1800" dirty="0">
                <a:solidFill>
                  <a:srgbClr val="B23C00"/>
                </a:solidFill>
              </a:rPr>
              <a:t>Flex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B23C00"/>
                </a:solidFill>
              </a:rPr>
              <a:t>JavaCC</a:t>
            </a:r>
            <a:endParaRPr lang="en-US" sz="2000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Generates a scanner and a top-down parser written in Java.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B23C00"/>
                </a:solidFill>
              </a:rPr>
              <a:t>ANTLR4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Generates a scanner, parser, and parse tree routines </a:t>
            </a:r>
            <a:br>
              <a:rPr lang="en-US" sz="1800" dirty="0"/>
            </a:br>
            <a:r>
              <a:rPr lang="en-US" sz="1800" dirty="0"/>
              <a:t>written in Java or C++.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5486400" y="2422525"/>
            <a:ext cx="286328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The code generated by a</a:t>
            </a:r>
          </a:p>
          <a:p>
            <a:r>
              <a:rPr lang="en-US" dirty="0">
                <a:solidFill>
                  <a:srgbClr val="0033CC"/>
                </a:solidFill>
              </a:rPr>
              <a:t>compiler-compiler can be in a</a:t>
            </a:r>
          </a:p>
          <a:p>
            <a:r>
              <a:rPr lang="en-US" dirty="0">
                <a:solidFill>
                  <a:srgbClr val="0033CC"/>
                </a:solidFill>
              </a:rPr>
              <a:t>high level language such as</a:t>
            </a:r>
          </a:p>
          <a:p>
            <a:r>
              <a:rPr lang="en-US" dirty="0">
                <a:solidFill>
                  <a:srgbClr val="0033CC"/>
                </a:solidFill>
              </a:rPr>
              <a:t>Java or C++. However, you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may find that code to be ugly</a:t>
            </a:r>
          </a:p>
          <a:p>
            <a:r>
              <a:rPr lang="en-US" dirty="0">
                <a:solidFill>
                  <a:srgbClr val="0033CC"/>
                </a:solidFill>
              </a:rPr>
              <a:t>and hard to read.</a:t>
            </a:r>
          </a:p>
        </p:txBody>
      </p:sp>
    </p:spTree>
    <p:extLst>
      <p:ext uri="{BB962C8B-B14F-4D97-AF65-F5344CB8AC3E}">
        <p14:creationId xmlns:p14="http://schemas.microsoft.com/office/powerpoint/2010/main" val="149202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D479-B7D7-6943-A1D1-4B308FD437D1}" type="slidenum">
              <a:rPr lang="en-US"/>
              <a:pPr/>
              <a:t>25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charset="0"/>
              </a:rPr>
              <a:t>ANTLR 4 </a:t>
            </a:r>
            <a:r>
              <a:rPr lang="en-US" dirty="0"/>
              <a:t>Compiler-Compiler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 ANTLR 4 the </a:t>
            </a:r>
            <a:r>
              <a:rPr lang="en-US" u="sng" dirty="0"/>
              <a:t>grammar for a source language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and it will automatically generate a scanner and a parser for that language.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Define the source language’s tokens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B23C00"/>
                </a:solidFill>
              </a:rPr>
              <a:t>regular expressions</a:t>
            </a:r>
            <a:r>
              <a:rPr lang="en-US" u="sng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Wingdings" charset="0"/>
              </a:rPr>
              <a:t> ANTLR 4 generates a scanner</a:t>
            </a:r>
            <a:r>
              <a:rPr lang="en-US" dirty="0">
                <a:solidFill>
                  <a:srgbClr val="B23C00"/>
                </a:solidFill>
                <a:sym typeface="Wingdings" charset="0"/>
              </a:rPr>
              <a:t> </a:t>
            </a:r>
            <a:br>
              <a:rPr lang="en-US" dirty="0">
                <a:solidFill>
                  <a:srgbClr val="B23C00"/>
                </a:solidFill>
                <a:sym typeface="Wingdings" charset="0"/>
              </a:rPr>
            </a:br>
            <a:r>
              <a:rPr lang="en-US" dirty="0">
                <a:solidFill>
                  <a:srgbClr val="B23C00"/>
                </a:solidFill>
                <a:sym typeface="Wingdings" charset="0"/>
              </a:rPr>
              <a:t>         </a:t>
            </a:r>
            <a:r>
              <a:rPr lang="en-US" dirty="0">
                <a:sym typeface="Wingdings" charset="0"/>
              </a:rPr>
              <a:t>for the source language.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Specify the grammar’s productions </a:t>
            </a:r>
            <a:br>
              <a:rPr lang="en-US" dirty="0"/>
            </a:br>
            <a:r>
              <a:rPr lang="en-US" dirty="0"/>
              <a:t>in a notation based on EBNF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Wingdings" charset="0"/>
              </a:rPr>
              <a:t> ANTLR 4 generates a parser</a:t>
            </a:r>
            <a:r>
              <a:rPr lang="en-US" dirty="0">
                <a:solidFill>
                  <a:srgbClr val="B23C00"/>
                </a:solidFill>
                <a:sym typeface="Wingdings" charset="0"/>
              </a:rPr>
              <a:t> </a:t>
            </a:r>
            <a:br>
              <a:rPr lang="en-US" dirty="0">
                <a:sym typeface="Wingdings" charset="0"/>
              </a:rPr>
            </a:br>
            <a:r>
              <a:rPr lang="en-US" dirty="0">
                <a:sym typeface="Wingdings" charset="0"/>
              </a:rPr>
              <a:t>         for the source language.</a:t>
            </a:r>
          </a:p>
          <a:p>
            <a:pPr lvl="3"/>
            <a:endParaRPr lang="en-US" dirty="0"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3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D479-B7D7-6943-A1D1-4B308FD437D1}" type="slidenum">
              <a:rPr lang="en-US"/>
              <a:pPr/>
              <a:t>26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charset="0"/>
              </a:rPr>
              <a:t>ANTLR 4 </a:t>
            </a:r>
            <a:r>
              <a:rPr lang="en-US" dirty="0"/>
              <a:t>Compiler-Compiler</a:t>
            </a:r>
            <a:r>
              <a:rPr lang="en-US" i="1" dirty="0"/>
              <a:t>, cont’d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charset="0"/>
              </a:rPr>
              <a:t>The generated scanner and parser </a:t>
            </a:r>
            <a:br>
              <a:rPr lang="en-US" dirty="0">
                <a:sym typeface="Wingdings" charset="0"/>
              </a:rPr>
            </a:br>
            <a:r>
              <a:rPr lang="en-US" dirty="0">
                <a:sym typeface="Wingdings" charset="0"/>
              </a:rPr>
              <a:t>are written in Java or C++.</a:t>
            </a:r>
          </a:p>
          <a:p>
            <a:pPr lvl="1"/>
            <a:r>
              <a:rPr lang="en-US" dirty="0">
                <a:sym typeface="Wingdings" charset="0"/>
              </a:rPr>
              <a:t>ANTLR calls the scanner a “</a:t>
            </a:r>
            <a:r>
              <a:rPr lang="en-US" dirty="0">
                <a:solidFill>
                  <a:srgbClr val="B23C00"/>
                </a:solidFill>
                <a:sym typeface="Wingdings" charset="0"/>
              </a:rPr>
              <a:t>lexer</a:t>
            </a:r>
            <a:r>
              <a:rPr lang="en-US" dirty="0">
                <a:sym typeface="Wingdings" charset="0"/>
              </a:rPr>
              <a:t>”.</a:t>
            </a:r>
          </a:p>
          <a:p>
            <a:pPr lvl="4"/>
            <a:endParaRPr lang="en-US" dirty="0">
              <a:sym typeface="Wingdings" charset="0"/>
            </a:endParaRPr>
          </a:p>
          <a:p>
            <a:r>
              <a:rPr lang="en-US" dirty="0">
                <a:sym typeface="Wingdings" charset="0"/>
              </a:rPr>
              <a:t>A command-line option specifies C++,</a:t>
            </a:r>
            <a:br>
              <a:rPr lang="en-US" dirty="0">
                <a:sym typeface="Wingdings" charset="0"/>
              </a:rPr>
            </a:br>
            <a:r>
              <a:rPr lang="en-US" dirty="0">
                <a:sym typeface="Wingdings" charset="0"/>
              </a:rPr>
              <a:t>otherwise the default implementation language is Java.</a:t>
            </a:r>
          </a:p>
          <a:p>
            <a:pPr lvl="4"/>
            <a:endParaRPr lang="en-US" dirty="0">
              <a:sym typeface="Wingdings" charset="0"/>
            </a:endParaRPr>
          </a:p>
          <a:p>
            <a:r>
              <a:rPr lang="en-US" dirty="0">
                <a:sym typeface="Wingdings" charset="0"/>
              </a:rPr>
              <a:t>Some of the tools only work with the Java code, so even if you want C++ code, you may want also to generate the Java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37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C775-65DB-244A-9D85-F9C60FE38A34}" type="slidenum">
              <a:rPr lang="en-US"/>
              <a:pPr/>
              <a:t>27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and Install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>
                <a:sym typeface="Wingdings" charset="0"/>
              </a:rPr>
              <a:t>ANTLR 4</a:t>
            </a:r>
            <a:r>
              <a:rPr lang="en-US" dirty="0"/>
              <a:t>: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>
                <a:hlinkClick r:id="rId2"/>
              </a:rPr>
              <a:t>http://www.antlr.org/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>
                <a:sym typeface="Wingdings" charset="0"/>
              </a:rPr>
              <a:t>ANTLR 4 </a:t>
            </a:r>
            <a:r>
              <a:rPr lang="en-US" dirty="0"/>
              <a:t>book:</a:t>
            </a:r>
            <a:br>
              <a:rPr lang="en-US" dirty="0"/>
            </a:br>
            <a:r>
              <a:rPr lang="en-US" b="1" dirty="0"/>
              <a:t>The Definitive ANTLR 4 Reference</a:t>
            </a:r>
            <a:br>
              <a:rPr lang="en-US" dirty="0"/>
            </a:br>
            <a:r>
              <a:rPr lang="en-US" dirty="0"/>
              <a:t>by Terence Parr</a:t>
            </a:r>
            <a:br>
              <a:rPr lang="en-US" dirty="0"/>
            </a:br>
            <a:r>
              <a:rPr lang="en-US" dirty="0">
                <a:hlinkClick r:id="rId3"/>
              </a:rPr>
              <a:t>https://www.amazon.com/Definitive-ANTLR-4-Reference/dp/1934356999/ref=sr_1_1?s=books&amp;ie=UTF8&amp;qid=1508372536&amp;sr=1-1&amp;keywords=antlr4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0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378A-CC0A-264F-9239-568F78D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1309-997C-2E4D-955C-882051DA9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on Windows 10, I strongly recommend that you use the Windows Subsystem for Linux and install Ubuntu:</a:t>
            </a:r>
          </a:p>
          <a:p>
            <a:pPr lvl="4"/>
            <a:endParaRPr lang="en-US" dirty="0"/>
          </a:p>
          <a:p>
            <a:pPr lvl="1"/>
            <a:r>
              <a:rPr lang="en-US" dirty="0">
                <a:hlinkClick r:id="rId2"/>
              </a:rPr>
              <a:t>https://docs.microsoft.com/en-us/windows/wsl/install-win10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https://ubuntu.com/tutorials/tutorial-ubuntu-on-windows#1-overview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F3815-7767-A44C-9F36-310CEFBA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10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BBB-DD9E-874D-A823-2AAB8C6428E5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charset="0"/>
              </a:rPr>
              <a:t>ANTLR 4 </a:t>
            </a:r>
            <a:r>
              <a:rPr lang="en-US" dirty="0"/>
              <a:t>Plug-ins for IDEs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http://www.antlr.org/tools.html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Eclipse plugin: </a:t>
            </a:r>
            <a:r>
              <a:rPr lang="en-US" dirty="0">
                <a:hlinkClick r:id="rId3"/>
              </a:rPr>
              <a:t>https://github.com/antlr4ide/antlr4ide</a:t>
            </a:r>
            <a:endParaRPr lang="en-US" dirty="0"/>
          </a:p>
          <a:p>
            <a:pPr lvl="1"/>
            <a:r>
              <a:rPr lang="en-US" dirty="0"/>
              <a:t>Scroll down for installation instructions.</a:t>
            </a:r>
          </a:p>
          <a:p>
            <a:pPr lvl="1"/>
            <a:r>
              <a:rPr lang="en-US" dirty="0"/>
              <a:t>The instructions specify old versions of the software. Use the latest versions.</a:t>
            </a:r>
          </a:p>
        </p:txBody>
      </p:sp>
    </p:spTree>
    <p:extLst>
      <p:ext uri="{BB962C8B-B14F-4D97-AF65-F5344CB8AC3E}">
        <p14:creationId xmlns:p14="http://schemas.microsoft.com/office/powerpoint/2010/main" val="111822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E48F-D4E0-1847-818F-45D277F1CA2A}" type="slidenum">
              <a:rPr lang="en-US"/>
              <a:pPr/>
              <a:t>3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DFA Scanner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914400" y="1235075"/>
            <a:ext cx="7273925" cy="4981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public class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SimpleDFAScanner</a:t>
            </a:r>
            <a:endParaRPr lang="en-US" sz="1600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// Input characters.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LETTER</a:t>
            </a:r>
            <a:r>
              <a:rPr lang="en-US" sz="1600" b="1" dirty="0">
                <a:latin typeface="Courier New" charset="0"/>
              </a:rPr>
              <a:t> = 0;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DIGIT</a:t>
            </a:r>
            <a:r>
              <a:rPr lang="en-US" sz="1600" b="1" dirty="0">
                <a:latin typeface="Courier New" charset="0"/>
              </a:rPr>
              <a:t>  = 1;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PLUS</a:t>
            </a:r>
            <a:r>
              <a:rPr lang="en-US" sz="1600" b="1" dirty="0">
                <a:latin typeface="Courier New" charset="0"/>
              </a:rPr>
              <a:t>   = 2;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MINUS</a:t>
            </a:r>
            <a:r>
              <a:rPr lang="en-US" sz="1600" b="1" dirty="0">
                <a:latin typeface="Courier New" charset="0"/>
              </a:rPr>
              <a:t>  = 3;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DOT</a:t>
            </a:r>
            <a:r>
              <a:rPr lang="en-US" sz="1600" b="1" dirty="0">
                <a:latin typeface="Courier New" charset="0"/>
              </a:rPr>
              <a:t>    = 4;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E</a:t>
            </a:r>
            <a:r>
              <a:rPr lang="en-US" sz="1600" b="1" dirty="0">
                <a:latin typeface="Courier New" charset="0"/>
              </a:rPr>
              <a:t>      = 5;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OTHER</a:t>
            </a:r>
            <a:r>
              <a:rPr lang="en-US" sz="1600" b="1" dirty="0">
                <a:latin typeface="Courier New" charset="0"/>
              </a:rPr>
              <a:t>  = 6;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ERR</a:t>
            </a:r>
            <a:r>
              <a:rPr lang="en-US" sz="1600" b="1" dirty="0">
                <a:latin typeface="Courier New" charset="0"/>
              </a:rPr>
              <a:t> = -99999;  // error state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matrix[][] = { ... };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private char 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;    // current input character</a:t>
            </a:r>
          </a:p>
          <a:p>
            <a:r>
              <a:rPr lang="en-US" sz="1600" b="1" dirty="0">
                <a:latin typeface="Courier New" charset="0"/>
              </a:rPr>
              <a:t>    private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state;  // current state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...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3101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CDA9-6912-A446-A3C5-340052C9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99A3-3D5B-7847-BA1F-9A1C8AD75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sz="2400" dirty="0">
                <a:hlinkClick r:id="rId2"/>
              </a:rPr>
              <a:t>http://www.cs.sjsu.edu/~mak/tutorials/index.html</a:t>
            </a:r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“Install Ubuntu on Windows 10 and on VirtualBox”</a:t>
            </a:r>
          </a:p>
          <a:p>
            <a:pPr lvl="1"/>
            <a:r>
              <a:rPr lang="en-US" dirty="0"/>
              <a:t>“Configure Ubuntu for Software Development”</a:t>
            </a:r>
          </a:p>
          <a:p>
            <a:pPr lvl="1"/>
            <a:r>
              <a:rPr lang="en-US" dirty="0"/>
              <a:t>“Install Eclipse for Java and C++ Development”</a:t>
            </a:r>
          </a:p>
          <a:p>
            <a:pPr lvl="1"/>
            <a:r>
              <a:rPr lang="en-US" dirty="0"/>
              <a:t>“Install and Configure ANTLR 4 for Ubuntu and MacOS X”</a:t>
            </a:r>
          </a:p>
          <a:p>
            <a:pPr lvl="1"/>
            <a:r>
              <a:rPr lang="en-US" dirty="0"/>
              <a:t>“Install and Configure ANTLR 4 for C++”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76CBA-2E53-C34A-89E3-0A6B8CC8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6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FBE-2DC2-B843-B4BE-8A8391467606}" type="slidenum">
              <a:rPr lang="en-US"/>
              <a:pPr/>
              <a:t>31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11163"/>
            <a:ext cx="8594725" cy="655637"/>
          </a:xfrm>
        </p:spPr>
        <p:txBody>
          <a:bodyPr/>
          <a:lstStyle/>
          <a:p>
            <a:r>
              <a:rPr lang="en-US"/>
              <a:t>Review: DFA for a Pascal Identifier or Number</a:t>
            </a:r>
          </a:p>
        </p:txBody>
      </p:sp>
      <p:grpSp>
        <p:nvGrpSpPr>
          <p:cNvPr id="555011" name="Group 3"/>
          <p:cNvGrpSpPr>
            <a:grpSpLocks/>
          </p:cNvGrpSpPr>
          <p:nvPr/>
        </p:nvGrpSpPr>
        <p:grpSpPr bwMode="auto">
          <a:xfrm>
            <a:off x="985838" y="3295650"/>
            <a:ext cx="7335837" cy="2876550"/>
            <a:chOff x="736" y="1615"/>
            <a:chExt cx="4621" cy="1812"/>
          </a:xfrm>
        </p:grpSpPr>
        <p:sp>
          <p:nvSpPr>
            <p:cNvPr id="555012" name="Oval 4"/>
            <p:cNvSpPr>
              <a:spLocks noChangeArrowheads="1"/>
            </p:cNvSpPr>
            <p:nvPr/>
          </p:nvSpPr>
          <p:spPr bwMode="auto">
            <a:xfrm>
              <a:off x="2194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555013" name="Oval 5"/>
            <p:cNvSpPr>
              <a:spLocks noChangeArrowheads="1"/>
            </p:cNvSpPr>
            <p:nvPr/>
          </p:nvSpPr>
          <p:spPr bwMode="auto">
            <a:xfrm>
              <a:off x="3341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55014" name="Oval 6"/>
            <p:cNvSpPr>
              <a:spLocks noChangeArrowheads="1"/>
            </p:cNvSpPr>
            <p:nvPr/>
          </p:nvSpPr>
          <p:spPr bwMode="auto">
            <a:xfrm>
              <a:off x="3917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55015" name="Oval 7"/>
            <p:cNvSpPr>
              <a:spLocks noChangeArrowheads="1"/>
            </p:cNvSpPr>
            <p:nvPr/>
          </p:nvSpPr>
          <p:spPr bwMode="auto">
            <a:xfrm>
              <a:off x="1621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55016" name="Oval 8"/>
            <p:cNvSpPr>
              <a:spLocks noChangeArrowheads="1"/>
            </p:cNvSpPr>
            <p:nvPr/>
          </p:nvSpPr>
          <p:spPr bwMode="auto">
            <a:xfrm>
              <a:off x="2772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55017" name="Oval 9"/>
            <p:cNvSpPr>
              <a:spLocks noChangeArrowheads="1"/>
            </p:cNvSpPr>
            <p:nvPr/>
          </p:nvSpPr>
          <p:spPr bwMode="auto">
            <a:xfrm>
              <a:off x="4490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cxnSp>
          <p:nvCxnSpPr>
            <p:cNvPr id="555018" name="AutoShape 10"/>
            <p:cNvCxnSpPr>
              <a:cxnSpLocks noChangeShapeType="1"/>
              <a:stCxn id="555015" idx="1"/>
              <a:endCxn id="555015" idx="7"/>
            </p:cNvCxnSpPr>
            <p:nvPr/>
          </p:nvCxnSpPr>
          <p:spPr bwMode="auto">
            <a:xfrm rot="5400000" flipV="1">
              <a:off x="1707" y="264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19" name="AutoShape 11"/>
            <p:cNvCxnSpPr>
              <a:cxnSpLocks noChangeShapeType="1"/>
              <a:stCxn id="555016" idx="1"/>
              <a:endCxn id="555016" idx="7"/>
            </p:cNvCxnSpPr>
            <p:nvPr/>
          </p:nvCxnSpPr>
          <p:spPr bwMode="auto">
            <a:xfrm rot="5400000" flipV="1">
              <a:off x="2858" y="264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20" name="AutoShape 12"/>
            <p:cNvCxnSpPr>
              <a:cxnSpLocks noChangeShapeType="1"/>
              <a:stCxn id="555017" idx="1"/>
              <a:endCxn id="555017" idx="7"/>
            </p:cNvCxnSpPr>
            <p:nvPr/>
          </p:nvCxnSpPr>
          <p:spPr bwMode="auto">
            <a:xfrm rot="5400000" flipV="1">
              <a:off x="4576" y="264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21" name="AutoShape 13"/>
            <p:cNvCxnSpPr>
              <a:cxnSpLocks noChangeShapeType="1"/>
            </p:cNvCxnSpPr>
            <p:nvPr/>
          </p:nvCxnSpPr>
          <p:spPr bwMode="auto">
            <a:xfrm flipV="1">
              <a:off x="1791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22" name="AutoShape 14"/>
            <p:cNvCxnSpPr>
              <a:cxnSpLocks noChangeShapeType="1"/>
            </p:cNvCxnSpPr>
            <p:nvPr/>
          </p:nvCxnSpPr>
          <p:spPr bwMode="auto">
            <a:xfrm flipV="1">
              <a:off x="2367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23" name="AutoShape 15"/>
            <p:cNvCxnSpPr>
              <a:cxnSpLocks noChangeShapeType="1"/>
            </p:cNvCxnSpPr>
            <p:nvPr/>
          </p:nvCxnSpPr>
          <p:spPr bwMode="auto">
            <a:xfrm flipV="1">
              <a:off x="4090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24" name="AutoShape 16"/>
            <p:cNvCxnSpPr>
              <a:cxnSpLocks noChangeShapeType="1"/>
            </p:cNvCxnSpPr>
            <p:nvPr/>
          </p:nvCxnSpPr>
          <p:spPr bwMode="auto">
            <a:xfrm rot="5400000" flipV="1">
              <a:off x="3720" y="2483"/>
              <a:ext cx="1" cy="453"/>
            </a:xfrm>
            <a:prstGeom prst="curvedConnector3">
              <a:avLst>
                <a:gd name="adj1" fmla="val -1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25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3720" y="2606"/>
              <a:ext cx="1" cy="453"/>
            </a:xfrm>
            <a:prstGeom prst="curvedConnector3">
              <a:avLst>
                <a:gd name="adj1" fmla="val 9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5026" name="Text Box 18"/>
            <p:cNvSpPr txBox="1">
              <a:spLocks noChangeArrowheads="1"/>
            </p:cNvSpPr>
            <p:nvPr/>
          </p:nvSpPr>
          <p:spPr bwMode="auto">
            <a:xfrm>
              <a:off x="1215" y="2833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55027" name="Text Box 19"/>
            <p:cNvSpPr txBox="1">
              <a:spLocks noChangeArrowheads="1"/>
            </p:cNvSpPr>
            <p:nvPr/>
          </p:nvSpPr>
          <p:spPr bwMode="auto">
            <a:xfrm>
              <a:off x="2715" y="236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55028" name="Text Box 20"/>
            <p:cNvSpPr txBox="1">
              <a:spLocks noChangeArrowheads="1"/>
            </p:cNvSpPr>
            <p:nvPr/>
          </p:nvSpPr>
          <p:spPr bwMode="auto">
            <a:xfrm>
              <a:off x="2412" y="2611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55029" name="Text Box 21"/>
            <p:cNvSpPr txBox="1">
              <a:spLocks noChangeArrowheads="1"/>
            </p:cNvSpPr>
            <p:nvPr/>
          </p:nvSpPr>
          <p:spPr bwMode="auto">
            <a:xfrm>
              <a:off x="1565" y="236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424" y="236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55031" name="Text Box 23"/>
            <p:cNvSpPr txBox="1">
              <a:spLocks noChangeArrowheads="1"/>
            </p:cNvSpPr>
            <p:nvPr/>
          </p:nvSpPr>
          <p:spPr bwMode="auto">
            <a:xfrm>
              <a:off x="4120" y="2611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55032" name="Text Box 24"/>
            <p:cNvSpPr txBox="1">
              <a:spLocks noChangeArrowheads="1"/>
            </p:cNvSpPr>
            <p:nvPr/>
          </p:nvSpPr>
          <p:spPr bwMode="auto">
            <a:xfrm>
              <a:off x="736" y="2106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555033" name="Text Box 25"/>
            <p:cNvSpPr txBox="1">
              <a:spLocks noChangeArrowheads="1"/>
            </p:cNvSpPr>
            <p:nvPr/>
          </p:nvSpPr>
          <p:spPr bwMode="auto">
            <a:xfrm>
              <a:off x="3636" y="2569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555034" name="Text Box 26"/>
            <p:cNvSpPr txBox="1">
              <a:spLocks noChangeArrowheads="1"/>
            </p:cNvSpPr>
            <p:nvPr/>
          </p:nvSpPr>
          <p:spPr bwMode="auto">
            <a:xfrm>
              <a:off x="3650" y="2780"/>
              <a:ext cx="1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sp>
          <p:nvSpPr>
            <p:cNvPr id="555035" name="Text Box 27"/>
            <p:cNvSpPr txBox="1">
              <a:spLocks noChangeArrowheads="1"/>
            </p:cNvSpPr>
            <p:nvPr/>
          </p:nvSpPr>
          <p:spPr bwMode="auto">
            <a:xfrm>
              <a:off x="3038" y="261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E</a:t>
              </a:r>
            </a:p>
          </p:txBody>
        </p:sp>
        <p:cxnSp>
          <p:nvCxnSpPr>
            <p:cNvPr id="555036" name="AutoShape 28"/>
            <p:cNvCxnSpPr>
              <a:cxnSpLocks noChangeShapeType="1"/>
              <a:stCxn id="555015" idx="7"/>
              <a:endCxn id="555013" idx="1"/>
            </p:cNvCxnSpPr>
            <p:nvPr/>
          </p:nvCxnSpPr>
          <p:spPr bwMode="auto">
            <a:xfrm rot="5400000" flipV="1">
              <a:off x="2567" y="1911"/>
              <a:ext cx="1" cy="1597"/>
            </a:xfrm>
            <a:prstGeom prst="curvedConnector3">
              <a:avLst>
                <a:gd name="adj1" fmla="val -39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37" name="AutoShape 29"/>
            <p:cNvCxnSpPr>
              <a:cxnSpLocks noChangeShapeType="1"/>
              <a:stCxn id="555013" idx="7"/>
              <a:endCxn id="555017" idx="1"/>
            </p:cNvCxnSpPr>
            <p:nvPr/>
          </p:nvCxnSpPr>
          <p:spPr bwMode="auto">
            <a:xfrm rot="5400000" flipV="1">
              <a:off x="4001" y="2197"/>
              <a:ext cx="1" cy="1026"/>
            </a:xfrm>
            <a:prstGeom prst="curvedConnector3">
              <a:avLst>
                <a:gd name="adj1" fmla="val -25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1309" y="2096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55039" name="Text Box 31"/>
            <p:cNvSpPr txBox="1">
              <a:spLocks noChangeArrowheads="1"/>
            </p:cNvSpPr>
            <p:nvPr/>
          </p:nvSpPr>
          <p:spPr bwMode="auto">
            <a:xfrm>
              <a:off x="3899" y="2293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55040" name="Text Box 32"/>
            <p:cNvSpPr txBox="1">
              <a:spLocks noChangeArrowheads="1"/>
            </p:cNvSpPr>
            <p:nvPr/>
          </p:nvSpPr>
          <p:spPr bwMode="auto">
            <a:xfrm>
              <a:off x="2464" y="2168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E</a:t>
              </a:r>
            </a:p>
          </p:txBody>
        </p:sp>
        <p:cxnSp>
          <p:nvCxnSpPr>
            <p:cNvPr id="555041" name="AutoShape 33"/>
            <p:cNvCxnSpPr>
              <a:cxnSpLocks noChangeShapeType="1"/>
            </p:cNvCxnSpPr>
            <p:nvPr/>
          </p:nvCxnSpPr>
          <p:spPr bwMode="auto">
            <a:xfrm flipV="1">
              <a:off x="2943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5042" name="Text Box 34"/>
            <p:cNvSpPr txBox="1">
              <a:spLocks noChangeArrowheads="1"/>
            </p:cNvSpPr>
            <p:nvPr/>
          </p:nvSpPr>
          <p:spPr bwMode="auto">
            <a:xfrm>
              <a:off x="1886" y="2517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555043" name="Group 35"/>
            <p:cNvGrpSpPr>
              <a:grpSpLocks/>
            </p:cNvGrpSpPr>
            <p:nvPr/>
          </p:nvGrpSpPr>
          <p:grpSpPr bwMode="auto">
            <a:xfrm>
              <a:off x="1569" y="3139"/>
              <a:ext cx="288" cy="288"/>
              <a:chOff x="1901" y="2678"/>
              <a:chExt cx="288" cy="288"/>
            </a:xfrm>
          </p:grpSpPr>
          <p:sp>
            <p:nvSpPr>
              <p:cNvPr id="555044" name="Oval 36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555045" name="Oval 37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55046" name="AutoShape 38"/>
            <p:cNvCxnSpPr>
              <a:cxnSpLocks noChangeShapeType="1"/>
              <a:stCxn id="555015" idx="4"/>
              <a:endCxn id="555045" idx="0"/>
            </p:cNvCxnSpPr>
            <p:nvPr/>
          </p:nvCxnSpPr>
          <p:spPr bwMode="auto">
            <a:xfrm>
              <a:off x="1708" y="2857"/>
              <a:ext cx="5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55047" name="Group 39"/>
            <p:cNvGrpSpPr>
              <a:grpSpLocks/>
            </p:cNvGrpSpPr>
            <p:nvPr/>
          </p:nvGrpSpPr>
          <p:grpSpPr bwMode="auto">
            <a:xfrm>
              <a:off x="2721" y="3139"/>
              <a:ext cx="288" cy="288"/>
              <a:chOff x="1901" y="2678"/>
              <a:chExt cx="288" cy="288"/>
            </a:xfrm>
          </p:grpSpPr>
          <p:sp>
            <p:nvSpPr>
              <p:cNvPr id="555048" name="Oval 40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555049" name="Oval 41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5050" name="Group 42"/>
            <p:cNvGrpSpPr>
              <a:grpSpLocks/>
            </p:cNvGrpSpPr>
            <p:nvPr/>
          </p:nvGrpSpPr>
          <p:grpSpPr bwMode="auto">
            <a:xfrm>
              <a:off x="5069" y="2626"/>
              <a:ext cx="288" cy="288"/>
              <a:chOff x="1901" y="2678"/>
              <a:chExt cx="288" cy="288"/>
            </a:xfrm>
          </p:grpSpPr>
          <p:sp>
            <p:nvSpPr>
              <p:cNvPr id="555051" name="Oval 43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555052" name="Oval 44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55053" name="AutoShape 45"/>
            <p:cNvCxnSpPr>
              <a:cxnSpLocks noChangeShapeType="1"/>
              <a:stCxn id="555016" idx="4"/>
              <a:endCxn id="555049" idx="0"/>
            </p:cNvCxnSpPr>
            <p:nvPr/>
          </p:nvCxnSpPr>
          <p:spPr bwMode="auto">
            <a:xfrm>
              <a:off x="2859" y="2857"/>
              <a:ext cx="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5054" name="Text Box 46"/>
            <p:cNvSpPr txBox="1">
              <a:spLocks noChangeArrowheads="1"/>
            </p:cNvSpPr>
            <p:nvPr/>
          </p:nvSpPr>
          <p:spPr bwMode="auto">
            <a:xfrm>
              <a:off x="1687" y="290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55055" name="Text Box 47"/>
            <p:cNvSpPr txBox="1">
              <a:spLocks noChangeArrowheads="1"/>
            </p:cNvSpPr>
            <p:nvPr/>
          </p:nvSpPr>
          <p:spPr bwMode="auto">
            <a:xfrm>
              <a:off x="2825" y="290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55056" name="Text Box 48"/>
            <p:cNvSpPr txBox="1">
              <a:spLocks noChangeArrowheads="1"/>
            </p:cNvSpPr>
            <p:nvPr/>
          </p:nvSpPr>
          <p:spPr bwMode="auto">
            <a:xfrm>
              <a:off x="4655" y="260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55057" name="Oval 49"/>
            <p:cNvSpPr>
              <a:spLocks noChangeArrowheads="1"/>
            </p:cNvSpPr>
            <p:nvPr/>
          </p:nvSpPr>
          <p:spPr bwMode="auto">
            <a:xfrm>
              <a:off x="891" y="268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555058" name="AutoShape 50"/>
            <p:cNvCxnSpPr>
              <a:cxnSpLocks noChangeShapeType="1"/>
              <a:stCxn id="555070" idx="2"/>
              <a:endCxn id="555057" idx="2"/>
            </p:cNvCxnSpPr>
            <p:nvPr/>
          </p:nvCxnSpPr>
          <p:spPr bwMode="auto">
            <a:xfrm rot="10800000" flipV="1">
              <a:off x="891" y="1615"/>
              <a:ext cx="5" cy="1157"/>
            </a:xfrm>
            <a:prstGeom prst="curvedConnector3">
              <a:avLst>
                <a:gd name="adj1" fmla="val 298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59" name="AutoShape 51"/>
            <p:cNvCxnSpPr>
              <a:cxnSpLocks noChangeShapeType="1"/>
              <a:stCxn id="555070" idx="6"/>
              <a:endCxn id="555057" idx="6"/>
            </p:cNvCxnSpPr>
            <p:nvPr/>
          </p:nvCxnSpPr>
          <p:spPr bwMode="auto">
            <a:xfrm flipH="1">
              <a:off x="1064" y="1615"/>
              <a:ext cx="5" cy="1157"/>
            </a:xfrm>
            <a:prstGeom prst="curvedConnector3">
              <a:avLst>
                <a:gd name="adj1" fmla="val -286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60" name="AutoShape 52"/>
            <p:cNvCxnSpPr>
              <a:cxnSpLocks noChangeShapeType="1"/>
              <a:stCxn id="555070" idx="6"/>
              <a:endCxn id="555015" idx="2"/>
            </p:cNvCxnSpPr>
            <p:nvPr/>
          </p:nvCxnSpPr>
          <p:spPr bwMode="auto">
            <a:xfrm>
              <a:off x="1069" y="1615"/>
              <a:ext cx="552" cy="1156"/>
            </a:xfrm>
            <a:prstGeom prst="curvedConnector3">
              <a:avLst>
                <a:gd name="adj1" fmla="val 498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5061" name="Text Box 53"/>
            <p:cNvSpPr txBox="1">
              <a:spLocks noChangeArrowheads="1"/>
            </p:cNvSpPr>
            <p:nvPr/>
          </p:nvSpPr>
          <p:spPr bwMode="auto">
            <a:xfrm>
              <a:off x="1055" y="2091"/>
              <a:ext cx="1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cxnSp>
          <p:nvCxnSpPr>
            <p:cNvPr id="555062" name="AutoShape 54"/>
            <p:cNvCxnSpPr>
              <a:cxnSpLocks noChangeShapeType="1"/>
            </p:cNvCxnSpPr>
            <p:nvPr/>
          </p:nvCxnSpPr>
          <p:spPr bwMode="auto">
            <a:xfrm flipV="1">
              <a:off x="4671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63" name="AutoShape 55"/>
            <p:cNvCxnSpPr>
              <a:cxnSpLocks noChangeShapeType="1"/>
              <a:stCxn id="555057" idx="5"/>
              <a:endCxn id="555015" idx="3"/>
            </p:cNvCxnSpPr>
            <p:nvPr/>
          </p:nvCxnSpPr>
          <p:spPr bwMode="auto">
            <a:xfrm rot="5400000" flipH="1" flipV="1">
              <a:off x="1342" y="2529"/>
              <a:ext cx="1" cy="607"/>
            </a:xfrm>
            <a:prstGeom prst="curvedConnector3">
              <a:avLst>
                <a:gd name="adj1" fmla="val -1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55064" name="Group 56"/>
          <p:cNvGrpSpPr>
            <a:grpSpLocks/>
          </p:cNvGrpSpPr>
          <p:nvPr/>
        </p:nvGrpSpPr>
        <p:grpSpPr bwMode="auto">
          <a:xfrm>
            <a:off x="274638" y="2697163"/>
            <a:ext cx="3838575" cy="1192212"/>
            <a:chOff x="288" y="1238"/>
            <a:chExt cx="2418" cy="751"/>
          </a:xfrm>
        </p:grpSpPr>
        <p:sp>
          <p:nvSpPr>
            <p:cNvPr id="555065" name="Text Box 57"/>
            <p:cNvSpPr txBox="1">
              <a:spLocks noChangeArrowheads="1"/>
            </p:cNvSpPr>
            <p:nvPr/>
          </p:nvSpPr>
          <p:spPr bwMode="auto">
            <a:xfrm>
              <a:off x="1674" y="1816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55066" name="Oval 58"/>
            <p:cNvSpPr>
              <a:spLocks noChangeArrowheads="1"/>
            </p:cNvSpPr>
            <p:nvPr/>
          </p:nvSpPr>
          <p:spPr bwMode="auto">
            <a:xfrm>
              <a:off x="1746" y="152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555067" name="Group 59"/>
            <p:cNvGrpSpPr>
              <a:grpSpLocks/>
            </p:cNvGrpSpPr>
            <p:nvPr/>
          </p:nvGrpSpPr>
          <p:grpSpPr bwMode="auto">
            <a:xfrm>
              <a:off x="2418" y="1471"/>
              <a:ext cx="288" cy="288"/>
              <a:chOff x="1901" y="2678"/>
              <a:chExt cx="288" cy="288"/>
            </a:xfrm>
          </p:grpSpPr>
          <p:sp>
            <p:nvSpPr>
              <p:cNvPr id="555068" name="Oval 60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555069" name="Oval 61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5070" name="Oval 62"/>
            <p:cNvSpPr>
              <a:spLocks noChangeArrowheads="1"/>
            </p:cNvSpPr>
            <p:nvPr/>
          </p:nvSpPr>
          <p:spPr bwMode="auto">
            <a:xfrm>
              <a:off x="896" y="152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555071" name="AutoShape 63"/>
            <p:cNvCxnSpPr>
              <a:cxnSpLocks noChangeShapeType="1"/>
              <a:stCxn id="555070" idx="6"/>
              <a:endCxn id="555066" idx="2"/>
            </p:cNvCxnSpPr>
            <p:nvPr/>
          </p:nvCxnSpPr>
          <p:spPr bwMode="auto">
            <a:xfrm>
              <a:off x="1069" y="1615"/>
              <a:ext cx="67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72" name="AutoShape 64"/>
            <p:cNvCxnSpPr>
              <a:cxnSpLocks noChangeShapeType="1"/>
              <a:stCxn id="555066" idx="6"/>
              <a:endCxn id="555069" idx="2"/>
            </p:cNvCxnSpPr>
            <p:nvPr/>
          </p:nvCxnSpPr>
          <p:spPr bwMode="auto">
            <a:xfrm>
              <a:off x="1919" y="1615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73" name="AutoShape 65"/>
            <p:cNvCxnSpPr>
              <a:cxnSpLocks noChangeShapeType="1"/>
              <a:stCxn id="555066" idx="1"/>
              <a:endCxn id="555066" idx="7"/>
            </p:cNvCxnSpPr>
            <p:nvPr/>
          </p:nvCxnSpPr>
          <p:spPr bwMode="auto">
            <a:xfrm rot="5400000" flipV="1">
              <a:off x="1832" y="1492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074" name="AutoShape 66"/>
            <p:cNvCxnSpPr>
              <a:cxnSpLocks noChangeShapeType="1"/>
              <a:stCxn id="555066" idx="3"/>
              <a:endCxn id="555066" idx="5"/>
            </p:cNvCxnSpPr>
            <p:nvPr/>
          </p:nvCxnSpPr>
          <p:spPr bwMode="auto">
            <a:xfrm rot="16200000" flipH="1">
              <a:off x="1832" y="1615"/>
              <a:ext cx="1" cy="123"/>
            </a:xfrm>
            <a:prstGeom prst="curvedConnector3">
              <a:avLst>
                <a:gd name="adj1" fmla="val 1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5075" name="Text Box 67"/>
            <p:cNvSpPr txBox="1">
              <a:spLocks noChangeArrowheads="1"/>
            </p:cNvSpPr>
            <p:nvPr/>
          </p:nvSpPr>
          <p:spPr bwMode="auto">
            <a:xfrm>
              <a:off x="1358" y="1469"/>
              <a:ext cx="3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letter</a:t>
              </a:r>
            </a:p>
          </p:txBody>
        </p:sp>
        <p:sp>
          <p:nvSpPr>
            <p:cNvPr id="555076" name="Text Box 68"/>
            <p:cNvSpPr txBox="1">
              <a:spLocks noChangeArrowheads="1"/>
            </p:cNvSpPr>
            <p:nvPr/>
          </p:nvSpPr>
          <p:spPr bwMode="auto">
            <a:xfrm>
              <a:off x="1919" y="1461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cxnSp>
          <p:nvCxnSpPr>
            <p:cNvPr id="555077" name="AutoShape 69"/>
            <p:cNvCxnSpPr>
              <a:cxnSpLocks noChangeShapeType="1"/>
              <a:stCxn id="555070" idx="2"/>
            </p:cNvCxnSpPr>
            <p:nvPr/>
          </p:nvCxnSpPr>
          <p:spPr bwMode="auto">
            <a:xfrm flipH="1">
              <a:off x="288" y="1615"/>
              <a:ext cx="6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5078" name="Text Box 70"/>
            <p:cNvSpPr txBox="1">
              <a:spLocks noChangeArrowheads="1"/>
            </p:cNvSpPr>
            <p:nvPr/>
          </p:nvSpPr>
          <p:spPr bwMode="auto">
            <a:xfrm>
              <a:off x="1663" y="1238"/>
              <a:ext cx="3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letter</a:t>
              </a:r>
            </a:p>
          </p:txBody>
        </p:sp>
      </p:grpSp>
      <p:sp>
        <p:nvSpPr>
          <p:cNvPr id="555079" name="Text Box 71"/>
          <p:cNvSpPr txBox="1">
            <a:spLocks noChangeArrowheads="1"/>
          </p:cNvSpPr>
          <p:nvPr/>
        </p:nvSpPr>
        <p:spPr bwMode="auto">
          <a:xfrm>
            <a:off x="3987800" y="1143000"/>
            <a:ext cx="5156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private static final </a:t>
            </a:r>
            <a:r>
              <a:rPr lang="en-US" sz="1200" b="1" dirty="0" err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matrix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[][] =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{</a:t>
            </a:r>
          </a:p>
          <a:p>
            <a:endParaRPr lang="en-US" sz="1200" b="1" dirty="0">
              <a:solidFill>
                <a:schemeClr val="bg2"/>
              </a:solidFill>
              <a:latin typeface="Courier New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      letter digit   +    -    .    E other */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0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1,    4,    3,   3,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1,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1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1,    1,   -2,  -2,  -2,   1,  -2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2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3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 4,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4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-5,    4,   -5,  -5,   6,   9,  -5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5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6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 7,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7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-8,    7,   -8,  -8,  -8,   9,  -8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8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9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11,   10,  10,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10 */ 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11,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11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-12,   11,  -12, -12, -12, -12, -12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12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};</a:t>
            </a:r>
          </a:p>
        </p:txBody>
      </p:sp>
      <p:sp>
        <p:nvSpPr>
          <p:cNvPr id="555080" name="Text Box 72"/>
          <p:cNvSpPr txBox="1">
            <a:spLocks noChangeArrowheads="1"/>
          </p:cNvSpPr>
          <p:nvPr/>
        </p:nvSpPr>
        <p:spPr bwMode="auto">
          <a:xfrm>
            <a:off x="2271713" y="1600200"/>
            <a:ext cx="1841500" cy="835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33CC"/>
                </a:solidFill>
              </a:rPr>
              <a:t>Negative numbers</a:t>
            </a:r>
          </a:p>
          <a:p>
            <a:pPr algn="ctr"/>
            <a:r>
              <a:rPr lang="en-US">
                <a:solidFill>
                  <a:srgbClr val="0033CC"/>
                </a:solidFill>
              </a:rPr>
              <a:t>in the matrix are</a:t>
            </a:r>
          </a:p>
          <a:p>
            <a:pPr algn="ctr"/>
            <a:r>
              <a:rPr lang="en-US" b="1">
                <a:solidFill>
                  <a:srgbClr val="0033CC"/>
                </a:solidFill>
              </a:rPr>
              <a:t>accepting states</a:t>
            </a:r>
            <a:r>
              <a:rPr lang="en-US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376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90E9-334A-3647-9407-4510ADE32D48}" type="slidenum">
              <a:rPr lang="en-US"/>
              <a:pPr/>
              <a:t>32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ANTLR Lexer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4785331"/>
          </a:xfrm>
        </p:spPr>
        <p:txBody>
          <a:bodyPr/>
          <a:lstStyle/>
          <a:p>
            <a:r>
              <a:rPr lang="en-US" dirty="0"/>
              <a:t>The ANTLR-generated lexer (scanner) </a:t>
            </a:r>
            <a:br>
              <a:rPr lang="en-US" dirty="0"/>
            </a:br>
            <a:r>
              <a:rPr lang="en-US" dirty="0"/>
              <a:t>is a DFA created from the regular expressions in the grammar file that describe the tokens.</a:t>
            </a:r>
          </a:p>
        </p:txBody>
      </p:sp>
    </p:spTree>
    <p:extLst>
      <p:ext uri="{BB962C8B-B14F-4D97-AF65-F5344CB8AC3E}">
        <p14:creationId xmlns:p14="http://schemas.microsoft.com/office/powerpoint/2010/main" val="839459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ANTLR Grammar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40" y="1418998"/>
            <a:ext cx="5339923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grammar Expr;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 statement+ ;  // at least one statement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: expr NEWLINE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IDENTIFER '=' expr NEWLINE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NEWLINE   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expr: expr ('*'|'/') expr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expr ('+'|'-') expr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INTEGER    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IDENTIFER  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'(' expr ')'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IDENTIFER : [a-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-Z]+ 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  : [0-9]+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NEWLINE   : '\r'? '\n'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WS : [ \t]+ -&gt; skip ;  // skip whitespace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4122" y="1249721"/>
            <a:ext cx="88024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Expr.g4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9364" y="2697488"/>
            <a:ext cx="936475" cy="1169551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193</a:t>
            </a:r>
          </a:p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5</a:t>
            </a:r>
          </a:p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6</a:t>
            </a:r>
          </a:p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a+b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*2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(1+2)*3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3706" y="2528211"/>
            <a:ext cx="9044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input.txt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07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 Main Program for ANTLR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924" y="1183339"/>
            <a:ext cx="7810151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org.antlr.v4.runtime.*;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org.antlr.v4.runtime.tree.*;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ExprMain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sourceFileName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 = null;  // input stream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chars = null;        // character stream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try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sourceFileName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CharStreams.fromStream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catch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("Source file error: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sourceFileName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7171" y="1332681"/>
            <a:ext cx="148309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ExprMain.java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61" y="4373673"/>
            <a:ext cx="183255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Create the input stream.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9487" y="6382250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3829E-67D8-0643-9CB3-7D0A162B3EB5}"/>
              </a:ext>
            </a:extLst>
          </p:cNvPr>
          <p:cNvSpPr txBox="1"/>
          <p:nvPr/>
        </p:nvSpPr>
        <p:spPr>
          <a:xfrm>
            <a:off x="6197254" y="4651431"/>
            <a:ext cx="21403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Create the character stream.</a:t>
            </a:r>
          </a:p>
        </p:txBody>
      </p:sp>
    </p:spTree>
    <p:extLst>
      <p:ext uri="{BB962C8B-B14F-4D97-AF65-F5344CB8AC3E}">
        <p14:creationId xmlns:p14="http://schemas.microsoft.com/office/powerpoint/2010/main" val="29973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FD65-EFE8-A543-9833-E3441DCA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 Main Program for ANTLR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34E04-877C-244C-80DB-74F0CA3B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38BC-FA1B-1043-89DA-78BCC8D68BBC}"/>
              </a:ext>
            </a:extLst>
          </p:cNvPr>
          <p:cNvSpPr txBox="1"/>
          <p:nvPr/>
        </p:nvSpPr>
        <p:spPr>
          <a:xfrm>
            <a:off x="1042828" y="1234464"/>
            <a:ext cx="7058343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Create a lexer which scans the character stream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to create a token stream.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CommonTokenStream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CommonTokenStream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Print the token stream.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("Tokens:");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tokens.fill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for (Token token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tokens.getTokens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Create a parser which parses the token stream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to create a parse tree.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Print the parse tree in Lisp format.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nParse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tree (Lisp format):");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tree.toStringTree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(parser));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298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02997" y="6177692"/>
            <a:ext cx="640118" cy="457200"/>
          </a:xfrm>
        </p:spPr>
        <p:txBody>
          <a:bodyPr/>
          <a:lstStyle/>
          <a:p>
            <a:fld id="{FED62B2D-F854-104A-9535-9A504E5923E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78862"/>
            <a:ext cx="8229600" cy="1510065"/>
          </a:xfrm>
        </p:spPr>
        <p:txBody>
          <a:bodyPr/>
          <a:lstStyle/>
          <a:p>
            <a:r>
              <a:rPr lang="en-US" dirty="0"/>
              <a:t>First set up your environment, </a:t>
            </a:r>
            <a:br>
              <a:rPr lang="en-US" dirty="0"/>
            </a:br>
            <a:r>
              <a:rPr lang="en-US" dirty="0"/>
              <a:t>or create equivalent shell scripts.</a:t>
            </a:r>
          </a:p>
          <a:p>
            <a:pPr lvl="1"/>
            <a:r>
              <a:rPr lang="en-US" dirty="0"/>
              <a:t>Use your own file paths, of course.</a:t>
            </a:r>
          </a:p>
          <a:p>
            <a:pPr lvl="1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4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7FA23-49C2-1748-AE96-AD611312EF24}"/>
              </a:ext>
            </a:extLst>
          </p:cNvPr>
          <p:cNvSpPr txBox="1"/>
          <p:nvPr/>
        </p:nvSpPr>
        <p:spPr>
          <a:xfrm>
            <a:off x="1371635" y="2880366"/>
            <a:ext cx="6400730" cy="954107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ANTLR_JAR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="$HOME/ANTLR-4.8/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antlr-4.8-complete.jar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="$CLASSPATH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:$ANTLR_JAR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antlr4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="java -jar $ANTLR_JAR"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='java org.antlr.v4.gui.TestRig'</a:t>
            </a:r>
          </a:p>
        </p:txBody>
      </p:sp>
    </p:spTree>
    <p:extLst>
      <p:ext uri="{BB962C8B-B14F-4D97-AF65-F5344CB8AC3E}">
        <p14:creationId xmlns:p14="http://schemas.microsoft.com/office/powerpoint/2010/main" val="968372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02997" y="6177692"/>
            <a:ext cx="640118" cy="457200"/>
          </a:xfrm>
        </p:spPr>
        <p:txBody>
          <a:bodyPr/>
          <a:lstStyle/>
          <a:p>
            <a:fld id="{FED62B2D-F854-104A-9535-9A504E5923E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8738" y="1306236"/>
            <a:ext cx="708652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Expr.g4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ExprMain.java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antlr4 Expr.g4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Expr.g4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ExprBaseListener.java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ExprLexer.tokens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ExprParser.java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Expr.interp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ExprLexer.interp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ExprListener.java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Expr.tokens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ExprMain.java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Expr*.java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 program -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D6EA0-4586-8746-A7B9-9384ABE7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93" y="3337561"/>
            <a:ext cx="5486812" cy="32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3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18DA-D860-7E41-BA2D-3721FF6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Command Line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E9F3-E71E-854D-B14F-41FE270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ACD9A-AC4D-8747-B37C-862F5DC1ECB7}"/>
              </a:ext>
            </a:extLst>
          </p:cNvPr>
          <p:cNvSpPr txBox="1"/>
          <p:nvPr/>
        </p:nvSpPr>
        <p:spPr>
          <a:xfrm>
            <a:off x="365806" y="1215180"/>
            <a:ext cx="791595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ExprMain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Tokens: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[@0,0:2='193',&lt;9&gt;,1:0]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[@1,3:3='\n',&lt;10&gt;,1:3]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[@2,4:4='a',&lt;8&gt;,2:0]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[@3,6:6='=',&lt;1&gt;,2:2]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[@4,8:8='5',&lt;9&gt;,2:4]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[@5,9:9='\n',&lt;10&gt;,2:5]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[@6,10:10='b',&lt;8&gt;,3:0]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[@7,12:12='=',&lt;1&gt;,3:2]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[@8,14:14='6',&lt;9&gt;,3:4]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[@9,15:15='\n',&lt;10&gt;,3:5]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[@10,16:16='a',&lt;8&gt;,4:0]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[@11,17:17='+',&lt;4&gt;,4:1]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[@12,18:18='b',&lt;8&gt;,4:2]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[@13,19:19='*',&lt;2&gt;,4:3]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[@14,20:20='2',&lt;9&gt;,4:4]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[@15,21:21='\n',&lt;10&gt;,4:5]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[@16,22:22='(',&lt;6&gt;,5:0]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[@17,23:23='1',&lt;9&gt;,5:1]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[@18,24:24='+',&lt;4&gt;,5:2]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[@19,25:25='2',&lt;9&gt;,5:3]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[@20,26:26=')',&lt;7&gt;,5:4]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[@21,27:27='*',&lt;2&gt;,5:5]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[@22,28:28='3',&lt;9&gt;,5:6]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[@23,29:29='\n',&lt;10&gt;,5:7]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[@24,30:29='&lt;EOF&gt;',&lt;-1&gt;,6:0]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Parse tree (Lisp format):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(program (statement (expr 193) \n) (statement a = (expr 5) \n) (statement b = (expr 6) \n)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(statement (expr (expr a) + (expr (expr b) * (expr 2))) \n)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(statement (expr (expr ( (expr (expr 1) + (expr 2)) )) * (expr 3)) \n))</a:t>
            </a:r>
          </a:p>
        </p:txBody>
      </p:sp>
    </p:spTree>
    <p:extLst>
      <p:ext uri="{BB962C8B-B14F-4D97-AF65-F5344CB8AC3E}">
        <p14:creationId xmlns:p14="http://schemas.microsoft.com/office/powerpoint/2010/main" val="113180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9038-0FA4-2849-A3C1-CA85BA090013}" type="slidenum">
              <a:rPr lang="en-US"/>
              <a:pPr/>
              <a:t>4</a:t>
            </a:fld>
            <a:endParaRPr 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DFA Scanner</a:t>
            </a:r>
            <a:r>
              <a:rPr lang="en-US" i="1" dirty="0"/>
              <a:t>, cont’d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998391" y="1539047"/>
            <a:ext cx="695685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typeOf</a:t>
            </a:r>
            <a:r>
              <a:rPr lang="en-US" sz="2000" b="1" dirty="0">
                <a:latin typeface="Courier New" charset="0"/>
              </a:rPr>
              <a:t>(char 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r>
              <a:rPr lang="en-US" sz="2000" b="1" dirty="0">
                <a:latin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</a:rPr>
              <a:t>    return   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== 'E')          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E</a:t>
            </a:r>
          </a:p>
          <a:p>
            <a:r>
              <a:rPr lang="en-US" sz="2000" b="1" dirty="0">
                <a:latin typeface="Courier New" charset="0"/>
              </a:rPr>
              <a:t>           : </a:t>
            </a:r>
            <a:r>
              <a:rPr lang="en-US" sz="2000" b="1" dirty="0" err="1">
                <a:latin typeface="Courier New" charset="0"/>
              </a:rPr>
              <a:t>Character.isLetter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)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LETTER</a:t>
            </a:r>
          </a:p>
          <a:p>
            <a:r>
              <a:rPr lang="en-US" sz="2000" b="1" dirty="0">
                <a:latin typeface="Courier New" charset="0"/>
              </a:rPr>
              <a:t>           : </a:t>
            </a:r>
            <a:r>
              <a:rPr lang="en-US" sz="2000" b="1" dirty="0" err="1">
                <a:latin typeface="Courier New" charset="0"/>
              </a:rPr>
              <a:t>Character.isDigit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)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DIGIT</a:t>
            </a:r>
          </a:p>
          <a:p>
            <a:r>
              <a:rPr lang="en-US" sz="2000" b="1" dirty="0">
                <a:latin typeface="Courier New" charset="0"/>
              </a:rPr>
              <a:t>           : 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== '+')          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PLUS</a:t>
            </a:r>
          </a:p>
          <a:p>
            <a:r>
              <a:rPr lang="en-US" sz="2000" b="1" dirty="0">
                <a:latin typeface="Courier New" charset="0"/>
              </a:rPr>
              <a:t>           : 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== '-')          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MINUS</a:t>
            </a:r>
          </a:p>
          <a:p>
            <a:r>
              <a:rPr lang="en-US" sz="2000" b="1" dirty="0">
                <a:latin typeface="Courier New" charset="0"/>
              </a:rPr>
              <a:t>           : 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== '.')          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DOT</a:t>
            </a:r>
          </a:p>
          <a:p>
            <a:r>
              <a:rPr lang="en-US" sz="2000" b="1" dirty="0">
                <a:latin typeface="Courier New" charset="0"/>
              </a:rPr>
              <a:t>           :                         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OTHER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21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11A1-B16A-3C4B-BB95-445318D2BE02}" type="slidenum">
              <a:rPr lang="en-US"/>
              <a:pPr/>
              <a:t>5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DFA Scanner</a:t>
            </a:r>
            <a:r>
              <a:rPr lang="en-US" i="1" dirty="0"/>
              <a:t>, cont’d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365125" y="1235075"/>
            <a:ext cx="6784975" cy="4981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private String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nextToken</a:t>
            </a:r>
            <a:r>
              <a:rPr lang="en-US" sz="1600" b="1" dirty="0">
                <a:latin typeface="Courier New" charset="0"/>
              </a:rPr>
              <a:t>()</a:t>
            </a:r>
          </a:p>
          <a:p>
            <a:r>
              <a:rPr lang="en-US" sz="1600" b="1" dirty="0">
                <a:latin typeface="Courier New" charset="0"/>
              </a:rPr>
              <a:t>    throws </a:t>
            </a:r>
            <a:r>
              <a:rPr lang="en-US" sz="1600" b="1" dirty="0" err="1">
                <a:latin typeface="Courier New" charset="0"/>
              </a:rPr>
              <a:t>IOException</a:t>
            </a:r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while (</a:t>
            </a:r>
            <a:r>
              <a:rPr lang="en-US" sz="1600" b="1" dirty="0" err="1">
                <a:latin typeface="Courier New" charset="0"/>
              </a:rPr>
              <a:t>Character.isWhitespace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)) </a:t>
            </a:r>
            <a:r>
              <a:rPr lang="en-US" sz="1600" b="1" dirty="0" err="1">
                <a:latin typeface="Courier New" charset="0"/>
              </a:rPr>
              <a:t>nextChar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    if (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 == 0) return null;  // EOF?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</a:p>
          <a:p>
            <a:r>
              <a:rPr lang="en-US" sz="1600" b="1" dirty="0">
                <a:latin typeface="Courier New" charset="0"/>
              </a:rPr>
              <a:t>    state = 0;  // start state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 err="1">
                <a:latin typeface="Courier New" charset="0"/>
              </a:rPr>
              <a:t>StringBuilder</a:t>
            </a:r>
            <a:r>
              <a:rPr lang="en-US" sz="1600" b="1" dirty="0">
                <a:latin typeface="Courier New" charset="0"/>
              </a:rPr>
              <a:t> buffer = new </a:t>
            </a:r>
            <a:r>
              <a:rPr lang="en-US" sz="1600" b="1" dirty="0" err="1">
                <a:latin typeface="Courier New" charset="0"/>
              </a:rPr>
              <a:t>StringBuilder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</a:p>
          <a:p>
            <a:r>
              <a:rPr lang="en-US" sz="1600" b="1" dirty="0">
                <a:latin typeface="Courier New" charset="0"/>
              </a:rPr>
              <a:t>    while (state &gt;= 0) {   // not accepting state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state = matrix[state][</a:t>
            </a:r>
            <a:r>
              <a:rPr lang="en-US" sz="1600" b="1" dirty="0" err="1">
                <a:solidFill>
                  <a:schemeClr val="folHlink"/>
                </a:solidFill>
                <a:latin typeface="Courier New" charset="0"/>
              </a:rPr>
              <a:t>typeOf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sz="1600" b="1" dirty="0" err="1">
                <a:solidFill>
                  <a:schemeClr val="folHlink"/>
                </a:solidFill>
                <a:latin typeface="Courier New" charset="0"/>
              </a:rPr>
              <a:t>ch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)];  // transit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charset="0"/>
              </a:rPr>
              <a:t>        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charset="0"/>
              </a:rPr>
              <a:t>        </a:t>
            </a:r>
            <a:r>
              <a:rPr lang="en-US" sz="1600" b="1" dirty="0">
                <a:latin typeface="Courier New" charset="0"/>
              </a:rPr>
              <a:t>if ((state &gt;= 0) || (state == ERR)) {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buffer.append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);  // build token string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nextChar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        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600" b="1" dirty="0">
                <a:latin typeface="Courier New" charset="0"/>
              </a:rPr>
              <a:t>}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</a:p>
          <a:p>
            <a:r>
              <a:rPr lang="en-US" sz="1600" b="1" dirty="0">
                <a:latin typeface="Courier New" charset="0"/>
              </a:rPr>
              <a:t>    return </a:t>
            </a:r>
            <a:r>
              <a:rPr lang="en-US" sz="1600" b="1" dirty="0" err="1">
                <a:latin typeface="Courier New" charset="0"/>
              </a:rPr>
              <a:t>buffer.toString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7223731" y="3246122"/>
            <a:ext cx="148222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This is the</a:t>
            </a:r>
          </a:p>
          <a:p>
            <a:r>
              <a:rPr lang="en-US" sz="2000">
                <a:solidFill>
                  <a:schemeClr val="folHlink"/>
                </a:solidFill>
              </a:rPr>
              <a:t>heart of the</a:t>
            </a:r>
          </a:p>
          <a:p>
            <a:r>
              <a:rPr lang="en-US" sz="2000">
                <a:solidFill>
                  <a:schemeClr val="folHlink"/>
                </a:solidFill>
              </a:rPr>
              <a:t>scanner.</a:t>
            </a:r>
          </a:p>
        </p:txBody>
      </p:sp>
      <p:sp>
        <p:nvSpPr>
          <p:cNvPr id="590853" name="Text Box 5"/>
          <p:cNvSpPr txBox="1">
            <a:spLocks noChangeArrowheads="1"/>
          </p:cNvSpPr>
          <p:nvPr/>
        </p:nvSpPr>
        <p:spPr bwMode="auto">
          <a:xfrm>
            <a:off x="6050881" y="5165725"/>
            <a:ext cx="2693741" cy="707886"/>
          </a:xfrm>
          <a:prstGeom prst="rect">
            <a:avLst/>
          </a:prstGeom>
          <a:solidFill>
            <a:srgbClr val="FFFFC2"/>
          </a:solidFill>
          <a:ln w="1905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Table-driven scanners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can be very fast!</a:t>
            </a:r>
          </a:p>
        </p:txBody>
      </p:sp>
    </p:spTree>
    <p:extLst>
      <p:ext uri="{BB962C8B-B14F-4D97-AF65-F5344CB8AC3E}">
        <p14:creationId xmlns:p14="http://schemas.microsoft.com/office/powerpoint/2010/main" val="39585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0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0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0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0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0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0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0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4251-B73B-AF4C-94ED-FFADD7C1C2EC}" type="slidenum">
              <a:rPr lang="en-US"/>
              <a:pPr/>
              <a:t>6</a:t>
            </a:fld>
            <a:endParaRPr 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DFA Scanner</a:t>
            </a:r>
            <a:r>
              <a:rPr lang="en-US" i="1" dirty="0"/>
              <a:t>, cont’d</a:t>
            </a:r>
          </a:p>
        </p:txBody>
      </p:sp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590550" y="1190625"/>
            <a:ext cx="7273925" cy="4981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private void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scan</a:t>
            </a:r>
            <a:r>
              <a:rPr lang="en-US" sz="1600" b="1" dirty="0">
                <a:latin typeface="Courier New" charset="0"/>
              </a:rPr>
              <a:t>()</a:t>
            </a:r>
          </a:p>
          <a:p>
            <a:r>
              <a:rPr lang="en-US" sz="1600" b="1" dirty="0">
                <a:latin typeface="Courier New" charset="0"/>
              </a:rPr>
              <a:t>    throws </a:t>
            </a:r>
            <a:r>
              <a:rPr lang="en-US" sz="1600" b="1" dirty="0" err="1">
                <a:latin typeface="Courier New" charset="0"/>
              </a:rPr>
              <a:t>IOException</a:t>
            </a:r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 err="1">
                <a:latin typeface="Courier New" charset="0"/>
              </a:rPr>
              <a:t>nextChar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</a:p>
          <a:p>
            <a:r>
              <a:rPr lang="en-US" sz="1600" b="1" dirty="0">
                <a:latin typeface="Courier New" charset="0"/>
              </a:rPr>
              <a:t>    while (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 != 0) {  // EOF?</a:t>
            </a:r>
          </a:p>
          <a:p>
            <a:r>
              <a:rPr lang="en-US" sz="1600" b="1" dirty="0">
                <a:latin typeface="Courier New" charset="0"/>
              </a:rPr>
              <a:t>        String token =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nextToken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</a:p>
          <a:p>
            <a:r>
              <a:rPr lang="en-US" sz="1600" b="1" dirty="0">
                <a:latin typeface="Courier New" charset="0"/>
              </a:rPr>
              <a:t>        if (token != null) {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System.</a:t>
            </a:r>
            <a:r>
              <a:rPr lang="en-US" sz="1600" b="1" i="1" dirty="0" err="1">
                <a:latin typeface="Courier New" charset="0"/>
              </a:rPr>
              <a:t>out</a:t>
            </a:r>
            <a:r>
              <a:rPr lang="en-US" sz="1600" b="1" dirty="0" err="1">
                <a:latin typeface="Courier New" charset="0"/>
              </a:rPr>
              <a:t>.print</a:t>
            </a:r>
            <a:r>
              <a:rPr lang="en-US" sz="1600" b="1" dirty="0">
                <a:latin typeface="Courier New" charset="0"/>
              </a:rPr>
              <a:t>("=====&gt; \"" + token + "\" ");</a:t>
            </a:r>
          </a:p>
          <a:p>
            <a:r>
              <a:rPr lang="en-US" sz="1600" b="1" dirty="0">
                <a:latin typeface="Courier New" charset="0"/>
              </a:rPr>
              <a:t>            String </a:t>
            </a:r>
            <a:r>
              <a:rPr lang="en-US" sz="1600" b="1" dirty="0" err="1">
                <a:latin typeface="Courier New" charset="0"/>
              </a:rPr>
              <a:t>tokenType</a:t>
            </a:r>
            <a:r>
              <a:rPr lang="en-US" sz="1600" b="1" dirty="0">
                <a:latin typeface="Courier New" charset="0"/>
              </a:rPr>
              <a:t> =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  (state ==  -2) ? "IDENTIFIER"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: (state ==  -5) ? "INTEGER"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: (state ==  -8) ? "REAL (fraction only)" 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: (state == -12) ? "REAL"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:                  "*** ERROR ***";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System.</a:t>
            </a:r>
            <a:r>
              <a:rPr lang="en-US" sz="1600" b="1" i="1" dirty="0" err="1">
                <a:latin typeface="Courier New" charset="0"/>
              </a:rPr>
              <a:t>out</a:t>
            </a:r>
            <a:r>
              <a:rPr lang="en-US" sz="1600" b="1" dirty="0" err="1">
                <a:latin typeface="Courier New" charset="0"/>
              </a:rPr>
              <a:t>.println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tokenType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r>
              <a:rPr lang="en-US" sz="1600" b="1" dirty="0">
                <a:latin typeface="Courier New" charset="0"/>
              </a:rPr>
              <a:t>        }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365806" y="3977634"/>
            <a:ext cx="210309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How do we know which token we just got?</a:t>
            </a:r>
          </a:p>
        </p:txBody>
      </p:sp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6857975" y="6263609"/>
            <a:ext cx="868823" cy="400110"/>
          </a:xfrm>
          <a:prstGeom prst="rect">
            <a:avLst/>
          </a:prstGeom>
          <a:noFill/>
          <a:ln w="9525">
            <a:solidFill>
              <a:srgbClr val="B2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B23C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32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1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1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1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1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18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18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8276-EAB6-E044-AE12-6E6FB42AFD06}" type="slidenum">
              <a:rPr lang="en-US"/>
              <a:pPr/>
              <a:t>7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 Naur Form (BNF)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399"/>
            <a:ext cx="8229600" cy="4785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u="sng" dirty="0"/>
              <a:t>text-based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way to describe </a:t>
            </a:r>
            <a:br>
              <a:rPr lang="en-US" dirty="0"/>
            </a:br>
            <a:r>
              <a:rPr lang="en-US" dirty="0"/>
              <a:t>source language syntax.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Named after John Backus and Peter Naur.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Text-based means it can be read by a program.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Example: A </a:t>
            </a:r>
            <a:r>
              <a:rPr lang="en-US" dirty="0">
                <a:solidFill>
                  <a:srgbClr val="B23C00"/>
                </a:solidFill>
              </a:rPr>
              <a:t>compiler-compiler </a:t>
            </a:r>
            <a:r>
              <a:rPr lang="en-US" dirty="0"/>
              <a:t>that can </a:t>
            </a:r>
            <a:r>
              <a:rPr lang="en-US" u="sng" dirty="0"/>
              <a:t>automatically generate</a:t>
            </a:r>
            <a:r>
              <a:rPr lang="en-US" dirty="0"/>
              <a:t> a parser and a scanner for a source language after reading the</a:t>
            </a:r>
            <a:br>
              <a:rPr lang="en-US" dirty="0"/>
            </a:br>
            <a:r>
              <a:rPr lang="en-US" dirty="0"/>
              <a:t>language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syntax rules written in BNF.</a:t>
            </a:r>
          </a:p>
        </p:txBody>
      </p:sp>
    </p:spTree>
    <p:extLst>
      <p:ext uri="{BB962C8B-B14F-4D97-AF65-F5344CB8AC3E}">
        <p14:creationId xmlns:p14="http://schemas.microsoft.com/office/powerpoint/2010/main" val="342355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8276-EAB6-E044-AE12-6E6FB42AFD06}" type="slidenum">
              <a:rPr lang="en-US"/>
              <a:pPr/>
              <a:t>8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 Naur Form (BNF)</a:t>
            </a:r>
            <a:r>
              <a:rPr lang="en-US" i="1" dirty="0"/>
              <a:t>, cont’d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17678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Uses certain </a:t>
            </a:r>
            <a:r>
              <a:rPr lang="en-US" dirty="0">
                <a:solidFill>
                  <a:srgbClr val="B23C00"/>
                </a:solidFill>
              </a:rPr>
              <a:t>meta-symbols</a:t>
            </a:r>
            <a:r>
              <a:rPr lang="en-US" dirty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Symbols that are part of BNF itself </a:t>
            </a:r>
            <a:br>
              <a:rPr lang="en-US" dirty="0"/>
            </a:br>
            <a:r>
              <a:rPr lang="en-US" dirty="0"/>
              <a:t>but are not necessarily part of the </a:t>
            </a:r>
            <a:br>
              <a:rPr lang="en-US" dirty="0"/>
            </a:br>
            <a:r>
              <a:rPr lang="en-US" dirty="0"/>
              <a:t>syntax of the source language.</a:t>
            </a:r>
          </a:p>
        </p:txBody>
      </p:sp>
      <p:graphicFrame>
        <p:nvGraphicFramePr>
          <p:cNvPr id="566276" name="Group 4"/>
          <p:cNvGraphicFramePr>
            <a:graphicFrameLocks noGrp="1"/>
          </p:cNvGraphicFramePr>
          <p:nvPr>
            <p:ph sz="half" idx="2"/>
          </p:nvPr>
        </p:nvGraphicFramePr>
        <p:xfrm>
          <a:off x="1005879" y="3337561"/>
          <a:ext cx="6492169" cy="1188720"/>
        </p:xfrm>
        <a:graphic>
          <a:graphicData uri="http://schemas.openxmlformats.org/drawingml/2006/table">
            <a:tbl>
              <a:tblPr/>
              <a:tblGrid>
                <a:gridCol w="79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::=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is defined as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or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&lt;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Surround names of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3C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nonterminal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(not literal)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51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32C-8773-2243-A329-C0C1C078ABA4}" type="slidenum">
              <a:rPr lang="en-US"/>
              <a:pPr/>
              <a:t>9</a:t>
            </a:fld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Example: U.S. Postal Address </a:t>
            </a: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365125" y="1235075"/>
            <a:ext cx="8129588" cy="49815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charset="0"/>
              </a:rPr>
              <a:t>&lt;postal-address&gt; ::= &lt;name-part&gt; &lt;street-part&gt; &lt;city-state-part&gt; </a:t>
            </a:r>
          </a:p>
          <a:p>
            <a:r>
              <a:rPr lang="en-US" b="1" dirty="0">
                <a:latin typeface="Courier New" charset="0"/>
              </a:rPr>
              <a:t>&lt;name-part&gt; ::= &lt;first-part&gt; &lt;last-name&gt; </a:t>
            </a:r>
          </a:p>
          <a:p>
            <a:r>
              <a:rPr lang="en-US" b="1" dirty="0">
                <a:latin typeface="Courier New" charset="0"/>
              </a:rPr>
              <a:t>              | &lt;first-part&gt; &lt;last-name&gt; &lt;suffix&gt;</a:t>
            </a:r>
          </a:p>
          <a:p>
            <a:r>
              <a:rPr lang="en-US" b="1" dirty="0">
                <a:latin typeface="Courier New" charset="0"/>
              </a:rPr>
              <a:t>&lt;first-part&gt; ::= &lt;first-name&gt; | &lt;capital-letter&gt; . </a:t>
            </a:r>
          </a:p>
          <a:p>
            <a:r>
              <a:rPr lang="en-US" b="1" dirty="0">
                <a:latin typeface="Courier New" charset="0"/>
              </a:rPr>
              <a:t>&lt;suffix&gt; ::= Sr. | Jr. | &lt;roman-numeral&gt;</a:t>
            </a:r>
          </a:p>
          <a:p>
            <a:r>
              <a:rPr lang="en-US" b="1" dirty="0">
                <a:latin typeface="Courier New" charset="0"/>
              </a:rPr>
              <a:t>&lt;street-part&gt; ::= &lt;house-number&gt; &lt;street-name&gt;</a:t>
            </a:r>
          </a:p>
          <a:p>
            <a:r>
              <a:rPr lang="en-US" b="1" dirty="0">
                <a:latin typeface="Courier New" charset="0"/>
              </a:rPr>
              <a:t>                | &lt;house-number&gt; &lt;street-name&gt; &lt;apartment-number&gt; </a:t>
            </a:r>
          </a:p>
          <a:p>
            <a:r>
              <a:rPr lang="en-US" b="1" dirty="0">
                <a:latin typeface="Courier New" charset="0"/>
              </a:rPr>
              <a:t>&lt;city-state-part</a:t>
            </a:r>
            <a:r>
              <a:rPr lang="en-US" dirty="0"/>
              <a:t> </a:t>
            </a:r>
            <a:r>
              <a:rPr lang="en-US" b="1" dirty="0">
                <a:latin typeface="Courier New" charset="0"/>
              </a:rPr>
              <a:t>&gt; ::= &lt;city-name&gt; , &lt;state-code&gt; &lt;ZIP-code&gt; </a:t>
            </a:r>
          </a:p>
          <a:p>
            <a:r>
              <a:rPr lang="en-US" b="1" dirty="0">
                <a:latin typeface="Courier New" charset="0"/>
              </a:rPr>
              <a:t>&lt;first-name&gt; ::= &lt;name&gt;</a:t>
            </a:r>
          </a:p>
          <a:p>
            <a:r>
              <a:rPr lang="en-US" b="1" dirty="0">
                <a:latin typeface="Courier New" charset="0"/>
              </a:rPr>
              <a:t>&lt;last-name&gt; ::= &lt;name&gt;</a:t>
            </a:r>
          </a:p>
          <a:p>
            <a:r>
              <a:rPr lang="en-US" b="1" dirty="0">
                <a:latin typeface="Courier New" charset="0"/>
              </a:rPr>
              <a:t>&lt;street-name&gt; ::= &lt;name&gt;</a:t>
            </a:r>
          </a:p>
          <a:p>
            <a:r>
              <a:rPr lang="en-US" b="1" dirty="0">
                <a:latin typeface="Courier New" charset="0"/>
              </a:rPr>
              <a:t>&lt;city-name&gt; ::= &lt;name&gt;</a:t>
            </a:r>
          </a:p>
          <a:p>
            <a:r>
              <a:rPr lang="en-US" b="1" dirty="0">
                <a:latin typeface="Courier New" charset="0"/>
              </a:rPr>
              <a:t>&lt;house-number&gt; ::= &lt;number&gt;</a:t>
            </a:r>
          </a:p>
          <a:p>
            <a:r>
              <a:rPr lang="en-US" b="1" dirty="0">
                <a:latin typeface="Courier New" charset="0"/>
              </a:rPr>
              <a:t>&lt;apartment-number&gt; ::= &lt;number&gt;</a:t>
            </a:r>
          </a:p>
          <a:p>
            <a:r>
              <a:rPr lang="en-US" b="1" dirty="0">
                <a:latin typeface="Courier New" charset="0"/>
              </a:rPr>
              <a:t>&lt;state-code&gt; ::= &lt;capital-letter&gt; &lt;capital-letter&gt;</a:t>
            </a:r>
          </a:p>
          <a:p>
            <a:r>
              <a:rPr lang="en-US" b="1" dirty="0">
                <a:latin typeface="Courier New" charset="0"/>
              </a:rPr>
              <a:t>&lt;capital-letter&gt; ::= A|B|C|D|E|F|G|H|I|J|K|L|M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                   |N|O|P|Q|R|S|T|U|V|W|X|Y|Z</a:t>
            </a:r>
          </a:p>
          <a:p>
            <a:r>
              <a:rPr lang="en-US" b="1" dirty="0">
                <a:latin typeface="Courier New" charset="0"/>
              </a:rPr>
              <a:t>&lt;name&gt; ::= …</a:t>
            </a:r>
          </a:p>
          <a:p>
            <a:r>
              <a:rPr lang="en-US" b="1" dirty="0">
                <a:latin typeface="Courier New" charset="0"/>
              </a:rPr>
              <a:t>&lt;number&gt; ::= …</a:t>
            </a:r>
          </a:p>
          <a:p>
            <a:r>
              <a:rPr lang="en-US" i="1" dirty="0"/>
              <a:t>etc.</a:t>
            </a:r>
          </a:p>
        </p:txBody>
      </p:sp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5211763" y="3435350"/>
            <a:ext cx="2279650" cy="915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Mary Jane </a:t>
            </a:r>
            <a:br>
              <a:rPr lang="en-US" sz="1800" dirty="0"/>
            </a:br>
            <a:r>
              <a:rPr lang="en-US" sz="1800" dirty="0"/>
              <a:t>123 Easy Street</a:t>
            </a:r>
            <a:br>
              <a:rPr lang="en-US" sz="1800" dirty="0"/>
            </a:br>
            <a:r>
              <a:rPr lang="en-US" sz="1800" dirty="0"/>
              <a:t>San Jose, CA 95192</a:t>
            </a:r>
          </a:p>
        </p:txBody>
      </p:sp>
    </p:spTree>
    <p:extLst>
      <p:ext uri="{BB962C8B-B14F-4D97-AF65-F5344CB8AC3E}">
        <p14:creationId xmlns:p14="http://schemas.microsoft.com/office/powerpoint/2010/main" val="23987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7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7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7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7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7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7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7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7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7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29226</TotalTime>
  <Words>4379</Words>
  <Application>Microsoft Macintosh PowerPoint</Application>
  <PresentationFormat>On-screen Show (4:3)</PresentationFormat>
  <Paragraphs>604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Times New Roman</vt:lpstr>
      <vt:lpstr>Wingdings</vt:lpstr>
      <vt:lpstr>Quadrant</vt:lpstr>
      <vt:lpstr>CS 153: Concepts of Compiler Design September 10 Class Meeting</vt:lpstr>
      <vt:lpstr>DFA for a Pascal Identifier or Number</vt:lpstr>
      <vt:lpstr>A Simple DFA Scanner</vt:lpstr>
      <vt:lpstr>A Simple DFA Scanner, cont’d</vt:lpstr>
      <vt:lpstr>A Simple DFA Scanner, cont’d</vt:lpstr>
      <vt:lpstr>A Simple DFA Scanner, cont’d</vt:lpstr>
      <vt:lpstr>Backus Naur Form (BNF)</vt:lpstr>
      <vt:lpstr>Backus Naur Form (BNF), cont’d</vt:lpstr>
      <vt:lpstr>BNF Example: U.S. Postal Address </vt:lpstr>
      <vt:lpstr>BNF: Optional and Repeated Items</vt:lpstr>
      <vt:lpstr>BNF: Optional and Repeated Items</vt:lpstr>
      <vt:lpstr>BNF Example: Pascal Number</vt:lpstr>
      <vt:lpstr>BNF Example: Pascal IF Statement</vt:lpstr>
      <vt:lpstr>Grammars and Languages</vt:lpstr>
      <vt:lpstr>Grammars and Languages</vt:lpstr>
      <vt:lpstr>Grammars and Languages, cont’d</vt:lpstr>
      <vt:lpstr>Derivations and Productions</vt:lpstr>
      <vt:lpstr>Extended BNF (EBNF)</vt:lpstr>
      <vt:lpstr>Extended BNF (EBNF)</vt:lpstr>
      <vt:lpstr>Extended BNF, cont’d</vt:lpstr>
      <vt:lpstr>Extended BNF, cont’d</vt:lpstr>
      <vt:lpstr>Compiler-Compilers</vt:lpstr>
      <vt:lpstr>Compiler-Compilers, cont’d</vt:lpstr>
      <vt:lpstr>Popular Compiler-Compilers</vt:lpstr>
      <vt:lpstr>ANTLR 4 Compiler-Compiler</vt:lpstr>
      <vt:lpstr>ANTLR 4 Compiler-Compiler, cont’d</vt:lpstr>
      <vt:lpstr>Download and Install</vt:lpstr>
      <vt:lpstr>Windows 10</vt:lpstr>
      <vt:lpstr>ANTLR 4 Plug-ins for IDEs</vt:lpstr>
      <vt:lpstr>My Tutorials</vt:lpstr>
      <vt:lpstr>Review: DFA for a Pascal Identifier or Number</vt:lpstr>
      <vt:lpstr>The ANTLR Lexer</vt:lpstr>
      <vt:lpstr>Example ANTLR Grammar File</vt:lpstr>
      <vt:lpstr>A Java Main Program for ANTLR</vt:lpstr>
      <vt:lpstr>A Java Main Program for ANTLR, cont’d</vt:lpstr>
      <vt:lpstr>Environment Setup</vt:lpstr>
      <vt:lpstr>On the Command Line</vt:lpstr>
      <vt:lpstr>On the Command Line, cont’d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382</cp:revision>
  <dcterms:created xsi:type="dcterms:W3CDTF">2008-01-12T03:52:55Z</dcterms:created>
  <dcterms:modified xsi:type="dcterms:W3CDTF">2020-09-11T00:04:03Z</dcterms:modified>
</cp:coreProperties>
</file>