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256" r:id="rId2"/>
    <p:sldId id="297" r:id="rId3"/>
    <p:sldId id="299" r:id="rId4"/>
    <p:sldId id="306" r:id="rId5"/>
    <p:sldId id="305" r:id="rId6"/>
    <p:sldId id="300" r:id="rId7"/>
    <p:sldId id="307" r:id="rId8"/>
    <p:sldId id="308" r:id="rId9"/>
    <p:sldId id="309" r:id="rId10"/>
    <p:sldId id="310" r:id="rId11"/>
    <p:sldId id="311" r:id="rId12"/>
    <p:sldId id="312" r:id="rId13"/>
    <p:sldId id="328" r:id="rId14"/>
    <p:sldId id="331" r:id="rId15"/>
    <p:sldId id="332" r:id="rId16"/>
    <p:sldId id="333" r:id="rId17"/>
    <p:sldId id="304" r:id="rId18"/>
    <p:sldId id="329" r:id="rId19"/>
    <p:sldId id="330" r:id="rId20"/>
    <p:sldId id="314" r:id="rId21"/>
    <p:sldId id="315" r:id="rId22"/>
    <p:sldId id="313" r:id="rId23"/>
    <p:sldId id="316" r:id="rId24"/>
    <p:sldId id="317" r:id="rId25"/>
    <p:sldId id="318" r:id="rId26"/>
    <p:sldId id="319" r:id="rId27"/>
    <p:sldId id="320" r:id="rId28"/>
    <p:sldId id="321" r:id="rId29"/>
    <p:sldId id="335" r:id="rId30"/>
    <p:sldId id="322" r:id="rId31"/>
    <p:sldId id="323" r:id="rId32"/>
    <p:sldId id="324" r:id="rId33"/>
    <p:sldId id="325" r:id="rId34"/>
    <p:sldId id="326" r:id="rId35"/>
    <p:sldId id="327" r:id="rId36"/>
    <p:sldId id="334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D7FFFF"/>
    <a:srgbClr val="0033CC"/>
    <a:srgbClr val="945200"/>
    <a:srgbClr val="FF9300"/>
    <a:srgbClr val="CC99FF"/>
    <a:srgbClr val="D883FF"/>
    <a:srgbClr val="8F0000"/>
    <a:srgbClr val="DEF0F2"/>
    <a:srgbClr val="B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2" autoAdjust="0"/>
    <p:restoredTop sz="97808" autoAdjust="0"/>
  </p:normalViewPr>
  <p:slideViewPr>
    <p:cSldViewPr>
      <p:cViewPr varScale="1">
        <p:scale>
          <a:sx n="222" d="100"/>
          <a:sy n="222" d="100"/>
        </p:scale>
        <p:origin x="208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BEC4D-AF1D-B244-858F-FC7BB69AC3F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7C8AE-DEBD-E641-93E8-ED065F7FB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049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5E68D8E-92B9-6647-9C13-3186C5B514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527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 b="1"/>
            </a:lvl1pPr>
          </a:lstStyle>
          <a:p>
            <a:fld id="{91E6F249-8D10-7240-A07E-F66CEC25290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DA5FC-E46B-9C44-BC74-948B74CFAE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7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11163"/>
            <a:ext cx="20574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1163"/>
            <a:ext cx="6019800" cy="5719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E3472-7C7E-B14E-BFC5-D45A5C34A3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9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62B2D-F854-104A-9535-9A504E5923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3FEEA-E4EA-8B48-84AC-27AA886F7D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0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6CE3A-7281-7642-9900-6E16427813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6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CDA5C-119F-CC4B-9649-ABA59C0C1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3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0CE1F-3703-B242-8AD0-B0AC82B28E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0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431D7-A35E-FE4C-978D-A4C1DB31A3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8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74743-FE56-7945-B44C-593C2BC72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8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85C50-577F-4141-9922-FD2248DB00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5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46682" y="6248400"/>
            <a:ext cx="640118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F516B7F-12E3-114E-9B55-66756E9F7A1D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1097318" y="6263609"/>
            <a:ext cx="1574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Computer</a:t>
            </a:r>
            <a:r>
              <a:rPr lang="en-US" sz="1000" baseline="0" dirty="0"/>
              <a:t> Science Dept.</a:t>
            </a:r>
          </a:p>
          <a:p>
            <a:r>
              <a:rPr lang="en-US" sz="1000" baseline="0" dirty="0"/>
              <a:t>Fall 2020: September 15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540637" y="6263609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CS 153: Concepts of Compiler </a:t>
            </a:r>
            <a:r>
              <a:rPr lang="en-US" sz="1000" baseline="0" dirty="0"/>
              <a:t>Design</a:t>
            </a:r>
            <a:br>
              <a:rPr lang="en-US" sz="1000" baseline="0" dirty="0"/>
            </a:br>
            <a:r>
              <a:rPr lang="en-US" sz="1000" baseline="0" dirty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s.sjsu.edu/~ma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kiers/rrd-antlr4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CS 153: Concepts of Compiler Design</a:t>
            </a:r>
            <a:br>
              <a:rPr lang="en-US" sz="3600" dirty="0"/>
            </a:br>
            <a:r>
              <a:rPr lang="en-US" sz="2400" dirty="0"/>
              <a:t>September 15 Class 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Science</a:t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br>
              <a:rPr lang="en-US" sz="1200" dirty="0"/>
            </a:br>
            <a:r>
              <a:rPr lang="en-US" dirty="0"/>
              <a:t>Fall 2020</a:t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E6F249-8D10-7240-A07E-F66CEC252905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E40B1E2-D825-0847-B550-764CAC45D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27550"/>
            <a:ext cx="11541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E214-6830-BE4D-86B0-D6ADFB27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 (Eclipse Plugin)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0CE1D-B543-5145-950B-F879A45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D9B93A-BC2B-9440-B8A9-2643DC2A9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1295888"/>
            <a:ext cx="77089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13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3B07-10D8-BB43-AD93-F957B1F0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 (Command Line)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7F976-AAE3-4749-BD83-450E4CAA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7B1734-B457-5C45-AB61-96116BCB145C}"/>
              </a:ext>
            </a:extLst>
          </p:cNvPr>
          <p:cNvSpPr txBox="1"/>
          <p:nvPr/>
        </p:nvSpPr>
        <p:spPr>
          <a:xfrm>
            <a:off x="2761248" y="1658199"/>
            <a:ext cx="362150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grun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Expr program 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input.txt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AC340B62-B4D9-6E4C-9E0E-48C84B8BC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78" y="1862559"/>
            <a:ext cx="8166878" cy="48430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AE4C42-8D05-3949-B32B-525F62559517}"/>
              </a:ext>
            </a:extLst>
          </p:cNvPr>
          <p:cNvSpPr txBox="1"/>
          <p:nvPr/>
        </p:nvSpPr>
        <p:spPr>
          <a:xfrm>
            <a:off x="1539148" y="4158746"/>
            <a:ext cx="2433679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</a:t>
            </a:r>
            <a:r>
              <a:rPr lang="en-US" sz="1400" dirty="0">
                <a:solidFill>
                  <a:srgbClr val="0033CC"/>
                </a:solidFill>
              </a:rPr>
              <a:t> is a Java program that</a:t>
            </a:r>
          </a:p>
          <a:p>
            <a:pPr algn="ctr"/>
            <a:r>
              <a:rPr lang="en-US" sz="1400" dirty="0">
                <a:solidFill>
                  <a:srgbClr val="0033CC"/>
                </a:solidFill>
              </a:rPr>
              <a:t>provides a main for the</a:t>
            </a:r>
          </a:p>
          <a:p>
            <a:pPr algn="ctr"/>
            <a:r>
              <a:rPr lang="en-US" sz="1400" dirty="0">
                <a:solidFill>
                  <a:srgbClr val="0033CC"/>
                </a:solidFill>
              </a:rPr>
              <a:t>generated lexer and parser.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8BB30A-9376-A849-BE46-8DE65EA4F7AA}"/>
              </a:ext>
            </a:extLst>
          </p:cNvPr>
          <p:cNvSpPr txBox="1"/>
          <p:nvPr/>
        </p:nvSpPr>
        <p:spPr>
          <a:xfrm>
            <a:off x="2224242" y="1251206"/>
            <a:ext cx="469551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grun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='java org.antlr.v4.gui.TestRig'</a:t>
            </a:r>
          </a:p>
        </p:txBody>
      </p:sp>
    </p:spTree>
    <p:extLst>
      <p:ext uri="{BB962C8B-B14F-4D97-AF65-F5344CB8AC3E}">
        <p14:creationId xmlns:p14="http://schemas.microsoft.com/office/powerpoint/2010/main" val="1802138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29CCE-A1D7-504E-B6C4-0FD23E60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Diagram (Command Line)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6763C-8A93-B74D-8920-97181EB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6D1D1B-34C0-084E-B5EB-707779F36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747" y="1564517"/>
            <a:ext cx="3224506" cy="47123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5FC2EA-8403-7042-971B-FE705B887A9F}"/>
              </a:ext>
            </a:extLst>
          </p:cNvPr>
          <p:cNvSpPr txBox="1"/>
          <p:nvPr/>
        </p:nvSpPr>
        <p:spPr>
          <a:xfrm>
            <a:off x="2439044" y="1234464"/>
            <a:ext cx="4265911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java -jar rrd-antlr4-0.1.2.jar Expr.g4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B076C0-AF9F-8D4F-A005-07117DE8DAA9}"/>
              </a:ext>
            </a:extLst>
          </p:cNvPr>
          <p:cNvSpPr txBox="1"/>
          <p:nvPr/>
        </p:nvSpPr>
        <p:spPr>
          <a:xfrm>
            <a:off x="182928" y="3766802"/>
            <a:ext cx="294824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https://github.com/bkiers/rrd-antlr4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6247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ANTLR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134" y="2057415"/>
            <a:ext cx="4591730" cy="201125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96043" y="6172170"/>
            <a:ext cx="1848583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The Definitive ANTLR 4 Reference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by Terence Parr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The Pragmatic Programmers, 2012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4" y="4597997"/>
            <a:ext cx="5394951" cy="143581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754193-CC35-B044-8B4C-F24077780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320994" cy="3413746"/>
          </a:xfrm>
        </p:spPr>
        <p:txBody>
          <a:bodyPr/>
          <a:lstStyle/>
          <a:p>
            <a:r>
              <a:rPr lang="en-US" dirty="0"/>
              <a:t>Generate compiler components based on the .g4 </a:t>
            </a:r>
            <a:r>
              <a:rPr lang="en-US" u="sng" dirty="0"/>
              <a:t>grammar file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Use the generated components on a </a:t>
            </a:r>
            <a:r>
              <a:rPr lang="en-US" u="sng" dirty="0"/>
              <a:t>source file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9571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ANTLR Parse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5029190" cy="478533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u="sng" dirty="0"/>
              <a:t>token stream</a:t>
            </a:r>
            <a:r>
              <a:rPr lang="en-US" dirty="0"/>
              <a:t> is the “pipe” </a:t>
            </a:r>
            <a:br>
              <a:rPr lang="en-US" dirty="0"/>
            </a:br>
            <a:r>
              <a:rPr lang="en-US" dirty="0"/>
              <a:t>between the lexer and the parser.</a:t>
            </a:r>
          </a:p>
          <a:p>
            <a:pPr lvl="4"/>
            <a:endParaRPr lang="en-US" dirty="0"/>
          </a:p>
          <a:p>
            <a:r>
              <a:rPr lang="en-US" dirty="0"/>
              <a:t>Each token object records the start and stop character indexes in the </a:t>
            </a:r>
            <a:r>
              <a:rPr lang="en-US" u="sng" dirty="0"/>
              <a:t>character stream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899" y="1325903"/>
            <a:ext cx="3380734" cy="34109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96043" y="6172170"/>
            <a:ext cx="1848583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The Definitive ANTLR 4 Reference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by Terence Parr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The Pragmatic Programmers, 2012</a:t>
            </a:r>
          </a:p>
        </p:txBody>
      </p:sp>
    </p:spTree>
    <p:extLst>
      <p:ext uri="{BB962C8B-B14F-4D97-AF65-F5344CB8AC3E}">
        <p14:creationId xmlns:p14="http://schemas.microsoft.com/office/powerpoint/2010/main" val="1113236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ANTLR Parse Trees</a:t>
            </a:r>
            <a:r>
              <a:rPr lang="en-US" i="1" dirty="0"/>
              <a:t>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754873" cy="4835525"/>
          </a:xfrm>
        </p:spPr>
        <p:txBody>
          <a:bodyPr/>
          <a:lstStyle/>
          <a:p>
            <a:r>
              <a:rPr lang="en-US" dirty="0"/>
              <a:t>ANTLR generates a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RuleNode</a:t>
            </a:r>
            <a:r>
              <a:rPr lang="en-US" dirty="0"/>
              <a:t> subclass for each grammar rule.</a:t>
            </a:r>
          </a:p>
          <a:p>
            <a:pPr lvl="4"/>
            <a:endParaRPr lang="en-US" dirty="0"/>
          </a:p>
          <a:p>
            <a:r>
              <a:rPr lang="en-US" dirty="0"/>
              <a:t>They are called </a:t>
            </a:r>
            <a:br>
              <a:rPr lang="en-US" dirty="0"/>
            </a:br>
            <a:r>
              <a:rPr lang="en-US" dirty="0">
                <a:solidFill>
                  <a:srgbClr val="B23C00"/>
                </a:solidFill>
              </a:rPr>
              <a:t>context objects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because they </a:t>
            </a:r>
            <a:r>
              <a:rPr lang="en-US" u="sng" dirty="0"/>
              <a:t>record everything</a:t>
            </a:r>
            <a:r>
              <a:rPr lang="en-US" dirty="0"/>
              <a:t> about the </a:t>
            </a:r>
            <a:r>
              <a:rPr lang="en-US" dirty="0">
                <a:solidFill>
                  <a:srgbClr val="B23C00"/>
                </a:solidFill>
              </a:rPr>
              <a:t>recognition phase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of a rule.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899" y="1325903"/>
            <a:ext cx="3380734" cy="34109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96043" y="6172170"/>
            <a:ext cx="1848583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The Definitive ANTLR 4 Reference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by Terence Parr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The Pragmatic Programmers, 2012</a:t>
            </a:r>
          </a:p>
        </p:txBody>
      </p:sp>
    </p:spTree>
    <p:extLst>
      <p:ext uri="{BB962C8B-B14F-4D97-AF65-F5344CB8AC3E}">
        <p14:creationId xmlns:p14="http://schemas.microsoft.com/office/powerpoint/2010/main" val="3665015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ANTLR Parse Trees</a:t>
            </a:r>
            <a:r>
              <a:rPr lang="en-US" i="1" dirty="0"/>
              <a:t>, cont’d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537" y="2522579"/>
            <a:ext cx="5342002" cy="269744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96043" y="6172170"/>
            <a:ext cx="1848583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The Definitive ANTLR 4 Reference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by Terence Parr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The Pragmatic Programmers, 2012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1295401"/>
            <a:ext cx="8046677" cy="94489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charset="0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377950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charset="0"/>
              <a:buChar char="o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827213" indent="-4381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2971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7543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32115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6687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41259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kern="0" dirty="0"/>
              <a:t>The ANTLR-generated parser has corresponding parse tree node class names.</a:t>
            </a:r>
          </a:p>
          <a:p>
            <a:pPr lvl="4" eaLnBrk="1" hangingPunct="1"/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032931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493527"/>
          </a:xfrm>
        </p:spPr>
        <p:txBody>
          <a:bodyPr/>
          <a:lstStyle/>
          <a:p>
            <a:r>
              <a:rPr lang="en-US" dirty="0"/>
              <a:t>An ANTLR-generated parser has </a:t>
            </a:r>
            <a:br>
              <a:rPr lang="en-US" dirty="0"/>
            </a:br>
            <a:r>
              <a:rPr lang="en-US" dirty="0"/>
              <a:t>basic syntax error handling and recovery.</a:t>
            </a:r>
          </a:p>
          <a:p>
            <a:pPr lvl="1"/>
            <a:r>
              <a:rPr lang="en-US" dirty="0"/>
              <a:t>You can improve the error handling.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47657" y="2697488"/>
            <a:ext cx="1048685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193</a:t>
            </a:r>
          </a:p>
          <a:p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= 5</a:t>
            </a:r>
          </a:p>
          <a:p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= 6</a:t>
            </a:r>
          </a:p>
          <a:p>
            <a:r>
              <a:rPr lang="mr-IN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a+b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*2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(1+2)*3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47" y="4140606"/>
            <a:ext cx="8991564" cy="1877437"/>
          </a:xfrm>
          <a:prstGeom prst="rect">
            <a:avLst/>
          </a:prstGeom>
          <a:solidFill>
            <a:srgbClr val="DEF0F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Parse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tree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Lisp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format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):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prog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stat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expr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193) \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) 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stat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= (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expr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5) \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) 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stat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= (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expr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6) \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) 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stat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expr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( (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expr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expr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) + (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expr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expr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) * (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expr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2))) </a:t>
            </a:r>
            <a:r>
              <a:rPr lang="mr-IN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sz="14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missing</a:t>
            </a:r>
            <a:r>
              <a:rPr lang="mr-IN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')'&gt;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) \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) 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stat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expr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expr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( (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expr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expr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1) + (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expr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2)) )) * (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expr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3)) \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))</a:t>
            </a:r>
          </a:p>
          <a:p>
            <a:r>
              <a:rPr lang="mr-IN" sz="14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line</a:t>
            </a:r>
            <a:r>
              <a:rPr lang="mr-IN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4:6 </a:t>
            </a:r>
            <a:r>
              <a:rPr lang="mr-IN" sz="14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missing</a:t>
            </a:r>
            <a:r>
              <a:rPr lang="mr-IN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')' </a:t>
            </a:r>
            <a:r>
              <a:rPr lang="mr-IN" sz="14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at</a:t>
            </a:r>
            <a:r>
              <a:rPr lang="mr-IN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'\</a:t>
            </a:r>
            <a:r>
              <a:rPr lang="mr-IN" sz="14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21327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Ambiguities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44893"/>
          </a:xfrm>
        </p:spPr>
        <p:txBody>
          <a:bodyPr/>
          <a:lstStyle/>
          <a:p>
            <a:r>
              <a:rPr lang="en-US" dirty="0"/>
              <a:t>Is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f()</a:t>
            </a:r>
            <a:r>
              <a:rPr lang="en-US" dirty="0"/>
              <a:t> a function call as a standalone </a:t>
            </a:r>
            <a:r>
              <a:rPr lang="en-US" u="sng" dirty="0"/>
              <a:t>statement</a:t>
            </a:r>
            <a:r>
              <a:rPr lang="en-US" dirty="0"/>
              <a:t>, or a function call in an </a:t>
            </a:r>
            <a:r>
              <a:rPr lang="en-US" u="sng" dirty="0"/>
              <a:t>expression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45355" y="2331732"/>
            <a:ext cx="2653290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stat: expr ';'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| ID '(' ')' ';'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expr: ID '(' ')' 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| INT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778" y="4343390"/>
            <a:ext cx="3124443" cy="14221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96043" y="6172170"/>
            <a:ext cx="1848583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The Definitive ANTLR 4 Reference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by Terence Parr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The Pragmatic Programmers, 2012</a:t>
            </a:r>
          </a:p>
        </p:txBody>
      </p:sp>
    </p:spTree>
    <p:extLst>
      <p:ext uri="{BB962C8B-B14F-4D97-AF65-F5344CB8AC3E}">
        <p14:creationId xmlns:p14="http://schemas.microsoft.com/office/powerpoint/2010/main" val="2364409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Ambiguities</a:t>
            </a:r>
            <a:r>
              <a:rPr lang="en-US" i="1" dirty="0"/>
              <a:t>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785330"/>
          </a:xfrm>
        </p:spPr>
        <p:txBody>
          <a:bodyPr/>
          <a:lstStyle/>
          <a:p>
            <a:r>
              <a:rPr lang="en-US" dirty="0"/>
              <a:t>Is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begin</a:t>
            </a:r>
            <a:r>
              <a:rPr lang="en-US" dirty="0"/>
              <a:t> a reserved word or an identifier?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ANTLR resolves an ambiguity by choosing </a:t>
            </a:r>
            <a:br>
              <a:rPr lang="en-US" dirty="0"/>
            </a:br>
            <a:r>
              <a:rPr lang="en-US" dirty="0"/>
              <a:t>the </a:t>
            </a:r>
            <a:r>
              <a:rPr lang="en-US" u="sng" dirty="0"/>
              <a:t>first alternative</a:t>
            </a:r>
            <a:r>
              <a:rPr lang="en-US" dirty="0"/>
              <a:t> in the grammar.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30501" y="1965976"/>
            <a:ext cx="2282997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BEGIN </a:t>
            </a:r>
            <a:r>
              <a:rPr lang="en-US" b="1">
                <a:latin typeface="Courier New" charset="0"/>
                <a:ea typeface="Courier New" charset="0"/>
                <a:cs typeface="Courier New" charset="0"/>
              </a:rPr>
              <a:t>: 'begin'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ID    : [a-z]+  ;</a:t>
            </a:r>
          </a:p>
        </p:txBody>
      </p:sp>
    </p:spTree>
    <p:extLst>
      <p:ext uri="{BB962C8B-B14F-4D97-AF65-F5344CB8AC3E}">
        <p14:creationId xmlns:p14="http://schemas.microsoft.com/office/powerpoint/2010/main" val="368889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ANTLR Grammar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40" y="1418998"/>
            <a:ext cx="5125121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grammar Expr;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program: statement+ 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 : expr NEWLINE             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| IDENTIFER '=' expr NEWLINE     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| NEWLINE                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;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expr: expr ('*'|'/') expr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| expr ('+'|'-') expr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| INTEGER                 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| IDENTIFER               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| '(' expr ')'      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;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IDENTIFER : [a-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-Z]+ ;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   : [0-9]+ 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NEWLINE   : '\r'? '\n' ;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WS : [ \t]+ -&gt; skip 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9100" y="1249721"/>
            <a:ext cx="880241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Expr.g4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9364" y="2697488"/>
            <a:ext cx="936475" cy="1169551"/>
          </a:xfrm>
          <a:prstGeom prst="rect">
            <a:avLst/>
          </a:prstGeom>
          <a:solidFill>
            <a:srgbClr val="DEF0F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193</a:t>
            </a:r>
          </a:p>
          <a:p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= 5</a:t>
            </a:r>
          </a:p>
          <a:p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= 6</a:t>
            </a:r>
          </a:p>
          <a:p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a+b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*2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(1+2)*3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3706" y="2528211"/>
            <a:ext cx="90441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input.txt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BA461A-2D7A-A342-9B6E-D7A1A6416CF9}"/>
              </a:ext>
            </a:extLst>
          </p:cNvPr>
          <p:cNvSpPr txBox="1"/>
          <p:nvPr/>
        </p:nvSpPr>
        <p:spPr>
          <a:xfrm>
            <a:off x="3667930" y="4883277"/>
            <a:ext cx="1837362" cy="200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0033CC"/>
                </a:solidFill>
              </a:rPr>
              <a:t>One or more lower- or upper-case letters.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8DD734-1D55-5146-9305-78394554E2AE}"/>
              </a:ext>
            </a:extLst>
          </p:cNvPr>
          <p:cNvSpPr txBox="1"/>
          <p:nvPr/>
        </p:nvSpPr>
        <p:spPr>
          <a:xfrm>
            <a:off x="3667930" y="5085514"/>
            <a:ext cx="950901" cy="200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0033CC"/>
                </a:solidFill>
              </a:rPr>
              <a:t>One or more digits.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F8CCEF-8A7F-AD41-91D1-2CC18C88028E}"/>
              </a:ext>
            </a:extLst>
          </p:cNvPr>
          <p:cNvSpPr txBox="1"/>
          <p:nvPr/>
        </p:nvSpPr>
        <p:spPr>
          <a:xfrm>
            <a:off x="3668256" y="5284615"/>
            <a:ext cx="3222357" cy="200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0033CC"/>
                </a:solidFill>
              </a:rPr>
              <a:t>The line-feed character optionally preceded by the carriage-return character.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4AF3D-324C-9C43-8CAA-C4955A72C93C}"/>
              </a:ext>
            </a:extLst>
          </p:cNvPr>
          <p:cNvSpPr txBox="1"/>
          <p:nvPr/>
        </p:nvSpPr>
        <p:spPr>
          <a:xfrm>
            <a:off x="3667930" y="1874537"/>
            <a:ext cx="1183337" cy="200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0033CC"/>
                </a:solidFill>
              </a:rPr>
              <a:t>One or more statements.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912789-847D-9F4C-9A4B-C00473E91F42}"/>
              </a:ext>
            </a:extLst>
          </p:cNvPr>
          <p:cNvSpPr txBox="1"/>
          <p:nvPr/>
        </p:nvSpPr>
        <p:spPr>
          <a:xfrm>
            <a:off x="3667930" y="5736655"/>
            <a:ext cx="1301959" cy="200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0033CC"/>
                </a:solidFill>
              </a:rPr>
              <a:t>Skip whitespace characters.</a:t>
            </a:r>
          </a:p>
        </p:txBody>
      </p:sp>
    </p:spTree>
    <p:extLst>
      <p:ext uri="{BB962C8B-B14F-4D97-AF65-F5344CB8AC3E}">
        <p14:creationId xmlns:p14="http://schemas.microsoft.com/office/powerpoint/2010/main" val="4143807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5AE3C-39F3-7342-B0F8-56259A7A3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Visitor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5B51-02E2-044F-B4D1-1D34C92F0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ANTLR to generate the </a:t>
            </a:r>
            <a:br>
              <a:rPr lang="en-US" dirty="0"/>
            </a:br>
            <a:r>
              <a:rPr lang="en-US" u="sng" dirty="0"/>
              <a:t>visitor interface</a:t>
            </a:r>
            <a:r>
              <a:rPr lang="en-US" dirty="0"/>
              <a:t> for our back end.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By default, it generates the </a:t>
            </a:r>
            <a:r>
              <a:rPr lang="en-US" u="sng" dirty="0"/>
              <a:t>listener interface</a:t>
            </a:r>
            <a:br>
              <a:rPr lang="en-US" dirty="0"/>
            </a:br>
            <a:r>
              <a:rPr lang="en-US" dirty="0"/>
              <a:t>which we won’t use in this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CEE1-1D8F-204B-9FEE-0665177D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76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5AE3C-39F3-7342-B0F8-56259A7A3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Visitor Interface</a:t>
            </a:r>
            <a:r>
              <a:rPr lang="en-US" i="1" dirty="0"/>
              <a:t>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5B51-02E2-044F-B4D1-1D34C92F0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676405"/>
          </a:xfrm>
        </p:spPr>
        <p:txBody>
          <a:bodyPr/>
          <a:lstStyle/>
          <a:p>
            <a:r>
              <a:rPr lang="en-US" dirty="0"/>
              <a:t>Specify “visitor” and “no listener” when you run ANTLR to generate components.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Command line: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CEE1-1D8F-204B-9FEE-0665177D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9621C-19AD-664F-868B-C0DC9260E592}"/>
              </a:ext>
            </a:extLst>
          </p:cNvPr>
          <p:cNvSpPr txBox="1"/>
          <p:nvPr/>
        </p:nvSpPr>
        <p:spPr>
          <a:xfrm>
            <a:off x="237319" y="3755039"/>
            <a:ext cx="8669361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ANTLR-</a:t>
            </a:r>
            <a:r>
              <a:rPr lang="en-US" sz="14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ExprTestJava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antlr4 -no-listener -visitor Expr.g4</a:t>
            </a:r>
          </a:p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ANTLR-</a:t>
            </a:r>
            <a:r>
              <a:rPr lang="en-US" sz="14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ExprTestJava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Expr.g4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Expr.tokens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ExprLexer.interp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ExprLexer.tokens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ExprParser.java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input.txt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Expr.interp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ExprBaseVisitor.java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ExprLexer.java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ExprMain.java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ExprVisitor.java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63F152-6A95-884C-9EDE-9F44B8DB4C13}"/>
              </a:ext>
            </a:extLst>
          </p:cNvPr>
          <p:cNvSpPr txBox="1"/>
          <p:nvPr/>
        </p:nvSpPr>
        <p:spPr>
          <a:xfrm>
            <a:off x="774324" y="3234636"/>
            <a:ext cx="7595349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antlr4='java -jar /Users/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rmak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/ANTLR-4.8/antlr-4.8-complete.jar'</a:t>
            </a:r>
          </a:p>
        </p:txBody>
      </p:sp>
    </p:spTree>
    <p:extLst>
      <p:ext uri="{BB962C8B-B14F-4D97-AF65-F5344CB8AC3E}">
        <p14:creationId xmlns:p14="http://schemas.microsoft.com/office/powerpoint/2010/main" val="619003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5AE3C-39F3-7342-B0F8-56259A7A3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Visitor Interface</a:t>
            </a:r>
            <a:r>
              <a:rPr lang="en-US" i="1" dirty="0"/>
              <a:t>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5B51-02E2-044F-B4D1-1D34C92F0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407917"/>
          </a:xfrm>
        </p:spPr>
        <p:txBody>
          <a:bodyPr/>
          <a:lstStyle/>
          <a:p>
            <a:r>
              <a:rPr lang="en-US" dirty="0"/>
              <a:t>Specify “visitor” and “no listener” when you run ANTLR to generate components.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Eclipse </a:t>
            </a:r>
            <a:br>
              <a:rPr lang="en-US" dirty="0"/>
            </a:br>
            <a:r>
              <a:rPr lang="en-US" dirty="0"/>
              <a:t>(project </a:t>
            </a:r>
            <a:br>
              <a:rPr lang="en-US" dirty="0"/>
            </a:br>
            <a:r>
              <a:rPr lang="en-US" dirty="0"/>
              <a:t>properties):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CEE1-1D8F-204B-9FEE-0665177D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175A66-F50D-C043-A1ED-EA633C5A9B76}"/>
              </a:ext>
            </a:extLst>
          </p:cNvPr>
          <p:cNvGrpSpPr/>
          <p:nvPr/>
        </p:nvGrpSpPr>
        <p:grpSpPr>
          <a:xfrm>
            <a:off x="3108976" y="2331732"/>
            <a:ext cx="5896079" cy="4389072"/>
            <a:chOff x="3108976" y="2331732"/>
            <a:chExt cx="5896079" cy="4389072"/>
          </a:xfrm>
        </p:grpSpPr>
        <p:pic>
          <p:nvPicPr>
            <p:cNvPr id="11" name="Picture 1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942592D-D7EC-7E42-B03B-0AA8BD5CD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8976" y="2331732"/>
              <a:ext cx="5896079" cy="4389072"/>
            </a:xfrm>
            <a:prstGeom prst="rect">
              <a:avLst/>
            </a:prstGeom>
          </p:spPr>
        </p:pic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D9C169B2-5B33-5940-AAB8-314B7234DE45}"/>
                </a:ext>
              </a:extLst>
            </p:cNvPr>
            <p:cNvSpPr/>
            <p:nvPr/>
          </p:nvSpPr>
          <p:spPr bwMode="auto">
            <a:xfrm>
              <a:off x="6857975" y="4800585"/>
              <a:ext cx="640073" cy="457195"/>
            </a:xfrm>
            <a:prstGeom prst="leftArrow">
              <a:avLst/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0316D24C-4E5C-4840-BC6E-4D314FF2AA18}"/>
                </a:ext>
              </a:extLst>
            </p:cNvPr>
            <p:cNvSpPr/>
            <p:nvPr/>
          </p:nvSpPr>
          <p:spPr bwMode="auto">
            <a:xfrm>
              <a:off x="4993563" y="4287639"/>
              <a:ext cx="274317" cy="274317"/>
            </a:xfrm>
            <a:prstGeom prst="downArrow">
              <a:avLst/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892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A2769-2E1C-1440-9A09-CAE16392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ExprVisitor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EA83A-DEA4-474F-8DA2-29BFE6DC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8681BE-2B0F-6A48-8013-0780623AA6EC}"/>
              </a:ext>
            </a:extLst>
          </p:cNvPr>
          <p:cNvSpPr txBox="1"/>
          <p:nvPr/>
        </p:nvSpPr>
        <p:spPr>
          <a:xfrm>
            <a:off x="291020" y="1403741"/>
            <a:ext cx="8561959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Generated from Expr.g4 by ANTLR 4.8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org.antlr.v4.runtime.tree.ParseTreeVisitor;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* This interface defines a complete generic visitor for a parse tree produced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* by {@link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ExprParser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* @param &lt;T&gt; The return type of the visit operation. Use {@link Void} for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* operations with no return type.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ExprVisitor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extends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ParseTreeVisitor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visitProgram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ExprParser.ProgramContext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visitStatement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ExprParser.StatementContext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visitExpr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ExprParser.ExprContext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D2678-13D4-D445-A049-0A8A8698513A}"/>
              </a:ext>
            </a:extLst>
          </p:cNvPr>
          <p:cNvSpPr txBox="1"/>
          <p:nvPr/>
        </p:nvSpPr>
        <p:spPr>
          <a:xfrm>
            <a:off x="7093735" y="1234464"/>
            <a:ext cx="1593065" cy="338554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ExprVisitor.java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B40E58-0CD9-0F4D-86ED-D025E0B039C8}"/>
              </a:ext>
            </a:extLst>
          </p:cNvPr>
          <p:cNvSpPr txBox="1"/>
          <p:nvPr/>
        </p:nvSpPr>
        <p:spPr>
          <a:xfrm>
            <a:off x="6217902" y="4055472"/>
            <a:ext cx="257955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33CC"/>
                </a:solidFill>
              </a:rPr>
              <a:t>You can think of each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solidFill>
                  <a:srgbClr val="0033CC"/>
                </a:solidFill>
              </a:rPr>
              <a:t> as</a:t>
            </a:r>
          </a:p>
          <a:p>
            <a:r>
              <a:rPr lang="en-US" sz="1400" dirty="0">
                <a:solidFill>
                  <a:srgbClr val="0033CC"/>
                </a:solidFill>
              </a:rPr>
              <a:t>a pointer to a </a:t>
            </a:r>
            <a:r>
              <a:rPr lang="en-US" sz="1400" u="sng" dirty="0">
                <a:solidFill>
                  <a:srgbClr val="0033CC"/>
                </a:solidFill>
              </a:rPr>
              <a:t>parse tree node</a:t>
            </a:r>
            <a:r>
              <a:rPr lang="en-US" sz="1400" dirty="0">
                <a:solidFill>
                  <a:srgbClr val="0033CC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EC8C06-2790-2047-8D25-032836548FF5}"/>
              </a:ext>
            </a:extLst>
          </p:cNvPr>
          <p:cNvSpPr txBox="1"/>
          <p:nvPr/>
        </p:nvSpPr>
        <p:spPr>
          <a:xfrm>
            <a:off x="3108976" y="4800585"/>
            <a:ext cx="4480511" cy="1785104"/>
          </a:xfrm>
          <a:prstGeom prst="rect">
            <a:avLst/>
          </a:prstGeom>
          <a:solidFill>
            <a:srgbClr val="D7FFF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expr NEWLINE                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| IDENTIFER '=' expr NEWLINE        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| NEWLINE                   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;</a:t>
            </a:r>
            <a:b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expr ('*'|'/') expr   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 | expr ('+'|'-') expr   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 | INTEGER                    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 | IDENTIFER                  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 | '(' expr ')'         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 ;</a:t>
            </a:r>
          </a:p>
        </p:txBody>
      </p:sp>
    </p:spTree>
    <p:extLst>
      <p:ext uri="{BB962C8B-B14F-4D97-AF65-F5344CB8AC3E}">
        <p14:creationId xmlns:p14="http://schemas.microsoft.com/office/powerpoint/2010/main" val="2177053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100C7-D84B-5E4A-87CB-4213B417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Base Visitor 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ExprBaseVisitor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5767D-AE6B-7244-BF1C-1B0B732E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8E989-5A7F-8E4B-B8B7-64B5E16FC40E}"/>
              </a:ext>
            </a:extLst>
          </p:cNvPr>
          <p:cNvSpPr txBox="1"/>
          <p:nvPr/>
        </p:nvSpPr>
        <p:spPr>
          <a:xfrm>
            <a:off x="424082" y="1257955"/>
            <a:ext cx="7622600" cy="5447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Generated from Expr.g4 by ANTLR 4.8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org.antlr.v4.runtime.tree.AbstractParseTreeVisitor;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* This class provides an empty implementation of {@link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ExprVisitor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* which can be extended to create a visitor which only needs to handle a subset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* of the available methods.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*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* @param &lt;T&gt; The return type of the visit operation. Use {@link Void} for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* operations with no return type.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*/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ExprBaseVisitor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extends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AbstractParseTreeVisitor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 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implements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ExprVisitor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 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 public T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visitProgram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ExprParser.ProgramContext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 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    return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visitChildren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 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 public T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visitStatement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ExprParser.StatementContext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 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    return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visitChildren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 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 public T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visitExpr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ExprParser.ExprContext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 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    return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visitChildren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 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C8166F-5B03-574D-AC4F-9F8947982556}"/>
              </a:ext>
            </a:extLst>
          </p:cNvPr>
          <p:cNvSpPr txBox="1"/>
          <p:nvPr/>
        </p:nvSpPr>
        <p:spPr>
          <a:xfrm>
            <a:off x="6307203" y="1417342"/>
            <a:ext cx="2059538" cy="338554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ExprBaseVisitor.java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304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47D1-C372-5341-9F73-4288296A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Base Visitor Class</a:t>
            </a:r>
            <a:r>
              <a:rPr lang="en-US" i="1" dirty="0"/>
              <a:t>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56FF3-8F35-6142-ADF9-75ECECB30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default visit method in the base visitor class 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ExprBaseVisitor</a:t>
            </a:r>
            <a:r>
              <a:rPr lang="en-US" dirty="0"/>
              <a:t> simply visits </a:t>
            </a:r>
            <a:br>
              <a:rPr lang="en-US" dirty="0"/>
            </a:br>
            <a:r>
              <a:rPr lang="en-US" dirty="0"/>
              <a:t>the parse tree node’s children.</a:t>
            </a:r>
          </a:p>
          <a:p>
            <a:pPr lvl="1"/>
            <a:r>
              <a:rPr lang="en-US" dirty="0"/>
              <a:t>If the node has no children, then nothing happens.</a:t>
            </a:r>
          </a:p>
          <a:p>
            <a:pPr lvl="1"/>
            <a:r>
              <a:rPr lang="en-US" dirty="0"/>
              <a:t>So all the default methods accomplish is to </a:t>
            </a:r>
            <a:br>
              <a:rPr lang="en-US" dirty="0"/>
            </a:br>
            <a:r>
              <a:rPr lang="en-US" dirty="0"/>
              <a:t>visit each node of the tree and nothing else.</a:t>
            </a:r>
          </a:p>
          <a:p>
            <a:pPr lvl="4"/>
            <a:endParaRPr lang="en-US" dirty="0"/>
          </a:p>
          <a:p>
            <a:r>
              <a:rPr lang="en-US" dirty="0"/>
              <a:t>Therefore, to do real work in the back end, we must create a </a:t>
            </a:r>
            <a:r>
              <a:rPr lang="en-US" u="sng" dirty="0"/>
              <a:t>subclass</a:t>
            </a:r>
            <a:r>
              <a:rPr lang="en-US" dirty="0"/>
              <a:t> of 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ExprBaseVisitor</a:t>
            </a:r>
            <a:r>
              <a:rPr lang="en-US" dirty="0"/>
              <a:t> where we </a:t>
            </a:r>
            <a:r>
              <a:rPr lang="en-US" u="sng" dirty="0"/>
              <a:t>override</a:t>
            </a:r>
            <a:r>
              <a:rPr lang="en-US" dirty="0"/>
              <a:t> the default visit methods.</a:t>
            </a:r>
          </a:p>
          <a:p>
            <a:pPr lvl="1"/>
            <a:r>
              <a:rPr lang="en-US" dirty="0"/>
              <a:t>ANTLR has created a </a:t>
            </a:r>
            <a:r>
              <a:rPr lang="en-US" u="sng" dirty="0"/>
              <a:t>framework</a:t>
            </a:r>
            <a:r>
              <a:rPr lang="en-US" dirty="0"/>
              <a:t> for our back end.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BD15F-C0A3-A044-A9E1-8DD7AACC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5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CCC81B-344F-4946-B169-C0CEA54C37FB}"/>
              </a:ext>
            </a:extLst>
          </p:cNvPr>
          <p:cNvSpPr txBox="1"/>
          <p:nvPr/>
        </p:nvSpPr>
        <p:spPr>
          <a:xfrm>
            <a:off x="3657610" y="4140603"/>
            <a:ext cx="4480512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expr NEWLINE             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| IDENTIFER '=' expr NEWLINE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| NEWLINE                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;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expr ('*'|'/') expr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 | expr ('+'|'-') expr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 | INTEGER                 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 | IDENTIFER               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 | '(' expr ')'      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 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35333-A864-C34F-AA46-76FE9A28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Base Visitor Class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1D20-81D0-6549-BDD1-F74CB9BCE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3230868"/>
          </a:xfrm>
        </p:spPr>
        <p:txBody>
          <a:bodyPr/>
          <a:lstStyle/>
          <a:p>
            <a:r>
              <a:rPr lang="en-US" dirty="0"/>
              <a:t>ANTLR generated a </a:t>
            </a:r>
            <a:r>
              <a:rPr lang="en-US" u="sng" dirty="0"/>
              <a:t>separate visit method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for each production rule:</a:t>
            </a:r>
          </a:p>
          <a:p>
            <a:pPr lvl="1"/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visitProgram</a:t>
            </a:r>
            <a:endParaRPr lang="en-US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visitStatement</a:t>
            </a:r>
            <a:endParaRPr lang="en-US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visitExpr</a:t>
            </a:r>
            <a:endParaRPr lang="en-US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But that’s too “course” since some rules have </a:t>
            </a:r>
            <a:r>
              <a:rPr lang="en-US" u="sng" dirty="0"/>
              <a:t>multiple options</a:t>
            </a:r>
            <a:r>
              <a:rPr lang="en-US" dirty="0"/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A958A-8DB9-AD4B-A499-CA6C17EA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20BA3E-A28B-6846-A40D-70A7EAE03B69}"/>
              </a:ext>
            </a:extLst>
          </p:cNvPr>
          <p:cNvSpPr txBox="1"/>
          <p:nvPr/>
        </p:nvSpPr>
        <p:spPr>
          <a:xfrm>
            <a:off x="7075002" y="6433326"/>
            <a:ext cx="880241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Expr.g4</a:t>
            </a:r>
          </a:p>
        </p:txBody>
      </p:sp>
    </p:spTree>
    <p:extLst>
      <p:ext uri="{BB962C8B-B14F-4D97-AF65-F5344CB8AC3E}">
        <p14:creationId xmlns:p14="http://schemas.microsoft.com/office/powerpoint/2010/main" val="787602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E9DBA-76F6-4642-8893-30076353C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Labeled Production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49D73-6A5F-4C46-B61F-27770DD87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944892"/>
          </a:xfrm>
        </p:spPr>
        <p:txBody>
          <a:bodyPr/>
          <a:lstStyle/>
          <a:p>
            <a:r>
              <a:rPr lang="en-US" dirty="0"/>
              <a:t>Add a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/>
              <a:t> </a:t>
            </a:r>
            <a:r>
              <a:rPr lang="en-US" u="sng" dirty="0"/>
              <a:t>label</a:t>
            </a:r>
            <a:r>
              <a:rPr lang="en-US" dirty="0"/>
              <a:t> to each rule option and</a:t>
            </a:r>
            <a:br>
              <a:rPr lang="en-US" dirty="0"/>
            </a:br>
            <a:r>
              <a:rPr lang="en-US" dirty="0"/>
              <a:t>rerun ANTLR to generate a new parser: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57263-A3D6-7847-9781-D6733B3C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088600-7ACD-2A46-B7CF-0C34FA75E654}"/>
              </a:ext>
            </a:extLst>
          </p:cNvPr>
          <p:cNvSpPr txBox="1"/>
          <p:nvPr/>
        </p:nvSpPr>
        <p:spPr>
          <a:xfrm>
            <a:off x="1902038" y="2514610"/>
            <a:ext cx="5339923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grammar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ExprLabeled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statement+ ;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expr NEWLINE               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| IDENTIFER '=' expr NEWLINE 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assign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| NEWLINE                    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empty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expr ('*'|'/') expr 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mulDiv</a:t>
            </a:r>
            <a:endParaRPr lang="en-U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| expr ('+'|'-') expr 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addSub</a:t>
            </a:r>
            <a:endParaRPr lang="en-U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| INTEGER             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| IDENTIFER           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id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| '(' expr ')'        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parens</a:t>
            </a:r>
            <a:endParaRPr lang="en-U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A2C43F-F5F0-464D-A84E-79BEB006DD75}"/>
              </a:ext>
            </a:extLst>
          </p:cNvPr>
          <p:cNvSpPr txBox="1"/>
          <p:nvPr/>
        </p:nvSpPr>
        <p:spPr>
          <a:xfrm>
            <a:off x="6126463" y="4251951"/>
            <a:ext cx="155683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These are </a:t>
            </a:r>
            <a:r>
              <a:rPr lang="en-US" sz="1400" u="sng" dirty="0">
                <a:solidFill>
                  <a:srgbClr val="C00000"/>
                </a:solidFill>
              </a:rPr>
              <a:t>labels</a:t>
            </a:r>
            <a:r>
              <a:rPr lang="en-US" sz="1400" dirty="0">
                <a:solidFill>
                  <a:srgbClr val="C00000"/>
                </a:solidFill>
              </a:rPr>
              <a:t>,</a:t>
            </a:r>
          </a:p>
          <a:p>
            <a:r>
              <a:rPr lang="en-US" sz="1400" dirty="0">
                <a:solidFill>
                  <a:srgbClr val="C00000"/>
                </a:solidFill>
              </a:rPr>
              <a:t>not comments!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40880E-7BF4-A34E-8273-3AF51E38D345}"/>
              </a:ext>
            </a:extLst>
          </p:cNvPr>
          <p:cNvSpPr txBox="1"/>
          <p:nvPr/>
        </p:nvSpPr>
        <p:spPr>
          <a:xfrm>
            <a:off x="5486390" y="5669320"/>
            <a:ext cx="1619354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ExprLabeled.g4</a:t>
            </a:r>
          </a:p>
        </p:txBody>
      </p:sp>
    </p:spTree>
    <p:extLst>
      <p:ext uri="{BB962C8B-B14F-4D97-AF65-F5344CB8AC3E}">
        <p14:creationId xmlns:p14="http://schemas.microsoft.com/office/powerpoint/2010/main" val="2772618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7CFB-0720-AF41-889B-A026AB8C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ExprLabeledVisitor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FB699-6A8F-C946-9616-5BA62C71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C988C8-A093-8A43-8A26-C97361BA0966}"/>
              </a:ext>
            </a:extLst>
          </p:cNvPr>
          <p:cNvSpPr txBox="1"/>
          <p:nvPr/>
        </p:nvSpPr>
        <p:spPr>
          <a:xfrm>
            <a:off x="881726" y="1381978"/>
            <a:ext cx="7380547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Generated from ExprLabeled.g4 by ANTLR 4.8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org.antlr.v4.runtime.tree.ParseTreeVisitor;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ExprLabeledVisitor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extends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ParseTreeVisitor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visitProgram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ExprLabeledParser.ProgramContext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visitPrint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ExprLabeledParser.PrintContext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visitAssign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ExprLabeledParser.AssignContext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visitEmpty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ExprLabeledParser.EmptyContext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visitParens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ExprLabeledParser.ParensContext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visitAddSub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ExprLabeledParser.AddSubContext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ExprLabeledParser.IdContext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ExprLabeledParser.IntContext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visitMulDiv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ExprLabeledParser.MulDivContext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7A54AD-72E9-7D43-9E0A-558C0FC30EA6}"/>
              </a:ext>
            </a:extLst>
          </p:cNvPr>
          <p:cNvSpPr txBox="1"/>
          <p:nvPr/>
        </p:nvSpPr>
        <p:spPr>
          <a:xfrm>
            <a:off x="6126463" y="1212701"/>
            <a:ext cx="2320828" cy="338554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ExprLabeledVisitor.java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F65D7-ACB3-E745-A9DF-29ACD9958A27}"/>
              </a:ext>
            </a:extLst>
          </p:cNvPr>
          <p:cNvSpPr txBox="1"/>
          <p:nvPr/>
        </p:nvSpPr>
        <p:spPr>
          <a:xfrm>
            <a:off x="2743220" y="4498831"/>
            <a:ext cx="4031873" cy="2192908"/>
          </a:xfrm>
          <a:prstGeom prst="rect">
            <a:avLst/>
          </a:prstGeom>
          <a:solidFill>
            <a:srgbClr val="D7FFF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: statement+ ;</a:t>
            </a:r>
            <a:b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expr NEWLINE                </a:t>
            </a:r>
            <a:r>
              <a:rPr lang="en-US" sz="105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</a:t>
            </a:r>
          </a:p>
          <a:p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| IDENTIFER '=' expr NEWLINE  </a:t>
            </a:r>
            <a:r>
              <a:rPr lang="en-US" sz="105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assign</a:t>
            </a:r>
          </a:p>
          <a:p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| NEWLINE                     </a:t>
            </a:r>
            <a:r>
              <a:rPr lang="en-US" sz="105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empty</a:t>
            </a:r>
          </a:p>
          <a:p>
            <a:r>
              <a:rPr lang="en-US" sz="105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;</a:t>
            </a:r>
          </a:p>
          <a:p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expr ('*'|'/') expr  </a:t>
            </a:r>
            <a:r>
              <a:rPr lang="en-US" sz="105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05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mulDiv</a:t>
            </a:r>
            <a:endParaRPr lang="en-US" sz="105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| expr ('+'|'-') expr  </a:t>
            </a:r>
            <a:r>
              <a:rPr lang="en-US" sz="105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05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addSub</a:t>
            </a:r>
            <a:endParaRPr lang="en-US" sz="105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| INTEGER              </a:t>
            </a:r>
            <a:r>
              <a:rPr lang="en-US" sz="105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int</a:t>
            </a:r>
          </a:p>
          <a:p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| IDENTIFER            </a:t>
            </a:r>
            <a:r>
              <a:rPr lang="en-US" sz="105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id</a:t>
            </a:r>
          </a:p>
          <a:p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| '(' expr ')'         </a:t>
            </a:r>
            <a:r>
              <a:rPr lang="en-US" sz="105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05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parens</a:t>
            </a:r>
            <a:endParaRPr lang="en-US" sz="105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;</a:t>
            </a:r>
          </a:p>
        </p:txBody>
      </p:sp>
    </p:spTree>
    <p:extLst>
      <p:ext uri="{BB962C8B-B14F-4D97-AF65-F5344CB8AC3E}">
        <p14:creationId xmlns:p14="http://schemas.microsoft.com/office/powerpoint/2010/main" val="4139273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766B-732B-C742-B934-65EAA26D3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ExprLabeledBaseVisitor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528E5-B89E-0847-9CB3-EF3418CF9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44893"/>
          </a:xfrm>
        </p:spPr>
        <p:txBody>
          <a:bodyPr/>
          <a:lstStyle/>
          <a:p>
            <a:r>
              <a:rPr lang="en-US" dirty="0"/>
              <a:t>As before, the </a:t>
            </a:r>
            <a:r>
              <a:rPr lang="en-US" u="sng" dirty="0"/>
              <a:t>default implementation</a:t>
            </a:r>
            <a:r>
              <a:rPr lang="en-US" dirty="0"/>
              <a:t> of </a:t>
            </a:r>
            <a:br>
              <a:rPr lang="en-US" dirty="0"/>
            </a:br>
            <a:r>
              <a:rPr lang="en-US" dirty="0"/>
              <a:t>each method is to visit the node’s children.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6B3EF-4C2B-0544-BFE0-C9F21FB8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9C263B-59B3-FE4D-8A83-D3FB10FD31AE}"/>
              </a:ext>
            </a:extLst>
          </p:cNvPr>
          <p:cNvSpPr txBox="1"/>
          <p:nvPr/>
        </p:nvSpPr>
        <p:spPr>
          <a:xfrm>
            <a:off x="457200" y="2240293"/>
            <a:ext cx="8239756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Generated from ExprLabeled.g4 by ANTLR 4.8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org.antlr.v4.runtime.tree.AbstractParseTreeVisitor;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ExprLabeledBaseVisitor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extends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AbstractParseTreeVisitor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implements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ExprLabeledVisitor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 public T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visitProgram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ExprLabeledParser.ProgramContext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    return 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visitChildren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 public T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visitPrint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ExprLabeledParser.PrintContext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    return 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visitChildren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71D928-7235-1A4A-8F71-98253658EEFC}"/>
              </a:ext>
            </a:extLst>
          </p:cNvPr>
          <p:cNvSpPr txBox="1"/>
          <p:nvPr/>
        </p:nvSpPr>
        <p:spPr>
          <a:xfrm>
            <a:off x="6217902" y="5721675"/>
            <a:ext cx="2787301" cy="338554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ExprLabeledBaseVisitor.java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01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Java Main Program for ANTLR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6924" y="1183339"/>
            <a:ext cx="7810151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org.antlr.v4.runtime.*;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org.antlr.v4.runtime.tree.*;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java.io.FileInputStream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java.io.IOException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ExprMain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static void main(String[]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String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sourceFileName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source = null;  // input stream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CharStream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chars = null;        // character stream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try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sourceFileName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    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CharStreams.fromStream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catch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("Source file error: "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sourceFileName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System.exit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(-1);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17171" y="1332681"/>
            <a:ext cx="1483098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ExprMain.java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89487" y="6382250"/>
            <a:ext cx="731290" cy="338554"/>
          </a:xfrm>
          <a:prstGeom prst="rect">
            <a:avLst/>
          </a:prstGeom>
          <a:noFill/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B23C00"/>
                </a:solidFill>
              </a:rPr>
              <a:t>Demo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BDD161-29F5-DB4F-A9BA-F515A06302DB}"/>
              </a:ext>
            </a:extLst>
          </p:cNvPr>
          <p:cNvSpPr txBox="1"/>
          <p:nvPr/>
        </p:nvSpPr>
        <p:spPr>
          <a:xfrm>
            <a:off x="6902224" y="4396677"/>
            <a:ext cx="1693092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33CC"/>
                </a:solidFill>
              </a:rPr>
              <a:t>Create the input stream.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04EA2D-CE8E-804A-B3EF-9FD6D47E0BF3}"/>
              </a:ext>
            </a:extLst>
          </p:cNvPr>
          <p:cNvSpPr txBox="1"/>
          <p:nvPr/>
        </p:nvSpPr>
        <p:spPr>
          <a:xfrm>
            <a:off x="6619626" y="4657182"/>
            <a:ext cx="1973617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33CC"/>
                </a:solidFill>
              </a:rPr>
              <a:t>Create the character stream.</a:t>
            </a:r>
          </a:p>
        </p:txBody>
      </p:sp>
    </p:spTree>
    <p:extLst>
      <p:ext uri="{BB962C8B-B14F-4D97-AF65-F5344CB8AC3E}">
        <p14:creationId xmlns:p14="http://schemas.microsoft.com/office/powerpoint/2010/main" val="2997301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B749-5795-9B45-863A-62B2DA13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B2768-45E3-0246-9C3B-DBD55D23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F8206-E533-704F-AAE7-A8B60D0A6DFD}"/>
              </a:ext>
            </a:extLst>
          </p:cNvPr>
          <p:cNvSpPr txBox="1"/>
          <p:nvPr/>
        </p:nvSpPr>
        <p:spPr>
          <a:xfrm>
            <a:off x="398421" y="2788927"/>
            <a:ext cx="8347157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ExprLabeledBaseVisitor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// The symbol table to store runtime values (our hack).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Map&lt;String, Integer&gt;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symtab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HashMap&lt;String, Integer&gt;();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@Override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Integer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visitAssign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ExprLabeledParser.AssignContext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String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IDENTIFIER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int value = </a:t>
            </a:r>
            <a:r>
              <a:rPr lang="en-US" sz="1400" b="1" dirty="0">
                <a:solidFill>
                  <a:srgbClr val="945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sz="1400" b="1" dirty="0" err="1">
                <a:solidFill>
                  <a:srgbClr val="945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ctx.expr</a:t>
            </a:r>
            <a:r>
              <a:rPr lang="en-US" sz="1400" b="1" dirty="0">
                <a:solidFill>
                  <a:srgbClr val="945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   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compute the expression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symtab.put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idName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value);        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store it into the symbol table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return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A2C28-BD78-FD4C-8421-CA2E95EC6808}"/>
              </a:ext>
            </a:extLst>
          </p:cNvPr>
          <p:cNvSpPr txBox="1"/>
          <p:nvPr/>
        </p:nvSpPr>
        <p:spPr>
          <a:xfrm>
            <a:off x="1902037" y="1436619"/>
            <a:ext cx="5339923" cy="954107"/>
          </a:xfrm>
          <a:prstGeom prst="rect">
            <a:avLst/>
          </a:prstGeom>
          <a:solidFill>
            <a:srgbClr val="DEF0F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 : expr NEWLINE                # print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|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'=' </a:t>
            </a:r>
            <a:r>
              <a:rPr lang="en-US" sz="1400" b="1" dirty="0">
                <a:solidFill>
                  <a:srgbClr val="945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NEWLINE #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| NEWLINE                     # empty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045064-E9FE-AE46-84B6-60D86FC92593}"/>
              </a:ext>
            </a:extLst>
          </p:cNvPr>
          <p:cNvSpPr txBox="1"/>
          <p:nvPr/>
        </p:nvSpPr>
        <p:spPr>
          <a:xfrm>
            <a:off x="7200676" y="2619650"/>
            <a:ext cx="1415644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Executor.java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333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0B2D3-932B-714F-A86A-AA42C4B1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en-US" i="1" dirty="0"/>
              <a:t>, cont’d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701E5-9EB5-5C4D-905D-0BC299A3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F1D787-1F3D-CA42-B703-66DD0DD684F7}"/>
              </a:ext>
            </a:extLst>
          </p:cNvPr>
          <p:cNvSpPr txBox="1"/>
          <p:nvPr/>
        </p:nvSpPr>
        <p:spPr>
          <a:xfrm>
            <a:off x="1902037" y="1436619"/>
            <a:ext cx="5339923" cy="954107"/>
          </a:xfrm>
          <a:prstGeom prst="rect">
            <a:avLst/>
          </a:prstGeom>
          <a:solidFill>
            <a:srgbClr val="DEF0F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 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NEWLINE                #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| IDENTIFIER '=' expr NEWLINE # assign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| NEWLINE                     # empty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5D172-4770-B141-9F51-793C882153EE}"/>
              </a:ext>
            </a:extLst>
          </p:cNvPr>
          <p:cNvSpPr txBox="1"/>
          <p:nvPr/>
        </p:nvSpPr>
        <p:spPr>
          <a:xfrm>
            <a:off x="720623" y="2880366"/>
            <a:ext cx="7702750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@Override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Integer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visitPrint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ExprLabeledParser.PrintContext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Integer value =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ctx.expr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 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evaluate the expression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(value);          // print the result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return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AE24A6-21DF-F345-98A4-557AC4542C4B}"/>
              </a:ext>
            </a:extLst>
          </p:cNvPr>
          <p:cNvSpPr txBox="1"/>
          <p:nvPr/>
        </p:nvSpPr>
        <p:spPr>
          <a:xfrm>
            <a:off x="6857975" y="2711089"/>
            <a:ext cx="1415644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Executor.java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472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70EF-040F-4149-B8FE-ED8D2AD0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B17A8-8F3F-4A4A-9853-36762B66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F76949-F381-334B-AEA9-3DC88B4751FF}"/>
              </a:ext>
            </a:extLst>
          </p:cNvPr>
          <p:cNvSpPr txBox="1"/>
          <p:nvPr/>
        </p:nvSpPr>
        <p:spPr>
          <a:xfrm>
            <a:off x="2331643" y="1325903"/>
            <a:ext cx="4480714" cy="1384995"/>
          </a:xfrm>
          <a:prstGeom prst="rect">
            <a:avLst/>
          </a:prstGeom>
          <a:solidFill>
            <a:srgbClr val="DEF0F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expr : expr op=('*'|'/') expr   #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mulDiv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| expr op=('+'|'-') expr   #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addSub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|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#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|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              #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| '(' expr ')'             #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parens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F02119-661E-5B45-9427-323AB31A95ED}"/>
              </a:ext>
            </a:extLst>
          </p:cNvPr>
          <p:cNvSpPr txBox="1"/>
          <p:nvPr/>
        </p:nvSpPr>
        <p:spPr>
          <a:xfrm>
            <a:off x="183619" y="2971805"/>
            <a:ext cx="8776762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@Override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Integer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ExprLabeledParser.IntContext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Integer.valueOf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  // integer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@Override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Integer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ExprLabeledParser.IdContext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String id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IDENTIFIER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if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symtab.containsKey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(id)) return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symtab.get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(id); 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value from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else                        return 0;               // dummy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D248C0-D3BC-8445-A7C9-858DB8B8005C}"/>
              </a:ext>
            </a:extLst>
          </p:cNvPr>
          <p:cNvSpPr txBox="1"/>
          <p:nvPr/>
        </p:nvSpPr>
        <p:spPr>
          <a:xfrm>
            <a:off x="7406609" y="2803753"/>
            <a:ext cx="1415644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Executor.java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702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49DB9-7658-174A-901B-E157368E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BCE57-3A75-4743-A0CB-2A43C79E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D69CBD-3C8B-844B-BA65-DD01D64D40A7}"/>
              </a:ext>
            </a:extLst>
          </p:cNvPr>
          <p:cNvSpPr txBox="1"/>
          <p:nvPr/>
        </p:nvSpPr>
        <p:spPr>
          <a:xfrm>
            <a:off x="2331643" y="1325903"/>
            <a:ext cx="4480714" cy="2462213"/>
          </a:xfrm>
          <a:prstGeom prst="rect">
            <a:avLst/>
          </a:prstGeom>
          <a:solidFill>
            <a:srgbClr val="DEF0F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expr 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945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=('*'|'/')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  #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mulDiv</a:t>
            </a:r>
            <a:endParaRPr lang="en-U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| expr op=('+'|'-') expr   #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addSub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| INTEGER                  # int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| IDENTIFIER               # id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| '(' expr ')'             #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parens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;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'*' 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DIV : '/' 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: '+' 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 : '-' 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BC14CF-CA6E-A742-A657-03FF83077DBC}"/>
              </a:ext>
            </a:extLst>
          </p:cNvPr>
          <p:cNvSpPr txBox="1"/>
          <p:nvPr/>
        </p:nvSpPr>
        <p:spPr>
          <a:xfrm>
            <a:off x="447044" y="3977634"/>
            <a:ext cx="8239756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@Override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Integer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visitMulDiv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ExprLabeledParser.MulDivContext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int left  =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ctx.expr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(0)); 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evaluate left  child expression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int right =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ctx.expr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(1)); 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evaluate right child expression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if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</a:t>
            </a:r>
            <a:r>
              <a:rPr lang="en-US" sz="1400" b="1" dirty="0" err="1">
                <a:solidFill>
                  <a:srgbClr val="945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ExprLabeledParser.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return left*right;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else                                           return left/right;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3178D8-AF8B-CE43-9B9A-41FEDD0F72B4}"/>
              </a:ext>
            </a:extLst>
          </p:cNvPr>
          <p:cNvSpPr txBox="1"/>
          <p:nvPr/>
        </p:nvSpPr>
        <p:spPr>
          <a:xfrm>
            <a:off x="7132292" y="5839682"/>
            <a:ext cx="1415644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Executor.java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978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B7239-6429-A64E-A5D1-A5361342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BA7F3-93D3-984F-855A-1E680D1C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5F487-FD1F-224C-B535-3343F9377B4E}"/>
              </a:ext>
            </a:extLst>
          </p:cNvPr>
          <p:cNvSpPr txBox="1"/>
          <p:nvPr/>
        </p:nvSpPr>
        <p:spPr>
          <a:xfrm>
            <a:off x="2331643" y="1325903"/>
            <a:ext cx="4480714" cy="2462213"/>
          </a:xfrm>
          <a:prstGeom prst="rect">
            <a:avLst/>
          </a:prstGeom>
          <a:solidFill>
            <a:srgbClr val="DEF0F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expr : expr op=('*'|'/') expr   #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mulDiv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|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945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=('+'|'-')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  #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addSub</a:t>
            </a:r>
            <a:endParaRPr lang="en-U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| INTEGER                  # int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| IDENTIFIER               # id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| '(' expr ')'             #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parens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;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MUL : '*' 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DIV : '/' ;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'+' 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 : '-' 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D5D32-95B9-3341-8B6A-1812D135C552}"/>
              </a:ext>
            </a:extLst>
          </p:cNvPr>
          <p:cNvSpPr txBox="1"/>
          <p:nvPr/>
        </p:nvSpPr>
        <p:spPr>
          <a:xfrm>
            <a:off x="457200" y="3977634"/>
            <a:ext cx="8239756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@Override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Integer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visitAddSub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ExprLabeledParser.AddSubContext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int left  =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ctx.expr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(0)); 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evaluate left  child expression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int right =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ctx.expr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(1)); 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evaluate right child expression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if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</a:t>
            </a:r>
            <a:r>
              <a:rPr lang="en-US" sz="1400" b="1" dirty="0" err="1">
                <a:solidFill>
                  <a:srgbClr val="945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ExprLabeledParser.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return left + 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else                                           return left - 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9C457-7C64-9F49-979C-B3657520661A}"/>
              </a:ext>
            </a:extLst>
          </p:cNvPr>
          <p:cNvSpPr txBox="1"/>
          <p:nvPr/>
        </p:nvSpPr>
        <p:spPr>
          <a:xfrm>
            <a:off x="7132292" y="5839682"/>
            <a:ext cx="1415644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Executor.java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6968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95C76-5090-244C-A9EE-4BA103C3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C824C-0889-0D46-A15F-DFFD3D95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4E96CD-B151-9241-BE77-6142D1F574CB}"/>
              </a:ext>
            </a:extLst>
          </p:cNvPr>
          <p:cNvSpPr txBox="1"/>
          <p:nvPr/>
        </p:nvSpPr>
        <p:spPr>
          <a:xfrm>
            <a:off x="2331643" y="1325903"/>
            <a:ext cx="4480714" cy="2462213"/>
          </a:xfrm>
          <a:prstGeom prst="rect">
            <a:avLst/>
          </a:prstGeom>
          <a:solidFill>
            <a:srgbClr val="DEF0F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expr : expr op=('*'|'/') expr   #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mulDiv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| expr op=('+'|'-') expr   #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addSub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| INTEGER                  # int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| IDENTIFIER               # id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| '('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')'             #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parens</a:t>
            </a:r>
            <a:endParaRPr lang="en-U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;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MUL : '*' 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DIV : '/' 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: '+' 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 : '-' 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38FEF8-6F2A-3344-A59D-80574B45AB16}"/>
              </a:ext>
            </a:extLst>
          </p:cNvPr>
          <p:cNvSpPr txBox="1"/>
          <p:nvPr/>
        </p:nvSpPr>
        <p:spPr>
          <a:xfrm>
            <a:off x="447044" y="4160512"/>
            <a:ext cx="8239756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@Override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Integer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visitParens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ExprLabeledParser.ParensContext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return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ctx.expr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 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return parenthesized expression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CC824-09B5-9445-AA97-87404B3CC2D7}"/>
              </a:ext>
            </a:extLst>
          </p:cNvPr>
          <p:cNvSpPr txBox="1"/>
          <p:nvPr/>
        </p:nvSpPr>
        <p:spPr>
          <a:xfrm>
            <a:off x="7132292" y="3977634"/>
            <a:ext cx="1415644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Executor.java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5315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16C12-C48D-FF46-8B3B-681B2F51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ExprLabeledMain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8D658-F30C-3F43-B48E-4220A00F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926F7-CCC3-AA4C-9D42-DE461AC260F0}"/>
              </a:ext>
            </a:extLst>
          </p:cNvPr>
          <p:cNvSpPr txBox="1"/>
          <p:nvPr/>
        </p:nvSpPr>
        <p:spPr>
          <a:xfrm>
            <a:off x="989128" y="1390739"/>
            <a:ext cx="7165744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org.antlr.v4.runtime.*;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org.antlr.v4.runtime.tree.*;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java.io.FileInputStream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java.io.IOException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ExprLabeledMain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static void main(String[]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// Create a parser which parses the token stream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// to create a parse tree.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ExprLabeledParser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parser = new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ExprLabeledParser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(tokens);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tree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parser.program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// Execution.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("Execution:");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 executor = new Executor();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executor.visit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(tree);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0C0786-4907-6B4F-9D3B-DB11257B996D}"/>
              </a:ext>
            </a:extLst>
          </p:cNvPr>
          <p:cNvSpPr txBox="1"/>
          <p:nvPr/>
        </p:nvSpPr>
        <p:spPr>
          <a:xfrm>
            <a:off x="5760707" y="1221462"/>
            <a:ext cx="2210862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ExprLabeledMain.java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77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FD65-EFE8-A543-9833-E3441DCA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Java Main Program for ANTLR</a:t>
            </a:r>
            <a:r>
              <a:rPr lang="en-US" i="1" dirty="0"/>
              <a:t>, cont’d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34E04-877C-244C-80DB-74F0CA3B9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E838BC-FA1B-1043-89DA-78BCC8D68BBC}"/>
              </a:ext>
            </a:extLst>
          </p:cNvPr>
          <p:cNvSpPr txBox="1"/>
          <p:nvPr/>
        </p:nvSpPr>
        <p:spPr>
          <a:xfrm>
            <a:off x="1042828" y="1234464"/>
            <a:ext cx="7058343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// Create a lexer which scans the character stream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// to create a token stream.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ExprLexer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lexer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ExprLexer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CommonTokenStream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CommonTokenStream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lexer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// Print the token stream.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("Tokens:");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tokens.fill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for (Token token :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tokens.getTokens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token.toString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// Create a parser which parses the token stream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// to create a parse tree.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ExprParser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ExprParser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 =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parser.program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// Print the parse tree in Lisp format.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nParse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tree (Lisp format):");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tree.toStringTree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(parser)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729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02997" y="6177692"/>
            <a:ext cx="640118" cy="457200"/>
          </a:xfrm>
        </p:spPr>
        <p:txBody>
          <a:bodyPr/>
          <a:lstStyle/>
          <a:p>
            <a:fld id="{FED62B2D-F854-104A-9535-9A504E5923E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78862"/>
            <a:ext cx="8229600" cy="1510065"/>
          </a:xfrm>
        </p:spPr>
        <p:txBody>
          <a:bodyPr/>
          <a:lstStyle/>
          <a:p>
            <a:r>
              <a:rPr lang="en-US" dirty="0"/>
              <a:t>First set up your environment, </a:t>
            </a:r>
            <a:br>
              <a:rPr lang="en-US" dirty="0"/>
            </a:br>
            <a:r>
              <a:rPr lang="en-US" dirty="0"/>
              <a:t>or create equivalent shell scripts.</a:t>
            </a:r>
          </a:p>
          <a:p>
            <a:pPr lvl="1"/>
            <a:r>
              <a:rPr lang="en-US" dirty="0"/>
              <a:t>Use your own file paths, of course.</a:t>
            </a:r>
          </a:p>
          <a:p>
            <a:pPr lvl="1"/>
            <a:endParaRPr lang="en-US" b="1" dirty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4"/>
            <a:endParaRPr lang="en-US" b="1" dirty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87FA23-49C2-1748-AE96-AD611312EF24}"/>
              </a:ext>
            </a:extLst>
          </p:cNvPr>
          <p:cNvSpPr txBox="1"/>
          <p:nvPr/>
        </p:nvSpPr>
        <p:spPr>
          <a:xfrm>
            <a:off x="1371635" y="2880366"/>
            <a:ext cx="6400730" cy="954107"/>
          </a:xfrm>
          <a:prstGeom prst="rect">
            <a:avLst/>
          </a:prstGeom>
          <a:solidFill>
            <a:srgbClr val="DEF0F2"/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ANTLR_JAR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="$HOME/ANTLR-4.8/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antlr-4.8-complete.jar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CLASSPATH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="$CLASSPATH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:$ANTLR_JAR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antlr4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="java -jar $ANTLR_JAR"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='java org.antlr.v4.gui.TestRig'</a:t>
            </a:r>
          </a:p>
        </p:txBody>
      </p:sp>
    </p:spTree>
    <p:extLst>
      <p:ext uri="{BB962C8B-B14F-4D97-AF65-F5344CB8AC3E}">
        <p14:creationId xmlns:p14="http://schemas.microsoft.com/office/powerpoint/2010/main" val="96837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Command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02997" y="6177692"/>
            <a:ext cx="640118" cy="457200"/>
          </a:xfrm>
        </p:spPr>
        <p:txBody>
          <a:bodyPr/>
          <a:lstStyle/>
          <a:p>
            <a:fld id="{FED62B2D-F854-104A-9535-9A504E5923E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28738" y="1306236"/>
            <a:ext cx="708652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ANTLR-</a:t>
            </a:r>
            <a:r>
              <a:rPr lang="en-US" sz="14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ExprTestJava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Expr.g4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ExprMain.java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input.txt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ANTLR-</a:t>
            </a:r>
            <a:r>
              <a:rPr lang="en-US" sz="14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ExprTestJava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antlr4 Expr.g4</a:t>
            </a:r>
          </a:p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ANTLR-</a:t>
            </a:r>
            <a:r>
              <a:rPr lang="en-US" sz="14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ExprTestJava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Expr.g4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ExprBaseListener.java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ExprLexer.tokens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ExprParser.java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Expr.interp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ExprLexer.interp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ExprListener.java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input.txt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Expr.tokens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ExprLexer.java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ExprMain.java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ANTLR-</a:t>
            </a:r>
            <a:r>
              <a:rPr lang="en-US" sz="14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ExprTestJava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Expr*.java</a:t>
            </a:r>
          </a:p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ANTLR-</a:t>
            </a:r>
            <a:r>
              <a:rPr lang="en-US" sz="14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ExprTestJava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 program -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input.txt</a:t>
            </a:r>
            <a:endParaRPr lang="en-U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8D6EA0-4586-8746-A7B9-9384ABE72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593" y="3337561"/>
            <a:ext cx="5486812" cy="320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53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18DA-D860-7E41-BA2D-3721FF60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Command Line</a:t>
            </a:r>
            <a:r>
              <a:rPr lang="en-US" i="1" dirty="0"/>
              <a:t>, cont’d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3E9F3-E71E-854D-B14F-41FE270B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EACD9A-AC4D-8747-B37C-862F5DC1ECB7}"/>
              </a:ext>
            </a:extLst>
          </p:cNvPr>
          <p:cNvSpPr txBox="1"/>
          <p:nvPr/>
        </p:nvSpPr>
        <p:spPr>
          <a:xfrm>
            <a:off x="365806" y="1215180"/>
            <a:ext cx="7915950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ANTLR-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ExprTestJava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 </a:t>
            </a:r>
            <a:r>
              <a:rPr lang="en-US" sz="1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ExprMain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input.txt</a:t>
            </a:r>
            <a:endParaRPr lang="en-US" sz="11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Tokens: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[@0,0:2='193',&lt;9&gt;,1:0]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[@1,3:3='\n',&lt;10&gt;,1:3]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[@2,4:4='a',&lt;8&gt;,2:0]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[@3,6:6='=',&lt;1&gt;,2:2]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[@4,8:8='5',&lt;9&gt;,2:4]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[@5,9:9='\n',&lt;10&gt;,2:5]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[@6,10:10='b',&lt;8&gt;,3:0]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[@7,12:12='=',&lt;1&gt;,3:2]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[@8,14:14='6',&lt;9&gt;,3:4]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[@9,15:15='\n',&lt;10&gt;,3:5]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[@10,16:16='a',&lt;8&gt;,4:0]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[@11,17:17='+',&lt;4&gt;,4:1]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[@12,18:18='b',&lt;8&gt;,4:2]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[@13,19:19='*',&lt;2&gt;,4:3]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[@14,20:20='2',&lt;9&gt;,4:4]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[@15,21:21='\n',&lt;10&gt;,4:5]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[@16,22:22='(',&lt;6&gt;,5:0]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[@17,23:23='1',&lt;9&gt;,5:1]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[@18,24:24='+',&lt;4&gt;,5:2]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[@19,25:25='2',&lt;9&gt;,5:3]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[@20,26:26=')',&lt;7&gt;,5:4]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[@21,27:27='*',&lt;2&gt;,5:5]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[@22,28:28='3',&lt;9&gt;,5:6]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[@23,29:29='\n',&lt;10&gt;,5:7]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[@24,30:29='&lt;EOF&gt;',&lt;-1&gt;,6:0]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Parse tree (Lisp format):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(program (statement (expr 193) \n) (statement a = (expr 5) \n) (statement b = (expr 6) \n)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(statement (expr (expr a) + (expr (expr b) * (expr 2))) \n)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(statement (expr (expr ( (expr (expr 1) + (expr 2)) )) * (expr 3)) \n))</a:t>
            </a:r>
          </a:p>
        </p:txBody>
      </p:sp>
    </p:spTree>
    <p:extLst>
      <p:ext uri="{BB962C8B-B14F-4D97-AF65-F5344CB8AC3E}">
        <p14:creationId xmlns:p14="http://schemas.microsoft.com/office/powerpoint/2010/main" val="1131805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0E6B-3E93-A844-9957-74DFCA43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ANTLR Do for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187CD-BC8B-6C40-9E2E-351C5FE61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</a:t>
            </a:r>
            <a:r>
              <a:rPr lang="en-US" u="sng" dirty="0"/>
              <a:t>lexer</a:t>
            </a:r>
            <a:r>
              <a:rPr lang="en-US" dirty="0"/>
              <a:t> (scanner) based on the token specifications (regular expressions) in the grammar file.</a:t>
            </a:r>
          </a:p>
          <a:p>
            <a:pPr lvl="4"/>
            <a:endParaRPr lang="en-US" dirty="0"/>
          </a:p>
          <a:p>
            <a:r>
              <a:rPr lang="en-US" dirty="0"/>
              <a:t>Generate a </a:t>
            </a:r>
            <a:r>
              <a:rPr lang="en-US" u="sng" dirty="0"/>
              <a:t>parser</a:t>
            </a:r>
            <a:r>
              <a:rPr lang="en-US" dirty="0"/>
              <a:t> based on the production rules in the grammar file.</a:t>
            </a:r>
          </a:p>
          <a:p>
            <a:pPr lvl="4"/>
            <a:endParaRPr lang="en-US" dirty="0"/>
          </a:p>
          <a:p>
            <a:r>
              <a:rPr lang="en-US" dirty="0"/>
              <a:t>Generate </a:t>
            </a:r>
            <a:r>
              <a:rPr lang="en-US" u="sng" dirty="0"/>
              <a:t>visit interfaces</a:t>
            </a:r>
            <a:r>
              <a:rPr lang="en-US" dirty="0"/>
              <a:t> and default </a:t>
            </a:r>
            <a:r>
              <a:rPr lang="en-US" u="sng" dirty="0"/>
              <a:t>visit methods</a:t>
            </a:r>
            <a:r>
              <a:rPr lang="en-US" dirty="0"/>
              <a:t> for the back end.</a:t>
            </a:r>
          </a:p>
          <a:p>
            <a:pPr lvl="4"/>
            <a:endParaRPr lang="en-US" dirty="0"/>
          </a:p>
          <a:p>
            <a:r>
              <a:rPr lang="en-US" dirty="0"/>
              <a:t>Create graphical </a:t>
            </a:r>
            <a:r>
              <a:rPr lang="en-US" u="sng" dirty="0"/>
              <a:t>syntax diagrams</a:t>
            </a:r>
            <a:r>
              <a:rPr lang="en-US" dirty="0"/>
              <a:t> and </a:t>
            </a:r>
            <a:r>
              <a:rPr lang="en-US" u="sng" dirty="0"/>
              <a:t>parse trees</a:t>
            </a:r>
            <a:r>
              <a:rPr lang="en-US" dirty="0"/>
              <a:t> from the grammar and source files.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B4171-4454-A04F-9374-F3DDCFC9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BB461-3024-B348-920E-5066BE058E4E}"/>
              </a:ext>
            </a:extLst>
          </p:cNvPr>
          <p:cNvSpPr txBox="1"/>
          <p:nvPr/>
        </p:nvSpPr>
        <p:spPr>
          <a:xfrm>
            <a:off x="3291854" y="2240293"/>
            <a:ext cx="880241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Expr.g4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1BF71-F238-914B-9175-71E1544E2CD0}"/>
              </a:ext>
            </a:extLst>
          </p:cNvPr>
          <p:cNvSpPr txBox="1"/>
          <p:nvPr/>
        </p:nvSpPr>
        <p:spPr>
          <a:xfrm>
            <a:off x="5029195" y="3400395"/>
            <a:ext cx="1256947" cy="338554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ExprParser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8E0380-CE81-CB48-AD41-1D85972F88E2}"/>
              </a:ext>
            </a:extLst>
          </p:cNvPr>
          <p:cNvSpPr txBox="1"/>
          <p:nvPr/>
        </p:nvSpPr>
        <p:spPr>
          <a:xfrm>
            <a:off x="5212073" y="4543598"/>
            <a:ext cx="1217962" cy="338554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ExprVisitor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2DE3B1-930C-A745-B515-165F5D599888}"/>
              </a:ext>
            </a:extLst>
          </p:cNvPr>
          <p:cNvSpPr txBox="1"/>
          <p:nvPr/>
        </p:nvSpPr>
        <p:spPr>
          <a:xfrm>
            <a:off x="6492219" y="4543598"/>
            <a:ext cx="1684435" cy="338554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ExprBaseVisitor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7DE648-715E-2C4F-A3EF-75F1BCB1947D}"/>
              </a:ext>
            </a:extLst>
          </p:cNvPr>
          <p:cNvSpPr txBox="1"/>
          <p:nvPr/>
        </p:nvSpPr>
        <p:spPr>
          <a:xfrm>
            <a:off x="4220029" y="2240293"/>
            <a:ext cx="1119217" cy="338554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ExprLexer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63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4ED2-E7E7-A04E-B372-71F609EB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Diagrams (Eclipse Plugin)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81C0E-C462-1C4A-87FA-6D41CD8D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06C60E-53B4-784C-9ADF-AD66A124C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416" y="1159861"/>
            <a:ext cx="2511167" cy="499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58898"/>
      </p:ext>
    </p:extLst>
  </p:cSld>
  <p:clrMapOvr>
    <a:masterClrMapping/>
  </p:clrMapOvr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31450</TotalTime>
  <Words>4453</Words>
  <Application>Microsoft Macintosh PowerPoint</Application>
  <PresentationFormat>On-screen Show (4:3)</PresentationFormat>
  <Paragraphs>561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Courier New</vt:lpstr>
      <vt:lpstr>Times New Roman</vt:lpstr>
      <vt:lpstr>Wingdings</vt:lpstr>
      <vt:lpstr>Quadrant</vt:lpstr>
      <vt:lpstr>CS 153: Concepts of Compiler Design September 15 Class Meeting</vt:lpstr>
      <vt:lpstr>Example ANTLR Grammar File</vt:lpstr>
      <vt:lpstr>A Java Main Program for ANTLR</vt:lpstr>
      <vt:lpstr>A Java Main Program for ANTLR, cont’d</vt:lpstr>
      <vt:lpstr>Environment Setup</vt:lpstr>
      <vt:lpstr>On the Command Line</vt:lpstr>
      <vt:lpstr>On the Command Line, cont’d</vt:lpstr>
      <vt:lpstr>What Does ANTLR Do for Us?</vt:lpstr>
      <vt:lpstr>Syntax Diagrams (Eclipse Plugin)</vt:lpstr>
      <vt:lpstr>Parse Tree (Eclipse Plugin)</vt:lpstr>
      <vt:lpstr>Parse Tree (Command Line)</vt:lpstr>
      <vt:lpstr>Syntax Diagram (Command Line)</vt:lpstr>
      <vt:lpstr>ANTLR Workflow</vt:lpstr>
      <vt:lpstr>ANTLR Parse Trees</vt:lpstr>
      <vt:lpstr>ANTLR Parse Trees, cont’d</vt:lpstr>
      <vt:lpstr>ANTLR Parse Trees, cont’d</vt:lpstr>
      <vt:lpstr>Syntax Error Handling</vt:lpstr>
      <vt:lpstr>Resolving Ambiguities</vt:lpstr>
      <vt:lpstr>Resolving Ambiguities, cont’d</vt:lpstr>
      <vt:lpstr>The Visitor Interface</vt:lpstr>
      <vt:lpstr>The Visitor Interface, cont’d</vt:lpstr>
      <vt:lpstr>The Visitor Interface, cont’d</vt:lpstr>
      <vt:lpstr>Interface ExprVisitor</vt:lpstr>
      <vt:lpstr>The Base Visitor Class ExprBaseVisitor</vt:lpstr>
      <vt:lpstr>The Base Visitor Class, cont’d</vt:lpstr>
      <vt:lpstr>The Base Visitor Class, cont’d</vt:lpstr>
      <vt:lpstr>Labeled Production Rules</vt:lpstr>
      <vt:lpstr>Interface ExprLabeledVisitor</vt:lpstr>
      <vt:lpstr>Base Class ExprLabeledBaseVisitor</vt:lpstr>
      <vt:lpstr>Class Executor</vt:lpstr>
      <vt:lpstr>Class Executor, cont’d</vt:lpstr>
      <vt:lpstr>Class Executor, cont’d</vt:lpstr>
      <vt:lpstr>Class Executor, cont’d</vt:lpstr>
      <vt:lpstr>Class Executor, cont’d</vt:lpstr>
      <vt:lpstr>Class Executor, cont’d</vt:lpstr>
      <vt:lpstr>Main Class ExprLabeledMain</vt:lpstr>
    </vt:vector>
  </TitlesOfParts>
  <Company>Apropos Logic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153: Concepts of Compiler Design</dc:title>
  <dc:creator>Ronald Mak</dc:creator>
  <cp:lastModifiedBy>Ron Mak</cp:lastModifiedBy>
  <cp:revision>445</cp:revision>
  <dcterms:created xsi:type="dcterms:W3CDTF">2008-01-12T03:52:55Z</dcterms:created>
  <dcterms:modified xsi:type="dcterms:W3CDTF">2020-09-15T17:37:22Z</dcterms:modified>
</cp:coreProperties>
</file>