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665" r:id="rId3"/>
    <p:sldId id="669" r:id="rId4"/>
    <p:sldId id="682" r:id="rId5"/>
    <p:sldId id="671" r:id="rId6"/>
    <p:sldId id="673" r:id="rId7"/>
    <p:sldId id="675" r:id="rId8"/>
    <p:sldId id="683" r:id="rId9"/>
    <p:sldId id="676" r:id="rId10"/>
    <p:sldId id="660" r:id="rId11"/>
    <p:sldId id="678" r:id="rId12"/>
    <p:sldId id="679" r:id="rId13"/>
    <p:sldId id="680" r:id="rId14"/>
    <p:sldId id="684" r:id="rId15"/>
    <p:sldId id="677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67B"/>
    <a:srgbClr val="FFCC66"/>
    <a:srgbClr val="C3CEFD"/>
    <a:srgbClr val="FF3300"/>
    <a:srgbClr val="FF0000"/>
    <a:srgbClr val="99CCFF"/>
    <a:srgbClr val="CC6600"/>
    <a:srgbClr val="CCFFCC"/>
    <a:srgbClr val="FFFFCC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0" autoAdjust="0"/>
    <p:restoredTop sz="94656" autoAdjust="0"/>
  </p:normalViewPr>
  <p:slideViewPr>
    <p:cSldViewPr snapToGrid="0" snapToObjects="1">
      <p:cViewPr varScale="1">
        <p:scale>
          <a:sx n="54" d="100"/>
          <a:sy n="54" d="100"/>
        </p:scale>
        <p:origin x="1019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28"/>
    </p:cViewPr>
  </p:sorterViewPr>
  <p:notesViewPr>
    <p:cSldViewPr snapToGrid="0" snapToObjects="1">
      <p:cViewPr varScale="1">
        <p:scale>
          <a:sx n="90" d="100"/>
          <a:sy n="90" d="100"/>
        </p:scale>
        <p:origin x="-1644" y="-102"/>
      </p:cViewPr>
      <p:guideLst>
        <p:guide orient="horz" pos="2928"/>
        <p:guide pos="2208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721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34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722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2134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05C8A9-6ADF-4920-BA43-33B0BC12C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3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068"/>
            <a:ext cx="5140960" cy="418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34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2134"/>
            <a:ext cx="3037840" cy="4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BEF507-8052-4E3B-A69B-45C001097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8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D2CF3-84B9-4D0E-8374-43153848D4B6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4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noProof="0" dirty="0"/>
              <a:t>SQL NULL and Aggregation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noProof="0" dirty="0"/>
              <a:t>Glenn Bruns</a:t>
            </a:r>
          </a:p>
          <a:p>
            <a:pPr lvl="0"/>
            <a:r>
              <a:rPr lang="en-US" noProof="0" dirty="0"/>
              <a:t>CSUMB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16DD54-5D9B-4FEB-855C-56C3B8340B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Show &amp; Tell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C5736-BD1E-4E4F-8F06-6746B1F03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33400" y="990600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0"/>
            <a:ext cx="19812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Show &amp; Tell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AC56AB1-3E82-4650-92A8-93AC50C42D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1AA7AA5-7BCF-4831-B158-7C2FBECBD687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174044"/>
            <a:ext cx="8125178" cy="1188156"/>
          </a:xfrm>
        </p:spPr>
        <p:txBody>
          <a:bodyPr/>
          <a:lstStyle/>
          <a:p>
            <a:r>
              <a:rPr lang="en-US" sz="3200" b="1" i="1" dirty="0">
                <a:latin typeface="Trebuchet MS" panose="020B0603020202020204" pitchFamily="34" charset="0"/>
              </a:rPr>
              <a:t>NoSQL : Databases at web scale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10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Key-value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5870"/>
            <a:ext cx="4815840" cy="4588002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super simple API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if you want to store something, give it a name and store it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database does not “know” the structure of the data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core data structure is the associative array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core technology is distributed hash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4310" y="2132605"/>
            <a:ext cx="2535873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 anchorCtr="0">
            <a:spAutoFit/>
          </a:bodyPr>
          <a:lstStyle/>
          <a:p>
            <a:pPr algn="l"/>
            <a:r>
              <a:rPr lang="en-US"/>
              <a:t>In an associative array: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different types of values can be stored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any type of value can be used as an index</a:t>
            </a:r>
          </a:p>
        </p:txBody>
      </p:sp>
    </p:spTree>
    <p:extLst>
      <p:ext uri="{BB962C8B-B14F-4D97-AF65-F5344CB8AC3E}">
        <p14:creationId xmlns:p14="http://schemas.microsoft.com/office/powerpoint/2010/main" val="6186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11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5870"/>
            <a:ext cx="8001000" cy="502158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Similar to key-value, but now values have standard structure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Typically values are XML or JSON documents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Closer to relational DB; concepts like “collections”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Supports a query language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No pre-defined schema</a:t>
            </a:r>
          </a:p>
        </p:txBody>
      </p:sp>
    </p:spTree>
    <p:extLst>
      <p:ext uri="{BB962C8B-B14F-4D97-AF65-F5344CB8AC3E}">
        <p14:creationId xmlns:p14="http://schemas.microsoft.com/office/powerpoint/2010/main" val="376250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12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Column-family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5870"/>
            <a:ext cx="8001000" cy="502158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Another variant of key-value store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Data actually stored in columns, not rows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or “families of columns”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Reads and writes are done on columns, not rows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Rows can have different number of columns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Search through a column becomes very fast; high performance for many queries</a:t>
            </a:r>
          </a:p>
        </p:txBody>
      </p:sp>
    </p:spTree>
    <p:extLst>
      <p:ext uri="{BB962C8B-B14F-4D97-AF65-F5344CB8AC3E}">
        <p14:creationId xmlns:p14="http://schemas.microsoft.com/office/powerpoint/2010/main" val="22125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13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5870"/>
            <a:ext cx="3903846" cy="502158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Data is modeled as a graph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Key-value store extended to allow relationships between the values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Data stored in a key-value store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/>
              <a:t>Supports efficient traversal between values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400"/>
          </a:p>
        </p:txBody>
      </p:sp>
      <p:pic>
        <p:nvPicPr>
          <p:cNvPr id="1026" name="Picture 2" descr="C:\Users\brun1992\Dropbox\CSUMB\Spring16\databases\nosql\graph-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6" y="2285064"/>
            <a:ext cx="4085311" cy="25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5115" y="6128950"/>
            <a:ext cx="43806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t" anchorCtr="0">
            <a:spAutoFit/>
          </a:bodyPr>
          <a:lstStyle/>
          <a:p>
            <a:pPr algn="l"/>
            <a:r>
              <a:rPr lang="en-US" sz="1200"/>
              <a:t>figure from: neo4j.com/developer/graph-db-vs-nosql/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23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NoSQL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0150"/>
            <a:ext cx="7110984" cy="5045202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Factors in favor of NoSQL: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data is so big that a cluster is required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data is non-uniform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data is in the form of aggregates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availability is important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Factors in favor of relational DBs: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consistency is important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 large and stable set of tools are needed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many applications will use the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security is important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08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15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0150"/>
            <a:ext cx="7110984" cy="5045202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NoSQL arose because of new requirements: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millions of users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high availability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rapid app development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Main types of NoSQL databases: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key-value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document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column family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graph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2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DBs solve real problems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021"/>
            <a:ext cx="7810500" cy="49534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Relational DBs are a very good solution to these problems: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How to support concurrent access to the data by thousands of users?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How to keep data consistent, and hide temporary inconsistency?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How to avoid redundancy?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How to let multiple applications share data?</a:t>
            </a:r>
          </a:p>
        </p:txBody>
      </p:sp>
    </p:spTree>
    <p:extLst>
      <p:ext uri="{BB962C8B-B14F-4D97-AF65-F5344CB8AC3E}">
        <p14:creationId xmlns:p14="http://schemas.microsoft.com/office/powerpoint/2010/main" val="208761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requirements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021"/>
            <a:ext cx="7810500" cy="49534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Trends since the ‘90s have led to new requirements: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Need to support millions or 10s of millions of users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Need to support rapid feature development and schema changes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Need to access data from OO languages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Need for very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64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relational DBs scale?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7573"/>
            <a:ext cx="7810500" cy="3942747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vertical scaling  (with relational DBs)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get bigger, faster machines, special hardware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very expensive; may not provide enough scaling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horizontal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distribute data over many cheap machines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sharding</a:t>
            </a:r>
            <a:endParaRPr lang="en-US" sz="2000" dirty="0"/>
          </a:p>
          <a:p>
            <a:pPr marL="471487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changes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021"/>
            <a:ext cx="8001000" cy="450341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Schema changes are painful with relational DBs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“Data migration”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Data migration might involve: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moving data off database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modifying schema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modifying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putting data back in database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Problem is worse when database shared by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31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6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 and Consistency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021"/>
            <a:ext cx="7810500" cy="49534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Many applications want “availability, at the cost of consistency”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Examples: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Amazon cart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When </a:t>
            </a:r>
            <a:r>
              <a:rPr lang="en-US" sz="2400" dirty="0"/>
              <a:t>databases get distributed, and failures can occur, you can’t have both availability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2753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7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factor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021"/>
            <a:ext cx="7810500" cy="49534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Commercial databases are expensive.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/>
              <a:t>proof: Larry Ellison (Oracle) is worth $52 billion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The main NoSQL databases are open source.</a:t>
            </a:r>
          </a:p>
        </p:txBody>
      </p:sp>
    </p:spTree>
    <p:extLst>
      <p:ext uri="{BB962C8B-B14F-4D97-AF65-F5344CB8AC3E}">
        <p14:creationId xmlns:p14="http://schemas.microsoft.com/office/powerpoint/2010/main" val="41142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8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alternative?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021"/>
            <a:ext cx="7810500" cy="4953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commodity hardware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large clusters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open source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no schema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simple API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eventual consistency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257800" y="1406769"/>
            <a:ext cx="562708" cy="36576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71337" y="2973959"/>
            <a:ext cx="139974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 anchorCtr="0">
            <a:spAutoFit/>
          </a:bodyPr>
          <a:lstStyle/>
          <a:p>
            <a:pPr algn="l"/>
            <a:r>
              <a:rPr lang="en-US" sz="2800"/>
              <a:t>NoSQL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1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235F-47F4-4755-A127-78CCC78DAA38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58087"/>
              </p:ext>
            </p:extLst>
          </p:nvPr>
        </p:nvGraphicFramePr>
        <p:xfrm>
          <a:off x="1390649" y="2569113"/>
          <a:ext cx="6627935" cy="231043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21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38">
                <a:tc>
                  <a:txBody>
                    <a:bodyPr/>
                    <a:lstStyle/>
                    <a:p>
                      <a:r>
                        <a:rPr lang="en-US" sz="2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key-value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Redis, DynamoDB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MongoDB, Couchbase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column-family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Cassandra, HBase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Neo4J, OrientDB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70256"/>
            <a:ext cx="7810500" cy="109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kern="0"/>
              <a:t>There are different kinds of NoSQL databases.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kern="0"/>
              <a:t>Main types:</a:t>
            </a:r>
          </a:p>
        </p:txBody>
      </p:sp>
    </p:spTree>
    <p:extLst>
      <p:ext uri="{BB962C8B-B14F-4D97-AF65-F5344CB8AC3E}">
        <p14:creationId xmlns:p14="http://schemas.microsoft.com/office/powerpoint/2010/main" val="3883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Profil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triangle" w="lg" len="lg"/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E9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solidFill>
          <a:schemeClr val="bg1">
            <a:lumMod val="85000"/>
          </a:schemeClr>
        </a:solidFill>
      </a:spPr>
      <a:bodyPr wrap="square" rtlCol="0" anchor="t" anchorCtr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32210</TotalTime>
  <Words>583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Verdana</vt:lpstr>
      <vt:lpstr>Wingdings</vt:lpstr>
      <vt:lpstr>Profile</vt:lpstr>
      <vt:lpstr>NoSQL : Databases at web scale</vt:lpstr>
      <vt:lpstr>Relational DBs solve real problems</vt:lpstr>
      <vt:lpstr>New requirements</vt:lpstr>
      <vt:lpstr>Can relational DBs scale?</vt:lpstr>
      <vt:lpstr>Schema changes</vt:lpstr>
      <vt:lpstr>Availability and Consistency</vt:lpstr>
      <vt:lpstr>Cost factor</vt:lpstr>
      <vt:lpstr>What is the alternative?</vt:lpstr>
      <vt:lpstr>NoSQL databases</vt:lpstr>
      <vt:lpstr>Key-value</vt:lpstr>
      <vt:lpstr>Document</vt:lpstr>
      <vt:lpstr>Column-family</vt:lpstr>
      <vt:lpstr>Graph</vt:lpstr>
      <vt:lpstr>When to use NoSQL</vt:lpstr>
      <vt:lpstr>Summary</vt:lpstr>
    </vt:vector>
  </TitlesOfParts>
  <Company>Bell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1</dc:title>
  <dc:creator>Glenn Bruns</dc:creator>
  <cp:lastModifiedBy>HARMAN GILL</cp:lastModifiedBy>
  <cp:revision>546</cp:revision>
  <cp:lastPrinted>2015-10-19T16:46:29Z</cp:lastPrinted>
  <dcterms:created xsi:type="dcterms:W3CDTF">2004-04-13T21:37:55Z</dcterms:created>
  <dcterms:modified xsi:type="dcterms:W3CDTF">2020-05-03T20:57:26Z</dcterms:modified>
</cp:coreProperties>
</file>