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90" r:id="rId3"/>
    <p:sldId id="257" r:id="rId4"/>
    <p:sldId id="261" r:id="rId5"/>
    <p:sldId id="267" r:id="rId6"/>
    <p:sldId id="270" r:id="rId7"/>
    <p:sldId id="256" r:id="rId8"/>
    <p:sldId id="269"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68" r:id="rId28"/>
    <p:sldId id="289" r:id="rId29"/>
    <p:sldId id="292" r:id="rId30"/>
    <p:sldId id="294"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Purnell" userId="5b254d245d13c6e6" providerId="LiveId" clId="{80F669B8-4A6C-482B-A5D9-FDCFDD310104}"/>
    <pc:docChg chg="custSel addSld modSld sldOrd">
      <pc:chgData name="Charles Purnell" userId="5b254d245d13c6e6" providerId="LiveId" clId="{80F669B8-4A6C-482B-A5D9-FDCFDD310104}" dt="2022-10-14T17:10:12.383" v="772"/>
      <pc:docMkLst>
        <pc:docMk/>
      </pc:docMkLst>
      <pc:sldChg chg="modSp new mod ord">
        <pc:chgData name="Charles Purnell" userId="5b254d245d13c6e6" providerId="LiveId" clId="{80F669B8-4A6C-482B-A5D9-FDCFDD310104}" dt="2022-10-14T16:51:32.990" v="33"/>
        <pc:sldMkLst>
          <pc:docMk/>
          <pc:sldMk cId="2091073553" sldId="290"/>
        </pc:sldMkLst>
        <pc:spChg chg="mod">
          <ac:chgData name="Charles Purnell" userId="5b254d245d13c6e6" providerId="LiveId" clId="{80F669B8-4A6C-482B-A5D9-FDCFDD310104}" dt="2022-10-14T16:47:07.773" v="4" actId="27636"/>
          <ac:spMkLst>
            <pc:docMk/>
            <pc:sldMk cId="2091073553" sldId="290"/>
            <ac:spMk id="2" creationId="{7A79BEA3-8ED0-000E-EA54-A749E5C744C1}"/>
          </ac:spMkLst>
        </pc:spChg>
        <pc:spChg chg="mod">
          <ac:chgData name="Charles Purnell" userId="5b254d245d13c6e6" providerId="LiveId" clId="{80F669B8-4A6C-482B-A5D9-FDCFDD310104}" dt="2022-10-14T16:47:34.897" v="29" actId="20577"/>
          <ac:spMkLst>
            <pc:docMk/>
            <pc:sldMk cId="2091073553" sldId="290"/>
            <ac:spMk id="3" creationId="{59B830A0-CE12-3ECA-906B-53505BCDDC12}"/>
          </ac:spMkLst>
        </pc:spChg>
      </pc:sldChg>
      <pc:sldChg chg="modSp new mod">
        <pc:chgData name="Charles Purnell" userId="5b254d245d13c6e6" providerId="LiveId" clId="{80F669B8-4A6C-482B-A5D9-FDCFDD310104}" dt="2022-10-14T16:52:15.575" v="68" actId="20577"/>
        <pc:sldMkLst>
          <pc:docMk/>
          <pc:sldMk cId="2839678432" sldId="291"/>
        </pc:sldMkLst>
        <pc:spChg chg="mod">
          <ac:chgData name="Charles Purnell" userId="5b254d245d13c6e6" providerId="LiveId" clId="{80F669B8-4A6C-482B-A5D9-FDCFDD310104}" dt="2022-10-14T16:51:52.378" v="43" actId="20577"/>
          <ac:spMkLst>
            <pc:docMk/>
            <pc:sldMk cId="2839678432" sldId="291"/>
            <ac:spMk id="2" creationId="{C832A37C-0AA6-2B52-01E6-1D410D5FF5E9}"/>
          </ac:spMkLst>
        </pc:spChg>
        <pc:spChg chg="mod">
          <ac:chgData name="Charles Purnell" userId="5b254d245d13c6e6" providerId="LiveId" clId="{80F669B8-4A6C-482B-A5D9-FDCFDD310104}" dt="2022-10-14T16:52:15.575" v="68" actId="20577"/>
          <ac:spMkLst>
            <pc:docMk/>
            <pc:sldMk cId="2839678432" sldId="291"/>
            <ac:spMk id="3" creationId="{CFE69885-81A3-B89C-B603-EC146C998892}"/>
          </ac:spMkLst>
        </pc:spChg>
      </pc:sldChg>
      <pc:sldChg chg="modSp new mod">
        <pc:chgData name="Charles Purnell" userId="5b254d245d13c6e6" providerId="LiveId" clId="{80F669B8-4A6C-482B-A5D9-FDCFDD310104}" dt="2022-10-14T17:02:31.007" v="401" actId="20577"/>
        <pc:sldMkLst>
          <pc:docMk/>
          <pc:sldMk cId="3640027212" sldId="292"/>
        </pc:sldMkLst>
        <pc:spChg chg="mod">
          <ac:chgData name="Charles Purnell" userId="5b254d245d13c6e6" providerId="LiveId" clId="{80F669B8-4A6C-482B-A5D9-FDCFDD310104}" dt="2022-10-14T17:00:33.859" v="82" actId="20577"/>
          <ac:spMkLst>
            <pc:docMk/>
            <pc:sldMk cId="3640027212" sldId="292"/>
            <ac:spMk id="2" creationId="{F802D6A9-6FA9-4C3F-F198-6A745AF67DDC}"/>
          </ac:spMkLst>
        </pc:spChg>
        <pc:spChg chg="mod">
          <ac:chgData name="Charles Purnell" userId="5b254d245d13c6e6" providerId="LiveId" clId="{80F669B8-4A6C-482B-A5D9-FDCFDD310104}" dt="2022-10-14T17:02:31.007" v="401" actId="20577"/>
          <ac:spMkLst>
            <pc:docMk/>
            <pc:sldMk cId="3640027212" sldId="292"/>
            <ac:spMk id="3" creationId="{8167C67B-0791-B1F3-29BB-EC996B226051}"/>
          </ac:spMkLst>
        </pc:spChg>
      </pc:sldChg>
      <pc:sldChg chg="modSp new mod ord">
        <pc:chgData name="Charles Purnell" userId="5b254d245d13c6e6" providerId="LiveId" clId="{80F669B8-4A6C-482B-A5D9-FDCFDD310104}" dt="2022-10-14T17:10:12.383" v="772"/>
        <pc:sldMkLst>
          <pc:docMk/>
          <pc:sldMk cId="477300127" sldId="293"/>
        </pc:sldMkLst>
        <pc:spChg chg="mod">
          <ac:chgData name="Charles Purnell" userId="5b254d245d13c6e6" providerId="LiveId" clId="{80F669B8-4A6C-482B-A5D9-FDCFDD310104}" dt="2022-10-14T17:03:22.680" v="412" actId="20577"/>
          <ac:spMkLst>
            <pc:docMk/>
            <pc:sldMk cId="477300127" sldId="293"/>
            <ac:spMk id="2" creationId="{156EB66F-85F2-DFE8-0292-4716CBC031AD}"/>
          </ac:spMkLst>
        </pc:spChg>
        <pc:spChg chg="mod">
          <ac:chgData name="Charles Purnell" userId="5b254d245d13c6e6" providerId="LiveId" clId="{80F669B8-4A6C-482B-A5D9-FDCFDD310104}" dt="2022-10-14T17:07:02.844" v="727" actId="20577"/>
          <ac:spMkLst>
            <pc:docMk/>
            <pc:sldMk cId="477300127" sldId="293"/>
            <ac:spMk id="3" creationId="{2E712C23-A39A-C7F4-80FF-09EA020AFE22}"/>
          </ac:spMkLst>
        </pc:spChg>
      </pc:sldChg>
      <pc:sldChg chg="modSp new mod">
        <pc:chgData name="Charles Purnell" userId="5b254d245d13c6e6" providerId="LiveId" clId="{80F669B8-4A6C-482B-A5D9-FDCFDD310104}" dt="2022-10-14T17:09:52.155" v="770" actId="20577"/>
        <pc:sldMkLst>
          <pc:docMk/>
          <pc:sldMk cId="2149686429" sldId="294"/>
        </pc:sldMkLst>
        <pc:spChg chg="mod">
          <ac:chgData name="Charles Purnell" userId="5b254d245d13c6e6" providerId="LiveId" clId="{80F669B8-4A6C-482B-A5D9-FDCFDD310104}" dt="2022-10-14T17:09:52.155" v="770" actId="20577"/>
          <ac:spMkLst>
            <pc:docMk/>
            <pc:sldMk cId="2149686429" sldId="294"/>
            <ac:spMk id="2" creationId="{7229767B-2A47-FCF2-A943-1D3E59052FB7}"/>
          </ac:spMkLst>
        </pc:spChg>
        <pc:spChg chg="mod">
          <ac:chgData name="Charles Purnell" userId="5b254d245d13c6e6" providerId="LiveId" clId="{80F669B8-4A6C-482B-A5D9-FDCFDD310104}" dt="2022-10-14T17:09:28.615" v="763"/>
          <ac:spMkLst>
            <pc:docMk/>
            <pc:sldMk cId="2149686429" sldId="294"/>
            <ac:spMk id="3" creationId="{78497CF7-55E0-880A-ACE4-2A8709785B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33BD-0C9E-B4F5-F7C7-820A3C8F17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EE7FEC-D882-1A73-AF16-5D55C7D792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74A49C-20D5-E28C-B4C2-1F3D05641520}"/>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5" name="Footer Placeholder 4">
            <a:extLst>
              <a:ext uri="{FF2B5EF4-FFF2-40B4-BE49-F238E27FC236}">
                <a16:creationId xmlns:a16="http://schemas.microsoft.com/office/drawing/2014/main" id="{B382C7B3-E1D7-7772-2A01-0175781E3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A1215-8A02-88AD-E10B-20531A6A473A}"/>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322309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C4A1-8E51-BDD8-E330-E7105A0190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E61674-5D25-116D-DFA0-23B08594CE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2B788-AB94-6A91-218D-43F9F133ABC3}"/>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5" name="Footer Placeholder 4">
            <a:extLst>
              <a:ext uri="{FF2B5EF4-FFF2-40B4-BE49-F238E27FC236}">
                <a16:creationId xmlns:a16="http://schemas.microsoft.com/office/drawing/2014/main" id="{6DE68452-3727-C5C5-9782-46A49FD7A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318EC-800E-52AA-F3FC-3764F24DF2D2}"/>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360779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8D2E9-B227-90B1-D464-C0A47957BE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431F0B-F70D-32F1-96CF-CEC3209F2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1FE41-4CB9-7C77-F32F-7ED4E73751B0}"/>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5" name="Footer Placeholder 4">
            <a:extLst>
              <a:ext uri="{FF2B5EF4-FFF2-40B4-BE49-F238E27FC236}">
                <a16:creationId xmlns:a16="http://schemas.microsoft.com/office/drawing/2014/main" id="{48CE8CE2-B27B-EA7B-F1EF-AA43CBEA2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DDC28-D9E7-0BB9-9B43-CE93647D6D2A}"/>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294873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279C-F5D9-2EA5-FA3F-B6DB2C392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6454B-D52A-6DFD-5BBD-B40492BDCE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F93C6-33A4-D44A-03E4-941BEB97ACD9}"/>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5" name="Footer Placeholder 4">
            <a:extLst>
              <a:ext uri="{FF2B5EF4-FFF2-40B4-BE49-F238E27FC236}">
                <a16:creationId xmlns:a16="http://schemas.microsoft.com/office/drawing/2014/main" id="{BE845935-FDD5-10F3-3724-00E7A1CFF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5EF5C-409E-81D2-5AF8-2A550181635D}"/>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12757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7792-463D-4C98-7314-28376AF45E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1DD8DB-B6A7-FC3A-275F-F2736C002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3A7B27-A580-D242-5A89-BC986BC948B6}"/>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5" name="Footer Placeholder 4">
            <a:extLst>
              <a:ext uri="{FF2B5EF4-FFF2-40B4-BE49-F238E27FC236}">
                <a16:creationId xmlns:a16="http://schemas.microsoft.com/office/drawing/2014/main" id="{5E33722B-2059-4BF7-E741-9AF1ECAB1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B28E3-B1B7-C3B6-F970-763D15281E6D}"/>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128159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B8B4-C9B5-57E3-F3D9-3DAC0E9989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0A176-02B7-F801-8BAA-417BF99844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414AD3-3DFC-8546-4A1A-5070141DF5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5B3D1-D108-18EC-1F0F-4DA849D98449}"/>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6" name="Footer Placeholder 5">
            <a:extLst>
              <a:ext uri="{FF2B5EF4-FFF2-40B4-BE49-F238E27FC236}">
                <a16:creationId xmlns:a16="http://schemas.microsoft.com/office/drawing/2014/main" id="{676828A9-EAEF-76B3-D717-C9FC9DF39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7F974-0861-F380-4A28-7F5469A5A4A2}"/>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401935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9BD4-3ECD-3A00-9463-09A644C650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F79FC3-8EBA-DAEE-C1FA-3D420C54D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F0FB2-6112-E119-3107-4592888F8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C20F16-8158-4DAC-A215-5FADD4B12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5163BB-63E8-DC50-EF64-10382F7AB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6E439E-96E7-361B-AAAF-D01030D87ADF}"/>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8" name="Footer Placeholder 7">
            <a:extLst>
              <a:ext uri="{FF2B5EF4-FFF2-40B4-BE49-F238E27FC236}">
                <a16:creationId xmlns:a16="http://schemas.microsoft.com/office/drawing/2014/main" id="{A34C49F9-A643-C1E2-0872-FD4CA76887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8148C5-274E-9D40-F2CF-5C74CDF03CEB}"/>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2018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A3D-51F0-B222-2389-9E67BAE874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F86253-F0CE-82E6-E0F8-AAEC09537DE5}"/>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4" name="Footer Placeholder 3">
            <a:extLst>
              <a:ext uri="{FF2B5EF4-FFF2-40B4-BE49-F238E27FC236}">
                <a16:creationId xmlns:a16="http://schemas.microsoft.com/office/drawing/2014/main" id="{46D8F705-5324-32C0-4906-3F292A5CD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BD9E5E-B9B8-3B92-77E2-B0CADBB82E41}"/>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124598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DBE44-8225-DBB7-A719-E151FCF57432}"/>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3" name="Footer Placeholder 2">
            <a:extLst>
              <a:ext uri="{FF2B5EF4-FFF2-40B4-BE49-F238E27FC236}">
                <a16:creationId xmlns:a16="http://schemas.microsoft.com/office/drawing/2014/main" id="{12778007-48F0-8A65-88BA-F15869FBAC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F120C4-01C0-C606-CBCD-99969C0A829A}"/>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129303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0F3A-3E7F-B0BF-BFCD-28086F4FD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CF455-952F-F9C6-1590-9E2DC8F6D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40EC95-86E8-AF6C-1776-C062F3672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672DE-A9DC-CFCE-00CC-F183F374D91C}"/>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6" name="Footer Placeholder 5">
            <a:extLst>
              <a:ext uri="{FF2B5EF4-FFF2-40B4-BE49-F238E27FC236}">
                <a16:creationId xmlns:a16="http://schemas.microsoft.com/office/drawing/2014/main" id="{813C95F3-0AD7-F4CC-5133-C9CABC076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7FA26-686E-781A-DB0E-270D82EFBD5B}"/>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257408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6917-F873-8413-A4DE-F96C676C8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CAD75F-65EB-3537-FD99-03838FC8B8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F943FF-5F14-AD8F-875A-2421FB291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08814-A961-96E3-4324-F808306F3DED}"/>
              </a:ext>
            </a:extLst>
          </p:cNvPr>
          <p:cNvSpPr>
            <a:spLocks noGrp="1"/>
          </p:cNvSpPr>
          <p:nvPr>
            <p:ph type="dt" sz="half" idx="10"/>
          </p:nvPr>
        </p:nvSpPr>
        <p:spPr/>
        <p:txBody>
          <a:bodyPr/>
          <a:lstStyle/>
          <a:p>
            <a:fld id="{59939AF0-13F8-4055-93C9-073097204D45}" type="datetimeFigureOut">
              <a:rPr lang="en-US" smtClean="0"/>
              <a:t>10/13/2022</a:t>
            </a:fld>
            <a:endParaRPr lang="en-US"/>
          </a:p>
        </p:txBody>
      </p:sp>
      <p:sp>
        <p:nvSpPr>
          <p:cNvPr id="6" name="Footer Placeholder 5">
            <a:extLst>
              <a:ext uri="{FF2B5EF4-FFF2-40B4-BE49-F238E27FC236}">
                <a16:creationId xmlns:a16="http://schemas.microsoft.com/office/drawing/2014/main" id="{F8B073FD-022A-A1C8-8379-DA2164E67E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084ADB-CE62-97EB-30DD-9B2723F8E8B6}"/>
              </a:ext>
            </a:extLst>
          </p:cNvPr>
          <p:cNvSpPr>
            <a:spLocks noGrp="1"/>
          </p:cNvSpPr>
          <p:nvPr>
            <p:ph type="sldNum" sz="quarter" idx="12"/>
          </p:nvPr>
        </p:nvSpPr>
        <p:spPr/>
        <p:txBody>
          <a:bodyPr/>
          <a:lstStyle/>
          <a:p>
            <a:fld id="{F826FA57-79A2-4DF1-AE2F-75EA78808248}" type="slidenum">
              <a:rPr lang="en-US" smtClean="0"/>
              <a:t>‹#›</a:t>
            </a:fld>
            <a:endParaRPr lang="en-US"/>
          </a:p>
        </p:txBody>
      </p:sp>
    </p:spTree>
    <p:extLst>
      <p:ext uri="{BB962C8B-B14F-4D97-AF65-F5344CB8AC3E}">
        <p14:creationId xmlns:p14="http://schemas.microsoft.com/office/powerpoint/2010/main" val="400399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14122-02C6-7257-18D4-43E5CE0D8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0897CF-FEC7-4F6A-3120-183244B8E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7F5A4-9B03-54C3-2053-BE9DBA444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39AF0-13F8-4055-93C9-073097204D45}" type="datetimeFigureOut">
              <a:rPr lang="en-US" smtClean="0"/>
              <a:t>10/13/2022</a:t>
            </a:fld>
            <a:endParaRPr lang="en-US"/>
          </a:p>
        </p:txBody>
      </p:sp>
      <p:sp>
        <p:nvSpPr>
          <p:cNvPr id="5" name="Footer Placeholder 4">
            <a:extLst>
              <a:ext uri="{FF2B5EF4-FFF2-40B4-BE49-F238E27FC236}">
                <a16:creationId xmlns:a16="http://schemas.microsoft.com/office/drawing/2014/main" id="{A7AA044B-37ED-C3C2-615B-699BEBCC17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C7193-4C84-C365-ECEB-F002CC37C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6FA57-79A2-4DF1-AE2F-75EA78808248}" type="slidenum">
              <a:rPr lang="en-US" smtClean="0"/>
              <a:t>‹#›</a:t>
            </a:fld>
            <a:endParaRPr lang="en-US"/>
          </a:p>
        </p:txBody>
      </p:sp>
    </p:spTree>
    <p:extLst>
      <p:ext uri="{BB962C8B-B14F-4D97-AF65-F5344CB8AC3E}">
        <p14:creationId xmlns:p14="http://schemas.microsoft.com/office/powerpoint/2010/main" val="179372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ry.percipio.com/courses/c7ef0333-8560-403f-a004-9c5c843866b0/videos/2658bbe6-ee97-438b-a376-fbb079c3b3a0" TargetMode="External"/><Relationship Id="rId2" Type="http://schemas.openxmlformats.org/officeDocument/2006/relationships/hyperlink" Target="https://docs.microsoft.com/en-us/azure/storage/blobs/access-tiers-overview"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virtual-network/virtual-networks-faq" TargetMode="External"/><Relationship Id="rId2" Type="http://schemas.openxmlformats.org/officeDocument/2006/relationships/hyperlink" Target="https://www.calculator.net/ip-subnet-calculator.html"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A37C-0AA6-2B52-01E6-1D410D5FF5E9}"/>
              </a:ext>
            </a:extLst>
          </p:cNvPr>
          <p:cNvSpPr>
            <a:spLocks noGrp="1"/>
          </p:cNvSpPr>
          <p:nvPr>
            <p:ph type="ctrTitle"/>
          </p:nvPr>
        </p:nvSpPr>
        <p:spPr/>
        <p:txBody>
          <a:bodyPr/>
          <a:lstStyle/>
          <a:p>
            <a:r>
              <a:rPr lang="en-US" dirty="0"/>
              <a:t>NETW211</a:t>
            </a:r>
          </a:p>
        </p:txBody>
      </p:sp>
      <p:sp>
        <p:nvSpPr>
          <p:cNvPr id="3" name="Subtitle 2">
            <a:extLst>
              <a:ext uri="{FF2B5EF4-FFF2-40B4-BE49-F238E27FC236}">
                <a16:creationId xmlns:a16="http://schemas.microsoft.com/office/drawing/2014/main" id="{CFE69885-81A3-B89C-B603-EC146C998892}"/>
              </a:ext>
            </a:extLst>
          </p:cNvPr>
          <p:cNvSpPr>
            <a:spLocks noGrp="1"/>
          </p:cNvSpPr>
          <p:nvPr>
            <p:ph type="subTitle" idx="1"/>
          </p:nvPr>
        </p:nvSpPr>
        <p:spPr/>
        <p:txBody>
          <a:bodyPr/>
          <a:lstStyle/>
          <a:p>
            <a:r>
              <a:rPr lang="en-US" dirty="0"/>
              <a:t>CLOUD AND COMPUTING</a:t>
            </a:r>
          </a:p>
        </p:txBody>
      </p:sp>
    </p:spTree>
    <p:extLst>
      <p:ext uri="{BB962C8B-B14F-4D97-AF65-F5344CB8AC3E}">
        <p14:creationId xmlns:p14="http://schemas.microsoft.com/office/powerpoint/2010/main" val="283967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09800" y="2514601"/>
            <a:ext cx="2133600" cy="160019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Properties</a:t>
            </a:r>
            <a:r>
              <a:rPr lang="en-US" sz="1600" dirty="0"/>
              <a:t> section of the </a:t>
            </a:r>
            <a:r>
              <a:rPr lang="en-US" sz="1600" b="1" i="1" dirty="0"/>
              <a:t>Subnet1-VM</a:t>
            </a:r>
            <a:r>
              <a:rPr lang="en-US" sz="1600" dirty="0"/>
              <a:t> page, showing the networking and size information of the VM.</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95500" y="808383"/>
            <a:ext cx="2362200" cy="1600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latin typeface="+mn-lt"/>
                <a:ea typeface="+mn-ea"/>
                <a:cs typeface="+mn-cs"/>
              </a:rPr>
              <a:t>Deploying VMs into Subnets cont’d</a:t>
            </a:r>
          </a:p>
        </p:txBody>
      </p:sp>
      <p:pic>
        <p:nvPicPr>
          <p:cNvPr id="3" name="Picture 2">
            <a:extLst>
              <a:ext uri="{FF2B5EF4-FFF2-40B4-BE49-F238E27FC236}">
                <a16:creationId xmlns:a16="http://schemas.microsoft.com/office/drawing/2014/main" id="{FFF42E32-A95E-4803-4FCE-DDE49D37140B}"/>
              </a:ext>
            </a:extLst>
          </p:cNvPr>
          <p:cNvPicPr>
            <a:picLocks noChangeAspect="1"/>
          </p:cNvPicPr>
          <p:nvPr/>
        </p:nvPicPr>
        <p:blipFill>
          <a:blip r:embed="rId2"/>
          <a:stretch>
            <a:fillRect/>
          </a:stretch>
        </p:blipFill>
        <p:spPr>
          <a:xfrm>
            <a:off x="4457700" y="1708717"/>
            <a:ext cx="6210300" cy="3440567"/>
          </a:xfrm>
          <a:prstGeom prst="rect">
            <a:avLst/>
          </a:prstGeom>
        </p:spPr>
      </p:pic>
    </p:spTree>
    <p:extLst>
      <p:ext uri="{BB962C8B-B14F-4D97-AF65-F5344CB8AC3E}">
        <p14:creationId xmlns:p14="http://schemas.microsoft.com/office/powerpoint/2010/main" val="300054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552700"/>
            <a:ext cx="2286000" cy="2400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topology diagram of your </a:t>
            </a:r>
            <a:r>
              <a:rPr lang="en-US" sz="1600" dirty="0" err="1"/>
              <a:t>VNet</a:t>
            </a:r>
            <a:r>
              <a:rPr lang="en-US" sz="1600" dirty="0"/>
              <a:t> (</a:t>
            </a:r>
            <a:r>
              <a:rPr lang="en-US" sz="1600" i="1" dirty="0"/>
              <a:t>NETW211-VNet-Your Initials</a:t>
            </a:r>
            <a:r>
              <a:rPr lang="en-US" sz="1600" dirty="0"/>
              <a:t>) with two subnets (</a:t>
            </a:r>
            <a:r>
              <a:rPr lang="en-US" sz="1600" i="1" dirty="0"/>
              <a:t>Subnet0</a:t>
            </a:r>
            <a:r>
              <a:rPr lang="en-US" sz="1600" dirty="0"/>
              <a:t> and </a:t>
            </a:r>
            <a:r>
              <a:rPr lang="en-US" sz="1600" i="1" dirty="0"/>
              <a:t>Subnet1</a:t>
            </a:r>
            <a:r>
              <a:rPr lang="en-US" sz="1600" dirty="0"/>
              <a:t>) and one VM in each subnet (</a:t>
            </a:r>
            <a:r>
              <a:rPr lang="en-US" sz="1600" i="1" dirty="0"/>
              <a:t>Subnet0-VM</a:t>
            </a:r>
            <a:r>
              <a:rPr lang="en-US" sz="1600" dirty="0"/>
              <a:t> and </a:t>
            </a:r>
            <a:r>
              <a:rPr lang="en-US" sz="1600" i="1" dirty="0"/>
              <a:t>Subnet1-VM</a:t>
            </a:r>
            <a:r>
              <a:rPr lang="en-US" sz="1600" dirty="0"/>
              <a:t>).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838200"/>
            <a:ext cx="2362200" cy="1600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latin typeface="+mn-lt"/>
                <a:ea typeface="+mn-ea"/>
                <a:cs typeface="+mn-cs"/>
              </a:rPr>
              <a:t>Deploying VMs into Subnets cont’d</a:t>
            </a:r>
          </a:p>
        </p:txBody>
      </p:sp>
      <p:pic>
        <p:nvPicPr>
          <p:cNvPr id="4" name="Picture 3">
            <a:extLst>
              <a:ext uri="{FF2B5EF4-FFF2-40B4-BE49-F238E27FC236}">
                <a16:creationId xmlns:a16="http://schemas.microsoft.com/office/drawing/2014/main" id="{1E3093BA-1C0B-B41C-F778-42266886CBB8}"/>
              </a:ext>
            </a:extLst>
          </p:cNvPr>
          <p:cNvPicPr>
            <a:picLocks noChangeAspect="1"/>
          </p:cNvPicPr>
          <p:nvPr/>
        </p:nvPicPr>
        <p:blipFill>
          <a:blip r:embed="rId2"/>
          <a:stretch>
            <a:fillRect/>
          </a:stretch>
        </p:blipFill>
        <p:spPr>
          <a:xfrm>
            <a:off x="4572000" y="1576946"/>
            <a:ext cx="6096000" cy="3704109"/>
          </a:xfrm>
          <a:prstGeom prst="rect">
            <a:avLst/>
          </a:prstGeom>
        </p:spPr>
      </p:pic>
    </p:spTree>
    <p:extLst>
      <p:ext uri="{BB962C8B-B14F-4D97-AF65-F5344CB8AC3E}">
        <p14:creationId xmlns:p14="http://schemas.microsoft.com/office/powerpoint/2010/main" val="225176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590800"/>
            <a:ext cx="2286000" cy="2133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ipconfig</a:t>
            </a:r>
            <a:r>
              <a:rPr lang="en-US" sz="1600" dirty="0"/>
              <a:t> and </a:t>
            </a:r>
            <a:r>
              <a:rPr lang="en-US" sz="1600" i="1" dirty="0"/>
              <a:t>ping </a:t>
            </a:r>
            <a:r>
              <a:rPr lang="en-US" sz="1600" i="1" dirty="0" err="1"/>
              <a:t>x.x.x.x</a:t>
            </a:r>
            <a:r>
              <a:rPr lang="en-US" sz="1600" dirty="0"/>
              <a:t> results in the command prompt window, including the </a:t>
            </a:r>
            <a:r>
              <a:rPr lang="en-US" sz="1600" b="1" i="1" dirty="0"/>
              <a:t>Subnet0</a:t>
            </a:r>
            <a:r>
              <a:rPr lang="en-US" sz="1600" i="1" dirty="0"/>
              <a:t>-VM – </a:t>
            </a:r>
            <a:r>
              <a:rPr lang="en-US" sz="1600" i="1" dirty="0" err="1"/>
              <a:t>x.x.x.x</a:t>
            </a:r>
            <a:r>
              <a:rPr lang="en-US" sz="1600" i="1" dirty="0"/>
              <a:t> – </a:t>
            </a:r>
            <a:r>
              <a:rPr lang="en-US" sz="1600" i="1" dirty="0" err="1"/>
              <a:t>Romote</a:t>
            </a:r>
            <a:r>
              <a:rPr lang="en-US" sz="1600" i="1" dirty="0"/>
              <a:t> Desktop Connection </a:t>
            </a:r>
            <a:r>
              <a:rPr lang="en-US" sz="1600" dirty="0"/>
              <a:t>window title.</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838200"/>
            <a:ext cx="2286000" cy="1676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Verifying Connectivity between VMs</a:t>
            </a:r>
          </a:p>
        </p:txBody>
      </p:sp>
      <p:pic>
        <p:nvPicPr>
          <p:cNvPr id="4" name="Picture 3">
            <a:extLst>
              <a:ext uri="{FF2B5EF4-FFF2-40B4-BE49-F238E27FC236}">
                <a16:creationId xmlns:a16="http://schemas.microsoft.com/office/drawing/2014/main" id="{2C84AC76-C5D6-ACAB-7A19-B93C50596A8F}"/>
              </a:ext>
            </a:extLst>
          </p:cNvPr>
          <p:cNvPicPr>
            <a:picLocks noChangeAspect="1"/>
          </p:cNvPicPr>
          <p:nvPr/>
        </p:nvPicPr>
        <p:blipFill>
          <a:blip r:embed="rId2"/>
          <a:stretch>
            <a:fillRect/>
          </a:stretch>
        </p:blipFill>
        <p:spPr>
          <a:xfrm>
            <a:off x="4523510" y="1557045"/>
            <a:ext cx="6201640" cy="4201111"/>
          </a:xfrm>
          <a:prstGeom prst="rect">
            <a:avLst/>
          </a:prstGeom>
        </p:spPr>
      </p:pic>
    </p:spTree>
    <p:extLst>
      <p:ext uri="{BB962C8B-B14F-4D97-AF65-F5344CB8AC3E}">
        <p14:creationId xmlns:p14="http://schemas.microsoft.com/office/powerpoint/2010/main" val="286184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971800"/>
            <a:ext cx="2286000" cy="2133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ipconfig</a:t>
            </a:r>
            <a:r>
              <a:rPr lang="en-US" sz="1600" dirty="0"/>
              <a:t> and </a:t>
            </a:r>
            <a:r>
              <a:rPr lang="en-US" sz="1600" i="1" dirty="0"/>
              <a:t>ping </a:t>
            </a:r>
            <a:r>
              <a:rPr lang="en-US" sz="1600" i="1" dirty="0" err="1"/>
              <a:t>x.x.x.x</a:t>
            </a:r>
            <a:r>
              <a:rPr lang="en-US" sz="1600" dirty="0"/>
              <a:t> results in the command prompt window, including the </a:t>
            </a:r>
            <a:r>
              <a:rPr lang="en-US" sz="1600" b="1" i="1" dirty="0"/>
              <a:t>Subnet1</a:t>
            </a:r>
            <a:r>
              <a:rPr lang="en-US" sz="1600" i="1" dirty="0"/>
              <a:t>-VM – </a:t>
            </a:r>
            <a:r>
              <a:rPr lang="en-US" sz="1600" i="1" dirty="0" err="1"/>
              <a:t>x.x.x.x</a:t>
            </a:r>
            <a:r>
              <a:rPr lang="en-US" sz="1600" i="1" dirty="0"/>
              <a:t> – </a:t>
            </a:r>
            <a:r>
              <a:rPr lang="en-US" sz="1600" i="1" dirty="0" err="1"/>
              <a:t>Romote</a:t>
            </a:r>
            <a:r>
              <a:rPr lang="en-US" sz="1600" i="1" dirty="0"/>
              <a:t> Desktop Connection </a:t>
            </a:r>
            <a:r>
              <a:rPr lang="en-US" sz="1600" dirty="0"/>
              <a:t>window title.</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990600"/>
            <a:ext cx="2286000" cy="1676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Verifying Connectivity between VMs</a:t>
            </a:r>
          </a:p>
          <a:p>
            <a:pPr lvl="0"/>
            <a:r>
              <a:rPr lang="en-US" sz="2800" dirty="0">
                <a:solidFill>
                  <a:schemeClr val="dk1"/>
                </a:solidFill>
              </a:rPr>
              <a:t>cont’d</a:t>
            </a:r>
          </a:p>
        </p:txBody>
      </p:sp>
      <p:pic>
        <p:nvPicPr>
          <p:cNvPr id="4" name="Picture 3">
            <a:extLst>
              <a:ext uri="{FF2B5EF4-FFF2-40B4-BE49-F238E27FC236}">
                <a16:creationId xmlns:a16="http://schemas.microsoft.com/office/drawing/2014/main" id="{8256F6EC-E255-E7A6-645F-B4B2BE50A460}"/>
              </a:ext>
            </a:extLst>
          </p:cNvPr>
          <p:cNvPicPr>
            <a:picLocks noChangeAspect="1"/>
          </p:cNvPicPr>
          <p:nvPr/>
        </p:nvPicPr>
        <p:blipFill>
          <a:blip r:embed="rId2"/>
          <a:stretch>
            <a:fillRect/>
          </a:stretch>
        </p:blipFill>
        <p:spPr>
          <a:xfrm>
            <a:off x="4362451" y="1447800"/>
            <a:ext cx="5925377" cy="4229690"/>
          </a:xfrm>
          <a:prstGeom prst="rect">
            <a:avLst/>
          </a:prstGeom>
        </p:spPr>
      </p:pic>
    </p:spTree>
    <p:extLst>
      <p:ext uri="{BB962C8B-B14F-4D97-AF65-F5344CB8AC3E}">
        <p14:creationId xmlns:p14="http://schemas.microsoft.com/office/powerpoint/2010/main" val="68560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05001"/>
            <a:ext cx="7772400" cy="2365375"/>
          </a:xfrm>
        </p:spPr>
        <p:txBody>
          <a:bodyPr>
            <a:normAutofit/>
          </a:bodyPr>
          <a:lstStyle/>
          <a:p>
            <a:r>
              <a:rPr lang="en-US" sz="4000" dirty="0"/>
              <a:t>NETW211 Course Project</a:t>
            </a:r>
            <a:br>
              <a:rPr lang="en-US" sz="4000" dirty="0"/>
            </a:br>
            <a:br>
              <a:rPr lang="en-US" dirty="0"/>
            </a:br>
            <a:r>
              <a:rPr lang="en-US" sz="2400" dirty="0"/>
              <a:t>Module 4 Azure VM Security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3707" y="2133600"/>
            <a:ext cx="1791093" cy="236220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NETW211-VM-Your Initials </a:t>
            </a:r>
            <a:r>
              <a:rPr lang="en-US" sz="1600" dirty="0"/>
              <a:t>page, with information such as the resource group name, subscription, public IP address, etc.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7620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Launching a VM</a:t>
            </a:r>
          </a:p>
        </p:txBody>
      </p:sp>
      <p:pic>
        <p:nvPicPr>
          <p:cNvPr id="4" name="Picture 3">
            <a:extLst>
              <a:ext uri="{FF2B5EF4-FFF2-40B4-BE49-F238E27FC236}">
                <a16:creationId xmlns:a16="http://schemas.microsoft.com/office/drawing/2014/main" id="{395852AE-5628-1C97-462C-41ACB20FCC46}"/>
              </a:ext>
            </a:extLst>
          </p:cNvPr>
          <p:cNvPicPr>
            <a:picLocks noChangeAspect="1"/>
          </p:cNvPicPr>
          <p:nvPr/>
        </p:nvPicPr>
        <p:blipFill>
          <a:blip r:embed="rId2"/>
          <a:stretch>
            <a:fillRect/>
          </a:stretch>
        </p:blipFill>
        <p:spPr>
          <a:xfrm>
            <a:off x="4327162" y="1333501"/>
            <a:ext cx="6112239" cy="4074599"/>
          </a:xfrm>
          <a:prstGeom prst="rect">
            <a:avLst/>
          </a:prstGeom>
        </p:spPr>
      </p:pic>
    </p:spTree>
    <p:extLst>
      <p:ext uri="{BB962C8B-B14F-4D97-AF65-F5344CB8AC3E}">
        <p14:creationId xmlns:p14="http://schemas.microsoft.com/office/powerpoint/2010/main" val="376655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62200" y="2590800"/>
            <a:ext cx="1752600" cy="2514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azureuser@NETW211-VM-Your Initials </a:t>
            </a:r>
            <a:r>
              <a:rPr lang="en-US" sz="1600" dirty="0"/>
              <a:t>window showing the IPv4 address of the VM in the Azure cloud.</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914400"/>
            <a:ext cx="2133600" cy="1371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Connecting to the VM </a:t>
            </a:r>
          </a:p>
          <a:p>
            <a:pPr lvl="0"/>
            <a:r>
              <a:rPr lang="en-US" sz="2800" dirty="0">
                <a:solidFill>
                  <a:schemeClr val="dk1"/>
                </a:solidFill>
              </a:rPr>
              <a:t>via SSH</a:t>
            </a:r>
          </a:p>
        </p:txBody>
      </p:sp>
      <p:pic>
        <p:nvPicPr>
          <p:cNvPr id="4" name="Picture 3">
            <a:extLst>
              <a:ext uri="{FF2B5EF4-FFF2-40B4-BE49-F238E27FC236}">
                <a16:creationId xmlns:a16="http://schemas.microsoft.com/office/drawing/2014/main" id="{6F79503F-DDD1-725F-1264-FA5EFE71D5D8}"/>
              </a:ext>
            </a:extLst>
          </p:cNvPr>
          <p:cNvPicPr>
            <a:picLocks noChangeAspect="1"/>
          </p:cNvPicPr>
          <p:nvPr/>
        </p:nvPicPr>
        <p:blipFill>
          <a:blip r:embed="rId2"/>
          <a:stretch>
            <a:fillRect/>
          </a:stretch>
        </p:blipFill>
        <p:spPr>
          <a:xfrm>
            <a:off x="4495800" y="1075633"/>
            <a:ext cx="6172200" cy="4706735"/>
          </a:xfrm>
          <a:prstGeom prst="rect">
            <a:avLst/>
          </a:prstGeom>
        </p:spPr>
      </p:pic>
    </p:spTree>
    <p:extLst>
      <p:ext uri="{BB962C8B-B14F-4D97-AF65-F5344CB8AC3E}">
        <p14:creationId xmlns:p14="http://schemas.microsoft.com/office/powerpoint/2010/main" val="310506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62200" y="2590800"/>
            <a:ext cx="1752600" cy="1600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Inbound port rules </a:t>
            </a:r>
            <a:r>
              <a:rPr lang="en-US" sz="1600" dirty="0"/>
              <a:t>section with the newly added </a:t>
            </a:r>
            <a:r>
              <a:rPr lang="en-US" sz="1600" i="1" dirty="0" err="1"/>
              <a:t>Allow_Ping</a:t>
            </a:r>
            <a:r>
              <a:rPr lang="en-US" sz="1600" i="1" dirty="0"/>
              <a:t> </a:t>
            </a:r>
            <a:r>
              <a:rPr lang="en-US" sz="1600" dirty="0"/>
              <a:t>rule.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914400"/>
            <a:ext cx="2133600" cy="1371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Configuring an NSG </a:t>
            </a:r>
          </a:p>
        </p:txBody>
      </p:sp>
      <p:pic>
        <p:nvPicPr>
          <p:cNvPr id="4" name="Picture 3">
            <a:extLst>
              <a:ext uri="{FF2B5EF4-FFF2-40B4-BE49-F238E27FC236}">
                <a16:creationId xmlns:a16="http://schemas.microsoft.com/office/drawing/2014/main" id="{806FA725-D450-A480-F751-C230C6C2B7F7}"/>
              </a:ext>
            </a:extLst>
          </p:cNvPr>
          <p:cNvPicPr>
            <a:picLocks noChangeAspect="1"/>
          </p:cNvPicPr>
          <p:nvPr/>
        </p:nvPicPr>
        <p:blipFill>
          <a:blip r:embed="rId2"/>
          <a:stretch>
            <a:fillRect/>
          </a:stretch>
        </p:blipFill>
        <p:spPr>
          <a:xfrm>
            <a:off x="1525249" y="4343400"/>
            <a:ext cx="9144000" cy="2053828"/>
          </a:xfrm>
          <a:prstGeom prst="rect">
            <a:avLst/>
          </a:prstGeom>
        </p:spPr>
      </p:pic>
    </p:spTree>
    <p:extLst>
      <p:ext uri="{BB962C8B-B14F-4D97-AF65-F5344CB8AC3E}">
        <p14:creationId xmlns:p14="http://schemas.microsoft.com/office/powerpoint/2010/main" val="330500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62200" y="2590800"/>
            <a:ext cx="1752600" cy="182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successful ping result from your local computer to the VM in the Azure cloud.</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914400"/>
            <a:ext cx="2133600" cy="1371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Configuring an NSG</a:t>
            </a:r>
          </a:p>
          <a:p>
            <a:pPr lvl="0"/>
            <a:r>
              <a:rPr lang="en-US" sz="2800" dirty="0">
                <a:solidFill>
                  <a:schemeClr val="dk1"/>
                </a:solidFill>
              </a:rPr>
              <a:t>cont’d </a:t>
            </a:r>
          </a:p>
        </p:txBody>
      </p:sp>
      <p:pic>
        <p:nvPicPr>
          <p:cNvPr id="4" name="Picture 3">
            <a:extLst>
              <a:ext uri="{FF2B5EF4-FFF2-40B4-BE49-F238E27FC236}">
                <a16:creationId xmlns:a16="http://schemas.microsoft.com/office/drawing/2014/main" id="{B06BE4C9-E0D0-0E62-15A3-D9B041133D93}"/>
              </a:ext>
            </a:extLst>
          </p:cNvPr>
          <p:cNvPicPr>
            <a:picLocks noChangeAspect="1"/>
          </p:cNvPicPr>
          <p:nvPr/>
        </p:nvPicPr>
        <p:blipFill>
          <a:blip r:embed="rId2"/>
          <a:stretch>
            <a:fillRect/>
          </a:stretch>
        </p:blipFill>
        <p:spPr>
          <a:xfrm>
            <a:off x="4191000" y="984612"/>
            <a:ext cx="6477000" cy="4888777"/>
          </a:xfrm>
          <a:prstGeom prst="rect">
            <a:avLst/>
          </a:prstGeom>
        </p:spPr>
      </p:pic>
    </p:spTree>
    <p:extLst>
      <p:ext uri="{BB962C8B-B14F-4D97-AF65-F5344CB8AC3E}">
        <p14:creationId xmlns:p14="http://schemas.microsoft.com/office/powerpoint/2010/main" val="3693416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05001"/>
            <a:ext cx="7772400" cy="2365375"/>
          </a:xfrm>
        </p:spPr>
        <p:txBody>
          <a:bodyPr>
            <a:normAutofit/>
          </a:bodyPr>
          <a:lstStyle/>
          <a:p>
            <a:r>
              <a:rPr lang="en-US" sz="4000" dirty="0"/>
              <a:t>NETW211 Course Project</a:t>
            </a:r>
            <a:br>
              <a:rPr lang="en-US" sz="4000" dirty="0"/>
            </a:br>
            <a:br>
              <a:rPr lang="en-US" dirty="0"/>
            </a:br>
            <a:r>
              <a:rPr lang="en-US" sz="2400" dirty="0"/>
              <a:t>Module 5 Cloud Storage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BEA3-8ED0-000E-EA54-A749E5C744C1}"/>
              </a:ext>
            </a:extLst>
          </p:cNvPr>
          <p:cNvSpPr>
            <a:spLocks noGrp="1"/>
          </p:cNvSpPr>
          <p:nvPr>
            <p:ph type="ctrTitle"/>
          </p:nvPr>
        </p:nvSpPr>
        <p:spPr/>
        <p:txBody>
          <a:bodyPr>
            <a:normAutofit/>
          </a:bodyPr>
          <a:lstStyle/>
          <a:p>
            <a:r>
              <a:rPr lang="en-US" sz="3200" dirty="0"/>
              <a:t>Cloud computing has been around for approximately two decades and despite the data pointing to the business efficiencies, cost-benefits, and competitive advantages it holds, a large portion of the business community continues to operate without it. </a:t>
            </a:r>
          </a:p>
        </p:txBody>
      </p:sp>
      <p:sp>
        <p:nvSpPr>
          <p:cNvPr id="3" name="Subtitle 2">
            <a:extLst>
              <a:ext uri="{FF2B5EF4-FFF2-40B4-BE49-F238E27FC236}">
                <a16:creationId xmlns:a16="http://schemas.microsoft.com/office/drawing/2014/main" id="{59B830A0-CE12-3ECA-906B-53505BCDDC12}"/>
              </a:ext>
            </a:extLst>
          </p:cNvPr>
          <p:cNvSpPr>
            <a:spLocks noGrp="1"/>
          </p:cNvSpPr>
          <p:nvPr>
            <p:ph type="subTitle" idx="1"/>
          </p:nvPr>
        </p:nvSpPr>
        <p:spPr/>
        <p:txBody>
          <a:bodyPr/>
          <a:lstStyle/>
          <a:p>
            <a:r>
              <a:rPr lang="en-US" dirty="0"/>
              <a:t>Cloud and Computing</a:t>
            </a:r>
          </a:p>
        </p:txBody>
      </p:sp>
    </p:spTree>
    <p:extLst>
      <p:ext uri="{BB962C8B-B14F-4D97-AF65-F5344CB8AC3E}">
        <p14:creationId xmlns:p14="http://schemas.microsoft.com/office/powerpoint/2010/main" val="2091073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4100" y="2362200"/>
            <a:ext cx="18669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image uploaded from your local computer and the URL on top of the window.</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Uploading and Accessing a File</a:t>
            </a:r>
          </a:p>
        </p:txBody>
      </p:sp>
      <p:pic>
        <p:nvPicPr>
          <p:cNvPr id="4" name="Picture 3">
            <a:extLst>
              <a:ext uri="{FF2B5EF4-FFF2-40B4-BE49-F238E27FC236}">
                <a16:creationId xmlns:a16="http://schemas.microsoft.com/office/drawing/2014/main" id="{BB6C52A7-E8FA-C459-46E1-8969126B87D2}"/>
              </a:ext>
            </a:extLst>
          </p:cNvPr>
          <p:cNvPicPr>
            <a:picLocks noChangeAspect="1"/>
          </p:cNvPicPr>
          <p:nvPr/>
        </p:nvPicPr>
        <p:blipFill>
          <a:blip r:embed="rId2"/>
          <a:stretch>
            <a:fillRect/>
          </a:stretch>
        </p:blipFill>
        <p:spPr>
          <a:xfrm>
            <a:off x="4343400" y="1172981"/>
            <a:ext cx="6471628" cy="3634360"/>
          </a:xfrm>
          <a:prstGeom prst="rect">
            <a:avLst/>
          </a:prstGeom>
        </p:spPr>
      </p:pic>
    </p:spTree>
    <p:extLst>
      <p:ext uri="{BB962C8B-B14F-4D97-AF65-F5344CB8AC3E}">
        <p14:creationId xmlns:p14="http://schemas.microsoft.com/office/powerpoint/2010/main" val="913344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3C22B73B-8888-45A2-85B6-7AB09F8DE173}"/>
              </a:ext>
            </a:extLst>
          </p:cNvPr>
          <p:cNvSpPr txBox="1">
            <a:spLocks/>
          </p:cNvSpPr>
          <p:nvPr/>
        </p:nvSpPr>
        <p:spPr>
          <a:xfrm>
            <a:off x="2133600" y="1219201"/>
            <a:ext cx="8077200" cy="4898231"/>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t>What does the </a:t>
            </a:r>
            <a:r>
              <a:rPr lang="en-US" sz="1600" i="1" dirty="0"/>
              <a:t>access tier </a:t>
            </a:r>
            <a:r>
              <a:rPr lang="en-US" sz="1600" dirty="0"/>
              <a:t>setting do? What are the Azure blob storage access tiers?</a:t>
            </a:r>
          </a:p>
          <a:p>
            <a:r>
              <a:rPr lang="en-US" sz="1600" dirty="0"/>
              <a:t>[hint: in the Azure portal, on the </a:t>
            </a:r>
            <a:r>
              <a:rPr lang="en-US" sz="1600" i="1" dirty="0"/>
              <a:t>Upload blob </a:t>
            </a:r>
            <a:r>
              <a:rPr lang="en-US" sz="1600" dirty="0"/>
              <a:t>page, under </a:t>
            </a:r>
            <a:r>
              <a:rPr lang="en-US" sz="1600" i="1" dirty="0"/>
              <a:t>Advanced</a:t>
            </a:r>
            <a:r>
              <a:rPr lang="en-US" sz="1600" dirty="0"/>
              <a:t>, click the ? circle above the </a:t>
            </a:r>
            <a:r>
              <a:rPr lang="en-US" sz="1600" i="1" dirty="0"/>
              <a:t>Access tier </a:t>
            </a:r>
            <a:r>
              <a:rPr lang="en-US" sz="1600" dirty="0"/>
              <a:t>box.] </a:t>
            </a:r>
          </a:p>
          <a:p>
            <a:r>
              <a:rPr lang="en-US" sz="1600" dirty="0"/>
              <a:t>Answer here:</a:t>
            </a:r>
          </a:p>
          <a:p>
            <a:endParaRPr lang="en-US" sz="1600" dirty="0"/>
          </a:p>
          <a:p>
            <a:r>
              <a:rPr lang="en-US" sz="1600" dirty="0"/>
              <a:t>Indicates the online tier in which a new blob is created.</a:t>
            </a:r>
          </a:p>
          <a:p>
            <a:r>
              <a:rPr lang="en-US" sz="1600" dirty="0"/>
              <a:t>Online access tiers When your data is stored in an online access tier.</a:t>
            </a:r>
          </a:p>
          <a:p>
            <a:r>
              <a:rPr lang="en-US" sz="1600" dirty="0"/>
              <a:t>Blob lifecycle management.</a:t>
            </a:r>
          </a:p>
          <a:p>
            <a:endParaRPr lang="en-US" sz="1600" dirty="0"/>
          </a:p>
          <a:p>
            <a:endParaRPr lang="en-US" sz="1600" dirty="0"/>
          </a:p>
          <a:p>
            <a:endParaRPr lang="en-US" sz="1600" dirty="0"/>
          </a:p>
          <a:p>
            <a:endParaRPr lang="en-US" sz="1600" dirty="0"/>
          </a:p>
          <a:p>
            <a:r>
              <a:rPr lang="en-US" sz="1600" dirty="0"/>
              <a:t>References (here are two examples to get your research started):</a:t>
            </a:r>
          </a:p>
          <a:p>
            <a:r>
              <a:rPr lang="en-US" sz="1600" dirty="0"/>
              <a:t>1. Hot, Cool, and Archive access tiers for blob data, </a:t>
            </a:r>
            <a:r>
              <a:rPr lang="en-US" sz="1600" dirty="0">
                <a:hlinkClick r:id="rId2"/>
              </a:rPr>
              <a:t>https://docs.microsoft.com/en-us/azure/storage/blobs/access-tiers-overview</a:t>
            </a:r>
            <a:endParaRPr lang="en-US" sz="1600" dirty="0"/>
          </a:p>
          <a:p>
            <a:r>
              <a:rPr lang="en-US" sz="1600" dirty="0"/>
              <a:t>2. Azure Blob Storage Access Tiers, </a:t>
            </a:r>
            <a:r>
              <a:rPr lang="en-US" sz="1600" dirty="0">
                <a:hlinkClick r:id="rId3"/>
              </a:rPr>
              <a:t>https://devry.percipio.com/courses/c7ef0333-8560-403f-a004-9c5c843866b0/videos/2658bbe6-ee97-438b-a376-fbb079c3b3a0</a:t>
            </a:r>
            <a:endParaRPr lang="en-US" sz="1600" dirty="0"/>
          </a:p>
          <a:p>
            <a:r>
              <a:rPr lang="en-US" sz="1600" dirty="0"/>
              <a:t>3.</a:t>
            </a:r>
          </a:p>
          <a:p>
            <a:r>
              <a:rPr lang="en-US" sz="1600" dirty="0"/>
              <a:t>4.</a:t>
            </a:r>
          </a:p>
        </p:txBody>
      </p:sp>
      <p:sp>
        <p:nvSpPr>
          <p:cNvPr id="4" name="Title 3">
            <a:extLst>
              <a:ext uri="{FF2B5EF4-FFF2-40B4-BE49-F238E27FC236}">
                <a16:creationId xmlns:a16="http://schemas.microsoft.com/office/drawing/2014/main" id="{98EC6425-D2AA-4ED7-8955-375BF90E2444}"/>
              </a:ext>
            </a:extLst>
          </p:cNvPr>
          <p:cNvSpPr>
            <a:spLocks noGrp="1"/>
          </p:cNvSpPr>
          <p:nvPr>
            <p:ph type="title"/>
          </p:nvPr>
        </p:nvSpPr>
        <p:spPr>
          <a:xfrm>
            <a:off x="2133600" y="457200"/>
            <a:ext cx="5486400" cy="566738"/>
          </a:xfrm>
        </p:spPr>
        <p:txBody>
          <a:bodyPr>
            <a:noAutofit/>
          </a:bodyPr>
          <a:lstStyle/>
          <a:p>
            <a:r>
              <a:rPr lang="en-US" sz="2800" dirty="0"/>
              <a:t>Question</a:t>
            </a:r>
          </a:p>
        </p:txBody>
      </p:sp>
    </p:spTree>
    <p:extLst>
      <p:ext uri="{BB962C8B-B14F-4D97-AF65-F5344CB8AC3E}">
        <p14:creationId xmlns:p14="http://schemas.microsoft.com/office/powerpoint/2010/main" val="3917472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4100" y="2362200"/>
            <a:ext cx="17907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a:t>
            </a:r>
            <a:r>
              <a:rPr lang="en-US" sz="1600" i="1" dirty="0"/>
              <a:t>This is the original version. –Your Initials</a:t>
            </a:r>
            <a:r>
              <a:rPr lang="en-US" sz="1600" dirty="0"/>
              <a:t>” message and the URL on top of the window</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Creating Blob Snapshots</a:t>
            </a:r>
          </a:p>
        </p:txBody>
      </p:sp>
      <p:pic>
        <p:nvPicPr>
          <p:cNvPr id="4" name="Picture 3">
            <a:extLst>
              <a:ext uri="{FF2B5EF4-FFF2-40B4-BE49-F238E27FC236}">
                <a16:creationId xmlns:a16="http://schemas.microsoft.com/office/drawing/2014/main" id="{F49DD2C2-2148-6997-3CDA-A1E371B7457F}"/>
              </a:ext>
            </a:extLst>
          </p:cNvPr>
          <p:cNvPicPr>
            <a:picLocks noChangeAspect="1"/>
          </p:cNvPicPr>
          <p:nvPr/>
        </p:nvPicPr>
        <p:blipFill>
          <a:blip r:embed="rId2"/>
          <a:stretch>
            <a:fillRect/>
          </a:stretch>
        </p:blipFill>
        <p:spPr>
          <a:xfrm>
            <a:off x="4495800" y="1881703"/>
            <a:ext cx="5873678" cy="3094594"/>
          </a:xfrm>
          <a:prstGeom prst="rect">
            <a:avLst/>
          </a:prstGeom>
        </p:spPr>
      </p:pic>
    </p:spTree>
    <p:extLst>
      <p:ext uri="{BB962C8B-B14F-4D97-AF65-F5344CB8AC3E}">
        <p14:creationId xmlns:p14="http://schemas.microsoft.com/office/powerpoint/2010/main" val="3792505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4100" y="2362200"/>
            <a:ext cx="18669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a:t>
            </a:r>
            <a:r>
              <a:rPr lang="en-US" sz="1600" i="1" dirty="0"/>
              <a:t>This is the first revised version. –Your Initials</a:t>
            </a:r>
            <a:r>
              <a:rPr lang="en-US" sz="1600" dirty="0"/>
              <a:t>” message and the URL on top of the window.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Enabling Blob Versioning</a:t>
            </a:r>
          </a:p>
        </p:txBody>
      </p:sp>
      <p:pic>
        <p:nvPicPr>
          <p:cNvPr id="4" name="Picture 3">
            <a:extLst>
              <a:ext uri="{FF2B5EF4-FFF2-40B4-BE49-F238E27FC236}">
                <a16:creationId xmlns:a16="http://schemas.microsoft.com/office/drawing/2014/main" id="{A75AC7F4-E3BA-0A50-0498-5F148D9E5B54}"/>
              </a:ext>
            </a:extLst>
          </p:cNvPr>
          <p:cNvPicPr>
            <a:picLocks noChangeAspect="1"/>
          </p:cNvPicPr>
          <p:nvPr/>
        </p:nvPicPr>
        <p:blipFill>
          <a:blip r:embed="rId2"/>
          <a:stretch>
            <a:fillRect/>
          </a:stretch>
        </p:blipFill>
        <p:spPr>
          <a:xfrm flipV="1">
            <a:off x="4325911" y="1764510"/>
            <a:ext cx="6324600" cy="3328981"/>
          </a:xfrm>
          <a:prstGeom prst="rect">
            <a:avLst/>
          </a:prstGeom>
        </p:spPr>
      </p:pic>
    </p:spTree>
    <p:extLst>
      <p:ext uri="{BB962C8B-B14F-4D97-AF65-F5344CB8AC3E}">
        <p14:creationId xmlns:p14="http://schemas.microsoft.com/office/powerpoint/2010/main" val="1839967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05001"/>
            <a:ext cx="7772400" cy="2365375"/>
          </a:xfrm>
        </p:spPr>
        <p:txBody>
          <a:bodyPr>
            <a:normAutofit/>
          </a:bodyPr>
          <a:lstStyle/>
          <a:p>
            <a:r>
              <a:rPr lang="en-US" sz="4000" dirty="0"/>
              <a:t>NETW211 Course Project</a:t>
            </a:r>
            <a:br>
              <a:rPr lang="en-US" sz="4000" dirty="0"/>
            </a:br>
            <a:br>
              <a:rPr lang="en-US" dirty="0"/>
            </a:br>
            <a:r>
              <a:rPr lang="en-US" sz="2400" dirty="0"/>
              <a:t>Module 6 Cloud Monitoring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4100" y="3124200"/>
            <a:ext cx="1943100" cy="1600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“VM-Status-Change” action group on the </a:t>
            </a:r>
            <a:r>
              <a:rPr lang="en-US" sz="1600" i="1" dirty="0"/>
              <a:t>Manage actions </a:t>
            </a:r>
            <a:r>
              <a:rPr lang="en-US" sz="1600" dirty="0"/>
              <a:t>page. </a:t>
            </a:r>
            <a:endParaRPr lang="en-US" sz="1600" u="sng"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1066800"/>
            <a:ext cx="2057400" cy="1752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chemeClr val="dk1"/>
                </a:solidFill>
              </a:rPr>
              <a:t>Setting up an Action Group and Notifications</a:t>
            </a:r>
            <a:endParaRPr lang="en-US" sz="2800" dirty="0"/>
          </a:p>
        </p:txBody>
      </p:sp>
      <p:pic>
        <p:nvPicPr>
          <p:cNvPr id="4" name="Picture 3">
            <a:extLst>
              <a:ext uri="{FF2B5EF4-FFF2-40B4-BE49-F238E27FC236}">
                <a16:creationId xmlns:a16="http://schemas.microsoft.com/office/drawing/2014/main" id="{FCE49BA2-4FB8-1F1F-D077-2D138C2CB3F2}"/>
              </a:ext>
            </a:extLst>
          </p:cNvPr>
          <p:cNvPicPr>
            <a:picLocks noChangeAspect="1"/>
          </p:cNvPicPr>
          <p:nvPr/>
        </p:nvPicPr>
        <p:blipFill>
          <a:blip r:embed="rId2"/>
          <a:stretch>
            <a:fillRect/>
          </a:stretch>
        </p:blipFill>
        <p:spPr>
          <a:xfrm>
            <a:off x="4800600" y="3072329"/>
            <a:ext cx="5867400" cy="1615508"/>
          </a:xfrm>
          <a:prstGeom prst="rect">
            <a:avLst/>
          </a:prstGeom>
        </p:spPr>
      </p:pic>
    </p:spTree>
    <p:extLst>
      <p:ext uri="{BB962C8B-B14F-4D97-AF65-F5344CB8AC3E}">
        <p14:creationId xmlns:p14="http://schemas.microsoft.com/office/powerpoint/2010/main" val="1419096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24251" y="2362200"/>
            <a:ext cx="2057400" cy="1600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Alert rules</a:t>
            </a:r>
            <a:r>
              <a:rPr lang="en-US" sz="1600" dirty="0"/>
              <a:t> window showing the </a:t>
            </a:r>
            <a:r>
              <a:rPr lang="en-US" sz="1600" i="1" dirty="0"/>
              <a:t>VM-Deallocate</a:t>
            </a:r>
            <a:r>
              <a:rPr lang="en-US" sz="1600" dirty="0"/>
              <a:t> and </a:t>
            </a:r>
            <a:r>
              <a:rPr lang="en-US" sz="1600" i="1" dirty="0"/>
              <a:t>VM-Restart</a:t>
            </a:r>
            <a:r>
              <a:rPr lang="en-US" sz="1600" dirty="0"/>
              <a:t> rules.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245272" y="838200"/>
            <a:ext cx="1771650" cy="1447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defRPr/>
            </a:pPr>
            <a:r>
              <a:rPr lang="en-US" sz="2800" dirty="0">
                <a:solidFill>
                  <a:schemeClr val="dk1"/>
                </a:solidFill>
              </a:rPr>
              <a:t>Setting up Alert Rules</a:t>
            </a:r>
            <a:endParaRPr lang="en-US" sz="2800" dirty="0"/>
          </a:p>
        </p:txBody>
      </p:sp>
      <p:pic>
        <p:nvPicPr>
          <p:cNvPr id="4" name="Picture 3">
            <a:extLst>
              <a:ext uri="{FF2B5EF4-FFF2-40B4-BE49-F238E27FC236}">
                <a16:creationId xmlns:a16="http://schemas.microsoft.com/office/drawing/2014/main" id="{4C505485-46EC-4FD0-14B8-B33168023BE6}"/>
              </a:ext>
            </a:extLst>
          </p:cNvPr>
          <p:cNvPicPr>
            <a:picLocks noChangeAspect="1"/>
          </p:cNvPicPr>
          <p:nvPr/>
        </p:nvPicPr>
        <p:blipFill>
          <a:blip r:embed="rId2"/>
          <a:stretch>
            <a:fillRect/>
          </a:stretch>
        </p:blipFill>
        <p:spPr>
          <a:xfrm>
            <a:off x="1527748" y="3866688"/>
            <a:ext cx="9144000" cy="2153112"/>
          </a:xfrm>
          <a:prstGeom prst="rect">
            <a:avLst/>
          </a:prstGeom>
        </p:spPr>
      </p:pic>
    </p:spTree>
    <p:extLst>
      <p:ext uri="{BB962C8B-B14F-4D97-AF65-F5344CB8AC3E}">
        <p14:creationId xmlns:p14="http://schemas.microsoft.com/office/powerpoint/2010/main" val="410197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46586" y="2209800"/>
            <a:ext cx="2096814" cy="1371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‘VM-Restart’ was activated </a:t>
            </a:r>
            <a:r>
              <a:rPr lang="en-US" sz="1600" dirty="0"/>
              <a:t>email message with the date and time of the alert.</a:t>
            </a:r>
            <a:endParaRPr lang="en-US" sz="1600" u="sng"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209800" y="9906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defRPr/>
            </a:pPr>
            <a:r>
              <a:rPr lang="en-US" sz="2800" dirty="0">
                <a:solidFill>
                  <a:schemeClr val="dk1"/>
                </a:solidFill>
              </a:rPr>
              <a:t>Testing Alerts</a:t>
            </a:r>
            <a:endParaRPr lang="en-US" sz="2800" dirty="0"/>
          </a:p>
        </p:txBody>
      </p:sp>
      <p:pic>
        <p:nvPicPr>
          <p:cNvPr id="4" name="Picture 3">
            <a:extLst>
              <a:ext uri="{FF2B5EF4-FFF2-40B4-BE49-F238E27FC236}">
                <a16:creationId xmlns:a16="http://schemas.microsoft.com/office/drawing/2014/main" id="{472508D5-9B9B-BA52-F707-CE932E75558C}"/>
              </a:ext>
            </a:extLst>
          </p:cNvPr>
          <p:cNvPicPr>
            <a:picLocks noChangeAspect="1"/>
          </p:cNvPicPr>
          <p:nvPr/>
        </p:nvPicPr>
        <p:blipFill>
          <a:blip r:embed="rId2"/>
          <a:stretch>
            <a:fillRect/>
          </a:stretch>
        </p:blipFill>
        <p:spPr>
          <a:xfrm>
            <a:off x="1905001" y="228601"/>
            <a:ext cx="3486637" cy="1066949"/>
          </a:xfrm>
          <a:prstGeom prst="rect">
            <a:avLst/>
          </a:prstGeom>
        </p:spPr>
      </p:pic>
      <p:pic>
        <p:nvPicPr>
          <p:cNvPr id="8" name="Picture 7">
            <a:extLst>
              <a:ext uri="{FF2B5EF4-FFF2-40B4-BE49-F238E27FC236}">
                <a16:creationId xmlns:a16="http://schemas.microsoft.com/office/drawing/2014/main" id="{33102ED8-4356-BFC6-AF5A-00B10FCBB71F}"/>
              </a:ext>
            </a:extLst>
          </p:cNvPr>
          <p:cNvPicPr>
            <a:picLocks noChangeAspect="1"/>
          </p:cNvPicPr>
          <p:nvPr/>
        </p:nvPicPr>
        <p:blipFill>
          <a:blip r:embed="rId3"/>
          <a:stretch>
            <a:fillRect/>
          </a:stretch>
        </p:blipFill>
        <p:spPr>
          <a:xfrm>
            <a:off x="5360408" y="1324281"/>
            <a:ext cx="4877481" cy="5182323"/>
          </a:xfrm>
          <a:prstGeom prst="rect">
            <a:avLst/>
          </a:prstGeom>
        </p:spPr>
      </p:pic>
    </p:spTree>
    <p:extLst>
      <p:ext uri="{BB962C8B-B14F-4D97-AF65-F5344CB8AC3E}">
        <p14:creationId xmlns:p14="http://schemas.microsoft.com/office/powerpoint/2010/main" val="2866386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46586" y="2362200"/>
            <a:ext cx="2096814" cy="182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‘VM-Deallocate’ was activated </a:t>
            </a:r>
            <a:r>
              <a:rPr lang="en-US" sz="1600" dirty="0"/>
              <a:t>email message with the date and time of the alert.</a:t>
            </a:r>
            <a:endParaRPr lang="en-US" sz="1600" u="sng"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209800" y="9906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defRPr/>
            </a:pPr>
            <a:r>
              <a:rPr lang="en-US" sz="2800" dirty="0">
                <a:solidFill>
                  <a:schemeClr val="dk1"/>
                </a:solidFill>
              </a:rPr>
              <a:t>Testing Alerts cont’d</a:t>
            </a:r>
            <a:endParaRPr lang="en-US" sz="2800" dirty="0"/>
          </a:p>
        </p:txBody>
      </p:sp>
      <p:pic>
        <p:nvPicPr>
          <p:cNvPr id="4" name="Picture 3">
            <a:extLst>
              <a:ext uri="{FF2B5EF4-FFF2-40B4-BE49-F238E27FC236}">
                <a16:creationId xmlns:a16="http://schemas.microsoft.com/office/drawing/2014/main" id="{BC7BF51E-7E3C-E00D-5A69-837AC3FC4053}"/>
              </a:ext>
            </a:extLst>
          </p:cNvPr>
          <p:cNvPicPr>
            <a:picLocks noChangeAspect="1"/>
          </p:cNvPicPr>
          <p:nvPr/>
        </p:nvPicPr>
        <p:blipFill>
          <a:blip r:embed="rId2"/>
          <a:stretch>
            <a:fillRect/>
          </a:stretch>
        </p:blipFill>
        <p:spPr>
          <a:xfrm>
            <a:off x="2209800" y="199285"/>
            <a:ext cx="3419952" cy="828791"/>
          </a:xfrm>
          <a:prstGeom prst="rect">
            <a:avLst/>
          </a:prstGeom>
        </p:spPr>
      </p:pic>
      <p:pic>
        <p:nvPicPr>
          <p:cNvPr id="8" name="Picture 7">
            <a:extLst>
              <a:ext uri="{FF2B5EF4-FFF2-40B4-BE49-F238E27FC236}">
                <a16:creationId xmlns:a16="http://schemas.microsoft.com/office/drawing/2014/main" id="{D6DB0F94-7056-5B69-2BD4-56E1D794381C}"/>
              </a:ext>
            </a:extLst>
          </p:cNvPr>
          <p:cNvPicPr>
            <a:picLocks noChangeAspect="1"/>
          </p:cNvPicPr>
          <p:nvPr/>
        </p:nvPicPr>
        <p:blipFill>
          <a:blip r:embed="rId3"/>
          <a:stretch>
            <a:fillRect/>
          </a:stretch>
        </p:blipFill>
        <p:spPr>
          <a:xfrm>
            <a:off x="5629753" y="1323614"/>
            <a:ext cx="3963081" cy="4210773"/>
          </a:xfrm>
          <a:prstGeom prst="rect">
            <a:avLst/>
          </a:prstGeom>
        </p:spPr>
      </p:pic>
    </p:spTree>
    <p:extLst>
      <p:ext uri="{BB962C8B-B14F-4D97-AF65-F5344CB8AC3E}">
        <p14:creationId xmlns:p14="http://schemas.microsoft.com/office/powerpoint/2010/main" val="2235420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D6A9-6FA9-4C3F-F198-6A745AF67DDC}"/>
              </a:ext>
            </a:extLst>
          </p:cNvPr>
          <p:cNvSpPr>
            <a:spLocks noGrp="1"/>
          </p:cNvSpPr>
          <p:nvPr>
            <p:ph type="title"/>
          </p:nvPr>
        </p:nvSpPr>
        <p:spPr/>
        <p:txBody>
          <a:bodyPr/>
          <a:lstStyle/>
          <a:p>
            <a:r>
              <a:rPr lang="en-US" dirty="0"/>
              <a:t>CHALLENGES	</a:t>
            </a:r>
          </a:p>
        </p:txBody>
      </p:sp>
      <p:sp>
        <p:nvSpPr>
          <p:cNvPr id="3" name="Content Placeholder 2">
            <a:extLst>
              <a:ext uri="{FF2B5EF4-FFF2-40B4-BE49-F238E27FC236}">
                <a16:creationId xmlns:a16="http://schemas.microsoft.com/office/drawing/2014/main" id="{8167C67B-0791-B1F3-29BB-EC996B226051}"/>
              </a:ext>
            </a:extLst>
          </p:cNvPr>
          <p:cNvSpPr>
            <a:spLocks noGrp="1"/>
          </p:cNvSpPr>
          <p:nvPr>
            <p:ph idx="1"/>
          </p:nvPr>
        </p:nvSpPr>
        <p:spPr/>
        <p:txBody>
          <a:bodyPr/>
          <a:lstStyle/>
          <a:p>
            <a:r>
              <a:rPr lang="en-US" dirty="0"/>
              <a:t>THE BIGGEST CHALLENGES IS MAKING SURE YOU PUT ALL THE INFORMATION IN CORRECTLY WHEN CREATING A VIRTUAL MACHINE BECAUSE A MINIMAL CHANGE WILL HAVE ANOTEHR RESULT AND SOMETIMES YOU’LL HAVE TO START OVER. (PAY ATTENTION TO DETAIL) </a:t>
            </a:r>
          </a:p>
        </p:txBody>
      </p:sp>
    </p:spTree>
    <p:extLst>
      <p:ext uri="{BB962C8B-B14F-4D97-AF65-F5344CB8AC3E}">
        <p14:creationId xmlns:p14="http://schemas.microsoft.com/office/powerpoint/2010/main" val="364002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05001"/>
            <a:ext cx="7772400" cy="2365375"/>
          </a:xfrm>
        </p:spPr>
        <p:txBody>
          <a:bodyPr>
            <a:normAutofit/>
          </a:bodyPr>
          <a:lstStyle/>
          <a:p>
            <a:r>
              <a:rPr lang="en-US" sz="4000" dirty="0"/>
              <a:t>NETW211 Course Project</a:t>
            </a:r>
            <a:br>
              <a:rPr lang="en-US" sz="4000" dirty="0"/>
            </a:br>
            <a:br>
              <a:rPr lang="en-US" dirty="0"/>
            </a:br>
            <a:r>
              <a:rPr lang="en-US" sz="2400" dirty="0"/>
              <a:t>Module 2 Virtual Machine (VM) Instances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767B-2A47-FCF2-A943-1D3E59052FB7}"/>
              </a:ext>
            </a:extLst>
          </p:cNvPr>
          <p:cNvSpPr>
            <a:spLocks noGrp="1"/>
          </p:cNvSpPr>
          <p:nvPr>
            <p:ph type="title"/>
          </p:nvPr>
        </p:nvSpPr>
        <p:spPr/>
        <p:txBody>
          <a:bodyPr/>
          <a:lstStyle/>
          <a:p>
            <a:r>
              <a:rPr lang="en-US" dirty="0"/>
              <a:t>CAREER SKILLS I HAVE OBTAINED </a:t>
            </a:r>
          </a:p>
        </p:txBody>
      </p:sp>
      <p:sp>
        <p:nvSpPr>
          <p:cNvPr id="3" name="Content Placeholder 2">
            <a:extLst>
              <a:ext uri="{FF2B5EF4-FFF2-40B4-BE49-F238E27FC236}">
                <a16:creationId xmlns:a16="http://schemas.microsoft.com/office/drawing/2014/main" id="{78497CF7-55E0-880A-ACE4-2A8709785B58}"/>
              </a:ext>
            </a:extLst>
          </p:cNvPr>
          <p:cNvSpPr>
            <a:spLocks noGrp="1"/>
          </p:cNvSpPr>
          <p:nvPr>
            <p:ph idx="1"/>
          </p:nvPr>
        </p:nvSpPr>
        <p:spPr/>
        <p:txBody>
          <a:bodyPr/>
          <a:lstStyle/>
          <a:p>
            <a:r>
              <a:rPr lang="en-US" dirty="0"/>
              <a:t>Configuring identity and access management</a:t>
            </a:r>
          </a:p>
          <a:p>
            <a:r>
              <a:rPr lang="en-US" dirty="0"/>
              <a:t>Defining security policy</a:t>
            </a:r>
          </a:p>
          <a:p>
            <a:r>
              <a:rPr lang="en-US" dirty="0"/>
              <a:t>Implementing network security</a:t>
            </a:r>
          </a:p>
          <a:p>
            <a:r>
              <a:rPr lang="en-US" dirty="0"/>
              <a:t>Analyzing logs and managing incident response</a:t>
            </a:r>
          </a:p>
          <a:p>
            <a:r>
              <a:rPr lang="en-US" dirty="0"/>
              <a:t>Protecting data with Google Cloud technologies</a:t>
            </a:r>
          </a:p>
        </p:txBody>
      </p:sp>
    </p:spTree>
    <p:extLst>
      <p:ext uri="{BB962C8B-B14F-4D97-AF65-F5344CB8AC3E}">
        <p14:creationId xmlns:p14="http://schemas.microsoft.com/office/powerpoint/2010/main" val="2149686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B66F-85F2-DFE8-0292-4716CBC031AD}"/>
              </a:ext>
            </a:extLst>
          </p:cNvPr>
          <p:cNvSpPr>
            <a:spLocks noGrp="1"/>
          </p:cNvSpPr>
          <p:nvPr>
            <p:ph type="title"/>
          </p:nvPr>
        </p:nvSpPr>
        <p:spPr/>
        <p:txBody>
          <a:bodyPr/>
          <a:lstStyle/>
          <a:p>
            <a:r>
              <a:rPr lang="en-US" dirty="0"/>
              <a:t>C0NCLUSION</a:t>
            </a:r>
          </a:p>
        </p:txBody>
      </p:sp>
      <p:sp>
        <p:nvSpPr>
          <p:cNvPr id="3" name="Content Placeholder 2">
            <a:extLst>
              <a:ext uri="{FF2B5EF4-FFF2-40B4-BE49-F238E27FC236}">
                <a16:creationId xmlns:a16="http://schemas.microsoft.com/office/drawing/2014/main" id="{2E712C23-A39A-C7F4-80FF-09EA020AFE22}"/>
              </a:ext>
            </a:extLst>
          </p:cNvPr>
          <p:cNvSpPr>
            <a:spLocks noGrp="1"/>
          </p:cNvSpPr>
          <p:nvPr>
            <p:ph idx="1"/>
          </p:nvPr>
        </p:nvSpPr>
        <p:spPr/>
        <p:txBody>
          <a:bodyPr/>
          <a:lstStyle/>
          <a:p>
            <a:pPr marL="0" indent="0">
              <a:buNone/>
            </a:pPr>
            <a:r>
              <a:rPr lang="en-US" dirty="0"/>
              <a:t>FUNDAMENTALS OF CLOUD COMPUTING HAVE TAUGHT ME DIFFERENT METHODS TO SECURE AND MONITOR MY COMPUTER. BY USING CLOUD COMPUTING IT ALLOWS YOU TO FOCUS ON OTHER TASKS WHILE STILL HANDLING SECURITY PROTOCOLS.</a:t>
            </a:r>
          </a:p>
        </p:txBody>
      </p:sp>
    </p:spTree>
    <p:extLst>
      <p:ext uri="{BB962C8B-B14F-4D97-AF65-F5344CB8AC3E}">
        <p14:creationId xmlns:p14="http://schemas.microsoft.com/office/powerpoint/2010/main" val="47730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86001" y="2171700"/>
            <a:ext cx="1943493" cy="2019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NETW211VM</a:t>
            </a:r>
            <a:r>
              <a:rPr lang="en-US" sz="1600" dirty="0"/>
              <a:t> page with information such as the resource group name, subscription, public IP address, etc.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7620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latin typeface="+mn-lt"/>
                <a:ea typeface="+mn-ea"/>
                <a:cs typeface="+mn-cs"/>
              </a:rPr>
              <a:t>Deploying a VM in Azure</a:t>
            </a:r>
          </a:p>
        </p:txBody>
      </p:sp>
      <p:pic>
        <p:nvPicPr>
          <p:cNvPr id="4" name="Picture 3">
            <a:extLst>
              <a:ext uri="{FF2B5EF4-FFF2-40B4-BE49-F238E27FC236}">
                <a16:creationId xmlns:a16="http://schemas.microsoft.com/office/drawing/2014/main" id="{A3093185-A837-99F2-6C12-E5FCD96CFCEF}"/>
              </a:ext>
            </a:extLst>
          </p:cNvPr>
          <p:cNvPicPr>
            <a:picLocks noChangeAspect="1"/>
          </p:cNvPicPr>
          <p:nvPr/>
        </p:nvPicPr>
        <p:blipFill>
          <a:blip r:embed="rId2"/>
          <a:stretch>
            <a:fillRect/>
          </a:stretch>
        </p:blipFill>
        <p:spPr>
          <a:xfrm>
            <a:off x="4227531" y="2438400"/>
            <a:ext cx="5578974" cy="2957787"/>
          </a:xfrm>
          <a:prstGeom prst="rect">
            <a:avLst/>
          </a:prstGeom>
        </p:spPr>
      </p:pic>
    </p:spTree>
    <p:extLst>
      <p:ext uri="{BB962C8B-B14F-4D97-AF65-F5344CB8AC3E}">
        <p14:creationId xmlns:p14="http://schemas.microsoft.com/office/powerpoint/2010/main" val="378367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86000" y="2209801"/>
            <a:ext cx="1981200" cy="228600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PROPERTIES for NETW211VM </a:t>
            </a:r>
            <a:r>
              <a:rPr lang="en-US" sz="1600" dirty="0"/>
              <a:t>page, with the computer name, operating system version, hardware information, etc.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8382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Connecting to the VM</a:t>
            </a:r>
          </a:p>
        </p:txBody>
      </p:sp>
      <p:pic>
        <p:nvPicPr>
          <p:cNvPr id="8" name="Picture 7">
            <a:extLst>
              <a:ext uri="{FF2B5EF4-FFF2-40B4-BE49-F238E27FC236}">
                <a16:creationId xmlns:a16="http://schemas.microsoft.com/office/drawing/2014/main" id="{F1ADE1F7-405A-7FE9-E134-ED10192646D0}"/>
              </a:ext>
            </a:extLst>
          </p:cNvPr>
          <p:cNvPicPr>
            <a:picLocks noChangeAspect="1"/>
          </p:cNvPicPr>
          <p:nvPr/>
        </p:nvPicPr>
        <p:blipFill>
          <a:blip r:embed="rId2"/>
          <a:stretch>
            <a:fillRect/>
          </a:stretch>
        </p:blipFill>
        <p:spPr>
          <a:xfrm>
            <a:off x="4648200" y="846944"/>
            <a:ext cx="5119316" cy="3713304"/>
          </a:xfrm>
          <a:prstGeom prst="rect">
            <a:avLst/>
          </a:prstGeom>
        </p:spPr>
      </p:pic>
    </p:spTree>
    <p:extLst>
      <p:ext uri="{BB962C8B-B14F-4D97-AF65-F5344CB8AC3E}">
        <p14:creationId xmlns:p14="http://schemas.microsoft.com/office/powerpoint/2010/main" val="321023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62200" y="2209800"/>
            <a:ext cx="1981200" cy="2362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Resource groups </a:t>
            </a:r>
            <a:r>
              <a:rPr lang="en-US" sz="1600" dirty="0"/>
              <a:t>page, with the </a:t>
            </a:r>
            <a:r>
              <a:rPr lang="en-US" sz="1600" i="1" dirty="0"/>
              <a:t>Azure for Students </a:t>
            </a:r>
            <a:r>
              <a:rPr lang="en-US" sz="1600" dirty="0"/>
              <a:t>subscription selection </a:t>
            </a:r>
            <a:r>
              <a:rPr lang="en-US" sz="1600"/>
              <a:t>and the “</a:t>
            </a:r>
            <a:r>
              <a:rPr lang="en-US" sz="1600" i="1" dirty="0"/>
              <a:t>No resource groups to display</a:t>
            </a:r>
            <a:r>
              <a:rPr lang="en-US" sz="1600" dirty="0"/>
              <a:t>” message.</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7620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latin typeface="+mn-lt"/>
                <a:ea typeface="+mn-ea"/>
                <a:cs typeface="+mn-cs"/>
              </a:rPr>
              <a:t>Deleting </a:t>
            </a:r>
          </a:p>
          <a:p>
            <a:pPr lvl="0"/>
            <a:r>
              <a:rPr lang="en-US" sz="2800" dirty="0">
                <a:solidFill>
                  <a:schemeClr val="dk1"/>
                </a:solidFill>
                <a:latin typeface="+mn-lt"/>
                <a:ea typeface="+mn-ea"/>
                <a:cs typeface="+mn-cs"/>
              </a:rPr>
              <a:t>the VM</a:t>
            </a:r>
          </a:p>
        </p:txBody>
      </p:sp>
      <p:pic>
        <p:nvPicPr>
          <p:cNvPr id="10" name="Picture 9">
            <a:extLst>
              <a:ext uri="{FF2B5EF4-FFF2-40B4-BE49-F238E27FC236}">
                <a16:creationId xmlns:a16="http://schemas.microsoft.com/office/drawing/2014/main" id="{AEF59404-A778-9358-3395-B8D28D2EC863}"/>
              </a:ext>
            </a:extLst>
          </p:cNvPr>
          <p:cNvPicPr>
            <a:picLocks noChangeAspect="1"/>
          </p:cNvPicPr>
          <p:nvPr/>
        </p:nvPicPr>
        <p:blipFill>
          <a:blip r:embed="rId2"/>
          <a:stretch>
            <a:fillRect/>
          </a:stretch>
        </p:blipFill>
        <p:spPr>
          <a:xfrm>
            <a:off x="4648200" y="1371600"/>
            <a:ext cx="6019800" cy="3105993"/>
          </a:xfrm>
          <a:prstGeom prst="rect">
            <a:avLst/>
          </a:prstGeom>
        </p:spPr>
      </p:pic>
    </p:spTree>
    <p:extLst>
      <p:ext uri="{BB962C8B-B14F-4D97-AF65-F5344CB8AC3E}">
        <p14:creationId xmlns:p14="http://schemas.microsoft.com/office/powerpoint/2010/main" val="221308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05001"/>
            <a:ext cx="7772400" cy="2365375"/>
          </a:xfrm>
        </p:spPr>
        <p:txBody>
          <a:bodyPr>
            <a:normAutofit/>
          </a:bodyPr>
          <a:lstStyle/>
          <a:p>
            <a:r>
              <a:rPr lang="en-US" sz="4000" dirty="0"/>
              <a:t>NETW211 Course Project</a:t>
            </a:r>
            <a:br>
              <a:rPr lang="en-US" sz="4000" dirty="0"/>
            </a:br>
            <a:br>
              <a:rPr lang="en-US" dirty="0"/>
            </a:br>
            <a:r>
              <a:rPr lang="en-US" sz="2400" dirty="0"/>
              <a:t>Module 3 Azure </a:t>
            </a:r>
            <a:r>
              <a:rPr lang="en-US" sz="2400" dirty="0" err="1"/>
              <a:t>VNet</a:t>
            </a:r>
            <a:r>
              <a:rPr lang="en-US" sz="2400" dirty="0"/>
              <a:t> and Subnets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3C22B73B-8888-45A2-85B6-7AB09F8DE173}"/>
              </a:ext>
            </a:extLst>
          </p:cNvPr>
          <p:cNvSpPr txBox="1">
            <a:spLocks/>
          </p:cNvSpPr>
          <p:nvPr/>
        </p:nvSpPr>
        <p:spPr>
          <a:xfrm>
            <a:off x="2133600" y="990600"/>
            <a:ext cx="7924800" cy="541020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t>1. With a /24 network prefix, how many </a:t>
            </a:r>
            <a:r>
              <a:rPr lang="en-US" sz="1600" b="1" dirty="0"/>
              <a:t>usable</a:t>
            </a:r>
            <a:r>
              <a:rPr lang="en-US" sz="1600" dirty="0"/>
              <a:t> IPv4 host addresses are there? [hint: you learned this in NETW191]</a:t>
            </a:r>
          </a:p>
          <a:p>
            <a:r>
              <a:rPr lang="en-US" sz="1600" dirty="0"/>
              <a:t>Answer here:</a:t>
            </a:r>
          </a:p>
          <a:p>
            <a:r>
              <a:rPr lang="en-US" sz="1600" dirty="0"/>
              <a:t>There are 246 IPv4 host addresses </a:t>
            </a:r>
          </a:p>
          <a:p>
            <a:endParaRPr lang="en-US" sz="1600" dirty="0"/>
          </a:p>
          <a:p>
            <a:r>
              <a:rPr lang="en-US" sz="1600" dirty="0"/>
              <a:t>2. Given the answer above, why is the number of available IP addresses for Subnet0 (10.0.0.0/24) or Subnet1 (10.0.1.0/24) shown as 251? [hint: where did the missing addresses go?]</a:t>
            </a:r>
          </a:p>
          <a:p>
            <a:r>
              <a:rPr lang="en-US" sz="1600" dirty="0"/>
              <a:t>Answer here: </a:t>
            </a:r>
          </a:p>
          <a:p>
            <a:r>
              <a:rPr lang="en-US" sz="1600" dirty="0"/>
              <a:t>Subnet we will have 251 available since 5 Ip address are in azure</a:t>
            </a:r>
          </a:p>
          <a:p>
            <a:endParaRPr lang="en-US" sz="1600" dirty="0"/>
          </a:p>
          <a:p>
            <a:r>
              <a:rPr lang="en-US" sz="1600" dirty="0"/>
              <a:t>References (here are two examples to get your research started):</a:t>
            </a:r>
          </a:p>
          <a:p>
            <a:r>
              <a:rPr lang="en-US" sz="1600" dirty="0"/>
              <a:t>1. IP Subnet Calculator, </a:t>
            </a:r>
            <a:r>
              <a:rPr lang="en-US" sz="1600" dirty="0">
                <a:hlinkClick r:id="rId2"/>
              </a:rPr>
              <a:t>https://www.calculator.net/ip-subnet-calculator.html</a:t>
            </a:r>
            <a:endParaRPr lang="en-US" sz="1600" dirty="0"/>
          </a:p>
          <a:p>
            <a:r>
              <a:rPr lang="en-US" sz="1600" dirty="0"/>
              <a:t>2. Azure Virtual Network frequently asked questions, </a:t>
            </a:r>
            <a:r>
              <a:rPr lang="en-US" sz="1600" dirty="0">
                <a:hlinkClick r:id="rId3"/>
              </a:rPr>
              <a:t>https://docs.microsoft.com/en-us/azure/virtual-network/virtual-networks-faq</a:t>
            </a:r>
            <a:endParaRPr lang="en-US" sz="1600" dirty="0"/>
          </a:p>
          <a:p>
            <a:r>
              <a:rPr lang="en-US" sz="1600" dirty="0"/>
              <a:t>3.asmed.com</a:t>
            </a:r>
          </a:p>
          <a:p>
            <a:r>
              <a:rPr lang="en-US" sz="1600" dirty="0"/>
              <a:t>4.  </a:t>
            </a:r>
            <a:r>
              <a:rPr lang="en-US" sz="1600" dirty="0" err="1"/>
              <a:t>Youtube</a:t>
            </a:r>
            <a:r>
              <a:rPr lang="en-US" sz="1600" dirty="0"/>
              <a:t> videos</a:t>
            </a:r>
          </a:p>
        </p:txBody>
      </p:sp>
      <p:sp>
        <p:nvSpPr>
          <p:cNvPr id="4" name="Title 3">
            <a:extLst>
              <a:ext uri="{FF2B5EF4-FFF2-40B4-BE49-F238E27FC236}">
                <a16:creationId xmlns:a16="http://schemas.microsoft.com/office/drawing/2014/main" id="{98EC6425-D2AA-4ED7-8955-375BF90E2444}"/>
              </a:ext>
            </a:extLst>
          </p:cNvPr>
          <p:cNvSpPr>
            <a:spLocks noGrp="1"/>
          </p:cNvSpPr>
          <p:nvPr>
            <p:ph type="title"/>
          </p:nvPr>
        </p:nvSpPr>
        <p:spPr>
          <a:xfrm>
            <a:off x="2133600" y="304800"/>
            <a:ext cx="5486400" cy="566738"/>
          </a:xfrm>
        </p:spPr>
        <p:txBody>
          <a:bodyPr>
            <a:noAutofit/>
          </a:bodyPr>
          <a:lstStyle/>
          <a:p>
            <a:pPr>
              <a:lnSpc>
                <a:spcPct val="100000"/>
              </a:lnSpc>
              <a:spcBef>
                <a:spcPts val="0"/>
              </a:spcBef>
              <a:defRPr/>
            </a:pPr>
            <a:r>
              <a:rPr lang="en-US" sz="2800" dirty="0">
                <a:solidFill>
                  <a:schemeClr val="dk1"/>
                </a:solidFill>
                <a:latin typeface="+mn-lt"/>
                <a:ea typeface="+mn-ea"/>
                <a:cs typeface="+mn-cs"/>
              </a:rPr>
              <a:t>Creating a </a:t>
            </a:r>
            <a:r>
              <a:rPr lang="en-US" sz="2800" dirty="0" err="1">
                <a:solidFill>
                  <a:schemeClr val="dk1"/>
                </a:solidFill>
                <a:latin typeface="+mn-lt"/>
                <a:ea typeface="+mn-ea"/>
                <a:cs typeface="+mn-cs"/>
              </a:rPr>
              <a:t>VNet</a:t>
            </a:r>
            <a:r>
              <a:rPr lang="en-US" sz="2800" dirty="0">
                <a:solidFill>
                  <a:schemeClr val="dk1"/>
                </a:solidFill>
                <a:latin typeface="+mn-lt"/>
                <a:ea typeface="+mn-ea"/>
                <a:cs typeface="+mn-cs"/>
              </a:rPr>
              <a:t> with Two Subnets</a:t>
            </a:r>
          </a:p>
        </p:txBody>
      </p:sp>
    </p:spTree>
    <p:extLst>
      <p:ext uri="{BB962C8B-B14F-4D97-AF65-F5344CB8AC3E}">
        <p14:creationId xmlns:p14="http://schemas.microsoft.com/office/powerpoint/2010/main" val="9831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71700" y="2209801"/>
            <a:ext cx="2133600" cy="175259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Properties</a:t>
            </a:r>
            <a:r>
              <a:rPr lang="en-US" sz="1600" dirty="0"/>
              <a:t> section of the </a:t>
            </a:r>
            <a:r>
              <a:rPr lang="en-US" sz="1600" b="1" i="1" dirty="0"/>
              <a:t>Subnet0</a:t>
            </a:r>
            <a:r>
              <a:rPr lang="en-US" sz="1600" i="1" dirty="0"/>
              <a:t>-</a:t>
            </a:r>
            <a:r>
              <a:rPr lang="en-US" sz="1600" b="1" i="1" dirty="0"/>
              <a:t>VM</a:t>
            </a:r>
            <a:r>
              <a:rPr lang="en-US" sz="1600" dirty="0"/>
              <a:t> page, showing the networking and size information of the VM.</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838200"/>
            <a:ext cx="2362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latin typeface="+mn-lt"/>
                <a:ea typeface="+mn-ea"/>
                <a:cs typeface="+mn-cs"/>
              </a:rPr>
              <a:t>Deploying VMs into Subnets</a:t>
            </a:r>
          </a:p>
        </p:txBody>
      </p:sp>
      <p:pic>
        <p:nvPicPr>
          <p:cNvPr id="3" name="Picture 2">
            <a:extLst>
              <a:ext uri="{FF2B5EF4-FFF2-40B4-BE49-F238E27FC236}">
                <a16:creationId xmlns:a16="http://schemas.microsoft.com/office/drawing/2014/main" id="{C07439F2-3983-EA02-B73D-C31B2522658B}"/>
              </a:ext>
            </a:extLst>
          </p:cNvPr>
          <p:cNvPicPr>
            <a:picLocks noChangeAspect="1"/>
          </p:cNvPicPr>
          <p:nvPr/>
        </p:nvPicPr>
        <p:blipFill>
          <a:blip r:embed="rId2"/>
          <a:stretch>
            <a:fillRect/>
          </a:stretch>
        </p:blipFill>
        <p:spPr>
          <a:xfrm>
            <a:off x="4419601" y="838200"/>
            <a:ext cx="6124393" cy="3258416"/>
          </a:xfrm>
          <a:prstGeom prst="rect">
            <a:avLst/>
          </a:prstGeom>
        </p:spPr>
      </p:pic>
    </p:spTree>
    <p:extLst>
      <p:ext uri="{BB962C8B-B14F-4D97-AF65-F5344CB8AC3E}">
        <p14:creationId xmlns:p14="http://schemas.microsoft.com/office/powerpoint/2010/main" val="321330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1064</Words>
  <Application>Microsoft Office PowerPoint</Application>
  <PresentationFormat>Widescreen</PresentationFormat>
  <Paragraphs>92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NETW211</vt:lpstr>
      <vt:lpstr>Cloud computing has been around for approximately two decades and despite the data pointing to the business efficiencies, cost-benefits, and competitive advantages it holds, a large portion of the business community continues to operate without it. </vt:lpstr>
      <vt:lpstr>NETW211 Course Project  Module 2 Virtual Machine (VM) Instances</vt:lpstr>
      <vt:lpstr>PowerPoint Presentation</vt:lpstr>
      <vt:lpstr>PowerPoint Presentation</vt:lpstr>
      <vt:lpstr>PowerPoint Presentation</vt:lpstr>
      <vt:lpstr>NETW211 Course Project  Module 3 Azure VNet and Subnets</vt:lpstr>
      <vt:lpstr>Creating a VNet with Two Subnets</vt:lpstr>
      <vt:lpstr>PowerPoint Presentation</vt:lpstr>
      <vt:lpstr>PowerPoint Presentation</vt:lpstr>
      <vt:lpstr>PowerPoint Presentation</vt:lpstr>
      <vt:lpstr>PowerPoint Presentation</vt:lpstr>
      <vt:lpstr>PowerPoint Presentation</vt:lpstr>
      <vt:lpstr>NETW211 Course Project  Module 4 Azure VM Security</vt:lpstr>
      <vt:lpstr>PowerPoint Presentation</vt:lpstr>
      <vt:lpstr>PowerPoint Presentation</vt:lpstr>
      <vt:lpstr>PowerPoint Presentation</vt:lpstr>
      <vt:lpstr>PowerPoint Presentation</vt:lpstr>
      <vt:lpstr>NETW211 Course Project  Module 5 Cloud Storage</vt:lpstr>
      <vt:lpstr>PowerPoint Presentation</vt:lpstr>
      <vt:lpstr>Question</vt:lpstr>
      <vt:lpstr>PowerPoint Presentation</vt:lpstr>
      <vt:lpstr>PowerPoint Presentation</vt:lpstr>
      <vt:lpstr>NETW211 Course Project  Module 6 Cloud Monitoring</vt:lpstr>
      <vt:lpstr>PowerPoint Presentation</vt:lpstr>
      <vt:lpstr>PowerPoint Presentation</vt:lpstr>
      <vt:lpstr>PowerPoint Presentation</vt:lpstr>
      <vt:lpstr>PowerPoint Presentation</vt:lpstr>
      <vt:lpstr>CHALLENGES </vt:lpstr>
      <vt:lpstr>CAREER SKILLS I HAVE OBTAINED </vt:lpstr>
      <vt:lpstr>C0NCLUSION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NETW211 Course Project  Module 2 Virtual Machine (VM) Instances</dc:title>
  <dc:creator>Purnell, Charles</dc:creator>
  <cp:lastModifiedBy>Purnell, Charles</cp:lastModifiedBy>
  <cp:revision>1</cp:revision>
  <dcterms:created xsi:type="dcterms:W3CDTF">2022-10-11T03:30:07Z</dcterms:created>
  <dcterms:modified xsi:type="dcterms:W3CDTF">2022-10-14T17:10:22Z</dcterms:modified>
</cp:coreProperties>
</file>