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258" r:id="rId8"/>
    <p:sldId id="261" r:id="rId9"/>
    <p:sldId id="302" r:id="rId10"/>
    <p:sldId id="303" r:id="rId11"/>
    <p:sldId id="264" r:id="rId12"/>
    <p:sldId id="265" r:id="rId13"/>
    <p:sldId id="266" r:id="rId14"/>
    <p:sldId id="304" r:id="rId15"/>
    <p:sldId id="305" r:id="rId16"/>
    <p:sldId id="267" r:id="rId17"/>
    <p:sldId id="306" r:id="rId18"/>
    <p:sldId id="307" r:id="rId19"/>
    <p:sldId id="308" r:id="rId20"/>
    <p:sldId id="309"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8" autoAdjust="0"/>
    <p:restoredTop sz="94619" autoAdjust="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8/22/2022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8/22/2022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8/22/2022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8/22/2022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8/22/2022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8/22/2022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8/22/2022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8/22/2022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8/22/2022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8/22/2022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Netw191 Final project deliverable</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By charles Purnell	</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171700"/>
            <a:ext cx="2133600" cy="2514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connectivity tests between the </a:t>
            </a:r>
            <a:r>
              <a:rPr lang="en-US" sz="1600" i="1" dirty="0"/>
              <a:t>Computer 2</a:t>
            </a:r>
            <a:r>
              <a:rPr lang="en-US" sz="1600" dirty="0"/>
              <a:t> VM and the other two devices (i.e., the </a:t>
            </a:r>
            <a:r>
              <a:rPr lang="en-US" sz="1600" i="1" dirty="0"/>
              <a:t>SOHO Router </a:t>
            </a:r>
            <a:r>
              <a:rPr lang="en-US" sz="1600" dirty="0"/>
              <a:t>VM and </a:t>
            </a:r>
            <a:r>
              <a:rPr lang="en-US" sz="1600" i="1" dirty="0"/>
              <a:t>Computer 1</a:t>
            </a:r>
            <a:r>
              <a:rPr lang="en-US" sz="1600" dirty="0"/>
              <a:t>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Connectivity Test</a:t>
            </a:r>
          </a:p>
        </p:txBody>
      </p:sp>
      <p:pic>
        <p:nvPicPr>
          <p:cNvPr id="10" name="Picture 9">
            <a:extLst>
              <a:ext uri="{FF2B5EF4-FFF2-40B4-BE49-F238E27FC236}">
                <a16:creationId xmlns:a16="http://schemas.microsoft.com/office/drawing/2014/main" id="{DF25EDFE-9858-A5E9-8CE0-00E981834998}"/>
              </a:ext>
            </a:extLst>
          </p:cNvPr>
          <p:cNvPicPr>
            <a:picLocks noChangeAspect="1"/>
          </p:cNvPicPr>
          <p:nvPr/>
        </p:nvPicPr>
        <p:blipFill>
          <a:blip r:embed="rId2"/>
          <a:stretch>
            <a:fillRect/>
          </a:stretch>
        </p:blipFill>
        <p:spPr>
          <a:xfrm>
            <a:off x="4800601" y="914400"/>
            <a:ext cx="4991797" cy="4525006"/>
          </a:xfrm>
          <a:prstGeom prst="rect">
            <a:avLst/>
          </a:prstGeom>
        </p:spPr>
      </p:pic>
    </p:spTree>
    <p:extLst>
      <p:ext uri="{BB962C8B-B14F-4D97-AF65-F5344CB8AC3E}">
        <p14:creationId xmlns:p14="http://schemas.microsoft.com/office/powerpoint/2010/main" val="71749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D8A2-5476-8F0D-3A3C-7D62187C81AC}"/>
              </a:ext>
            </a:extLst>
          </p:cNvPr>
          <p:cNvSpPr>
            <a:spLocks noGrp="1"/>
          </p:cNvSpPr>
          <p:nvPr>
            <p:ph type="ctrTitle"/>
          </p:nvPr>
        </p:nvSpPr>
        <p:spPr/>
        <p:txBody>
          <a:bodyPr/>
          <a:lstStyle/>
          <a:p>
            <a:r>
              <a:rPr lang="en-US" dirty="0"/>
              <a:t>Project 4</a:t>
            </a:r>
          </a:p>
        </p:txBody>
      </p:sp>
    </p:spTree>
    <p:extLst>
      <p:ext uri="{BB962C8B-B14F-4D97-AF65-F5344CB8AC3E}">
        <p14:creationId xmlns:p14="http://schemas.microsoft.com/office/powerpoint/2010/main" val="2368620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F4353A79-EA60-7DAF-6610-DD5132F7C243}"/>
              </a:ext>
            </a:extLst>
          </p:cNvPr>
          <p:cNvGraphicFramePr>
            <a:graphicFrameLocks noGrp="1"/>
          </p:cNvGraphicFramePr>
          <p:nvPr>
            <p:ph idx="1"/>
          </p:nvPr>
        </p:nvGraphicFramePr>
        <p:xfrm>
          <a:off x="4819650" y="1769586"/>
          <a:ext cx="4762500" cy="3185160"/>
        </p:xfrm>
        <a:graphic>
          <a:graphicData uri="http://schemas.openxmlformats.org/drawingml/2006/table">
            <a:tbl>
              <a:tblPr>
                <a:tableStyleId>{284E427A-3D55-4303-BF80-6455036E1DE7}</a:tableStyleId>
              </a:tblPr>
              <a:tblGrid>
                <a:gridCol w="793750">
                  <a:extLst>
                    <a:ext uri="{9D8B030D-6E8A-4147-A177-3AD203B41FA5}">
                      <a16:colId xmlns:a16="http://schemas.microsoft.com/office/drawing/2014/main" val="1198651275"/>
                    </a:ext>
                  </a:extLst>
                </a:gridCol>
                <a:gridCol w="793750">
                  <a:extLst>
                    <a:ext uri="{9D8B030D-6E8A-4147-A177-3AD203B41FA5}">
                      <a16:colId xmlns:a16="http://schemas.microsoft.com/office/drawing/2014/main" val="3715708488"/>
                    </a:ext>
                  </a:extLst>
                </a:gridCol>
                <a:gridCol w="679450">
                  <a:extLst>
                    <a:ext uri="{9D8B030D-6E8A-4147-A177-3AD203B41FA5}">
                      <a16:colId xmlns:a16="http://schemas.microsoft.com/office/drawing/2014/main" val="4193111682"/>
                    </a:ext>
                  </a:extLst>
                </a:gridCol>
                <a:gridCol w="908050">
                  <a:extLst>
                    <a:ext uri="{9D8B030D-6E8A-4147-A177-3AD203B41FA5}">
                      <a16:colId xmlns:a16="http://schemas.microsoft.com/office/drawing/2014/main" val="2992002145"/>
                    </a:ext>
                  </a:extLst>
                </a:gridCol>
                <a:gridCol w="793750">
                  <a:extLst>
                    <a:ext uri="{9D8B030D-6E8A-4147-A177-3AD203B41FA5}">
                      <a16:colId xmlns:a16="http://schemas.microsoft.com/office/drawing/2014/main" val="670169495"/>
                    </a:ext>
                  </a:extLst>
                </a:gridCol>
                <a:gridCol w="793750">
                  <a:extLst>
                    <a:ext uri="{9D8B030D-6E8A-4147-A177-3AD203B41FA5}">
                      <a16:colId xmlns:a16="http://schemas.microsoft.com/office/drawing/2014/main" val="4176264580"/>
                    </a:ext>
                  </a:extLst>
                </a:gridCol>
              </a:tblGrid>
              <a:tr h="0">
                <a:tc>
                  <a:txBody>
                    <a:bodyPr/>
                    <a:lstStyle/>
                    <a:p>
                      <a:pPr algn="ctr"/>
                      <a:r>
                        <a:rPr lang="en-US">
                          <a:effectLst/>
                        </a:rPr>
                        <a:t>Subnet</a:t>
                      </a:r>
                    </a:p>
                  </a:txBody>
                  <a:tcPr marL="9525" marR="9525" marT="9525" marB="9525" anchor="ctr"/>
                </a:tc>
                <a:tc>
                  <a:txBody>
                    <a:bodyPr/>
                    <a:lstStyle/>
                    <a:p>
                      <a:pPr algn="ctr"/>
                      <a:r>
                        <a:rPr lang="en-US">
                          <a:effectLst/>
                        </a:rPr>
                        <a:t>Subnet Notation</a:t>
                      </a:r>
                    </a:p>
                  </a:txBody>
                  <a:tcPr marL="9525" marR="9525" marT="9525" marB="9525" anchor="ctr"/>
                </a:tc>
                <a:tc>
                  <a:txBody>
                    <a:bodyPr/>
                    <a:lstStyle/>
                    <a:p>
                      <a:pPr algn="ctr"/>
                      <a:r>
                        <a:rPr lang="en-US" dirty="0">
                          <a:effectLst/>
                        </a:rPr>
                        <a:t>Network Address</a:t>
                      </a:r>
                    </a:p>
                  </a:txBody>
                  <a:tcPr marL="9525" marR="9525" marT="9525" marB="9525" anchor="ctr"/>
                </a:tc>
                <a:tc>
                  <a:txBody>
                    <a:bodyPr/>
                    <a:lstStyle/>
                    <a:p>
                      <a:pPr algn="ctr"/>
                      <a:r>
                        <a:rPr lang="en-US">
                          <a:effectLst/>
                        </a:rPr>
                        <a:t>First Usable Host Address</a:t>
                      </a:r>
                    </a:p>
                  </a:txBody>
                  <a:tcPr marL="9525" marR="9525" marT="9525" marB="9525" anchor="ctr"/>
                </a:tc>
                <a:tc>
                  <a:txBody>
                    <a:bodyPr/>
                    <a:lstStyle/>
                    <a:p>
                      <a:pPr algn="ctr"/>
                      <a:r>
                        <a:rPr lang="en-US">
                          <a:effectLst/>
                        </a:rPr>
                        <a:t>Last Useable Host Address</a:t>
                      </a:r>
                    </a:p>
                  </a:txBody>
                  <a:tcPr marL="9525" marR="9525" marT="9525" marB="9525" anchor="ctr"/>
                </a:tc>
                <a:tc>
                  <a:txBody>
                    <a:bodyPr/>
                    <a:lstStyle/>
                    <a:p>
                      <a:pPr algn="ctr"/>
                      <a:r>
                        <a:rPr lang="en-US">
                          <a:effectLst/>
                        </a:rPr>
                        <a:t>Broadcast Address</a:t>
                      </a:r>
                    </a:p>
                  </a:txBody>
                  <a:tcPr marL="9525" marR="9525" marT="9525" marB="9525" anchor="ctr"/>
                </a:tc>
                <a:extLst>
                  <a:ext uri="{0D108BD9-81ED-4DB2-BD59-A6C34878D82A}">
                    <a16:rowId xmlns:a16="http://schemas.microsoft.com/office/drawing/2014/main" val="2163047900"/>
                  </a:ext>
                </a:extLst>
              </a:tr>
              <a:tr h="0">
                <a:tc>
                  <a:txBody>
                    <a:bodyPr/>
                    <a:lstStyle/>
                    <a:p>
                      <a:pPr algn="ctr"/>
                      <a:r>
                        <a:rPr lang="en-US">
                          <a:effectLst/>
                        </a:rPr>
                        <a:t>The First Subnet</a:t>
                      </a:r>
                    </a:p>
                  </a:txBody>
                  <a:tcPr marL="9525" marR="9525" marT="9525" marB="9525" anchor="ctr"/>
                </a:tc>
                <a:tc>
                  <a:txBody>
                    <a:bodyPr/>
                    <a:lstStyle/>
                    <a:p>
                      <a:pPr algn="ctr"/>
                      <a:r>
                        <a:rPr lang="en-US" b="1" dirty="0">
                          <a:effectLst/>
                        </a:rPr>
                        <a:t>192.168.5.0/25</a:t>
                      </a:r>
                      <a:endParaRPr lang="en-US" dirty="0">
                        <a:effectLst/>
                      </a:endParaRPr>
                    </a:p>
                  </a:txBody>
                  <a:tcPr marL="9525" marR="9525" marT="9525" marB="9525" anchor="ctr"/>
                </a:tc>
                <a:tc>
                  <a:txBody>
                    <a:bodyPr/>
                    <a:lstStyle/>
                    <a:p>
                      <a:r>
                        <a:rPr lang="en-US" b="1" dirty="0">
                          <a:solidFill>
                            <a:srgbClr val="000000"/>
                          </a:solidFill>
                          <a:effectLst/>
                        </a:rPr>
                        <a:t>192.168.5.0</a:t>
                      </a:r>
                      <a:endParaRPr lang="en-US" b="1" dirty="0">
                        <a:solidFill>
                          <a:srgbClr val="000000"/>
                        </a:solidFill>
                        <a:effectLst/>
                        <a:latin typeface="arial" panose="020B0604020202020204" pitchFamily="34" charset="0"/>
                      </a:endParaRPr>
                    </a:p>
                  </a:txBody>
                  <a:tcPr marL="28575" marR="28575" marT="28575" marB="28575" anchor="ctr"/>
                </a:tc>
                <a:tc>
                  <a:txBody>
                    <a:bodyPr/>
                    <a:lstStyle/>
                    <a:p>
                      <a:br>
                        <a:rPr lang="en-US" dirty="0">
                          <a:solidFill>
                            <a:srgbClr val="000000"/>
                          </a:solidFill>
                          <a:effectLst/>
                          <a:latin typeface="arial" panose="020B0604020202020204" pitchFamily="34" charset="0"/>
                        </a:rPr>
                      </a:br>
                      <a:r>
                        <a:rPr lang="en-US" b="1" dirty="0">
                          <a:solidFill>
                            <a:srgbClr val="000000"/>
                          </a:solidFill>
                          <a:effectLst/>
                          <a:latin typeface="arial" panose="020B0604020202020204" pitchFamily="34" charset="0"/>
                        </a:rPr>
                        <a:t>192.168.5.1</a:t>
                      </a:r>
                    </a:p>
                  </a:txBody>
                  <a:tcPr marL="28575" marR="28575" marT="28575" marB="28575" anchor="ctr"/>
                </a:tc>
                <a:tc>
                  <a:txBody>
                    <a:bodyPr/>
                    <a:lstStyle/>
                    <a:p>
                      <a:pPr algn="ctr"/>
                      <a:r>
                        <a:rPr lang="en-US" b="1" dirty="0">
                          <a:effectLst/>
                        </a:rPr>
                        <a:t>192.168.5.126</a:t>
                      </a:r>
                      <a:endParaRPr lang="en-US" dirty="0">
                        <a:effectLst/>
                      </a:endParaRPr>
                    </a:p>
                  </a:txBody>
                  <a:tcPr marL="9525" marR="9525" marT="9525" marB="9525" anchor="ctr"/>
                </a:tc>
                <a:tc>
                  <a:txBody>
                    <a:bodyPr/>
                    <a:lstStyle/>
                    <a:p>
                      <a:pPr algn="ctr"/>
                      <a:r>
                        <a:rPr lang="en-US" sz="1800" b="1" i="0" kern="1200" dirty="0">
                          <a:solidFill>
                            <a:schemeClr val="dk1"/>
                          </a:solidFill>
                          <a:effectLst/>
                          <a:latin typeface="+mn-lt"/>
                          <a:ea typeface="+mn-ea"/>
                          <a:cs typeface="+mn-cs"/>
                        </a:rPr>
                        <a:t>192.168.5.127</a:t>
                      </a:r>
                      <a:endParaRPr lang="en-US" b="1" dirty="0">
                        <a:effectLst/>
                      </a:endParaRPr>
                    </a:p>
                  </a:txBody>
                  <a:tcPr marL="9525" marR="9525" marT="9525" marB="9525" anchor="ctr"/>
                </a:tc>
                <a:extLst>
                  <a:ext uri="{0D108BD9-81ED-4DB2-BD59-A6C34878D82A}">
                    <a16:rowId xmlns:a16="http://schemas.microsoft.com/office/drawing/2014/main" val="3146751147"/>
                  </a:ext>
                </a:extLst>
              </a:tr>
              <a:tr h="0">
                <a:tc>
                  <a:txBody>
                    <a:bodyPr/>
                    <a:lstStyle/>
                    <a:p>
                      <a:pPr algn="ctr"/>
                      <a:r>
                        <a:rPr lang="en-US">
                          <a:effectLst/>
                        </a:rPr>
                        <a:t>The Second Subnet</a:t>
                      </a:r>
                    </a:p>
                  </a:txBody>
                  <a:tcPr marL="9525" marR="9525" marT="9525" marB="9525" anchor="ctr"/>
                </a:tc>
                <a:tc>
                  <a:txBody>
                    <a:bodyPr/>
                    <a:lstStyle/>
                    <a:p>
                      <a:pPr algn="ctr"/>
                      <a:r>
                        <a:rPr lang="en-US" sz="1800" b="1" i="0" kern="1200" dirty="0">
                          <a:solidFill>
                            <a:schemeClr val="dk1"/>
                          </a:solidFill>
                          <a:effectLst/>
                          <a:latin typeface="+mn-lt"/>
                          <a:ea typeface="+mn-ea"/>
                          <a:cs typeface="+mn-cs"/>
                        </a:rPr>
                        <a:t>192.168.5.128/25</a:t>
                      </a:r>
                      <a:endParaRPr lang="en-US" b="1" dirty="0">
                        <a:effectLst/>
                      </a:endParaRPr>
                    </a:p>
                  </a:txBody>
                  <a:tcPr marL="9525" marR="9525" marT="9525" marB="9525" anchor="ctr"/>
                </a:tc>
                <a:tc>
                  <a:txBody>
                    <a:bodyPr/>
                    <a:lstStyle/>
                    <a:p>
                      <a:r>
                        <a:rPr lang="en-US" sz="1800" b="1" i="0" kern="1200" dirty="0">
                          <a:solidFill>
                            <a:schemeClr val="dk1"/>
                          </a:solidFill>
                          <a:effectLst/>
                          <a:latin typeface="+mn-lt"/>
                          <a:ea typeface="+mn-ea"/>
                          <a:cs typeface="+mn-cs"/>
                        </a:rPr>
                        <a:t>192.168.5.128</a:t>
                      </a:r>
                      <a:endParaRPr lang="en-US" b="1" dirty="0"/>
                    </a:p>
                  </a:txBody>
                  <a:tcPr/>
                </a:tc>
                <a:tc>
                  <a:txBody>
                    <a:bodyPr/>
                    <a:lstStyle/>
                    <a:p>
                      <a:pPr algn="ctr"/>
                      <a:r>
                        <a:rPr lang="en-US" b="1" dirty="0">
                          <a:effectLst/>
                        </a:rPr>
                        <a:t>192.168.5.129</a:t>
                      </a:r>
                      <a:endParaRPr lang="en-US" dirty="0">
                        <a:effectLst/>
                      </a:endParaRPr>
                    </a:p>
                  </a:txBody>
                  <a:tcPr marL="9525" marR="9525" marT="9525" marB="9525" anchor="ctr"/>
                </a:tc>
                <a:tc>
                  <a:txBody>
                    <a:bodyPr/>
                    <a:lstStyle/>
                    <a:p>
                      <a:pPr algn="ctr"/>
                      <a:r>
                        <a:rPr lang="en-US" sz="1800" b="1" i="0" kern="1200" dirty="0">
                          <a:solidFill>
                            <a:schemeClr val="dk1"/>
                          </a:solidFill>
                          <a:effectLst/>
                          <a:latin typeface="+mn-lt"/>
                          <a:ea typeface="+mn-ea"/>
                          <a:cs typeface="+mn-cs"/>
                        </a:rPr>
                        <a:t>192.168.5.254</a:t>
                      </a:r>
                      <a:endParaRPr lang="en-US" b="1" dirty="0">
                        <a:effectLst/>
                      </a:endParaRPr>
                    </a:p>
                  </a:txBody>
                  <a:tcPr marL="9525" marR="9525" marT="9525" marB="9525" anchor="ctr"/>
                </a:tc>
                <a:tc>
                  <a:txBody>
                    <a:bodyPr/>
                    <a:lstStyle/>
                    <a:p>
                      <a:pPr algn="ctr"/>
                      <a:r>
                        <a:rPr lang="en-US" b="1" dirty="0">
                          <a:effectLst/>
                        </a:rPr>
                        <a:t>192.168.5.255</a:t>
                      </a:r>
                      <a:endParaRPr lang="en-US" dirty="0">
                        <a:effectLst/>
                      </a:endParaRPr>
                    </a:p>
                  </a:txBody>
                  <a:tcPr marL="9525" marR="9525" marT="9525" marB="9525" anchor="ctr"/>
                </a:tc>
                <a:extLst>
                  <a:ext uri="{0D108BD9-81ED-4DB2-BD59-A6C34878D82A}">
                    <a16:rowId xmlns:a16="http://schemas.microsoft.com/office/drawing/2014/main" val="66910510"/>
                  </a:ext>
                </a:extLst>
              </a:tr>
            </a:tbl>
          </a:graphicData>
        </a:graphic>
      </p:graphicFrame>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47900" y="2133600"/>
            <a:ext cx="2133600" cy="2895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table should include two /25 subnets, listing the subnet notation, network address, first usable host address, last usable host address, and broadcast address of each subnet.</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92480"/>
            <a:ext cx="21336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err="1"/>
              <a:t>Subnetting</a:t>
            </a:r>
            <a:r>
              <a:rPr lang="en-US" sz="2800" dirty="0"/>
              <a:t> Table</a:t>
            </a:r>
          </a:p>
        </p:txBody>
      </p:sp>
      <p:sp>
        <p:nvSpPr>
          <p:cNvPr id="4" name="Rectangle 1">
            <a:extLst>
              <a:ext uri="{FF2B5EF4-FFF2-40B4-BE49-F238E27FC236}">
                <a16:creationId xmlns:a16="http://schemas.microsoft.com/office/drawing/2014/main" id="{C67364AE-DF2C-009A-1D67-6579C50EBA47}"/>
              </a:ext>
            </a:extLst>
          </p:cNvPr>
          <p:cNvSpPr>
            <a:spLocks noChangeArrowheads="1"/>
          </p:cNvSpPr>
          <p:nvPr/>
        </p:nvSpPr>
        <p:spPr bwMode="auto">
          <a:xfrm>
            <a:off x="1524001"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br>
              <a:rPr lang="en-US" altLang="en-US">
                <a:latin typeface="Arial" panose="020B0604020202020204" pitchFamily="34" charset="0"/>
              </a:rPr>
            </a:br>
            <a:endParaRPr lang="en-US" altLang="en-US">
              <a:latin typeface="Arial" panose="020B0604020202020204" pitchFamily="34" charset="0"/>
            </a:endParaRPr>
          </a:p>
        </p:txBody>
      </p:sp>
    </p:spTree>
    <p:extLst>
      <p:ext uri="{BB962C8B-B14F-4D97-AF65-F5344CB8AC3E}">
        <p14:creationId xmlns:p14="http://schemas.microsoft.com/office/powerpoint/2010/main" val="293008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86000" y="2057400"/>
            <a:ext cx="1905000" cy="204232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both Loopback1 and Loopback2 interfaces and their correct IPv4 addresses.</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762000"/>
            <a:ext cx="2133600" cy="914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Loopback Interfaces</a:t>
            </a:r>
          </a:p>
        </p:txBody>
      </p:sp>
      <p:pic>
        <p:nvPicPr>
          <p:cNvPr id="4" name="Picture 3">
            <a:extLst>
              <a:ext uri="{FF2B5EF4-FFF2-40B4-BE49-F238E27FC236}">
                <a16:creationId xmlns:a16="http://schemas.microsoft.com/office/drawing/2014/main" id="{D7920965-AB6A-828E-3754-A79EB9839F10}"/>
              </a:ext>
            </a:extLst>
          </p:cNvPr>
          <p:cNvPicPr>
            <a:picLocks noChangeAspect="1"/>
          </p:cNvPicPr>
          <p:nvPr/>
        </p:nvPicPr>
        <p:blipFill>
          <a:blip r:embed="rId2"/>
          <a:stretch>
            <a:fillRect/>
          </a:stretch>
        </p:blipFill>
        <p:spPr>
          <a:xfrm>
            <a:off x="5334000" y="762000"/>
            <a:ext cx="5029200" cy="5867400"/>
          </a:xfrm>
          <a:prstGeom prst="rect">
            <a:avLst/>
          </a:prstGeom>
        </p:spPr>
      </p:pic>
    </p:spTree>
    <p:extLst>
      <p:ext uri="{BB962C8B-B14F-4D97-AF65-F5344CB8AC3E}">
        <p14:creationId xmlns:p14="http://schemas.microsoft.com/office/powerpoint/2010/main" val="321023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7177-920A-44AF-6C53-2839A8161D29}"/>
              </a:ext>
            </a:extLst>
          </p:cNvPr>
          <p:cNvSpPr>
            <a:spLocks noGrp="1"/>
          </p:cNvSpPr>
          <p:nvPr>
            <p:ph type="ctrTitle"/>
          </p:nvPr>
        </p:nvSpPr>
        <p:spPr/>
        <p:txBody>
          <a:bodyPr/>
          <a:lstStyle/>
          <a:p>
            <a:r>
              <a:rPr lang="en-US" dirty="0"/>
              <a:t>Project 5</a:t>
            </a:r>
          </a:p>
        </p:txBody>
      </p:sp>
    </p:spTree>
    <p:extLst>
      <p:ext uri="{BB962C8B-B14F-4D97-AF65-F5344CB8AC3E}">
        <p14:creationId xmlns:p14="http://schemas.microsoft.com/office/powerpoint/2010/main" val="4196792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4509" y="2971800"/>
            <a:ext cx="1902691"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diagram should illustrate the interconnection of the </a:t>
            </a:r>
            <a:r>
              <a:rPr lang="en-US" sz="1600" i="1" dirty="0"/>
              <a:t>Computer 1</a:t>
            </a:r>
            <a:r>
              <a:rPr lang="en-US" sz="1600" dirty="0"/>
              <a:t> VM, the </a:t>
            </a:r>
            <a:r>
              <a:rPr lang="en-US" sz="1600" i="1" dirty="0"/>
              <a:t>Computer 2</a:t>
            </a:r>
            <a:r>
              <a:rPr lang="en-US" sz="1600" dirty="0"/>
              <a:t> VM, and the </a:t>
            </a:r>
            <a:r>
              <a:rPr lang="en-US" sz="1600" i="1" dirty="0"/>
              <a:t>SOHO Router</a:t>
            </a:r>
            <a:r>
              <a:rPr lang="en-US" sz="1600" dirty="0"/>
              <a:t>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364509" y="762000"/>
            <a:ext cx="1790701" cy="2286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Microsoft Visio Network Diagram</a:t>
            </a:r>
          </a:p>
          <a:p>
            <a:pPr algn="l"/>
            <a:endParaRPr lang="en-US" sz="2800" dirty="0"/>
          </a:p>
        </p:txBody>
      </p:sp>
      <p:pic>
        <p:nvPicPr>
          <p:cNvPr id="4" name="Picture 3">
            <a:extLst>
              <a:ext uri="{FF2B5EF4-FFF2-40B4-BE49-F238E27FC236}">
                <a16:creationId xmlns:a16="http://schemas.microsoft.com/office/drawing/2014/main" id="{BFD6CD05-269F-47D9-B519-A2B1A423787B}"/>
              </a:ext>
            </a:extLst>
          </p:cNvPr>
          <p:cNvPicPr>
            <a:picLocks noChangeAspect="1"/>
          </p:cNvPicPr>
          <p:nvPr/>
        </p:nvPicPr>
        <p:blipFill>
          <a:blip r:embed="rId2"/>
          <a:stretch>
            <a:fillRect/>
          </a:stretch>
        </p:blipFill>
        <p:spPr>
          <a:xfrm>
            <a:off x="5257800" y="1066801"/>
            <a:ext cx="3077004" cy="3105583"/>
          </a:xfrm>
          <a:prstGeom prst="rect">
            <a:avLst/>
          </a:prstGeom>
        </p:spPr>
      </p:pic>
    </p:spTree>
    <p:extLst>
      <p:ext uri="{BB962C8B-B14F-4D97-AF65-F5344CB8AC3E}">
        <p14:creationId xmlns:p14="http://schemas.microsoft.com/office/powerpoint/2010/main" val="3644637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7618-DC92-4803-A061-17AB843D09AD}"/>
              </a:ext>
            </a:extLst>
          </p:cNvPr>
          <p:cNvSpPr>
            <a:spLocks noGrp="1"/>
          </p:cNvSpPr>
          <p:nvPr>
            <p:ph type="ctrTitle"/>
          </p:nvPr>
        </p:nvSpPr>
        <p:spPr/>
        <p:txBody>
          <a:bodyPr/>
          <a:lstStyle/>
          <a:p>
            <a:r>
              <a:rPr lang="en-US" dirty="0"/>
              <a:t>Project 6</a:t>
            </a:r>
          </a:p>
        </p:txBody>
      </p:sp>
    </p:spTree>
    <p:extLst>
      <p:ext uri="{BB962C8B-B14F-4D97-AF65-F5344CB8AC3E}">
        <p14:creationId xmlns:p14="http://schemas.microsoft.com/office/powerpoint/2010/main" val="695697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1700" y="914400"/>
            <a:ext cx="7848600" cy="5562600"/>
          </a:xfrm>
        </p:spPr>
        <p:txBody>
          <a:bodyPr>
            <a:normAutofit fontScale="85000" lnSpcReduction="20000"/>
          </a:bodyPr>
          <a:lstStyle/>
          <a:p>
            <a:pPr marL="0" indent="0">
              <a:spcBef>
                <a:spcPts val="0"/>
              </a:spcBef>
              <a:buNone/>
            </a:pPr>
            <a:r>
              <a:rPr lang="en-US" sz="1600" dirty="0"/>
              <a:t>1. </a:t>
            </a:r>
            <a:r>
              <a:rPr lang="en-US" sz="1600" dirty="0">
                <a:solidFill>
                  <a:srgbClr val="16191F"/>
                </a:solidFill>
                <a:ea typeface="Calibri" panose="020F0502020204030204" pitchFamily="34" charset="0"/>
                <a:cs typeface="Calibri" panose="020F0502020204030204" pitchFamily="34" charset="0"/>
              </a:rPr>
              <a:t>What are the factory default username and password of a TP-Link router? Why is it important to change the default username and password of a SOHO router? </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marL="0" indent="0">
              <a:spcBef>
                <a:spcPts val="0"/>
              </a:spcBef>
              <a:buNone/>
            </a:pPr>
            <a:r>
              <a:rPr lang="en-US" sz="1200" dirty="0">
                <a:latin typeface="Bierstadt" panose="020B0004020202020204" pitchFamily="34" charset="0"/>
                <a:ea typeface="Calibri" panose="020F0502020204030204" pitchFamily="34" charset="0"/>
                <a:cs typeface="Angsana New" panose="02020603050405020304" pitchFamily="18" charset="-34"/>
              </a:rPr>
              <a:t>Admin all lowercase </a:t>
            </a:r>
          </a:p>
          <a:p>
            <a:pPr marL="0" indent="0">
              <a:spcBef>
                <a:spcPts val="0"/>
              </a:spcBef>
              <a:buNone/>
            </a:pPr>
            <a:r>
              <a:rPr lang="en-US" sz="1200" dirty="0">
                <a:solidFill>
                  <a:srgbClr val="111111"/>
                </a:solidFill>
                <a:latin typeface="Bierstadt" panose="020B0004020202020204" pitchFamily="34" charset="0"/>
                <a:cs typeface="Angsana New" panose="02020603050405020304" pitchFamily="18" charset="-34"/>
              </a:rPr>
              <a:t>To prevent improper data transmission encryption</a:t>
            </a:r>
            <a:endParaRPr lang="en-US" sz="1200" dirty="0">
              <a:latin typeface="Bierstadt" panose="020B0004020202020204" pitchFamily="34" charset="0"/>
              <a:ea typeface="Calibri" panose="020F0502020204030204" pitchFamily="34" charset="0"/>
              <a:cs typeface="Angsana New" panose="02020603050405020304" pitchFamily="18" charset="-34"/>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2. To protect a SOHO wireless network with a small number of devices, which address management method provides more control, configuring the device IP addresses manually (static IP) or using a DHCP server (dynamic IP)? Why?</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200" dirty="0">
                <a:solidFill>
                  <a:srgbClr val="111111"/>
                </a:solidFill>
                <a:latin typeface="Bierstadt" panose="020B0004020202020204" pitchFamily="34" charset="0"/>
              </a:rPr>
              <a:t>One way to limit who could have access to a wireless network is by filtering out devices based on their physical hardware addresses. These addresses are burned into the devices when they’re manufactured. These are called media access control addresses, or MAC addresses, and it allows you to create a list of filtered addresses for your network.</a:t>
            </a:r>
            <a:endParaRPr lang="en-US" sz="1200" dirty="0">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3. What does MAC filtering do? If needed, when would you use deny filtering rules and when would you use allow filtering rules? What happens to devices that want to connect, if the “Allow the stations specified by any enabled entries in the list to access” function is enabled but there are no entries in the list?</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a:buNone/>
            </a:pPr>
            <a:r>
              <a:rPr lang="en-US" sz="1200" dirty="0">
                <a:solidFill>
                  <a:srgbClr val="111111"/>
                </a:solidFill>
                <a:latin typeface="Bierstadt" panose="020B0004020202020204" pitchFamily="34" charset="0"/>
              </a:rPr>
              <a:t>In computer networking, MAC Filtering refers to a security access control method whereby the MAC address assigned to each network card is used to determine access to the network</a:t>
            </a:r>
            <a:r>
              <a:rPr lang="en-US" sz="1050" dirty="0">
                <a:solidFill>
                  <a:srgbClr val="111111"/>
                </a:solidFill>
                <a:latin typeface="Roboto" panose="02000000000000000000" pitchFamily="2" charset="0"/>
              </a:rPr>
              <a:t>.</a:t>
            </a:r>
          </a:p>
          <a:p>
            <a:pPr>
              <a:buNone/>
            </a:pPr>
            <a:r>
              <a:rPr lang="en-US" sz="1200" dirty="0">
                <a:solidFill>
                  <a:srgbClr val="2A2A2A"/>
                </a:solidFill>
                <a:latin typeface="Bierstadt" panose="020B0004020202020204" pitchFamily="34" charset="0"/>
              </a:rPr>
              <a:t>One of the thumb rules of permission is: Deny access always overrides Allow access. This means, if an object is member of multiple allow groups but at least one deny group, effective access would be deny. </a:t>
            </a:r>
            <a:r>
              <a:rPr lang="en-US" sz="900" b="1" dirty="0">
                <a:solidFill>
                  <a:srgbClr val="767676"/>
                </a:solidFill>
                <a:latin typeface="Roboto" panose="02000000000000000000" pitchFamily="2" charset="0"/>
              </a:rPr>
              <a:t>Allow the stations specified by any enabled entries in the list to access</a:t>
            </a:r>
            <a:r>
              <a:rPr lang="en-US" sz="900" dirty="0">
                <a:solidFill>
                  <a:srgbClr val="666666"/>
                </a:solidFill>
                <a:latin typeface="Roboto" panose="02000000000000000000" pitchFamily="2" charset="0"/>
              </a:rPr>
              <a:t> as the filtering rule</a:t>
            </a:r>
            <a:endParaRPr lang="en-US" sz="1200" dirty="0">
              <a:solidFill>
                <a:srgbClr val="2A2A2A"/>
              </a:solidFill>
              <a:latin typeface="Bierstadt" panose="020B0004020202020204" pitchFamily="34" charset="0"/>
            </a:endParaRPr>
          </a:p>
          <a:p>
            <a:pPr>
              <a:buNone/>
            </a:pPr>
            <a:endParaRPr lang="en-US" sz="1200" dirty="0">
              <a:latin typeface="Bierstadt" panose="020B0004020202020204" pitchFamily="34" charset="0"/>
            </a:endParaRPr>
          </a:p>
          <a:p>
            <a:pPr>
              <a:buNone/>
            </a:pPr>
            <a:endParaRPr lang="en-US" sz="1600" dirty="0"/>
          </a:p>
          <a:p>
            <a:pPr>
              <a:buNone/>
            </a:pPr>
            <a:endParaRPr lang="en-US" sz="1600" dirty="0"/>
          </a:p>
          <a:p>
            <a:pPr>
              <a:buNone/>
            </a:pPr>
            <a:endParaRPr lang="en-US" sz="1600" dirty="0"/>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71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SOHO Wireless Network Security</a:t>
            </a:r>
          </a:p>
        </p:txBody>
      </p:sp>
    </p:spTree>
    <p:extLst>
      <p:ext uri="{BB962C8B-B14F-4D97-AF65-F5344CB8AC3E}">
        <p14:creationId xmlns:p14="http://schemas.microsoft.com/office/powerpoint/2010/main" val="3341722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1700" y="914400"/>
            <a:ext cx="7848600" cy="5562600"/>
          </a:xfrm>
        </p:spPr>
        <p:txBody>
          <a:bodyPr>
            <a:normAutofit fontScale="92500" lnSpcReduction="20000"/>
          </a:bodyPr>
          <a:lstStyle/>
          <a:p>
            <a:pPr marL="0" indent="0">
              <a:spcBef>
                <a:spcPts val="0"/>
              </a:spcBef>
              <a:buNone/>
            </a:pPr>
            <a:r>
              <a:rPr lang="en-US" sz="1600" dirty="0"/>
              <a:t>1. </a:t>
            </a:r>
            <a:r>
              <a:rPr lang="en-US" sz="1600" dirty="0">
                <a:solidFill>
                  <a:srgbClr val="16191F"/>
                </a:solidFill>
                <a:ea typeface="Calibri" panose="020F0502020204030204" pitchFamily="34" charset="0"/>
                <a:cs typeface="Calibri" panose="020F0502020204030204" pitchFamily="34" charset="0"/>
              </a:rPr>
              <a:t>What wireless security settings are displayed on the Wireless Security page? Which one is recommended by the vendor? Why? </a:t>
            </a:r>
          </a:p>
          <a:p>
            <a:pPr marL="0" indent="0">
              <a:spcBef>
                <a:spcPts val="0"/>
              </a:spcBef>
              <a:buNone/>
            </a:pPr>
            <a:r>
              <a:rPr lang="en-US" sz="1600" b="1" dirty="0">
                <a:ea typeface="Calibri" panose="020F0502020204030204" pitchFamily="34" charset="0"/>
                <a:cs typeface="Times New Roman" panose="02020603050405020304" pitchFamily="18" charset="0"/>
              </a:rPr>
              <a:t>Answer:</a:t>
            </a:r>
            <a:r>
              <a:rPr lang="en-US" sz="1050" dirty="0">
                <a:solidFill>
                  <a:srgbClr val="111111"/>
                </a:solidFill>
                <a:latin typeface="Roboto" panose="02000000000000000000" pitchFamily="2" charset="0"/>
              </a:rPr>
              <a:t> </a:t>
            </a:r>
            <a:r>
              <a:rPr lang="en-US" sz="1200" dirty="0">
                <a:solidFill>
                  <a:srgbClr val="111111"/>
                </a:solidFill>
                <a:latin typeface="Bierstadt" panose="020B0004020202020204" pitchFamily="34" charset="0"/>
              </a:rPr>
              <a:t>On the Security tab, the default settings for Authentication Mode, Max Authentication Failures, and Cache user information for subsequent connections to this network are sufficient for typical wireless deployments.</a:t>
            </a:r>
            <a:r>
              <a:rPr lang="en-US" sz="900" dirty="0">
                <a:solidFill>
                  <a:srgbClr val="111111"/>
                </a:solidFill>
                <a:latin typeface="Roboto" panose="02000000000000000000" pitchFamily="2" charset="0"/>
              </a:rPr>
              <a:t> The settings for both Authentication and Encryption must match the settings configured on your wireless AP</a:t>
            </a:r>
            <a:endParaRPr lang="en-US" sz="1200" dirty="0">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2. Among the configurations you explored in this module, which one is a true security function? Why?</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200" dirty="0">
                <a:solidFill>
                  <a:srgbClr val="171717"/>
                </a:solidFill>
                <a:latin typeface="Bierstadt" panose="020B0004020202020204" pitchFamily="34" charset="0"/>
              </a:rPr>
              <a:t>Configuration Manager</a:t>
            </a:r>
            <a:endParaRPr lang="en-US" sz="1200" dirty="0">
              <a:latin typeface="Bierstadt" panose="020B0004020202020204" pitchFamily="34" charset="0"/>
              <a:ea typeface="Calibri" panose="020F0502020204030204" pitchFamily="34" charset="0"/>
              <a:cs typeface="Times New Roman" panose="02020603050405020304" pitchFamily="18" charset="0"/>
            </a:endParaRPr>
          </a:p>
          <a:p>
            <a:pPr marL="0" indent="0">
              <a:spcBef>
                <a:spcPts val="0"/>
              </a:spcBef>
              <a:buNone/>
            </a:pPr>
            <a:endParaRPr lang="en-US" sz="1600" dirty="0">
              <a:ea typeface="Calibri" panose="020F0502020204030204" pitchFamily="34" charset="0"/>
              <a:cs typeface="Times New Roman" panose="02020603050405020304" pitchFamily="18" charset="0"/>
            </a:endParaRPr>
          </a:p>
          <a:p>
            <a:pPr marL="0" indent="0">
              <a:spcBef>
                <a:spcPts val="0"/>
              </a:spcBef>
              <a:buNone/>
            </a:pPr>
            <a:r>
              <a:rPr lang="en-US" sz="1600" dirty="0">
                <a:ea typeface="Calibri" panose="020F0502020204030204" pitchFamily="34" charset="0"/>
                <a:cs typeface="Times New Roman" panose="02020603050405020304" pitchFamily="18" charset="0"/>
              </a:rPr>
              <a:t>3. What would you do to protect your wireless network at home? Why?</a:t>
            </a:r>
          </a:p>
          <a:p>
            <a:pPr marL="0" indent="0">
              <a:spcBef>
                <a:spcPts val="0"/>
              </a:spcBef>
              <a:buNone/>
            </a:pPr>
            <a:r>
              <a:rPr lang="en-US" sz="1600" b="1" dirty="0">
                <a:ea typeface="Calibri" panose="020F0502020204030204" pitchFamily="34" charset="0"/>
                <a:cs typeface="Times New Roman" panose="02020603050405020304" pitchFamily="18" charset="0"/>
              </a:rPr>
              <a:t>Answer:</a:t>
            </a:r>
          </a:p>
          <a:p>
            <a:pPr>
              <a:buFont typeface="+mj-lt"/>
              <a:buAutoNum type="arabicPeriod"/>
            </a:pPr>
            <a:r>
              <a:rPr lang="en-US" sz="1050" dirty="0">
                <a:solidFill>
                  <a:srgbClr val="666666"/>
                </a:solidFill>
                <a:latin typeface="Roboto" panose="02000000000000000000" pitchFamily="2" charset="0"/>
              </a:rPr>
              <a:t>Make my wireless network password unique and strong</a:t>
            </a:r>
          </a:p>
          <a:p>
            <a:pPr>
              <a:buFont typeface="+mj-lt"/>
              <a:buAutoNum type="arabicPeriod"/>
            </a:pPr>
            <a:r>
              <a:rPr lang="en-US" sz="1050" dirty="0">
                <a:solidFill>
                  <a:srgbClr val="666666"/>
                </a:solidFill>
                <a:latin typeface="Roboto" panose="02000000000000000000" pitchFamily="2" charset="0"/>
              </a:rPr>
              <a:t>Change the default name of your home Wi-Fi</a:t>
            </a:r>
          </a:p>
          <a:p>
            <a:pPr>
              <a:buFont typeface="+mj-lt"/>
              <a:buAutoNum type="arabicPeriod"/>
            </a:pPr>
            <a:r>
              <a:rPr lang="en-US" sz="1050">
                <a:solidFill>
                  <a:srgbClr val="666666"/>
                </a:solidFill>
                <a:latin typeface="Roboto" panose="02000000000000000000" pitchFamily="2" charset="0"/>
              </a:rPr>
              <a:t>Turn off network name broadcasting</a:t>
            </a:r>
            <a:endParaRPr lang="en-US" sz="1600" dirty="0"/>
          </a:p>
          <a:p>
            <a:pPr>
              <a:buNone/>
            </a:pPr>
            <a:endParaRPr lang="en-US" sz="1600" dirty="0"/>
          </a:p>
          <a:p>
            <a:pPr>
              <a:buNone/>
            </a:pPr>
            <a:endParaRPr lang="en-US" sz="1600" dirty="0"/>
          </a:p>
          <a:p>
            <a:pPr>
              <a:buNone/>
            </a:pPr>
            <a:endParaRPr lang="en-US" sz="1600" dirty="0"/>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71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SOHO Wireless Network Security</a:t>
            </a:r>
          </a:p>
        </p:txBody>
      </p:sp>
    </p:spTree>
    <p:extLst>
      <p:ext uri="{BB962C8B-B14F-4D97-AF65-F5344CB8AC3E}">
        <p14:creationId xmlns:p14="http://schemas.microsoft.com/office/powerpoint/2010/main" val="1895534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1700" y="914400"/>
            <a:ext cx="7848600" cy="5562600"/>
          </a:xfrm>
        </p:spPr>
        <p:txBody>
          <a:bodyPr>
            <a:normAutofit/>
          </a:bodyPr>
          <a:lstStyle/>
          <a:p>
            <a:pPr marL="0" indent="0">
              <a:spcBef>
                <a:spcPts val="0"/>
              </a:spcBef>
              <a:buNone/>
            </a:pPr>
            <a:r>
              <a:rPr lang="en-US" sz="1600" dirty="0"/>
              <a:t>1. Internet </a:t>
            </a:r>
          </a:p>
          <a:p>
            <a:pPr marL="0" indent="0">
              <a:spcBef>
                <a:spcPts val="0"/>
              </a:spcBef>
              <a:buNone/>
            </a:pPr>
            <a:r>
              <a:rPr lang="en-US" sz="1600" dirty="0"/>
              <a:t>2. Class videos</a:t>
            </a:r>
          </a:p>
          <a:p>
            <a:pPr marL="0" indent="0">
              <a:spcBef>
                <a:spcPts val="0"/>
              </a:spcBef>
              <a:buNone/>
            </a:pPr>
            <a:r>
              <a:rPr lang="en-US" sz="1600" dirty="0"/>
              <a:t>3. </a:t>
            </a:r>
            <a:r>
              <a:rPr lang="en-US" sz="1600"/>
              <a:t>Assignment instructions </a:t>
            </a:r>
            <a:endParaRPr lang="en-US" sz="1600" dirty="0"/>
          </a:p>
          <a:p>
            <a:pPr marL="0" indent="0">
              <a:spcBef>
                <a:spcPts val="0"/>
              </a:spcBef>
              <a:buNone/>
            </a:pPr>
            <a:r>
              <a:rPr lang="en-US" sz="1600" dirty="0"/>
              <a:t>…</a:t>
            </a:r>
          </a:p>
          <a:p>
            <a:pPr>
              <a:buNone/>
            </a:pPr>
            <a:endParaRPr lang="en-US" sz="1600"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71700" y="304800"/>
            <a:ext cx="4991100" cy="609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800" dirty="0"/>
              <a:t>References</a:t>
            </a:r>
          </a:p>
        </p:txBody>
      </p:sp>
    </p:spTree>
    <p:extLst>
      <p:ext uri="{BB962C8B-B14F-4D97-AF65-F5344CB8AC3E}">
        <p14:creationId xmlns:p14="http://schemas.microsoft.com/office/powerpoint/2010/main" val="3121328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THINGS THAT I’VE LEARNED FROM THIS COURSE </a:t>
            </a:r>
          </a:p>
        </p:txBody>
      </p:sp>
      <p:sp>
        <p:nvSpPr>
          <p:cNvPr id="5" name="Content Placeholder 4">
            <a:extLst>
              <a:ext uri="{FF2B5EF4-FFF2-40B4-BE49-F238E27FC236}">
                <a16:creationId xmlns:a16="http://schemas.microsoft.com/office/drawing/2014/main" id="{85218D14-FAD0-D58E-1FCA-3AD23D06A1D0}"/>
              </a:ext>
            </a:extLst>
          </p:cNvPr>
          <p:cNvSpPr>
            <a:spLocks noGrp="1"/>
          </p:cNvSpPr>
          <p:nvPr>
            <p:ph idx="1"/>
          </p:nvPr>
        </p:nvSpPr>
        <p:spPr/>
        <p:txBody>
          <a:bodyPr>
            <a:normAutofit fontScale="92500"/>
          </a:bodyPr>
          <a:lstStyle/>
          <a:p>
            <a:r>
              <a:rPr lang="en-US" dirty="0">
                <a:solidFill>
                  <a:srgbClr val="545454"/>
                </a:solidFill>
                <a:latin typeface="Helvetica" panose="020B0604020202020204" pitchFamily="34" charset="0"/>
              </a:rPr>
              <a:t>1.</a:t>
            </a:r>
            <a:r>
              <a:rPr lang="en-US" b="1" i="0" dirty="0">
                <a:solidFill>
                  <a:srgbClr val="545454"/>
                </a:solidFill>
                <a:effectLst/>
                <a:latin typeface="Helvetica" panose="020B0604020202020204" pitchFamily="34" charset="0"/>
              </a:rPr>
              <a:t> Computer networking:</a:t>
            </a:r>
            <a:r>
              <a:rPr lang="en-US" b="0" i="0" dirty="0">
                <a:solidFill>
                  <a:srgbClr val="545454"/>
                </a:solidFill>
                <a:effectLst/>
                <a:latin typeface="Helvetica" panose="020B0604020202020204" pitchFamily="34" charset="0"/>
              </a:rPr>
              <a:t> computer networking refers to connecting two or more computers to share files or other resources. Computers can be connected either by wires or wirelessly (i.e. through </a:t>
            </a:r>
            <a:r>
              <a:rPr lang="en-US" b="0" i="0" dirty="0" err="1">
                <a:solidFill>
                  <a:srgbClr val="545454"/>
                </a:solidFill>
                <a:effectLst/>
                <a:latin typeface="Helvetica" panose="020B0604020202020204" pitchFamily="34" charset="0"/>
              </a:rPr>
              <a:t>WiFi</a:t>
            </a:r>
            <a:r>
              <a:rPr lang="en-US" b="0" i="0" dirty="0">
                <a:solidFill>
                  <a:srgbClr val="545454"/>
                </a:solidFill>
                <a:effectLst/>
                <a:latin typeface="Helvetica" panose="020B0604020202020204" pitchFamily="34" charset="0"/>
              </a:rPr>
              <a:t>). Once computers are connected, they can communicate in many useful ways that are essential for everyday life⁠</a:t>
            </a:r>
          </a:p>
          <a:p>
            <a:r>
              <a:rPr lang="en-US" dirty="0">
                <a:solidFill>
                  <a:srgbClr val="545454"/>
                </a:solidFill>
                <a:latin typeface="Helvetica" panose="020B0604020202020204" pitchFamily="34" charset="0"/>
              </a:rPr>
              <a:t>2.</a:t>
            </a:r>
            <a:r>
              <a:rPr lang="en-US" b="1" i="0" dirty="0">
                <a:solidFill>
                  <a:srgbClr val="545454"/>
                </a:solidFill>
                <a:effectLst/>
                <a:latin typeface="Helvetica" panose="020B0604020202020204" pitchFamily="34" charset="0"/>
              </a:rPr>
              <a:t> LAN (local area network):</a:t>
            </a:r>
            <a:r>
              <a:rPr lang="en-US" b="0" i="0" dirty="0">
                <a:solidFill>
                  <a:srgbClr val="545454"/>
                </a:solidFill>
                <a:effectLst/>
                <a:latin typeface="Helvetica" panose="020B0604020202020204" pitchFamily="34" charset="0"/>
              </a:rPr>
              <a:t> a LAN connects computers over shorter distances or smaller areas, such as a school or office building. A LAN tends to be less expensive because it is built from cheaper hardware like ethernet cables, and also provides higher security and speed</a:t>
            </a:r>
          </a:p>
          <a:p>
            <a:r>
              <a:rPr lang="en-US" dirty="0">
                <a:solidFill>
                  <a:srgbClr val="545454"/>
                </a:solidFill>
                <a:latin typeface="Helvetica" panose="020B0604020202020204" pitchFamily="34" charset="0"/>
              </a:rPr>
              <a:t>3.</a:t>
            </a:r>
            <a:r>
              <a:rPr lang="en-US" b="1" i="0" dirty="0">
                <a:solidFill>
                  <a:srgbClr val="545454"/>
                </a:solidFill>
                <a:effectLst/>
                <a:latin typeface="Helvetica" panose="020B0604020202020204" pitchFamily="34" charset="0"/>
              </a:rPr>
              <a:t> </a:t>
            </a:r>
            <a:br>
              <a:rPr lang="en-US" b="1" i="0" dirty="0">
                <a:solidFill>
                  <a:srgbClr val="545454"/>
                </a:solidFill>
                <a:effectLst/>
                <a:latin typeface="Helvetica" panose="020B0604020202020204" pitchFamily="34" charset="0"/>
              </a:rPr>
            </a:br>
            <a:r>
              <a:rPr lang="en-US" b="1" i="0" dirty="0">
                <a:solidFill>
                  <a:srgbClr val="545454"/>
                </a:solidFill>
                <a:effectLst/>
                <a:latin typeface="Helvetica" panose="020B0604020202020204" pitchFamily="34" charset="0"/>
              </a:rPr>
              <a:t>WAN (wide area network):</a:t>
            </a:r>
            <a:r>
              <a:rPr lang="en-US" b="0" i="0" dirty="0">
                <a:solidFill>
                  <a:srgbClr val="545454"/>
                </a:solidFill>
                <a:effectLst/>
                <a:latin typeface="Helvetica" panose="020B0604020202020204" pitchFamily="34" charset="0"/>
              </a:rPr>
              <a:t> a WAN connects computers over wider distances, like from state to state or continent to continent⁠. In fact, the internet is the largest WAN and connects billions of computers worldwide!</a:t>
            </a:r>
            <a:endParaRPr lang="en-US"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64EF-F153-87DA-1A95-E1BF8F877112}"/>
              </a:ext>
            </a:extLst>
          </p:cNvPr>
          <p:cNvSpPr>
            <a:spLocks noGrp="1"/>
          </p:cNvSpPr>
          <p:nvPr>
            <p:ph type="ctrTitle"/>
          </p:nvPr>
        </p:nvSpPr>
        <p:spPr/>
        <p:txBody>
          <a:bodyPr/>
          <a:lstStyle/>
          <a:p>
            <a:r>
              <a:rPr lang="en-US" dirty="0"/>
              <a:t>Project 2</a:t>
            </a:r>
          </a:p>
        </p:txBody>
      </p:sp>
    </p:spTree>
    <p:extLst>
      <p:ext uri="{BB962C8B-B14F-4D97-AF65-F5344CB8AC3E}">
        <p14:creationId xmlns:p14="http://schemas.microsoft.com/office/powerpoint/2010/main" val="2794179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1799625" y="2417619"/>
            <a:ext cx="2133600" cy="1676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This screenshot should include the terminal window that shows the default gateway IP address.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599" y="766618"/>
            <a:ext cx="2604655" cy="6811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Preparation</a:t>
            </a:r>
          </a:p>
        </p:txBody>
      </p:sp>
      <p:pic>
        <p:nvPicPr>
          <p:cNvPr id="4" name="Picture 3">
            <a:extLst>
              <a:ext uri="{FF2B5EF4-FFF2-40B4-BE49-F238E27FC236}">
                <a16:creationId xmlns:a16="http://schemas.microsoft.com/office/drawing/2014/main" id="{F1807FF4-1891-141E-DCF3-012D5246EB28}"/>
              </a:ext>
            </a:extLst>
          </p:cNvPr>
          <p:cNvPicPr>
            <a:picLocks noChangeAspect="1"/>
          </p:cNvPicPr>
          <p:nvPr/>
        </p:nvPicPr>
        <p:blipFill>
          <a:blip r:embed="rId2"/>
          <a:stretch>
            <a:fillRect/>
          </a:stretch>
        </p:blipFill>
        <p:spPr>
          <a:xfrm>
            <a:off x="4461164" y="1907261"/>
            <a:ext cx="5667975" cy="43735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IPv4 Address Assignment</a:t>
            </a:r>
          </a:p>
        </p:txBody>
      </p:sp>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057400"/>
            <a:ext cx="2133600"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t>This screenshot should include the </a:t>
            </a:r>
            <a:r>
              <a:rPr lang="en-US" sz="1800" i="1" dirty="0"/>
              <a:t>Interfaces</a:t>
            </a:r>
            <a:r>
              <a:rPr lang="en-US" sz="1800" dirty="0"/>
              <a:t> page that shows the new IPv4 address on the LAN interface. </a:t>
            </a:r>
          </a:p>
        </p:txBody>
      </p:sp>
      <p:pic>
        <p:nvPicPr>
          <p:cNvPr id="8" name="Picture 7">
            <a:extLst>
              <a:ext uri="{FF2B5EF4-FFF2-40B4-BE49-F238E27FC236}">
                <a16:creationId xmlns:a16="http://schemas.microsoft.com/office/drawing/2014/main" id="{C9A43805-E1D3-AA5B-5955-D8E61485447C}"/>
              </a:ext>
            </a:extLst>
          </p:cNvPr>
          <p:cNvPicPr>
            <a:picLocks noChangeAspect="1"/>
          </p:cNvPicPr>
          <p:nvPr/>
        </p:nvPicPr>
        <p:blipFill>
          <a:blip r:embed="rId2"/>
          <a:stretch>
            <a:fillRect/>
          </a:stretch>
        </p:blipFill>
        <p:spPr>
          <a:xfrm>
            <a:off x="4361216" y="2057400"/>
            <a:ext cx="6012106" cy="4753447"/>
          </a:xfrm>
          <a:prstGeom prst="rect">
            <a:avLst/>
          </a:prstGeom>
        </p:spPr>
      </p:pic>
    </p:spTree>
    <p:extLst>
      <p:ext uri="{BB962C8B-B14F-4D97-AF65-F5344CB8AC3E}">
        <p14:creationId xmlns:p14="http://schemas.microsoft.com/office/powerpoint/2010/main" val="2974324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683B3-6958-BEEF-0A22-B5DED47A9B2B}"/>
              </a:ext>
            </a:extLst>
          </p:cNvPr>
          <p:cNvSpPr>
            <a:spLocks noGrp="1"/>
          </p:cNvSpPr>
          <p:nvPr>
            <p:ph type="ctrTitle"/>
          </p:nvPr>
        </p:nvSpPr>
        <p:spPr/>
        <p:txBody>
          <a:bodyPr/>
          <a:lstStyle/>
          <a:p>
            <a:r>
              <a:rPr lang="en-US" dirty="0"/>
              <a:t>Project 3</a:t>
            </a:r>
          </a:p>
        </p:txBody>
      </p:sp>
    </p:spTree>
    <p:extLst>
      <p:ext uri="{BB962C8B-B14F-4D97-AF65-F5344CB8AC3E}">
        <p14:creationId xmlns:p14="http://schemas.microsoft.com/office/powerpoint/2010/main" val="89754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14600"/>
            <a:ext cx="2133600"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IPv4 address of the </a:t>
            </a:r>
            <a:r>
              <a:rPr lang="en-US" sz="1600" i="1" dirty="0"/>
              <a:t>Computer 1</a:t>
            </a:r>
            <a:r>
              <a:rPr lang="en-US" sz="1600" dirty="0"/>
              <a:t>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Dynamic IP Address Assignment</a:t>
            </a:r>
          </a:p>
        </p:txBody>
      </p:sp>
      <p:pic>
        <p:nvPicPr>
          <p:cNvPr id="6" name="Picture 5">
            <a:extLst>
              <a:ext uri="{FF2B5EF4-FFF2-40B4-BE49-F238E27FC236}">
                <a16:creationId xmlns:a16="http://schemas.microsoft.com/office/drawing/2014/main" id="{61499194-E55F-DEF8-B1F2-9665FCE01C0B}"/>
              </a:ext>
            </a:extLst>
          </p:cNvPr>
          <p:cNvPicPr>
            <a:picLocks noChangeAspect="1"/>
          </p:cNvPicPr>
          <p:nvPr/>
        </p:nvPicPr>
        <p:blipFill>
          <a:blip r:embed="rId2"/>
          <a:stretch>
            <a:fillRect/>
          </a:stretch>
        </p:blipFill>
        <p:spPr>
          <a:xfrm>
            <a:off x="5075348" y="914400"/>
            <a:ext cx="4991797" cy="4515480"/>
          </a:xfrm>
          <a:prstGeom prst="rect">
            <a:avLst/>
          </a:prstGeom>
        </p:spPr>
      </p:pic>
    </p:spTree>
    <p:extLst>
      <p:ext uri="{BB962C8B-B14F-4D97-AF65-F5344CB8AC3E}">
        <p14:creationId xmlns:p14="http://schemas.microsoft.com/office/powerpoint/2010/main" val="378367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14600"/>
            <a:ext cx="2133600"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IPv4 address of the </a:t>
            </a:r>
            <a:r>
              <a:rPr lang="en-US" sz="1600" i="1" dirty="0"/>
              <a:t>Computer 2</a:t>
            </a:r>
            <a:r>
              <a:rPr lang="en-US" sz="1600" dirty="0"/>
              <a:t>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219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Dynamic IP Address Assignment</a:t>
            </a:r>
          </a:p>
        </p:txBody>
      </p:sp>
      <p:pic>
        <p:nvPicPr>
          <p:cNvPr id="6" name="Picture 5">
            <a:extLst>
              <a:ext uri="{FF2B5EF4-FFF2-40B4-BE49-F238E27FC236}">
                <a16:creationId xmlns:a16="http://schemas.microsoft.com/office/drawing/2014/main" id="{C823B3DF-482F-F2A2-3A11-15E3067EDF92}"/>
              </a:ext>
            </a:extLst>
          </p:cNvPr>
          <p:cNvPicPr>
            <a:picLocks noChangeAspect="1"/>
          </p:cNvPicPr>
          <p:nvPr/>
        </p:nvPicPr>
        <p:blipFill>
          <a:blip r:embed="rId2"/>
          <a:stretch>
            <a:fillRect/>
          </a:stretch>
        </p:blipFill>
        <p:spPr>
          <a:xfrm>
            <a:off x="4648200" y="762001"/>
            <a:ext cx="4963218" cy="4420217"/>
          </a:xfrm>
          <a:prstGeom prst="rect">
            <a:avLst/>
          </a:prstGeom>
        </p:spPr>
      </p:pic>
    </p:spTree>
    <p:extLst>
      <p:ext uri="{BB962C8B-B14F-4D97-AF65-F5344CB8AC3E}">
        <p14:creationId xmlns:p14="http://schemas.microsoft.com/office/powerpoint/2010/main" val="3368285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171700"/>
            <a:ext cx="2133600" cy="2514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connectivity tests between the </a:t>
            </a:r>
            <a:r>
              <a:rPr lang="en-US" sz="1600" i="1" dirty="0"/>
              <a:t>Computer 1</a:t>
            </a:r>
            <a:r>
              <a:rPr lang="en-US" sz="1600" dirty="0"/>
              <a:t> VM and the other two devices (i.e., the </a:t>
            </a:r>
            <a:r>
              <a:rPr lang="en-US" sz="1600" i="1" dirty="0"/>
              <a:t>SOHO Router </a:t>
            </a:r>
            <a:r>
              <a:rPr lang="en-US" sz="1600" dirty="0"/>
              <a:t>VM and </a:t>
            </a:r>
            <a:r>
              <a:rPr lang="en-US" sz="1600" i="1" dirty="0"/>
              <a:t>Computer 2</a:t>
            </a:r>
            <a:r>
              <a:rPr lang="en-US" sz="1600" dirty="0"/>
              <a:t>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990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Connectivity Test</a:t>
            </a:r>
          </a:p>
        </p:txBody>
      </p:sp>
      <p:pic>
        <p:nvPicPr>
          <p:cNvPr id="9" name="Picture 8">
            <a:extLst>
              <a:ext uri="{FF2B5EF4-FFF2-40B4-BE49-F238E27FC236}">
                <a16:creationId xmlns:a16="http://schemas.microsoft.com/office/drawing/2014/main" id="{CEA05CFC-71B7-9514-C949-AECE42956C38}"/>
              </a:ext>
            </a:extLst>
          </p:cNvPr>
          <p:cNvPicPr>
            <a:picLocks noChangeAspect="1"/>
          </p:cNvPicPr>
          <p:nvPr/>
        </p:nvPicPr>
        <p:blipFill>
          <a:blip r:embed="rId2"/>
          <a:stretch>
            <a:fillRect/>
          </a:stretch>
        </p:blipFill>
        <p:spPr>
          <a:xfrm>
            <a:off x="5161868" y="1257301"/>
            <a:ext cx="4896533" cy="3743847"/>
          </a:xfrm>
          <a:prstGeom prst="rect">
            <a:avLst/>
          </a:prstGeom>
        </p:spPr>
      </p:pic>
    </p:spTree>
    <p:extLst>
      <p:ext uri="{BB962C8B-B14F-4D97-AF65-F5344CB8AC3E}">
        <p14:creationId xmlns:p14="http://schemas.microsoft.com/office/powerpoint/2010/main" val="141432389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{73FFC080-AB5E-4789-9215-7823AEA411ED}tf22712842_win32</Template>
  <TotalTime>18</TotalTime>
  <Words>894</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Arial</vt:lpstr>
      <vt:lpstr>Bierstadt</vt:lpstr>
      <vt:lpstr>Bookman Old Style</vt:lpstr>
      <vt:lpstr>Calibri</vt:lpstr>
      <vt:lpstr>Franklin Gothic Book</vt:lpstr>
      <vt:lpstr>Helvetica</vt:lpstr>
      <vt:lpstr>Roboto</vt:lpstr>
      <vt:lpstr>1_RetrospectVTI</vt:lpstr>
      <vt:lpstr>Netw191 Final project deliverable</vt:lpstr>
      <vt:lpstr>THINGS THAT I’VE LEARNED FROM THIS COURSE </vt:lpstr>
      <vt:lpstr>Project 2</vt:lpstr>
      <vt:lpstr>PowerPoint Presentation</vt:lpstr>
      <vt:lpstr>PowerPoint Presentation</vt:lpstr>
      <vt:lpstr>Project 3</vt:lpstr>
      <vt:lpstr>PowerPoint Presentation</vt:lpstr>
      <vt:lpstr>PowerPoint Presentation</vt:lpstr>
      <vt:lpstr>PowerPoint Presentation</vt:lpstr>
      <vt:lpstr>PowerPoint Presentation</vt:lpstr>
      <vt:lpstr>Project 4</vt:lpstr>
      <vt:lpstr>PowerPoint Presentation</vt:lpstr>
      <vt:lpstr>PowerPoint Presentation</vt:lpstr>
      <vt:lpstr>Project 5</vt:lpstr>
      <vt:lpstr>PowerPoint Presentation</vt:lpstr>
      <vt:lpstr>Project 6</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Netw191 Final project deliverable</dc:title>
  <dc:creator>Purnell, Charles</dc:creator>
  <cp:lastModifiedBy>Purnell, Charles</cp:lastModifiedBy>
  <cp:revision>1</cp:revision>
  <dcterms:created xsi:type="dcterms:W3CDTF">2022-08-22T19:01:52Z</dcterms:created>
  <dcterms:modified xsi:type="dcterms:W3CDTF">2022-08-22T19:20:04Z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