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1" r:id="rId6"/>
    <p:sldId id="269" r:id="rId7"/>
    <p:sldId id="27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9E593C-9166-4B72-AE94-8BA707DA0663}"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E593C-9166-4B72-AE94-8BA707DA0663}"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E593C-9166-4B72-AE94-8BA707DA0663}"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E593C-9166-4B72-AE94-8BA707DA0663}"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E593C-9166-4B72-AE94-8BA707DA0663}"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9E593C-9166-4B72-AE94-8BA707DA0663}" type="datetimeFigureOut">
              <a:rPr lang="en-US" smtClean="0"/>
              <a:pPr/>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9E593C-9166-4B72-AE94-8BA707DA0663}" type="datetimeFigureOut">
              <a:rPr lang="en-US" smtClean="0"/>
              <a:pPr/>
              <a:t>9/12/2024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9E593C-9166-4B72-AE94-8BA707DA0663}" type="datetimeFigureOut">
              <a:rPr lang="en-US" smtClean="0"/>
              <a:pPr/>
              <a:t>9/12/2024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E593C-9166-4B72-AE94-8BA707DA0663}" type="datetimeFigureOut">
              <a:rPr lang="en-US" smtClean="0"/>
              <a:pPr/>
              <a:t>9/12/2024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E593C-9166-4B72-AE94-8BA707DA0663}" type="datetimeFigureOut">
              <a:rPr lang="en-US" smtClean="0"/>
              <a:pPr/>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E593C-9166-4B72-AE94-8BA707DA0663}" type="datetimeFigureOut">
              <a:rPr lang="en-US" smtClean="0"/>
              <a:pPr/>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E593C-9166-4B72-AE94-8BA707DA0663}" type="datetimeFigureOut">
              <a:rPr lang="en-US" smtClean="0"/>
              <a:pPr/>
              <a:t>9/12/2024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47F04-5B4A-4B3A-B7B2-0498BAC8F1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2365375"/>
          </a:xfrm>
        </p:spPr>
        <p:txBody>
          <a:bodyPr>
            <a:normAutofit fontScale="90000"/>
          </a:bodyPr>
          <a:lstStyle/>
          <a:p>
            <a:r>
              <a:rPr lang="en-US" sz="4000" dirty="0"/>
              <a:t>NETW191 Course Project</a:t>
            </a:r>
            <a:br>
              <a:rPr lang="en-US" sz="4000" dirty="0"/>
            </a:br>
            <a:br>
              <a:rPr lang="en-US" dirty="0"/>
            </a:br>
            <a:r>
              <a:rPr lang="en-US" sz="2400" dirty="0"/>
              <a:t>Module 6 </a:t>
            </a:r>
            <a:br>
              <a:rPr lang="en-US" sz="2400" dirty="0"/>
            </a:br>
            <a:br>
              <a:rPr lang="en-US" sz="2400" dirty="0"/>
            </a:br>
            <a:r>
              <a:rPr lang="en-US" sz="2400" dirty="0"/>
              <a:t>SOHO Wireless Network Security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914400"/>
            <a:ext cx="7848600" cy="5562600"/>
          </a:xfrm>
        </p:spPr>
        <p:txBody>
          <a:bodyPr>
            <a:normAutofit fontScale="92500" lnSpcReduction="10000"/>
          </a:bodyPr>
          <a:lstStyle/>
          <a:p>
            <a:pPr marL="0" indent="0">
              <a:spcBef>
                <a:spcPts val="0"/>
              </a:spcBef>
              <a:buNone/>
            </a:pPr>
            <a:r>
              <a:rPr lang="en-US" sz="1600" dirty="0"/>
              <a:t>1. </a:t>
            </a:r>
            <a:r>
              <a:rPr lang="en-US" sz="1600" dirty="0">
                <a:solidFill>
                  <a:srgbClr val="16191F"/>
                </a:solidFill>
                <a:effectLst/>
                <a:ea typeface="Calibri" panose="020F0502020204030204" pitchFamily="34" charset="0"/>
                <a:cs typeface="Calibri" panose="020F0502020204030204" pitchFamily="34" charset="0"/>
              </a:rPr>
              <a:t>What are the factory default username and password of a TP-Link router? Why is it important to change the default username and password of a SOHO router? </a:t>
            </a:r>
          </a:p>
          <a:p>
            <a:pPr marL="0" indent="0">
              <a:spcBef>
                <a:spcPts val="0"/>
              </a:spcBef>
              <a:buNone/>
            </a:pPr>
            <a:r>
              <a:rPr lang="en-US" sz="1600" b="1" dirty="0">
                <a:ea typeface="Calibri" panose="020F0502020204030204" pitchFamily="34" charset="0"/>
                <a:cs typeface="Times New Roman" panose="02020603050405020304" pitchFamily="18" charset="0"/>
              </a:rPr>
              <a:t>Answer:</a:t>
            </a:r>
          </a:p>
          <a:p>
            <a:pPr marL="0" indent="0">
              <a:spcBef>
                <a:spcPts val="0"/>
              </a:spcBef>
              <a:buNone/>
            </a:pPr>
            <a:r>
              <a:rPr lang="en-US" sz="1200" dirty="0">
                <a:effectLst/>
                <a:latin typeface="Bierstadt" panose="020B0004020202020204" pitchFamily="34" charset="0"/>
                <a:ea typeface="Calibri" panose="020F0502020204030204" pitchFamily="34" charset="0"/>
                <a:cs typeface="Angsana New" panose="02020603050405020304" pitchFamily="18" charset="-34"/>
              </a:rPr>
              <a:t>Admin all lowercase </a:t>
            </a:r>
          </a:p>
          <a:p>
            <a:pPr marL="0" indent="0">
              <a:spcBef>
                <a:spcPts val="0"/>
              </a:spcBef>
              <a:buNone/>
            </a:pPr>
            <a:r>
              <a:rPr lang="en-US" sz="1200" i="0" dirty="0">
                <a:solidFill>
                  <a:srgbClr val="111111"/>
                </a:solidFill>
                <a:effectLst/>
                <a:latin typeface="Bierstadt" panose="020B0004020202020204" pitchFamily="34" charset="0"/>
                <a:cs typeface="Angsana New" panose="02020603050405020304" pitchFamily="18" charset="-34"/>
              </a:rPr>
              <a:t>To prevent improper data transmission encryption</a:t>
            </a:r>
            <a:endParaRPr lang="en-US" sz="1200" dirty="0">
              <a:effectLst/>
              <a:latin typeface="Bierstadt" panose="020B0004020202020204" pitchFamily="34" charset="0"/>
              <a:ea typeface="Calibri" panose="020F0502020204030204" pitchFamily="34" charset="0"/>
              <a:cs typeface="Angsana New" panose="02020603050405020304" pitchFamily="18" charset="-34"/>
            </a:endParaRPr>
          </a:p>
          <a:p>
            <a:pPr marL="0" indent="0">
              <a:spcBef>
                <a:spcPts val="0"/>
              </a:spcBef>
              <a:buNone/>
            </a:pPr>
            <a:endParaRPr lang="en-US" sz="1600" dirty="0">
              <a:effectLst/>
              <a:ea typeface="Calibri" panose="020F0502020204030204" pitchFamily="34" charset="0"/>
              <a:cs typeface="Times New Roman" panose="02020603050405020304" pitchFamily="18" charset="0"/>
            </a:endParaRP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endParaRPr lang="en-US" sz="1600" dirty="0">
              <a:effectLst/>
              <a:ea typeface="Calibri" panose="020F0502020204030204" pitchFamily="34" charset="0"/>
              <a:cs typeface="Times New Roman" panose="02020603050405020304" pitchFamily="18" charset="0"/>
            </a:endParaRPr>
          </a:p>
          <a:p>
            <a:pPr marL="0" indent="0">
              <a:spcBef>
                <a:spcPts val="0"/>
              </a:spcBef>
              <a:buNone/>
            </a:pPr>
            <a:r>
              <a:rPr lang="en-US" sz="1600" dirty="0">
                <a:effectLst/>
                <a:ea typeface="Calibri" panose="020F0502020204030204" pitchFamily="34" charset="0"/>
                <a:cs typeface="Times New Roman" panose="02020603050405020304" pitchFamily="18" charset="0"/>
              </a:rPr>
              <a:t>2. To protect a SOHO wireless network with a small number of devices, which address management method provides more control, configuring the device IP addresses manually (static IP) or using a DHCP server (dynamic IP)? Why?</a:t>
            </a:r>
          </a:p>
          <a:p>
            <a:pPr marL="0" indent="0">
              <a:spcBef>
                <a:spcPts val="0"/>
              </a:spcBef>
              <a:buNone/>
            </a:pPr>
            <a:r>
              <a:rPr lang="en-US" sz="1600" b="1" dirty="0">
                <a:effectLst/>
                <a:ea typeface="Calibri" panose="020F0502020204030204" pitchFamily="34" charset="0"/>
                <a:cs typeface="Times New Roman" panose="02020603050405020304" pitchFamily="18" charset="0"/>
              </a:rPr>
              <a:t>Answer:</a:t>
            </a: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r>
              <a:rPr lang="en-US" sz="1200" i="0" dirty="0">
                <a:solidFill>
                  <a:srgbClr val="111111"/>
                </a:solidFill>
                <a:effectLst/>
                <a:latin typeface="Bierstadt" panose="020B0004020202020204" pitchFamily="34" charset="0"/>
              </a:rPr>
              <a:t>One way to limit who could have access to a wireless network is by filtering out devices based on their physical hardware addresses. These addresses are burned into the devices when they’re manufactured. These are called media access control addresses, or MAC addresses, and it allows you to create a list of filtered addresses for your network.</a:t>
            </a:r>
            <a:endParaRPr lang="en-US" sz="1200" dirty="0">
              <a:effectLst/>
              <a:latin typeface="Bierstadt" panose="020B0004020202020204" pitchFamily="34" charset="0"/>
              <a:ea typeface="Calibri" panose="020F0502020204030204" pitchFamily="34" charset="0"/>
              <a:cs typeface="Times New Roman" panose="02020603050405020304" pitchFamily="18" charset="0"/>
            </a:endParaRPr>
          </a:p>
          <a:p>
            <a:pPr marL="0" indent="0">
              <a:spcBef>
                <a:spcPts val="0"/>
              </a:spcBef>
              <a:buNone/>
            </a:pPr>
            <a:endParaRPr lang="en-US" sz="1600" dirty="0">
              <a:effectLst/>
              <a:ea typeface="Calibri" panose="020F0502020204030204" pitchFamily="34" charset="0"/>
              <a:cs typeface="Times New Roman" panose="02020603050405020304" pitchFamily="18" charset="0"/>
            </a:endParaRPr>
          </a:p>
          <a:p>
            <a:pPr marL="0" indent="0">
              <a:spcBef>
                <a:spcPts val="0"/>
              </a:spcBef>
              <a:buNone/>
            </a:pPr>
            <a:r>
              <a:rPr lang="en-US" sz="1600" dirty="0">
                <a:ea typeface="Calibri" panose="020F0502020204030204" pitchFamily="34" charset="0"/>
                <a:cs typeface="Times New Roman" panose="02020603050405020304" pitchFamily="18" charset="0"/>
              </a:rPr>
              <a:t>3. What does MAC filtering do? If needed, when would you use deny filtering rules and when would you use allow filtering rules? What happens to devices that want to connect, if the “Allow the stations specified by any enabled entries in the list to access” function is enabled but there are no entries in the list?</a:t>
            </a:r>
          </a:p>
          <a:p>
            <a:pPr marL="0" indent="0">
              <a:spcBef>
                <a:spcPts val="0"/>
              </a:spcBef>
              <a:buNone/>
            </a:pPr>
            <a:r>
              <a:rPr lang="en-US" sz="1600" b="1" dirty="0">
                <a:ea typeface="Calibri" panose="020F0502020204030204" pitchFamily="34" charset="0"/>
                <a:cs typeface="Times New Roman" panose="02020603050405020304" pitchFamily="18" charset="0"/>
              </a:rPr>
              <a:t>Answer:</a:t>
            </a:r>
            <a:endParaRPr lang="en-US" sz="1600" b="1" dirty="0">
              <a:effectLst/>
              <a:ea typeface="Calibri" panose="020F0502020204030204" pitchFamily="34" charset="0"/>
              <a:cs typeface="Times New Roman" panose="02020603050405020304" pitchFamily="18" charset="0"/>
            </a:endParaRPr>
          </a:p>
          <a:p>
            <a:pPr>
              <a:buNone/>
            </a:pPr>
            <a:r>
              <a:rPr lang="en-US" sz="1200" b="0" i="0" dirty="0">
                <a:solidFill>
                  <a:srgbClr val="111111"/>
                </a:solidFill>
                <a:effectLst/>
                <a:latin typeface="Bierstadt" panose="020B0004020202020204" pitchFamily="34" charset="0"/>
              </a:rPr>
              <a:t>In computer networking, MAC Filtering refers to a security access control method whereby the MAC address assigned to each network card is used to determine access to the network</a:t>
            </a:r>
            <a:r>
              <a:rPr lang="en-US" sz="1050" b="0" i="0" dirty="0">
                <a:solidFill>
                  <a:srgbClr val="111111"/>
                </a:solidFill>
                <a:effectLst/>
                <a:latin typeface="Roboto" panose="02000000000000000000" pitchFamily="2" charset="0"/>
              </a:rPr>
              <a:t>.</a:t>
            </a:r>
          </a:p>
          <a:p>
            <a:pPr>
              <a:buNone/>
            </a:pPr>
            <a:r>
              <a:rPr lang="en-US" sz="1200" i="0" dirty="0">
                <a:solidFill>
                  <a:srgbClr val="2A2A2A"/>
                </a:solidFill>
                <a:effectLst/>
                <a:latin typeface="Bierstadt" panose="020B0004020202020204" pitchFamily="34" charset="0"/>
              </a:rPr>
              <a:t>One of the thumb rules of permission is: Deny access always overrides Allow access. This means, if an object is member of multiple allow groups but at least one deny group, effective access would be deny. </a:t>
            </a:r>
            <a:r>
              <a:rPr lang="en-US" sz="900" b="1" i="0" dirty="0">
                <a:solidFill>
                  <a:srgbClr val="767676"/>
                </a:solidFill>
                <a:effectLst/>
                <a:latin typeface="Roboto" panose="02000000000000000000" pitchFamily="2" charset="0"/>
              </a:rPr>
              <a:t>Allow the stations specified by any enabled entries in the list to access</a:t>
            </a:r>
            <a:r>
              <a:rPr lang="en-US" sz="900" b="0" i="0" dirty="0">
                <a:solidFill>
                  <a:srgbClr val="666666"/>
                </a:solidFill>
                <a:effectLst/>
                <a:latin typeface="Roboto" panose="02000000000000000000" pitchFamily="2" charset="0"/>
              </a:rPr>
              <a:t> as the filtering rule</a:t>
            </a:r>
            <a:endParaRPr lang="en-US" sz="1200" i="0" dirty="0">
              <a:solidFill>
                <a:srgbClr val="2A2A2A"/>
              </a:solidFill>
              <a:effectLst/>
              <a:latin typeface="Bierstadt" panose="020B0004020202020204" pitchFamily="34" charset="0"/>
            </a:endParaRPr>
          </a:p>
          <a:p>
            <a:pPr>
              <a:buNone/>
            </a:pPr>
            <a:endParaRPr lang="en-US" sz="1200" dirty="0">
              <a:latin typeface="Bierstadt" panose="020B0004020202020204" pitchFamily="34" charset="0"/>
            </a:endParaRPr>
          </a:p>
          <a:p>
            <a:pPr>
              <a:buNone/>
            </a:pPr>
            <a:endParaRPr lang="en-US" sz="1600" dirty="0"/>
          </a:p>
          <a:p>
            <a:pPr>
              <a:buNone/>
            </a:pPr>
            <a:endParaRPr lang="en-US" sz="1600" dirty="0"/>
          </a:p>
          <a:p>
            <a:pPr>
              <a:buNone/>
            </a:pPr>
            <a:endParaRPr lang="en-US" sz="1600" dirty="0"/>
          </a:p>
          <a:p>
            <a:pPr>
              <a:buNone/>
            </a:pPr>
            <a:endParaRPr lang="en-US" sz="1600" dirty="0"/>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47700" y="304800"/>
            <a:ext cx="49911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a:t>SOHO Wireless Network Security</a:t>
            </a:r>
          </a:p>
        </p:txBody>
      </p:sp>
    </p:spTree>
    <p:extLst>
      <p:ext uri="{BB962C8B-B14F-4D97-AF65-F5344CB8AC3E}">
        <p14:creationId xmlns:p14="http://schemas.microsoft.com/office/powerpoint/2010/main" val="3783670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914400"/>
            <a:ext cx="7848600" cy="5562600"/>
          </a:xfrm>
        </p:spPr>
        <p:txBody>
          <a:bodyPr>
            <a:normAutofit/>
          </a:bodyPr>
          <a:lstStyle/>
          <a:p>
            <a:pPr marL="0" indent="0">
              <a:spcBef>
                <a:spcPts val="0"/>
              </a:spcBef>
              <a:buNone/>
            </a:pPr>
            <a:r>
              <a:rPr lang="en-US" sz="1600" dirty="0"/>
              <a:t>1. </a:t>
            </a:r>
            <a:r>
              <a:rPr lang="en-US" sz="1600" dirty="0">
                <a:solidFill>
                  <a:srgbClr val="16191F"/>
                </a:solidFill>
                <a:effectLst/>
                <a:ea typeface="Calibri" panose="020F0502020204030204" pitchFamily="34" charset="0"/>
                <a:cs typeface="Calibri" panose="020F0502020204030204" pitchFamily="34" charset="0"/>
              </a:rPr>
              <a:t>What wireless security settings are displayed on the Wireless Security page? Which one is recommended by the vendor? Why? </a:t>
            </a:r>
          </a:p>
          <a:p>
            <a:pPr marL="0" indent="0">
              <a:spcBef>
                <a:spcPts val="0"/>
              </a:spcBef>
              <a:buNone/>
            </a:pPr>
            <a:r>
              <a:rPr lang="en-US" sz="1600" b="1" dirty="0">
                <a:ea typeface="Calibri" panose="020F0502020204030204" pitchFamily="34" charset="0"/>
                <a:cs typeface="Times New Roman" panose="02020603050405020304" pitchFamily="18" charset="0"/>
              </a:rPr>
              <a:t>Answer:</a:t>
            </a:r>
            <a:r>
              <a:rPr lang="en-US" sz="1050" b="0" i="0" dirty="0">
                <a:solidFill>
                  <a:srgbClr val="111111"/>
                </a:solidFill>
                <a:effectLst/>
                <a:latin typeface="Roboto" panose="02000000000000000000" pitchFamily="2" charset="0"/>
              </a:rPr>
              <a:t> </a:t>
            </a:r>
            <a:r>
              <a:rPr lang="en-US" sz="1200" i="0" dirty="0">
                <a:solidFill>
                  <a:srgbClr val="111111"/>
                </a:solidFill>
                <a:effectLst/>
                <a:latin typeface="Bierstadt" panose="020B0004020202020204" pitchFamily="34" charset="0"/>
              </a:rPr>
              <a:t>On the Security tab, the default settings for Authentication Mode, Max Authentication Failures, and Cache user information for subsequent connections to this network are sufficient for typical wireless deployments.</a:t>
            </a:r>
            <a:r>
              <a:rPr lang="en-US" sz="900" b="0" i="0" dirty="0">
                <a:solidFill>
                  <a:srgbClr val="111111"/>
                </a:solidFill>
                <a:effectLst/>
                <a:latin typeface="Roboto" panose="02000000000000000000" pitchFamily="2" charset="0"/>
              </a:rPr>
              <a:t> The settings for both Authentication and Encryption must match the settings configured on your wireless AP</a:t>
            </a:r>
            <a:endParaRPr lang="en-US" sz="1200" dirty="0">
              <a:latin typeface="Bierstadt" panose="020B0004020202020204" pitchFamily="34" charset="0"/>
              <a:ea typeface="Calibri" panose="020F0502020204030204" pitchFamily="34" charset="0"/>
              <a:cs typeface="Times New Roman" panose="02020603050405020304" pitchFamily="18" charset="0"/>
            </a:endParaRP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endParaRPr lang="en-US" sz="1600" dirty="0">
              <a:effectLst/>
              <a:ea typeface="Calibri" panose="020F0502020204030204" pitchFamily="34" charset="0"/>
              <a:cs typeface="Times New Roman" panose="02020603050405020304" pitchFamily="18" charset="0"/>
            </a:endParaRPr>
          </a:p>
          <a:p>
            <a:pPr marL="0" indent="0">
              <a:spcBef>
                <a:spcPts val="0"/>
              </a:spcBef>
              <a:buNone/>
            </a:pPr>
            <a:r>
              <a:rPr lang="en-US" sz="1600" dirty="0">
                <a:effectLst/>
                <a:ea typeface="Calibri" panose="020F0502020204030204" pitchFamily="34" charset="0"/>
                <a:cs typeface="Times New Roman" panose="02020603050405020304" pitchFamily="18" charset="0"/>
              </a:rPr>
              <a:t>2. Among the configurations you explored in this module, which one is a true security function? Why?</a:t>
            </a:r>
          </a:p>
          <a:p>
            <a:pPr marL="0" indent="0">
              <a:spcBef>
                <a:spcPts val="0"/>
              </a:spcBef>
              <a:buNone/>
            </a:pPr>
            <a:r>
              <a:rPr lang="en-US" sz="1600" b="1" dirty="0">
                <a:effectLst/>
                <a:ea typeface="Calibri" panose="020F0502020204030204" pitchFamily="34" charset="0"/>
                <a:cs typeface="Times New Roman" panose="02020603050405020304" pitchFamily="18" charset="0"/>
              </a:rPr>
              <a:t>Answer:</a:t>
            </a: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endParaRPr lang="en-US" sz="1600" dirty="0">
              <a:effectLst/>
              <a:ea typeface="Calibri" panose="020F0502020204030204" pitchFamily="34" charset="0"/>
              <a:cs typeface="Times New Roman" panose="02020603050405020304" pitchFamily="18" charset="0"/>
            </a:endParaRP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r>
              <a:rPr lang="en-US" sz="1200" b="0" dirty="0">
                <a:solidFill>
                  <a:srgbClr val="171717"/>
                </a:solidFill>
                <a:effectLst/>
                <a:latin typeface="Bierstadt" panose="020B0004020202020204" pitchFamily="34" charset="0"/>
              </a:rPr>
              <a:t>Configuration Manager</a:t>
            </a:r>
            <a:endParaRPr lang="en-US" sz="1200" dirty="0">
              <a:effectLst/>
              <a:latin typeface="Bierstadt" panose="020B0004020202020204" pitchFamily="34" charset="0"/>
              <a:ea typeface="Calibri" panose="020F0502020204030204" pitchFamily="34" charset="0"/>
              <a:cs typeface="Times New Roman" panose="02020603050405020304" pitchFamily="18" charset="0"/>
            </a:endParaRPr>
          </a:p>
          <a:p>
            <a:pPr marL="0" indent="0">
              <a:spcBef>
                <a:spcPts val="0"/>
              </a:spcBef>
              <a:buNone/>
            </a:pPr>
            <a:endParaRPr lang="en-US" sz="1600" dirty="0">
              <a:effectLst/>
              <a:ea typeface="Calibri" panose="020F0502020204030204" pitchFamily="34" charset="0"/>
              <a:cs typeface="Times New Roman" panose="02020603050405020304" pitchFamily="18" charset="0"/>
            </a:endParaRPr>
          </a:p>
          <a:p>
            <a:pPr marL="0" indent="0">
              <a:spcBef>
                <a:spcPts val="0"/>
              </a:spcBef>
              <a:buNone/>
            </a:pPr>
            <a:r>
              <a:rPr lang="en-US" sz="1600" dirty="0">
                <a:ea typeface="Calibri" panose="020F0502020204030204" pitchFamily="34" charset="0"/>
                <a:cs typeface="Times New Roman" panose="02020603050405020304" pitchFamily="18" charset="0"/>
              </a:rPr>
              <a:t>3. What would you do to protect your wireless network at home? Why?</a:t>
            </a:r>
          </a:p>
          <a:p>
            <a:pPr marL="0" indent="0">
              <a:spcBef>
                <a:spcPts val="0"/>
              </a:spcBef>
              <a:buNone/>
            </a:pPr>
            <a:r>
              <a:rPr lang="en-US" sz="1600" b="1" dirty="0">
                <a:ea typeface="Calibri" panose="020F0502020204030204" pitchFamily="34" charset="0"/>
                <a:cs typeface="Times New Roman" panose="02020603050405020304" pitchFamily="18" charset="0"/>
              </a:rPr>
              <a:t>Answer:</a:t>
            </a:r>
            <a:endParaRPr lang="en-US" sz="1600" b="1" dirty="0">
              <a:effectLst/>
              <a:ea typeface="Calibri" panose="020F0502020204030204" pitchFamily="34" charset="0"/>
              <a:cs typeface="Times New Roman" panose="02020603050405020304" pitchFamily="18" charset="0"/>
            </a:endParaRPr>
          </a:p>
          <a:p>
            <a:pPr>
              <a:buFont typeface="+mj-lt"/>
              <a:buAutoNum type="arabicPeriod"/>
            </a:pPr>
            <a:r>
              <a:rPr lang="en-US" sz="1050" b="0" i="0" dirty="0">
                <a:solidFill>
                  <a:srgbClr val="666666"/>
                </a:solidFill>
                <a:effectLst/>
                <a:latin typeface="Roboto" panose="02000000000000000000" pitchFamily="2" charset="0"/>
              </a:rPr>
              <a:t>Make my wireless network password unique and strong</a:t>
            </a:r>
          </a:p>
          <a:p>
            <a:pPr>
              <a:buFont typeface="+mj-lt"/>
              <a:buAutoNum type="arabicPeriod"/>
            </a:pPr>
            <a:r>
              <a:rPr lang="en-US" sz="1050" b="0" i="0" dirty="0">
                <a:solidFill>
                  <a:srgbClr val="666666"/>
                </a:solidFill>
                <a:effectLst/>
                <a:latin typeface="Roboto" panose="02000000000000000000" pitchFamily="2" charset="0"/>
              </a:rPr>
              <a:t>Change the default name of your home Wi-Fi</a:t>
            </a:r>
          </a:p>
          <a:p>
            <a:pPr>
              <a:buFont typeface="+mj-lt"/>
              <a:buAutoNum type="arabicPeriod"/>
            </a:pPr>
            <a:r>
              <a:rPr lang="en-US" sz="1050" b="0" i="0">
                <a:solidFill>
                  <a:srgbClr val="666666"/>
                </a:solidFill>
                <a:effectLst/>
                <a:latin typeface="Roboto" panose="02000000000000000000" pitchFamily="2" charset="0"/>
              </a:rPr>
              <a:t>Turn off network name broadcasting</a:t>
            </a:r>
            <a:endParaRPr lang="en-US" sz="1600" dirty="0"/>
          </a:p>
          <a:p>
            <a:pPr>
              <a:buNone/>
            </a:pPr>
            <a:endParaRPr lang="en-US" sz="1600" dirty="0"/>
          </a:p>
          <a:p>
            <a:pPr>
              <a:buNone/>
            </a:pPr>
            <a:endParaRPr lang="en-US" sz="1600" dirty="0"/>
          </a:p>
          <a:p>
            <a:pPr>
              <a:buNone/>
            </a:pPr>
            <a:endParaRPr lang="en-US" sz="1600" dirty="0"/>
          </a:p>
          <a:p>
            <a:pPr>
              <a:buNone/>
            </a:pPr>
            <a:endParaRPr lang="en-US" sz="1600" dirty="0"/>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47700" y="304800"/>
            <a:ext cx="49911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a:t>SOHO Wireless Network Security</a:t>
            </a:r>
          </a:p>
        </p:txBody>
      </p:sp>
    </p:spTree>
    <p:extLst>
      <p:ext uri="{BB962C8B-B14F-4D97-AF65-F5344CB8AC3E}">
        <p14:creationId xmlns:p14="http://schemas.microsoft.com/office/powerpoint/2010/main" val="1895534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914400"/>
            <a:ext cx="7848600" cy="5562600"/>
          </a:xfrm>
        </p:spPr>
        <p:txBody>
          <a:bodyPr>
            <a:normAutofit/>
          </a:bodyPr>
          <a:lstStyle/>
          <a:p>
            <a:pPr marL="0" indent="0">
              <a:spcBef>
                <a:spcPts val="0"/>
              </a:spcBef>
              <a:buNone/>
            </a:pPr>
            <a:r>
              <a:rPr lang="en-US" sz="1600" dirty="0"/>
              <a:t>1. </a:t>
            </a:r>
          </a:p>
          <a:p>
            <a:pPr marL="0" indent="0">
              <a:spcBef>
                <a:spcPts val="0"/>
              </a:spcBef>
              <a:buNone/>
            </a:pPr>
            <a:r>
              <a:rPr lang="en-US" sz="1600" dirty="0"/>
              <a:t>2.</a:t>
            </a:r>
          </a:p>
          <a:p>
            <a:pPr marL="0" indent="0">
              <a:spcBef>
                <a:spcPts val="0"/>
              </a:spcBef>
              <a:buNone/>
            </a:pPr>
            <a:r>
              <a:rPr lang="en-US" sz="1600" dirty="0"/>
              <a:t>3.</a:t>
            </a:r>
          </a:p>
          <a:p>
            <a:pPr marL="0" indent="0">
              <a:spcBef>
                <a:spcPts val="0"/>
              </a:spcBef>
              <a:buNone/>
            </a:pPr>
            <a:r>
              <a:rPr lang="en-US" sz="1600" dirty="0"/>
              <a:t>…</a:t>
            </a:r>
          </a:p>
          <a:p>
            <a:pPr>
              <a:buNone/>
            </a:pPr>
            <a:endParaRPr lang="en-US" sz="1600" dirty="0"/>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47700" y="304800"/>
            <a:ext cx="49911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a:t>References</a:t>
            </a:r>
          </a:p>
        </p:txBody>
      </p:sp>
    </p:spTree>
    <p:extLst>
      <p:ext uri="{BB962C8B-B14F-4D97-AF65-F5344CB8AC3E}">
        <p14:creationId xmlns:p14="http://schemas.microsoft.com/office/powerpoint/2010/main" val="3121328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FF29DAF2B2474CAA0976D75413A80B" ma:contentTypeVersion="20" ma:contentTypeDescription="Create a new document." ma:contentTypeScope="" ma:versionID="f1a4acc4b85180fe6975a37171a89f22">
  <xsd:schema xmlns:xsd="http://www.w3.org/2001/XMLSchema" xmlns:xs="http://www.w3.org/2001/XMLSchema" xmlns:p="http://schemas.microsoft.com/office/2006/metadata/properties" xmlns:ns1="http://schemas.microsoft.com/sharepoint/v3" xmlns:ns3="f681fcbd-d5a2-4336-a092-82e7af704741" xmlns:ns4="c9140fa4-d231-4bf2-8e30-bda3cfa5fa06" targetNamespace="http://schemas.microsoft.com/office/2006/metadata/properties" ma:root="true" ma:fieldsID="d88427010be71365af5c7bdb809d71bb" ns1:_="" ns3:_="" ns4:_="">
    <xsd:import namespace="http://schemas.microsoft.com/sharepoint/v3"/>
    <xsd:import namespace="f681fcbd-d5a2-4336-a092-82e7af704741"/>
    <xsd:import namespace="c9140fa4-d231-4bf2-8e30-bda3cfa5fa06"/>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1:_ip_UnifiedCompliancePolicyProperties" minOccurs="0"/>
                <xsd:element ref="ns1:_ip_UnifiedCompliancePolicyUIAc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81fcbd-d5a2-4336-a092-82e7af704741"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6" nillable="true" ma:displayName="MediaServiceMetadata" ma:hidden="true" ma:internalName="MediaServiceMetadata" ma:readOnly="true">
      <xsd:simpleType>
        <xsd:restriction base="dms:Note"/>
      </xsd:simpleType>
    </xsd:element>
    <xsd:element name="MediaServiceFastMetadata" ma:index="17" nillable="true" ma:displayName="MediaServiceFastMetadata" ma:hidden="true" ma:internalName="MediaServiceFastMetadata" ma:readOnly="true">
      <xsd:simpleType>
        <xsd:restriction base="dms:Note"/>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AutoKeyPoints" ma:index="26" nillable="true" ma:displayName="MediaServiceAutoKeyPoints" ma:hidden="true" ma:internalName="MediaServiceAutoKeyPoints" ma:readOnly="true">
      <xsd:simpleType>
        <xsd:restriction base="dms:Note"/>
      </xsd:simpleType>
    </xsd:element>
    <xsd:element name="MediaServiceKeyPoints" ma:index="2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9140fa4-d231-4bf2-8e30-bda3cfa5fa06"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igrationWizIdPermissions xmlns="f681fcbd-d5a2-4336-a092-82e7af704741" xsi:nil="true"/>
    <_ip_UnifiedCompliancePolicyUIAction xmlns="http://schemas.microsoft.com/sharepoint/v3" xsi:nil="true"/>
    <MigrationWizIdDocumentLibraryPermissions xmlns="f681fcbd-d5a2-4336-a092-82e7af704741" xsi:nil="true"/>
    <MigrationWizIdPermissionLevels xmlns="f681fcbd-d5a2-4336-a092-82e7af704741" xsi:nil="true"/>
    <MigrationWizId xmlns="f681fcbd-d5a2-4336-a092-82e7af704741" xsi:nil="true"/>
    <_ip_UnifiedCompliancePolicyProperties xmlns="http://schemas.microsoft.com/sharepoint/v3" xsi:nil="true"/>
    <MigrationWizIdSecurityGroups xmlns="f681fcbd-d5a2-4336-a092-82e7af70474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FF5398-F9C9-4A5E-AE18-04C416504F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681fcbd-d5a2-4336-a092-82e7af704741"/>
    <ds:schemaRef ds:uri="c9140fa4-d231-4bf2-8e30-bda3cfa5fa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0F228F-2AD3-482B-9076-385A3B6110DA}">
  <ds:schemaRefs>
    <ds:schemaRef ds:uri="http://schemas.microsoft.com/office/infopath/2007/PartnerControls"/>
    <ds:schemaRef ds:uri="http://schemas.microsoft.com/office/2006/documentManagement/types"/>
    <ds:schemaRef ds:uri="http://purl.org/dc/elements/1.1/"/>
    <ds:schemaRef ds:uri="http://purl.org/dc/dcmitype/"/>
    <ds:schemaRef ds:uri="http://schemas.microsoft.com/office/2006/metadata/properties"/>
    <ds:schemaRef ds:uri="f681fcbd-d5a2-4336-a092-82e7af704741"/>
    <ds:schemaRef ds:uri="http://schemas.openxmlformats.org/package/2006/metadata/core-properties"/>
    <ds:schemaRef ds:uri="http://purl.org/dc/terms/"/>
    <ds:schemaRef ds:uri="c9140fa4-d231-4bf2-8e30-bda3cfa5fa06"/>
    <ds:schemaRef ds:uri="http://schemas.microsoft.com/sharepoint/v3"/>
    <ds:schemaRef ds:uri="http://www.w3.org/XML/1998/namespace"/>
  </ds:schemaRefs>
</ds:datastoreItem>
</file>

<file path=customXml/itemProps3.xml><?xml version="1.0" encoding="utf-8"?>
<ds:datastoreItem xmlns:ds="http://schemas.openxmlformats.org/officeDocument/2006/customXml" ds:itemID="{838E1ABF-8C61-49F0-9644-39D6B67CEE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866</TotalTime>
  <Words>474</Words>
  <Application>Microsoft Office PowerPoint</Application>
  <PresentationFormat>On-screen Show (4:3)</PresentationFormat>
  <Paragraphs>47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Bierstadt</vt:lpstr>
      <vt:lpstr>Calibri</vt:lpstr>
      <vt:lpstr>Roboto</vt:lpstr>
      <vt:lpstr>Office Theme</vt:lpstr>
      <vt:lpstr>NETW191 Course Project  Module 6   SOHO Wireless Network Security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NETW190 Module 1 Visio Network Diagram</dc:title>
  <dc:creator>HP</dc:creator>
  <cp:lastModifiedBy>Purnell, Charles</cp:lastModifiedBy>
  <cp:revision>72</cp:revision>
  <dcterms:created xsi:type="dcterms:W3CDTF">2019-04-16T16:54:41Z</dcterms:created>
  <dcterms:modified xsi:type="dcterms:W3CDTF">2024-09-13T00:38:08Z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0x01010007FF29DAF2B2474CAA0976D75413A80B</vt:lpwstr>
  </property>
</Properties>
</file>