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C375-B384-4B48-8DA8-B356E5C6C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SUPPORT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EA110-7117-554D-A889-CF6779644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STAFFING STRATEGY</a:t>
            </a:r>
          </a:p>
        </p:txBody>
      </p:sp>
    </p:spTree>
    <p:extLst>
      <p:ext uri="{BB962C8B-B14F-4D97-AF65-F5344CB8AC3E}">
        <p14:creationId xmlns:p14="http://schemas.microsoft.com/office/powerpoint/2010/main" val="266666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28CA-97C2-2B4A-A0F3-C3EA2E4C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6737"/>
            <a:ext cx="7729728" cy="1188720"/>
          </a:xfrm>
        </p:spPr>
        <p:txBody>
          <a:bodyPr/>
          <a:lstStyle/>
          <a:p>
            <a:r>
              <a:rPr lang="en-US" dirty="0"/>
              <a:t>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DEE4-9CDD-EB4C-A9EC-2A4B0E9E5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Customer Support team currently works two 7-hour shifts during the day:</a:t>
            </a:r>
          </a:p>
          <a:p>
            <a:pPr lvl="1"/>
            <a:r>
              <a:rPr lang="en-US" dirty="0"/>
              <a:t>8:00 AM – 3:00 PM</a:t>
            </a:r>
          </a:p>
          <a:p>
            <a:pPr lvl="1"/>
            <a:r>
              <a:rPr lang="en-US" dirty="0"/>
              <a:t>3:00 PM – 10:00 PM</a:t>
            </a:r>
          </a:p>
          <a:p>
            <a:r>
              <a:rPr lang="en-US" dirty="0"/>
              <a:t>This is a problem because inbound volume highly varies throughout those 7-hour periods.</a:t>
            </a:r>
          </a:p>
          <a:p>
            <a:r>
              <a:rPr lang="en-US" dirty="0"/>
              <a:t>We have to staff the entire shift to be able to support peak volume, even if that volume only lasts for a fraction of the shift.</a:t>
            </a:r>
          </a:p>
          <a:p>
            <a:r>
              <a:rPr lang="en-US" dirty="0"/>
              <a:t>This is inefficient and increases operating costs.</a:t>
            </a:r>
          </a:p>
        </p:txBody>
      </p:sp>
    </p:spTree>
    <p:extLst>
      <p:ext uri="{BB962C8B-B14F-4D97-AF65-F5344CB8AC3E}">
        <p14:creationId xmlns:p14="http://schemas.microsoft.com/office/powerpoint/2010/main" val="201304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09CC-6F9D-A94B-8979-A3B0AC39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8025"/>
            <a:ext cx="7729728" cy="1188720"/>
          </a:xfrm>
        </p:spPr>
        <p:txBody>
          <a:bodyPr/>
          <a:lstStyle/>
          <a:p>
            <a:r>
              <a:rPr lang="en-US" dirty="0"/>
              <a:t>Current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A814-BC0F-C84C-BA40-8387D603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32" y="2048720"/>
            <a:ext cx="4258579" cy="3479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heat chart shows the number of agents needed per hour to support the inbound volume.</a:t>
            </a:r>
          </a:p>
          <a:p>
            <a:r>
              <a:rPr lang="en-US" dirty="0"/>
              <a:t>For the 8:00 AM – 3:00 PM shift, we have to staff 8-12 people, even though only 1-2 are needed for the first half of the shift (8:00 AM – 12:00 PM).</a:t>
            </a:r>
          </a:p>
          <a:p>
            <a:r>
              <a:rPr lang="en-US" dirty="0"/>
              <a:t>A similar trend is seen in the 3:00 PM – 10:00 PM shift, where the peak is around 6:00 PM – 8:00 PM.</a:t>
            </a:r>
          </a:p>
          <a:p>
            <a:r>
              <a:rPr lang="en-US" dirty="0"/>
              <a:t>This schedule system results in a weekly cost of $16,844.00.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3D0F3-DAE3-4248-A9E3-BE1A6530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216"/>
            <a:ext cx="7382932" cy="39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8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9001-EBE3-0445-822A-22163251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0603"/>
            <a:ext cx="7729728" cy="1188720"/>
          </a:xfrm>
        </p:spPr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D2E3-D4FB-6F42-945F-272ECC746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711" y="1965311"/>
            <a:ext cx="8150578" cy="3695023"/>
          </a:xfrm>
        </p:spPr>
        <p:txBody>
          <a:bodyPr/>
          <a:lstStyle/>
          <a:p>
            <a:r>
              <a:rPr lang="en-US" sz="2000" dirty="0"/>
              <a:t>Based on the heat chart above, we conclude the following:</a:t>
            </a:r>
          </a:p>
          <a:p>
            <a:pPr lvl="1"/>
            <a:r>
              <a:rPr lang="en-US" sz="1800" dirty="0"/>
              <a:t>Volume can be broken down into blocks of a few hours where inbound volume per hour is relatively consistent.</a:t>
            </a:r>
          </a:p>
          <a:p>
            <a:pPr lvl="1"/>
            <a:r>
              <a:rPr lang="en-US" sz="1800" dirty="0"/>
              <a:t>On any given day, there are two peak times, one around 2:00 PM and another at 7:00 PM.</a:t>
            </a:r>
          </a:p>
          <a:p>
            <a:pPr lvl="1"/>
            <a:r>
              <a:rPr lang="en-US" sz="1800" dirty="0"/>
              <a:t>Some days have the exact same hourly profile in terms of agents needed to service the demand i.e. Monday, Tuesday, Saturday share the same profile.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9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E910-CC44-F346-BA6F-104423F5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1892"/>
            <a:ext cx="7729728" cy="1188720"/>
          </a:xfrm>
        </p:spPr>
        <p:txBody>
          <a:bodyPr/>
          <a:lstStyle/>
          <a:p>
            <a:r>
              <a:rPr lang="en-US" dirty="0"/>
              <a:t>Staggered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2ECB-A838-B743-A8B9-4D3E72E95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1" y="1464000"/>
            <a:ext cx="11597753" cy="14372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the new ability to schedule shifts of different lengths (4+ hours), we can use staggered, overlapping shifts to more efficiently service inbound volume and reduced costs.</a:t>
            </a:r>
          </a:p>
          <a:p>
            <a:r>
              <a:rPr lang="en-US" dirty="0"/>
              <a:t>Using the heat chart, we’ve designed a schedule of four shifts to reduce costs while still meeting customer expectations.</a:t>
            </a:r>
          </a:p>
          <a:p>
            <a:r>
              <a:rPr lang="en-US" dirty="0"/>
              <a:t>The new schedule brings operating cost down to $10,680.00. That’s a </a:t>
            </a:r>
            <a:r>
              <a:rPr lang="en-US" b="1" dirty="0"/>
              <a:t>37% reduction </a:t>
            </a:r>
            <a:r>
              <a:rPr lang="en-US" dirty="0"/>
              <a:t>in labor costs.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A89DF-61D5-944A-836A-4739C09D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7511"/>
            <a:ext cx="12192000" cy="30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17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53</TotalTime>
  <Words>332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Customer SUPPORT Group</vt:lpstr>
      <vt:lpstr>Current System</vt:lpstr>
      <vt:lpstr>Current Volume</vt:lpstr>
      <vt:lpstr>Learnings</vt:lpstr>
      <vt:lpstr>Staggered 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Success Group</dc:title>
  <dc:creator>Microsoft Office User</dc:creator>
  <cp:lastModifiedBy>Microsoft Office User</cp:lastModifiedBy>
  <cp:revision>6</cp:revision>
  <dcterms:created xsi:type="dcterms:W3CDTF">2019-05-28T00:49:54Z</dcterms:created>
  <dcterms:modified xsi:type="dcterms:W3CDTF">2019-11-14T17:20:33Z</dcterms:modified>
</cp:coreProperties>
</file>