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35" autoAdjust="0"/>
    <p:restoredTop sz="94660"/>
  </p:normalViewPr>
  <p:slideViewPr>
    <p:cSldViewPr snapToGrid="0">
      <p:cViewPr varScale="1">
        <p:scale>
          <a:sx n="86" d="100"/>
          <a:sy n="86" d="100"/>
        </p:scale>
        <p:origin x="67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1D08AA-53C5-27B4-816D-D3A15D03CD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0700FD8-6F92-C01F-D30D-98F7E0D969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FDE4C38-19A4-084B-F8A6-C18AD2F08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BED9B-5C86-431E-8264-3FE675DE6FEC}" type="datetimeFigureOut">
              <a:rPr lang="ru-RU" smtClean="0"/>
              <a:t>14.03.2023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5BBA37C-E3DC-AB54-F1EC-292725E03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E4DDAFE-6DC9-0F9E-0A5E-C0D4E1862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F47C8-F3F2-47F9-991A-3D33C710CB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8315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8AA110-25E7-203B-4C09-80845052C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92067D3-8D6B-1808-4E42-9BD72799E5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62F2EF4-E025-34BE-1F6E-DCFD92A5E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BED9B-5C86-431E-8264-3FE675DE6FEC}" type="datetimeFigureOut">
              <a:rPr lang="ru-RU" smtClean="0"/>
              <a:t>14.03.2023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FAA8CAD-0186-8966-E4A6-6E88C3868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0F16D45-F4D9-3743-6A0F-BB1160756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F47C8-F3F2-47F9-991A-3D33C710CB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8585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25C8693-1745-4689-B6D5-8CCE5C8F75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BEB48A6-7E4D-6CAB-3E8A-19779ABFEC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D584C95-61C0-9182-04E3-3D4B96DBA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BED9B-5C86-431E-8264-3FE675DE6FEC}" type="datetimeFigureOut">
              <a:rPr lang="ru-RU" smtClean="0"/>
              <a:t>14.03.2023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991E438-68EA-4399-7108-366193739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7DC44A2-9D9A-2B55-D3F2-60318C05D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F47C8-F3F2-47F9-991A-3D33C710CB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7608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39D935-57EB-45AC-D352-9AA37A0B6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4FF8416-6C9A-0D66-287A-B1797CDAF1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D9CBC65-5C8E-71D2-3A2B-764887169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BED9B-5C86-431E-8264-3FE675DE6FEC}" type="datetimeFigureOut">
              <a:rPr lang="ru-RU" smtClean="0"/>
              <a:t>14.03.2023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824562E-0B55-C34B-F97B-63117919E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2E1AF83-07A0-6DDC-A9AA-A94CDD93F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F47C8-F3F2-47F9-991A-3D33C710CB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4271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B7B0D3-7F72-4792-C1C9-FE6D49DCE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6B03D3F-9407-F940-CCEA-9F1B74765D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EE5D59E-7D54-376F-7540-12B09E3CD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BED9B-5C86-431E-8264-3FE675DE6FEC}" type="datetimeFigureOut">
              <a:rPr lang="ru-RU" smtClean="0"/>
              <a:t>14.03.2023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FC99B17-CAE3-DF41-A00E-A59A5300C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591C1A2-74FC-9944-0978-132878B7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F47C8-F3F2-47F9-991A-3D33C710CB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4855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EE217A-AC40-3420-8536-353FC7C9C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44B569A-D795-16A1-2C76-3D753EE5F6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06D27AB-6D08-0093-D6AE-A05504AC97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F18576F-4B1A-EEB0-654E-5EC1F6007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BED9B-5C86-431E-8264-3FE675DE6FEC}" type="datetimeFigureOut">
              <a:rPr lang="ru-RU" smtClean="0"/>
              <a:t>14.03.2023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EE404E1-587D-98D4-F227-E331AB28E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144EE0E-469C-7727-85E8-FF2645E0F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F47C8-F3F2-47F9-991A-3D33C710CB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3641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DD9E40-B26B-393C-BBB6-B944B0815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7873B9C-78B9-5619-82DE-FB4D0F7F2F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1471673-D70D-DACF-1C52-AF3311B798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FA8B28C-2233-825E-EE2B-D32AC59146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049B690-649C-77FD-3641-42B26F5FBE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A5D4762-259B-D4DB-E79F-636ED1EDD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BED9B-5C86-431E-8264-3FE675DE6FEC}" type="datetimeFigureOut">
              <a:rPr lang="ru-RU" smtClean="0"/>
              <a:t>14.03.2023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B81755E-2DBE-F469-CDBE-300023295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7B5C985-99E6-3731-DE19-13613210C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F47C8-F3F2-47F9-991A-3D33C710CB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715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45CD2C-806F-184F-69DE-C477AE46D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56F5077-0AC0-CDDD-E472-F9961983C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BED9B-5C86-431E-8264-3FE675DE6FEC}" type="datetimeFigureOut">
              <a:rPr lang="ru-RU" smtClean="0"/>
              <a:t>14.03.2023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E79E593-56C4-8D0A-034B-6AE0490F7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93E0BA8-5419-9471-51FF-D933C0408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F47C8-F3F2-47F9-991A-3D33C710CB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2324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9725F6C-7CF5-DDAB-991D-06F87851E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BED9B-5C86-431E-8264-3FE675DE6FEC}" type="datetimeFigureOut">
              <a:rPr lang="ru-RU" smtClean="0"/>
              <a:t>14.03.2023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887D43E-E3ED-5375-F52F-DD8754A3D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C6DBEFE-B3A2-70AA-C623-FB8B09090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F47C8-F3F2-47F9-991A-3D33C710CB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60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DD56D7-8F8A-C8A0-8100-F9B65B73C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1CD278D-DE07-3B6A-2FF7-406DB20552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774EF36-1061-6EFC-C9B5-FC6F1CF6EB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99BF195-228C-91B1-F832-98D201B08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BED9B-5C86-431E-8264-3FE675DE6FEC}" type="datetimeFigureOut">
              <a:rPr lang="ru-RU" smtClean="0"/>
              <a:t>14.03.2023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A5F0753-FD24-E3B1-AD4F-2586BAEC9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7A1D46C-1A5C-C29A-85C8-EDB5D1435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F47C8-F3F2-47F9-991A-3D33C710CB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8465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DFDB4F-76BC-3CAF-1643-FE1522A0E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B178256-B1C0-DB64-886D-76854751AA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C510075-CB95-B893-ADAE-F68CCF4934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FE3413B-2EDE-4620-B384-0B7FDBB0F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BED9B-5C86-431E-8264-3FE675DE6FEC}" type="datetimeFigureOut">
              <a:rPr lang="ru-RU" smtClean="0"/>
              <a:t>14.03.2023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8A89E9E-D44E-AC93-6244-4B2F12EFA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E1FABD3-C67C-B72F-F217-9F9477BFC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F47C8-F3F2-47F9-991A-3D33C710CB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2621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D90DBB-3B4B-4E7A-E044-48F9FF89F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26A31C1-3BD1-E004-A576-07E85C4B73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AA32376-F650-3934-747C-8007A12D17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FBED9B-5C86-431E-8264-3FE675DE6FEC}" type="datetimeFigureOut">
              <a:rPr lang="ru-RU" smtClean="0"/>
              <a:t>14.03.2023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45364EA-04B6-EAE2-DEDF-83DA6A8498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F469AAF-A079-3301-5116-49019DE87C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0F47C8-F3F2-47F9-991A-3D33C710CB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5128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E3AF13-A25C-BAB8-D392-034A27E90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Таблица аналогов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9AC61A4F-85E5-3D3C-DD8D-B52EB60227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2636827"/>
              </p:ext>
            </p:extLst>
          </p:nvPr>
        </p:nvGraphicFramePr>
        <p:xfrm>
          <a:off x="336001" y="2684164"/>
          <a:ext cx="11519998" cy="28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3229">
                  <a:extLst>
                    <a:ext uri="{9D8B030D-6E8A-4147-A177-3AD203B41FA5}">
                      <a16:colId xmlns:a16="http://schemas.microsoft.com/office/drawing/2014/main" val="1008246390"/>
                    </a:ext>
                  </a:extLst>
                </a:gridCol>
                <a:gridCol w="1471850">
                  <a:extLst>
                    <a:ext uri="{9D8B030D-6E8A-4147-A177-3AD203B41FA5}">
                      <a16:colId xmlns:a16="http://schemas.microsoft.com/office/drawing/2014/main" val="2654982273"/>
                    </a:ext>
                  </a:extLst>
                </a:gridCol>
                <a:gridCol w="1092867">
                  <a:extLst>
                    <a:ext uri="{9D8B030D-6E8A-4147-A177-3AD203B41FA5}">
                      <a16:colId xmlns:a16="http://schemas.microsoft.com/office/drawing/2014/main" val="858191882"/>
                    </a:ext>
                  </a:extLst>
                </a:gridCol>
                <a:gridCol w="1435324">
                  <a:extLst>
                    <a:ext uri="{9D8B030D-6E8A-4147-A177-3AD203B41FA5}">
                      <a16:colId xmlns:a16="http://schemas.microsoft.com/office/drawing/2014/main" val="2387449343"/>
                    </a:ext>
                  </a:extLst>
                </a:gridCol>
                <a:gridCol w="1348558">
                  <a:extLst>
                    <a:ext uri="{9D8B030D-6E8A-4147-A177-3AD203B41FA5}">
                      <a16:colId xmlns:a16="http://schemas.microsoft.com/office/drawing/2014/main" val="879595767"/>
                    </a:ext>
                  </a:extLst>
                </a:gridCol>
                <a:gridCol w="1177338">
                  <a:extLst>
                    <a:ext uri="{9D8B030D-6E8A-4147-A177-3AD203B41FA5}">
                      <a16:colId xmlns:a16="http://schemas.microsoft.com/office/drawing/2014/main" val="2132780567"/>
                    </a:ext>
                  </a:extLst>
                </a:gridCol>
                <a:gridCol w="754987">
                  <a:extLst>
                    <a:ext uri="{9D8B030D-6E8A-4147-A177-3AD203B41FA5}">
                      <a16:colId xmlns:a16="http://schemas.microsoft.com/office/drawing/2014/main" val="289735809"/>
                    </a:ext>
                  </a:extLst>
                </a:gridCol>
                <a:gridCol w="873701">
                  <a:extLst>
                    <a:ext uri="{9D8B030D-6E8A-4147-A177-3AD203B41FA5}">
                      <a16:colId xmlns:a16="http://schemas.microsoft.com/office/drawing/2014/main" val="3134387674"/>
                    </a:ext>
                  </a:extLst>
                </a:gridCol>
                <a:gridCol w="839459">
                  <a:extLst>
                    <a:ext uri="{9D8B030D-6E8A-4147-A177-3AD203B41FA5}">
                      <a16:colId xmlns:a16="http://schemas.microsoft.com/office/drawing/2014/main" val="360657985"/>
                    </a:ext>
                  </a:extLst>
                </a:gridCol>
                <a:gridCol w="1252685">
                  <a:extLst>
                    <a:ext uri="{9D8B030D-6E8A-4147-A177-3AD203B41FA5}">
                      <a16:colId xmlns:a16="http://schemas.microsoft.com/office/drawing/2014/main" val="624167073"/>
                    </a:ext>
                  </a:extLst>
                </a:gridCol>
              </a:tblGrid>
              <a:tr h="662238">
                <a:tc>
                  <a:txBody>
                    <a:bodyPr/>
                    <a:lstStyle/>
                    <a:p>
                      <a:pPr algn="l" fontAlgn="b"/>
                      <a:r>
                        <a:rPr lang="ru-RU" sz="1500" u="none" strike="noStrike">
                          <a:effectLst/>
                        </a:rPr>
                        <a:t>Названия аналогов</a:t>
                      </a:r>
                      <a:endParaRPr lang="ru-RU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07" marR="10307" marT="10307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500" u="none" strike="noStrike">
                          <a:effectLst/>
                        </a:rPr>
                        <a:t>Меню выбора типа отхода</a:t>
                      </a:r>
                      <a:endParaRPr lang="ru-RU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07" marR="10307" marT="10307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500" u="none" strike="noStrike">
                          <a:effectLst/>
                        </a:rPr>
                        <a:t>    Карта с метками</a:t>
                      </a:r>
                      <a:endParaRPr lang="ru-RU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07" marR="10307" marT="10307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500" u="none" strike="noStrike">
                          <a:effectLst/>
                        </a:rPr>
                        <a:t>Связь с модератором</a:t>
                      </a:r>
                      <a:endParaRPr lang="ru-RU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07" marR="10307" marT="10307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500" u="none" strike="noStrike">
                          <a:effectLst/>
                        </a:rPr>
                        <a:t>Регистрация</a:t>
                      </a:r>
                      <a:endParaRPr lang="ru-RU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07" marR="10307" marT="10307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500" u="none" strike="noStrike" dirty="0">
                          <a:effectLst/>
                        </a:rPr>
                        <a:t>Новостная лента</a:t>
                      </a:r>
                      <a:endParaRPr lang="ru-RU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07" marR="10307" marT="10307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500" u="none" strike="noStrike" dirty="0">
                          <a:effectLst/>
                        </a:rPr>
                        <a:t>    Опрос</a:t>
                      </a:r>
                      <a:endParaRPr lang="ru-RU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07" marR="10307" marT="10307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500" u="none" strike="noStrike" dirty="0">
                          <a:effectLst/>
                        </a:rPr>
                        <a:t>Донаты</a:t>
                      </a:r>
                      <a:endParaRPr lang="ru-RU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07" marR="10307" marT="10307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500" u="none" strike="noStrike" dirty="0">
                          <a:effectLst/>
                        </a:rPr>
                        <a:t>Услуги вывоза</a:t>
                      </a:r>
                      <a:endParaRPr lang="ru-RU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07" marR="10307" marT="10307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500" u="none" strike="noStrike" dirty="0">
                          <a:effectLst/>
                        </a:rPr>
                        <a:t>Инструкции</a:t>
                      </a:r>
                      <a:endParaRPr lang="ru-RU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07" marR="10307" marT="10307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6849178"/>
                  </a:ext>
                </a:extLst>
              </a:tr>
              <a:tr h="369627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RecycleMap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07" marR="10307" marT="10307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effectLst/>
                        </a:rPr>
                        <a:t> +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07" marR="10307" marT="1030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</a:rPr>
                        <a:t> +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07" marR="10307" marT="1030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</a:rPr>
                        <a:t>+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07" marR="10307" marT="1030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</a:rPr>
                        <a:t>+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07" marR="10307" marT="1030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</a:rPr>
                        <a:t>+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07" marR="10307" marT="1030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</a:rPr>
                        <a:t>+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07" marR="10307" marT="1030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</a:rPr>
                        <a:t>+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07" marR="10307" marT="1030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</a:rPr>
                        <a:t> -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07" marR="10307" marT="1030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</a:rPr>
                        <a:t>+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07" marR="10307" marT="1030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0493591"/>
                  </a:ext>
                </a:extLst>
              </a:tr>
              <a:tr h="369627">
                <a:tc>
                  <a:txBody>
                    <a:bodyPr/>
                    <a:lstStyle/>
                    <a:p>
                      <a:pPr algn="l" fontAlgn="b"/>
                      <a:r>
                        <a:rPr lang="ru-RU" sz="1500" u="none" strike="noStrike">
                          <a:effectLst/>
                        </a:rPr>
                        <a:t>ЭкоЛайн</a:t>
                      </a:r>
                      <a:endParaRPr lang="ru-RU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07" marR="10307" marT="10307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effectLst/>
                        </a:rPr>
                        <a:t> -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07" marR="10307" marT="1030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effectLst/>
                        </a:rPr>
                        <a:t>+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07" marR="10307" marT="1030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effectLst/>
                        </a:rPr>
                        <a:t>+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07" marR="10307" marT="1030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</a:rPr>
                        <a:t>-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07" marR="10307" marT="1030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</a:rPr>
                        <a:t>+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07" marR="10307" marT="1030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</a:rPr>
                        <a:t> -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07" marR="10307" marT="1030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</a:rPr>
                        <a:t>-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07" marR="10307" marT="1030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</a:rPr>
                        <a:t> +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07" marR="10307" marT="1030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</a:rPr>
                        <a:t>+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07" marR="10307" marT="1030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7439986"/>
                  </a:ext>
                </a:extLst>
              </a:tr>
              <a:tr h="369627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EcoPro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07" marR="10307" marT="10307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</a:rPr>
                        <a:t> -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07" marR="10307" marT="1030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</a:rPr>
                        <a:t>+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07" marR="10307" marT="1030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effectLst/>
                        </a:rPr>
                        <a:t>+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07" marR="10307" marT="1030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effectLst/>
                        </a:rPr>
                        <a:t>-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07" marR="10307" marT="1030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</a:rPr>
                        <a:t>+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07" marR="10307" marT="1030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</a:rPr>
                        <a:t> -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07" marR="10307" marT="1030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</a:rPr>
                        <a:t>-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07" marR="10307" marT="1030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</a:rPr>
                        <a:t> -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07" marR="10307" marT="1030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</a:rPr>
                        <a:t>+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07" marR="10307" marT="1030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9937037"/>
                  </a:ext>
                </a:extLst>
              </a:tr>
              <a:tr h="369627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YandexMap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07" marR="10307" marT="10307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</a:rPr>
                        <a:t> -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07" marR="10307" marT="1030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</a:rPr>
                        <a:t>+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07" marR="10307" marT="1030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</a:rPr>
                        <a:t>-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07" marR="10307" marT="1030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effectLst/>
                        </a:rPr>
                        <a:t>+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07" marR="10307" marT="1030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effectLst/>
                        </a:rPr>
                        <a:t>+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07" marR="10307" marT="1030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</a:rPr>
                        <a:t> -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07" marR="10307" marT="1030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</a:rPr>
                        <a:t>-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07" marR="10307" marT="1030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</a:rPr>
                        <a:t> -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07" marR="10307" marT="1030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</a:rPr>
                        <a:t>-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07" marR="10307" marT="1030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8696641"/>
                  </a:ext>
                </a:extLst>
              </a:tr>
              <a:tr h="369627">
                <a:tc>
                  <a:txBody>
                    <a:bodyPr/>
                    <a:lstStyle/>
                    <a:p>
                      <a:pPr algn="l" fontAlgn="b"/>
                      <a:r>
                        <a:rPr lang="ru-RU" sz="1500" u="none" strike="noStrike">
                          <a:effectLst/>
                        </a:rPr>
                        <a:t>двабака</a:t>
                      </a:r>
                      <a:endParaRPr lang="ru-RU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07" marR="10307" marT="10307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</a:rPr>
                        <a:t> -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07" marR="10307" marT="1030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</a:rPr>
                        <a:t>+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07" marR="10307" marT="1030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</a:rPr>
                        <a:t>+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07" marR="10307" marT="1030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</a:rPr>
                        <a:t> -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07" marR="10307" marT="1030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</a:rPr>
                        <a:t>+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07" marR="10307" marT="1030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effectLst/>
                        </a:rPr>
                        <a:t> -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07" marR="10307" marT="1030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effectLst/>
                        </a:rPr>
                        <a:t>+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07" marR="10307" marT="1030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</a:rPr>
                        <a:t> -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07" marR="10307" marT="1030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</a:rPr>
                        <a:t>+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07" marR="10307" marT="1030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3148922"/>
                  </a:ext>
                </a:extLst>
              </a:tr>
              <a:tr h="369627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hartiya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07" marR="10307" marT="10307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</a:rPr>
                        <a:t> +-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07" marR="10307" marT="1030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effectLst/>
                        </a:rPr>
                        <a:t>+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07" marR="10307" marT="1030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</a:rPr>
                        <a:t>+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07" marR="10307" marT="1030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</a:rPr>
                        <a:t>-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07" marR="10307" marT="1030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</a:rPr>
                        <a:t>+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07" marR="10307" marT="1030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</a:rPr>
                        <a:t> -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07" marR="10307" marT="1030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</a:rPr>
                        <a:t>-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07" marR="10307" marT="1030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effectLst/>
                        </a:rPr>
                        <a:t> +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07" marR="10307" marT="1030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effectLst/>
                        </a:rPr>
                        <a:t>+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07" marR="10307" marT="1030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93111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0828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73AB80-C18B-7BC8-6E7B-6A3AE10C6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2391" y="578033"/>
            <a:ext cx="5127594" cy="531520"/>
          </a:xfrm>
          <a:ln w="38100"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r>
              <a:rPr lang="ru-RU" dirty="0"/>
              <a:t>Функционал сервиса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A37BB0C-BE65-10E9-C80D-86E019A110A7}"/>
              </a:ext>
            </a:extLst>
          </p:cNvPr>
          <p:cNvSpPr txBox="1"/>
          <p:nvPr/>
        </p:nvSpPr>
        <p:spPr>
          <a:xfrm>
            <a:off x="236950" y="4131853"/>
            <a:ext cx="1376039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/>
              <a:t>Заказ услуг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D20DAEE-9122-21AC-B55E-B0B0DA32FE21}"/>
              </a:ext>
            </a:extLst>
          </p:cNvPr>
          <p:cNvSpPr txBox="1"/>
          <p:nvPr/>
        </p:nvSpPr>
        <p:spPr>
          <a:xfrm>
            <a:off x="1867036" y="4116542"/>
            <a:ext cx="1376039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Расписание</a:t>
            </a:r>
            <a:endParaRPr lang="ru-RU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951481F-19BD-481E-EF6E-741F62A3A6C8}"/>
              </a:ext>
            </a:extLst>
          </p:cNvPr>
          <p:cNvSpPr txBox="1"/>
          <p:nvPr/>
        </p:nvSpPr>
        <p:spPr>
          <a:xfrm>
            <a:off x="4990114" y="4802009"/>
            <a:ext cx="2342613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Услуги по обучению</a:t>
            </a:r>
            <a:endParaRPr lang="ru-RU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B825F10-5811-96DA-79B9-52B1A668A639}"/>
              </a:ext>
            </a:extLst>
          </p:cNvPr>
          <p:cNvSpPr txBox="1"/>
          <p:nvPr/>
        </p:nvSpPr>
        <p:spPr>
          <a:xfrm>
            <a:off x="7179985" y="5539024"/>
            <a:ext cx="2539014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Отзывы пользователей</a:t>
            </a:r>
            <a:endParaRPr lang="ru-RU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4D5DE32-E325-C61F-623E-6C0A1B86A216}"/>
              </a:ext>
            </a:extLst>
          </p:cNvPr>
          <p:cNvSpPr txBox="1"/>
          <p:nvPr/>
        </p:nvSpPr>
        <p:spPr>
          <a:xfrm>
            <a:off x="2198956" y="5539024"/>
            <a:ext cx="3000390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Наличие службы поддержки</a:t>
            </a:r>
            <a:endParaRPr lang="ru-RU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67BC2CA-9DA8-34DA-F665-EFA2AE1AFC26}"/>
              </a:ext>
            </a:extLst>
          </p:cNvPr>
          <p:cNvSpPr txBox="1"/>
          <p:nvPr/>
        </p:nvSpPr>
        <p:spPr>
          <a:xfrm>
            <a:off x="2299116" y="2129798"/>
            <a:ext cx="941033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/>
              <a:t>Карта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C9D479E-2E40-DFC3-E2A6-1D48E91A275A}"/>
              </a:ext>
            </a:extLst>
          </p:cNvPr>
          <p:cNvSpPr txBox="1"/>
          <p:nvPr/>
        </p:nvSpPr>
        <p:spPr>
          <a:xfrm>
            <a:off x="9049505" y="2530978"/>
            <a:ext cx="1686758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/>
              <a:t>Авторизация</a:t>
            </a:r>
          </a:p>
        </p:txBody>
      </p: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62998187-2233-6C7F-CFB3-C6D24A8BBCBC}"/>
              </a:ext>
            </a:extLst>
          </p:cNvPr>
          <p:cNvCxnSpPr>
            <a:cxnSpLocks/>
            <a:stCxn id="2" idx="2"/>
            <a:endCxn id="34" idx="0"/>
          </p:cNvCxnSpPr>
          <p:nvPr/>
        </p:nvCxnSpPr>
        <p:spPr>
          <a:xfrm flipH="1">
            <a:off x="2769633" y="1109553"/>
            <a:ext cx="1846555" cy="102024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5C4E9862-DBFE-4643-EA0B-4CD73483AEC3}"/>
              </a:ext>
            </a:extLst>
          </p:cNvPr>
          <p:cNvCxnSpPr>
            <a:cxnSpLocks/>
            <a:stCxn id="34" idx="2"/>
            <a:endCxn id="9" idx="0"/>
          </p:cNvCxnSpPr>
          <p:nvPr/>
        </p:nvCxnSpPr>
        <p:spPr>
          <a:xfrm>
            <a:off x="2769633" y="2499130"/>
            <a:ext cx="1211126" cy="5310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1F379AB1-AFBD-3D8F-63B9-4F2FDF4EC88B}"/>
              </a:ext>
            </a:extLst>
          </p:cNvPr>
          <p:cNvCxnSpPr>
            <a:cxnSpLocks/>
            <a:stCxn id="34" idx="2"/>
            <a:endCxn id="8" idx="0"/>
          </p:cNvCxnSpPr>
          <p:nvPr/>
        </p:nvCxnSpPr>
        <p:spPr>
          <a:xfrm flipH="1">
            <a:off x="1664192" y="2499130"/>
            <a:ext cx="1105441" cy="4330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684988A4-871D-852C-CE3E-5AF176D99A8D}"/>
              </a:ext>
            </a:extLst>
          </p:cNvPr>
          <p:cNvSpPr txBox="1"/>
          <p:nvPr/>
        </p:nvSpPr>
        <p:spPr>
          <a:xfrm>
            <a:off x="5146931" y="1762115"/>
            <a:ext cx="2046765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/>
              <a:t>Главная страница</a:t>
            </a:r>
          </a:p>
        </p:txBody>
      </p: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C0DB21FD-3AC4-C663-DD6D-D5BD3C100E6D}"/>
              </a:ext>
            </a:extLst>
          </p:cNvPr>
          <p:cNvCxnSpPr>
            <a:stCxn id="2" idx="2"/>
            <a:endCxn id="36" idx="0"/>
          </p:cNvCxnSpPr>
          <p:nvPr/>
        </p:nvCxnSpPr>
        <p:spPr>
          <a:xfrm>
            <a:off x="4616188" y="1109553"/>
            <a:ext cx="1554126" cy="65256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 стрелкой 41">
            <a:extLst>
              <a:ext uri="{FF2B5EF4-FFF2-40B4-BE49-F238E27FC236}">
                <a16:creationId xmlns:a16="http://schemas.microsoft.com/office/drawing/2014/main" id="{BEA4DD8E-3836-61BD-550D-3737BB92A497}"/>
              </a:ext>
            </a:extLst>
          </p:cNvPr>
          <p:cNvCxnSpPr>
            <a:cxnSpLocks/>
            <a:stCxn id="36" idx="2"/>
            <a:endCxn id="33" idx="0"/>
          </p:cNvCxnSpPr>
          <p:nvPr/>
        </p:nvCxnSpPr>
        <p:spPr>
          <a:xfrm flipH="1">
            <a:off x="3699151" y="2131447"/>
            <a:ext cx="2471163" cy="34075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 стрелкой 43">
            <a:extLst>
              <a:ext uri="{FF2B5EF4-FFF2-40B4-BE49-F238E27FC236}">
                <a16:creationId xmlns:a16="http://schemas.microsoft.com/office/drawing/2014/main" id="{AA6E552E-676F-71D9-C388-9084CC9E24F2}"/>
              </a:ext>
            </a:extLst>
          </p:cNvPr>
          <p:cNvCxnSpPr>
            <a:cxnSpLocks/>
            <a:stCxn id="36" idx="2"/>
            <a:endCxn id="31" idx="0"/>
          </p:cNvCxnSpPr>
          <p:nvPr/>
        </p:nvCxnSpPr>
        <p:spPr>
          <a:xfrm>
            <a:off x="6170314" y="2131447"/>
            <a:ext cx="2279178" cy="34075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 стрелкой 48">
            <a:extLst>
              <a:ext uri="{FF2B5EF4-FFF2-40B4-BE49-F238E27FC236}">
                <a16:creationId xmlns:a16="http://schemas.microsoft.com/office/drawing/2014/main" id="{4D930C81-8240-5DAF-DCAB-AC867FFAC4D2}"/>
              </a:ext>
            </a:extLst>
          </p:cNvPr>
          <p:cNvCxnSpPr>
            <a:cxnSpLocks/>
            <a:stCxn id="36" idx="2"/>
            <a:endCxn id="30" idx="0"/>
          </p:cNvCxnSpPr>
          <p:nvPr/>
        </p:nvCxnSpPr>
        <p:spPr>
          <a:xfrm flipH="1">
            <a:off x="6161421" y="2131447"/>
            <a:ext cx="8893" cy="267056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63F540E-7700-C50A-8AEC-473CF115D3FC}"/>
              </a:ext>
            </a:extLst>
          </p:cNvPr>
          <p:cNvSpPr txBox="1"/>
          <p:nvPr/>
        </p:nvSpPr>
        <p:spPr>
          <a:xfrm>
            <a:off x="7709849" y="1762115"/>
            <a:ext cx="1109709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/>
              <a:t>Кабинет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80D443-2008-04C8-4884-26ACFC667A04}"/>
              </a:ext>
            </a:extLst>
          </p:cNvPr>
          <p:cNvSpPr txBox="1"/>
          <p:nvPr/>
        </p:nvSpPr>
        <p:spPr>
          <a:xfrm>
            <a:off x="10197405" y="3485522"/>
            <a:ext cx="1877789" cy="64633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/>
              <a:t>Утилизирующие кампании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16418D-67F0-AC29-BEA8-C6B327D9410C}"/>
              </a:ext>
            </a:extLst>
          </p:cNvPr>
          <p:cNvSpPr txBox="1"/>
          <p:nvPr/>
        </p:nvSpPr>
        <p:spPr>
          <a:xfrm>
            <a:off x="8103298" y="3623852"/>
            <a:ext cx="1566932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/>
              <a:t>Пользователь</a:t>
            </a:r>
          </a:p>
        </p:txBody>
      </p:sp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C3098553-9841-3EF9-1C7D-1612F2F4F95A}"/>
              </a:ext>
            </a:extLst>
          </p:cNvPr>
          <p:cNvCxnSpPr>
            <a:cxnSpLocks/>
            <a:stCxn id="35" idx="2"/>
            <a:endCxn id="5" idx="0"/>
          </p:cNvCxnSpPr>
          <p:nvPr/>
        </p:nvCxnSpPr>
        <p:spPr>
          <a:xfrm flipH="1">
            <a:off x="8886764" y="2900310"/>
            <a:ext cx="1006120" cy="72354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68E6CF09-C76F-9782-377C-C3DBC0ED41B5}"/>
              </a:ext>
            </a:extLst>
          </p:cNvPr>
          <p:cNvCxnSpPr>
            <a:stCxn id="36" idx="3"/>
            <a:endCxn id="3" idx="1"/>
          </p:cNvCxnSpPr>
          <p:nvPr/>
        </p:nvCxnSpPr>
        <p:spPr>
          <a:xfrm>
            <a:off x="7193696" y="1946781"/>
            <a:ext cx="51615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3AB97A97-F215-D216-BA4F-8872023E7D69}"/>
              </a:ext>
            </a:extLst>
          </p:cNvPr>
          <p:cNvCxnSpPr>
            <a:cxnSpLocks/>
            <a:stCxn id="35" idx="2"/>
            <a:endCxn id="4" idx="0"/>
          </p:cNvCxnSpPr>
          <p:nvPr/>
        </p:nvCxnSpPr>
        <p:spPr>
          <a:xfrm>
            <a:off x="9892884" y="2900310"/>
            <a:ext cx="1243416" cy="5852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9093D18-4406-48DF-FD7F-CC57F9441413}"/>
              </a:ext>
            </a:extLst>
          </p:cNvPr>
          <p:cNvSpPr txBox="1"/>
          <p:nvPr/>
        </p:nvSpPr>
        <p:spPr>
          <a:xfrm>
            <a:off x="722945" y="2932159"/>
            <a:ext cx="1882493" cy="64633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/>
              <a:t>Утилизирующие кампании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449E2A-58FB-463B-85C1-19415E0534CD}"/>
              </a:ext>
            </a:extLst>
          </p:cNvPr>
          <p:cNvSpPr txBox="1"/>
          <p:nvPr/>
        </p:nvSpPr>
        <p:spPr>
          <a:xfrm>
            <a:off x="3162771" y="3030156"/>
            <a:ext cx="1635976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/>
              <a:t>Пункты сбора</a:t>
            </a:r>
          </a:p>
        </p:txBody>
      </p: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430D5BC7-E119-28DE-3268-1429753BA479}"/>
              </a:ext>
            </a:extLst>
          </p:cNvPr>
          <p:cNvCxnSpPr>
            <a:stCxn id="8" idx="2"/>
            <a:endCxn id="28" idx="0"/>
          </p:cNvCxnSpPr>
          <p:nvPr/>
        </p:nvCxnSpPr>
        <p:spPr>
          <a:xfrm flipH="1">
            <a:off x="924970" y="3578490"/>
            <a:ext cx="739222" cy="5533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8D5FF24C-E336-3E73-4793-C3AE1AE404CB}"/>
              </a:ext>
            </a:extLst>
          </p:cNvPr>
          <p:cNvCxnSpPr>
            <a:stCxn id="8" idx="2"/>
            <a:endCxn id="29" idx="0"/>
          </p:cNvCxnSpPr>
          <p:nvPr/>
        </p:nvCxnSpPr>
        <p:spPr>
          <a:xfrm>
            <a:off x="1664192" y="3578490"/>
            <a:ext cx="890864" cy="5380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>
            <a:extLst>
              <a:ext uri="{FF2B5EF4-FFF2-40B4-BE49-F238E27FC236}">
                <a16:creationId xmlns:a16="http://schemas.microsoft.com/office/drawing/2014/main" id="{FAB55D5E-000F-7423-A41D-A4706D65339C}"/>
              </a:ext>
            </a:extLst>
          </p:cNvPr>
          <p:cNvCxnSpPr>
            <a:stCxn id="3" idx="3"/>
            <a:endCxn id="35" idx="0"/>
          </p:cNvCxnSpPr>
          <p:nvPr/>
        </p:nvCxnSpPr>
        <p:spPr>
          <a:xfrm>
            <a:off x="8819558" y="1946781"/>
            <a:ext cx="1073326" cy="58419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2640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  <p:bldP spid="31" grpId="0" animBg="1"/>
      <p:bldP spid="33" grpId="0" animBg="1"/>
      <p:bldP spid="34" grpId="0" animBg="1"/>
      <p:bldP spid="35" grpId="0" animBg="1"/>
      <p:bldP spid="36" grpId="0" animBg="1"/>
      <p:bldP spid="3" grpId="0" animBg="1"/>
      <p:bldP spid="4" grpId="0" animBg="1"/>
      <p:bldP spid="5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BB859E-BBEA-D3E4-5293-2FF672D10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783" y="73188"/>
            <a:ext cx="10588434" cy="681414"/>
          </a:xfrm>
        </p:spPr>
        <p:txBody>
          <a:bodyPr anchor="b">
            <a:normAutofit fontScale="90000"/>
          </a:bodyPr>
          <a:lstStyle/>
          <a:p>
            <a:r>
              <a:rPr lang="ru-RU" dirty="0"/>
              <a:t>Пояснение функционала</a:t>
            </a:r>
          </a:p>
        </p:txBody>
      </p:sp>
      <p:cxnSp>
        <p:nvCxnSpPr>
          <p:cNvPr id="8" name="Straight Connector 9">
            <a:extLst>
              <a:ext uri="{FF2B5EF4-FFF2-40B4-BE49-F238E27FC236}">
                <a16:creationId xmlns:a16="http://schemas.microsoft.com/office/drawing/2014/main" id="{39B7FDC9-F0CE-43A7-9F2A-83DD09DC3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47624" y="2265037"/>
            <a:ext cx="10125012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 descr="Переработка">
            <a:extLst>
              <a:ext uri="{FF2B5EF4-FFF2-40B4-BE49-F238E27FC236}">
                <a16:creationId xmlns:a16="http://schemas.microsoft.com/office/drawing/2014/main" id="{F5CC2201-FC01-6F5C-5EC4-46EE4A599E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6220" y="2288027"/>
            <a:ext cx="2928114" cy="2928114"/>
          </a:xfrm>
          <a:prstGeom prst="rect">
            <a:avLst/>
          </a:prstGeo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8D0C210-2C65-3406-5193-97055C67D1C0}"/>
              </a:ext>
            </a:extLst>
          </p:cNvPr>
          <p:cNvSpPr/>
          <p:nvPr/>
        </p:nvSpPr>
        <p:spPr>
          <a:xfrm>
            <a:off x="914400" y="2146041"/>
            <a:ext cx="10356980" cy="2146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443D5F7-4242-767D-F23E-54FD0ED098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5444" y="6189150"/>
            <a:ext cx="4940725" cy="39675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Регистрация и авторизация пользователей на сайте.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3552FF-1720-E343-8826-05C96DE53C4B}"/>
              </a:ext>
            </a:extLst>
          </p:cNvPr>
          <p:cNvSpPr txBox="1"/>
          <p:nvPr/>
        </p:nvSpPr>
        <p:spPr>
          <a:xfrm>
            <a:off x="2707235" y="775706"/>
            <a:ext cx="94665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Заказ услуг. Сервис должен позволять пользователям заказывать услуги по вывозу и утилизации различных типов мусора. Например, пользователь должен иметь возможность заказать вывоз и утилизацию строительного мусора, бытовых отходов, опасных отходов и т.д.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9C7181-A099-6DFA-90DA-645A2375837E}"/>
              </a:ext>
            </a:extLst>
          </p:cNvPr>
          <p:cNvSpPr txBox="1"/>
          <p:nvPr/>
        </p:nvSpPr>
        <p:spPr>
          <a:xfrm>
            <a:off x="2725444" y="1684376"/>
            <a:ext cx="94665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Расписание. Сервис должен предоставлять расписание работы для вывоза и утилизации мусора, чтобы пользователи могли знать, когда ожидать вывоза мусора и когда его необходимо вынести на улицу.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F9AF82-D891-5650-11D8-F9379910EC88}"/>
              </a:ext>
            </a:extLst>
          </p:cNvPr>
          <p:cNvSpPr txBox="1"/>
          <p:nvPr/>
        </p:nvSpPr>
        <p:spPr>
          <a:xfrm>
            <a:off x="2725444" y="2639956"/>
            <a:ext cx="94665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Услуги по обучению. Сервис может предоставлять услуги по обучению пользователей правильной сортировке мусора и использованию методов утилизации мусора, которые будут экологически более эффективными.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1805F9-15A3-4616-321C-80CFF7E13386}"/>
              </a:ext>
            </a:extLst>
          </p:cNvPr>
          <p:cNvSpPr txBox="1"/>
          <p:nvPr/>
        </p:nvSpPr>
        <p:spPr>
          <a:xfrm flipH="1">
            <a:off x="2707235" y="3607052"/>
            <a:ext cx="94665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Отзывы пользователей. Сервис должен предоставлять возможность оставлять отзывы и рейтинги, чтобы другие пользователи могли ознакомиться с опытом других пользователей и сделать более информированный выбор.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E69B7AC-E4CF-C148-951F-C4E4BDB34FB5}"/>
              </a:ext>
            </a:extLst>
          </p:cNvPr>
          <p:cNvSpPr txBox="1"/>
          <p:nvPr/>
        </p:nvSpPr>
        <p:spPr>
          <a:xfrm>
            <a:off x="2707235" y="4574148"/>
            <a:ext cx="94847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Наличие службы поддержки. Сервис должен иметь службу поддержки, которая поможет пользователям решать возникающие проблемы и ответит на их вопросы. Это повысит качество обслуживания и удовлетворенность клиентов.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3F041F5-4C80-5203-2ADD-E7A8DCD78FA3}"/>
              </a:ext>
            </a:extLst>
          </p:cNvPr>
          <p:cNvSpPr txBox="1"/>
          <p:nvPr/>
        </p:nvSpPr>
        <p:spPr>
          <a:xfrm>
            <a:off x="2725444" y="5630320"/>
            <a:ext cx="94726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Карта, на которой отображается положение пунктов сбора мусора и компаний по утилизации.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92545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  <p:bldP spid="9" grpId="0"/>
      <p:bldP spid="10" grpId="0"/>
      <p:bldP spid="12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B625B3-04D2-A20C-4DCF-E0B967799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5720" y="742925"/>
            <a:ext cx="10264697" cy="1212102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Stack</a:t>
            </a:r>
            <a:r>
              <a:rPr lang="ru-RU" sz="4000" dirty="0">
                <a:solidFill>
                  <a:srgbClr val="FFFFFF"/>
                </a:solidFill>
              </a:rPr>
              <a:t> </a:t>
            </a:r>
            <a:r>
              <a:rPr lang="en-US" sz="4000" dirty="0">
                <a:solidFill>
                  <a:srgbClr val="FFFFFF"/>
                </a:solidFill>
              </a:rPr>
              <a:t>technologies</a:t>
            </a:r>
            <a:endParaRPr lang="ru-RU" sz="4000" dirty="0">
              <a:solidFill>
                <a:srgbClr val="FFFFFF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E7DEB37-BFE9-91E4-D8E4-845C3ED818DA}"/>
              </a:ext>
            </a:extLst>
          </p:cNvPr>
          <p:cNvSpPr>
            <a:spLocks noGrp="1"/>
          </p:cNvSpPr>
          <p:nvPr>
            <p:ph idx="1"/>
          </p:nvPr>
        </p:nvSpPr>
        <p:spPr>
          <a:xfrm rot="10800000" flipV="1">
            <a:off x="1117084" y="2105093"/>
            <a:ext cx="10428018" cy="93200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Стек программ при разработке сайта может включать в себя различные инструменты и технологии, в зависимости от конкретных требований и задач проекта. Однако, некоторые из наиболее распространенных элементов стека программ веб-разработчика включают: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0A386B-6F48-90F7-DD98-C266FEBE2A52}"/>
              </a:ext>
            </a:extLst>
          </p:cNvPr>
          <p:cNvSpPr txBox="1"/>
          <p:nvPr/>
        </p:nvSpPr>
        <p:spPr>
          <a:xfrm>
            <a:off x="1114841" y="2970401"/>
            <a:ext cx="104280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Front-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фреймворки: для разработки клиентской части сайта, включая HTML, CSS и JavaScript. И  один из популярных фреймворков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Angular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B61DC1-D5C0-5839-5F09-BDF92F36B04F}"/>
              </a:ext>
            </a:extLst>
          </p:cNvPr>
          <p:cNvSpPr txBox="1"/>
          <p:nvPr/>
        </p:nvSpPr>
        <p:spPr>
          <a:xfrm>
            <a:off x="1119322" y="3552223"/>
            <a:ext cx="104324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Backend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фреймворки: для обработки запросов клиента и управления базой данных. Фреймворк Node.js или Ruby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Rails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F4EF9B-B00B-A784-EB56-90D9FF497426}"/>
              </a:ext>
            </a:extLst>
          </p:cNvPr>
          <p:cNvSpPr txBox="1"/>
          <p:nvPr/>
        </p:nvSpPr>
        <p:spPr>
          <a:xfrm>
            <a:off x="1114841" y="4105606"/>
            <a:ext cx="104369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Системы управления контентом (CMS): такие как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WordPress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Drupal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Joomla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которые облегчают создание и управление содержимым сайта.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2DDBE1-1121-8AB2-9C7C-BC42196925A9}"/>
              </a:ext>
            </a:extLst>
          </p:cNvPr>
          <p:cNvSpPr txBox="1"/>
          <p:nvPr/>
        </p:nvSpPr>
        <p:spPr>
          <a:xfrm>
            <a:off x="1114842" y="4697587"/>
            <a:ext cx="10428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Базы данных: для хранения данных, такие как MySQL или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PostgreSQL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или Microsoft SQL Server.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6778A7-E7DB-0635-66EC-0D3181EB52A4}"/>
              </a:ext>
            </a:extLst>
          </p:cNvPr>
          <p:cNvSpPr txBox="1"/>
          <p:nvPr/>
        </p:nvSpPr>
        <p:spPr>
          <a:xfrm>
            <a:off x="1114842" y="5039339"/>
            <a:ext cx="104280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Инструменты для контроля версий: такие как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которые позволяют разработчикам отслеживать изменения в коде и работать с командой.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B3705FA-9D6B-8EEE-22C4-483A3CB5EFD5}"/>
              </a:ext>
            </a:extLst>
          </p:cNvPr>
          <p:cNvSpPr txBox="1"/>
          <p:nvPr/>
        </p:nvSpPr>
        <p:spPr>
          <a:xfrm>
            <a:off x="1114840" y="5629801"/>
            <a:ext cx="104369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Серверные платформы: такие как Amazon Web Services (AWS), Microsoft Azure и Google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Cloud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Platform, которые позволяют разработчикам развернуть и запустить свой сайт.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AEC1D1A-D01E-B474-51F4-5ECDFF2D2F34}"/>
              </a:ext>
            </a:extLst>
          </p:cNvPr>
          <p:cNvSpPr txBox="1"/>
          <p:nvPr/>
        </p:nvSpPr>
        <p:spPr>
          <a:xfrm>
            <a:off x="1114840" y="6304003"/>
            <a:ext cx="6053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Конечный выбор зависит от рекомендаций компании.</a:t>
            </a:r>
          </a:p>
        </p:txBody>
      </p:sp>
    </p:spTree>
    <p:extLst>
      <p:ext uri="{BB962C8B-B14F-4D97-AF65-F5344CB8AC3E}">
        <p14:creationId xmlns:p14="http://schemas.microsoft.com/office/powerpoint/2010/main" val="4006796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6" grpId="0"/>
      <p:bldP spid="7" grpId="0"/>
      <p:bldP spid="9" grpId="0"/>
      <p:bldP spid="11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17C8FD-0AD8-AFFE-BED3-20E2F6BED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128" y="8878"/>
            <a:ext cx="11148527" cy="1325563"/>
          </a:xfrm>
        </p:spPr>
        <p:txBody>
          <a:bodyPr/>
          <a:lstStyle/>
          <a:p>
            <a:r>
              <a:rPr lang="ru-RU" dirty="0"/>
              <a:t>Статистика переработки отходов по странам.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ACBA602-50E0-C29B-5E2E-71AB07824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409" y="1117756"/>
            <a:ext cx="6040439" cy="560353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 том, какие страны лучше всех заботятся о переработке отходов – знают эксперты Центра экологической политики и права при Йельском университете (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Yale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Center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Environmental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Law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Policy). Аналитики этого центра регулярно выпускают отчеты, в которых сравнивают страны между собой по различным экологическим показателем.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Их рейтинг стран по уровню экологии является одним из самых авторитетных в этой сфере.</a:t>
            </a: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Стоит отметить, что в учет был взят уровень переработки таких материалов как металл, пластик, бумага и стекло. Аналитики подсчитали, какой объем всех этих материалов приходит в сортировочные центра, какой объем их в итоге перерабатывается и какой объем переработанных отходов в итоге идет во вторичное использование.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A9DDD4E-985B-6582-933F-D896048A807A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7757" y="909000"/>
            <a:ext cx="4294989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A73E628A-8732-0E99-2D55-74601BCD5665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7757" y="3867929"/>
            <a:ext cx="4250770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5846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DF9FAF-F99C-5F1B-5476-5F5833D6D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6647"/>
            <a:ext cx="10515600" cy="1325563"/>
          </a:xfrm>
        </p:spPr>
        <p:txBody>
          <a:bodyPr/>
          <a:lstStyle/>
          <a:p>
            <a:r>
              <a:rPr lang="ru-RU" dirty="0"/>
              <a:t>Информационная часть по сортировке отходов.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8EDDA71-BB10-8623-F4CA-F1026C9192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661" y="1620078"/>
            <a:ext cx="11847443" cy="5121275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Российские власти разработали две схемы раздельного сбора мусора: упрощенную с двумя контейнерами и более подробную, с пятью.</a:t>
            </a:r>
            <a:b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Схема с двумя контейнерами предполагает разделение сухих и влажных отходов, то есть пищевые отходы собираются отдельно от всего прочего мусора.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некоторых регионах начали применять упрощенную схему с двумя баками:</a:t>
            </a:r>
            <a:b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Серый цвет(очистки фруктов и овощей; остатки еды;</a:t>
            </a:r>
            <a:b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другие влажные отходы растительного и животного происхождения.)</a:t>
            </a:r>
            <a:b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Синий или оранжевый цвет (полиэтиленовые пакеты; пластиковые упаковки; ПЭТ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бутылки;картон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бумагу;стекло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металл.)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Сортировка с несколькими цветами</a:t>
            </a:r>
            <a:b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Комплекты из желтых, красных, зеленых, синих урн можно зачастую встретить в торговых центрах, на остановках и просто на улицах. Однако можно столкнуться с тем, что повсюду цвета разные.</a:t>
            </a:r>
            <a:b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Цвета контейнеров законодательно не закреплены, поэтому они могут различаться. Например, в одном месте зеленый бак может быть предназначен для стекла, в другом – для пластика. В данном случае все зависит от фантазии производителя таких контейнеров.</a:t>
            </a:r>
            <a:b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Оранжевый — пластик.</a:t>
            </a:r>
            <a:b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Зеленый — стекло.</a:t>
            </a:r>
            <a:b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Синий — бумага и картон.</a:t>
            </a:r>
            <a:b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Желтый — металл</a:t>
            </a:r>
            <a:r>
              <a:rPr lang="ru-RU" sz="1600">
                <a:latin typeface="Times New Roman" panose="02020603050405020304" pitchFamily="18" charset="0"/>
                <a:cs typeface="Times New Roman" panose="02020603050405020304" pitchFamily="18" charset="0"/>
              </a:rPr>
              <a:t>. 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334189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827</Words>
  <Application>Microsoft Office PowerPoint</Application>
  <PresentationFormat>Широкоэкранный</PresentationFormat>
  <Paragraphs>109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Тема Office</vt:lpstr>
      <vt:lpstr>Таблица аналогов</vt:lpstr>
      <vt:lpstr>Функционал сервиса</vt:lpstr>
      <vt:lpstr>Пояснение функционала</vt:lpstr>
      <vt:lpstr>Stack technologies</vt:lpstr>
      <vt:lpstr>Статистика переработки отходов по странам.</vt:lpstr>
      <vt:lpstr>Информационная часть по сортировке отходов.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Таблица аналогов</dc:title>
  <dc:creator>Карев Денис Викторович</dc:creator>
  <cp:lastModifiedBy>Карев Денис Викторович</cp:lastModifiedBy>
  <cp:revision>10</cp:revision>
  <dcterms:created xsi:type="dcterms:W3CDTF">2023-03-06T20:11:12Z</dcterms:created>
  <dcterms:modified xsi:type="dcterms:W3CDTF">2023-03-14T19:23:57Z</dcterms:modified>
</cp:coreProperties>
</file>