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B882-EC39-443F-9434-C6620317C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FCF47-477F-4A17-8584-DE8952D77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CF64D-3421-489D-9803-7287727BE9A0}"/>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5" name="Footer Placeholder 4">
            <a:extLst>
              <a:ext uri="{FF2B5EF4-FFF2-40B4-BE49-F238E27FC236}">
                <a16:creationId xmlns:a16="http://schemas.microsoft.com/office/drawing/2014/main" id="{DD4DE6A8-D1C0-43C6-8750-F88F02DEF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E197F-4F82-4BD6-9754-416E74D5EC35}"/>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56069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7C6-E55C-4DA7-8358-BD6348933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AED11-35FF-4257-99E5-4C683AEAB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AE4B-C8EC-4CDA-B957-A1DCFE3E1FF6}"/>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5" name="Footer Placeholder 4">
            <a:extLst>
              <a:ext uri="{FF2B5EF4-FFF2-40B4-BE49-F238E27FC236}">
                <a16:creationId xmlns:a16="http://schemas.microsoft.com/office/drawing/2014/main" id="{2D1FFA35-3632-4726-A6C5-D8F17A3C1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4E32A-2596-46B2-8C2A-2A980DB5970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28235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A6950-BFED-4CEE-8513-5346963DD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26CB5-7BCA-4367-B071-F5A184F6C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C80A-65B2-497A-9340-7FCC4EA34721}"/>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5" name="Footer Placeholder 4">
            <a:extLst>
              <a:ext uri="{FF2B5EF4-FFF2-40B4-BE49-F238E27FC236}">
                <a16:creationId xmlns:a16="http://schemas.microsoft.com/office/drawing/2014/main" id="{712FEAC3-A6B8-495F-B8CD-194E5F297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5E0DD-42AE-4610-9E4B-54A372BCBDB4}"/>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63719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89F4-AC9C-4C3E-8312-501A1613E4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884A4-5035-4E4A-9976-6D4C2C9AC6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62153-8F7F-4659-8615-4D080C801CBF}"/>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5" name="Footer Placeholder 4">
            <a:extLst>
              <a:ext uri="{FF2B5EF4-FFF2-40B4-BE49-F238E27FC236}">
                <a16:creationId xmlns:a16="http://schemas.microsoft.com/office/drawing/2014/main" id="{50A1B214-A01B-4260-9EEC-7EA44E3D4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6790-11FD-451E-A505-58A5F8C60609}"/>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5050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0A12-FED1-4CE3-AFE6-37BFF7F77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BA325-78E4-4653-995F-54523A0CC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7A7F1-EB3A-4DBC-A168-913B3DC645C4}"/>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5" name="Footer Placeholder 4">
            <a:extLst>
              <a:ext uri="{FF2B5EF4-FFF2-40B4-BE49-F238E27FC236}">
                <a16:creationId xmlns:a16="http://schemas.microsoft.com/office/drawing/2014/main" id="{1D345E89-E736-4E60-823E-14E8B7F1A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929FF-145B-452E-A595-CC30D28296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65558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82DD-CABE-494D-A9F1-C39A8D6AC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D3718-B21D-4CED-94B7-B1473659A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2CD3C-3E41-405E-A3C9-A2DC3900F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199C9-1962-4413-A310-5E428FBF246A}"/>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6" name="Footer Placeholder 5">
            <a:extLst>
              <a:ext uri="{FF2B5EF4-FFF2-40B4-BE49-F238E27FC236}">
                <a16:creationId xmlns:a16="http://schemas.microsoft.com/office/drawing/2014/main" id="{DC66AB7C-450B-4D20-A6AE-6CE7F8853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9227B-E3A4-43C0-9C25-8338093EFFDA}"/>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118269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5CBD-22B8-40B5-9807-A53F679ED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8A25F-0474-4FE5-B515-7F1A1D0F7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B4675-598D-459D-AC78-E63F4FF8C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E88E6-8798-41F7-AA74-3966B8028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62498F-4DDF-40E8-BBA1-168002C5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5DC3C-0F49-4DE2-B79B-1BFAE4AD84C9}"/>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8" name="Footer Placeholder 7">
            <a:extLst>
              <a:ext uri="{FF2B5EF4-FFF2-40B4-BE49-F238E27FC236}">
                <a16:creationId xmlns:a16="http://schemas.microsoft.com/office/drawing/2014/main" id="{77FDD834-6D31-40C7-A2CF-7329BC797F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72786-D43C-4D6E-92CD-17B16F6A3463}"/>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7541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F514-F0F9-41E5-8DF2-4E679F6DC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8558B-C7B6-499A-B3C5-766A3406E64A}"/>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4" name="Footer Placeholder 3">
            <a:extLst>
              <a:ext uri="{FF2B5EF4-FFF2-40B4-BE49-F238E27FC236}">
                <a16:creationId xmlns:a16="http://schemas.microsoft.com/office/drawing/2014/main" id="{1B8DF721-7219-427C-BEEE-D3E16A445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004A4-3247-46E8-951B-7E36AD961667}"/>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325168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FE11A-D86A-467F-8538-542B81E917D0}"/>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3" name="Footer Placeholder 2">
            <a:extLst>
              <a:ext uri="{FF2B5EF4-FFF2-40B4-BE49-F238E27FC236}">
                <a16:creationId xmlns:a16="http://schemas.microsoft.com/office/drawing/2014/main" id="{197D7ED2-05AF-483C-97B8-E3FA881DDD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5B86-CD88-4A3A-98D0-047F4487A2E6}"/>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42766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DDE7-9708-4E36-97D9-843352007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16ADD-6516-41F4-B5CA-F2175F7BA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6AA34-708D-415F-A5C5-E2FFCDD0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7F0F9-28E2-4253-A18E-760CE9D0D553}"/>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6" name="Footer Placeholder 5">
            <a:extLst>
              <a:ext uri="{FF2B5EF4-FFF2-40B4-BE49-F238E27FC236}">
                <a16:creationId xmlns:a16="http://schemas.microsoft.com/office/drawing/2014/main" id="{74EAAC6B-3190-4514-BB9D-EBF6A6685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C6A2E-7181-4E75-98B1-7A3CC4FF198D}"/>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84385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D5FB-F5F8-486F-8916-1E3BD03C9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6CC6A-F85B-4FC8-A7CD-35700777A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4E3E5-9607-42DA-A853-6112D3635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63EAB-0817-4A55-A3FD-3C6CD6F65F38}"/>
              </a:ext>
            </a:extLst>
          </p:cNvPr>
          <p:cNvSpPr>
            <a:spLocks noGrp="1"/>
          </p:cNvSpPr>
          <p:nvPr>
            <p:ph type="dt" sz="half" idx="10"/>
          </p:nvPr>
        </p:nvSpPr>
        <p:spPr/>
        <p:txBody>
          <a:bodyPr/>
          <a:lstStyle/>
          <a:p>
            <a:fld id="{EA726304-1CAA-4280-8B62-A33B971AD302}" type="datetimeFigureOut">
              <a:rPr lang="en-US" smtClean="0"/>
              <a:t>11/15/2019</a:t>
            </a:fld>
            <a:endParaRPr lang="en-US"/>
          </a:p>
        </p:txBody>
      </p:sp>
      <p:sp>
        <p:nvSpPr>
          <p:cNvPr id="6" name="Footer Placeholder 5">
            <a:extLst>
              <a:ext uri="{FF2B5EF4-FFF2-40B4-BE49-F238E27FC236}">
                <a16:creationId xmlns:a16="http://schemas.microsoft.com/office/drawing/2014/main" id="{EEA7B980-A87E-477E-BDC4-F198F9092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96914-7C56-45BA-93DE-33E10071FBB1}"/>
              </a:ext>
            </a:extLst>
          </p:cNvPr>
          <p:cNvSpPr>
            <a:spLocks noGrp="1"/>
          </p:cNvSpPr>
          <p:nvPr>
            <p:ph type="sldNum" sz="quarter" idx="12"/>
          </p:nvPr>
        </p:nvSpPr>
        <p:spPr/>
        <p:txBody>
          <a:bodyPr/>
          <a:lstStyle/>
          <a:p>
            <a:fld id="{7E216042-3747-4782-8BF4-FE25A78CDD4B}" type="slidenum">
              <a:rPr lang="en-US" smtClean="0"/>
              <a:t>‹#›</a:t>
            </a:fld>
            <a:endParaRPr lang="en-US"/>
          </a:p>
        </p:txBody>
      </p:sp>
    </p:spTree>
    <p:extLst>
      <p:ext uri="{BB962C8B-B14F-4D97-AF65-F5344CB8AC3E}">
        <p14:creationId xmlns:p14="http://schemas.microsoft.com/office/powerpoint/2010/main" val="281825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D1C18-1310-46CC-BA90-D1C0C22C3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1443C-0807-42C2-92B6-D1F6C8B8A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6067A-EFE4-4D59-BED2-5EFC514A5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6304-1CAA-4280-8B62-A33B971AD302}" type="datetimeFigureOut">
              <a:rPr lang="en-US" smtClean="0"/>
              <a:t>11/15/2019</a:t>
            </a:fld>
            <a:endParaRPr lang="en-US"/>
          </a:p>
        </p:txBody>
      </p:sp>
      <p:sp>
        <p:nvSpPr>
          <p:cNvPr id="5" name="Footer Placeholder 4">
            <a:extLst>
              <a:ext uri="{FF2B5EF4-FFF2-40B4-BE49-F238E27FC236}">
                <a16:creationId xmlns:a16="http://schemas.microsoft.com/office/drawing/2014/main" id="{24CA8FBA-1B1F-4FA9-BFE5-BE583D6E3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0EC0C-17BC-455E-86C6-505BAD20E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16042-3747-4782-8BF4-FE25A78CDD4B}" type="slidenum">
              <a:rPr lang="en-US" smtClean="0"/>
              <a:t>‹#›</a:t>
            </a:fld>
            <a:endParaRPr lang="en-US"/>
          </a:p>
        </p:txBody>
      </p:sp>
    </p:spTree>
    <p:extLst>
      <p:ext uri="{BB962C8B-B14F-4D97-AF65-F5344CB8AC3E}">
        <p14:creationId xmlns:p14="http://schemas.microsoft.com/office/powerpoint/2010/main" val="409254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AY4TvGUkZQ" TargetMode="External"/><Relationship Id="rId2" Type="http://schemas.openxmlformats.org/officeDocument/2006/relationships/hyperlink" Target="https://www.ably.io/blog/websockets-vs-long-pol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BA7-0161-45DD-9754-224D9F5A74C9}"/>
              </a:ext>
            </a:extLst>
          </p:cNvPr>
          <p:cNvSpPr>
            <a:spLocks noGrp="1"/>
          </p:cNvSpPr>
          <p:nvPr>
            <p:ph type="ctrTitle"/>
          </p:nvPr>
        </p:nvSpPr>
        <p:spPr>
          <a:xfrm>
            <a:off x="1524000" y="165542"/>
            <a:ext cx="9144000" cy="786565"/>
          </a:xfrm>
        </p:spPr>
        <p:txBody>
          <a:bodyPr>
            <a:normAutofit fontScale="90000"/>
          </a:bodyPr>
          <a:lstStyle/>
          <a:p>
            <a:r>
              <a:rPr lang="en-US" dirty="0" err="1"/>
              <a:t>Parseq</a:t>
            </a:r>
            <a:endParaRPr lang="en-US" dirty="0"/>
          </a:p>
        </p:txBody>
      </p:sp>
      <p:grpSp>
        <p:nvGrpSpPr>
          <p:cNvPr id="350" name="Group 349">
            <a:extLst>
              <a:ext uri="{FF2B5EF4-FFF2-40B4-BE49-F238E27FC236}">
                <a16:creationId xmlns:a16="http://schemas.microsoft.com/office/drawing/2014/main" id="{74BC22C1-B8DF-4036-9624-CC3886C1EBF0}"/>
              </a:ext>
            </a:extLst>
          </p:cNvPr>
          <p:cNvGrpSpPr/>
          <p:nvPr/>
        </p:nvGrpSpPr>
        <p:grpSpPr>
          <a:xfrm>
            <a:off x="6395670" y="454475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1257945"/>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sp>
        <p:nvSpPr>
          <p:cNvPr id="346" name="Rectangle 345">
            <a:extLst>
              <a:ext uri="{FF2B5EF4-FFF2-40B4-BE49-F238E27FC236}">
                <a16:creationId xmlns:a16="http://schemas.microsoft.com/office/drawing/2014/main" id="{1E5181F5-2DE4-4C0D-AD4D-E0CC93FEC37B}"/>
              </a:ext>
            </a:extLst>
          </p:cNvPr>
          <p:cNvSpPr/>
          <p:nvPr/>
        </p:nvSpPr>
        <p:spPr>
          <a:xfrm>
            <a:off x="542949" y="3824916"/>
            <a:ext cx="4486058" cy="23534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98446F1-43F7-4C08-AACC-B5358BEFB710}"/>
              </a:ext>
            </a:extLst>
          </p:cNvPr>
          <p:cNvSpPr txBox="1"/>
          <p:nvPr/>
        </p:nvSpPr>
        <p:spPr>
          <a:xfrm>
            <a:off x="550277" y="3844656"/>
            <a:ext cx="3173561" cy="461665"/>
          </a:xfrm>
          <a:prstGeom prst="rect">
            <a:avLst/>
          </a:prstGeom>
          <a:noFill/>
        </p:spPr>
        <p:txBody>
          <a:bodyPr wrap="none" rtlCol="0">
            <a:spAutoFit/>
          </a:bodyPr>
          <a:lstStyle/>
          <a:p>
            <a:r>
              <a:rPr lang="en-US" sz="2400" dirty="0"/>
              <a:t>Race </a:t>
            </a:r>
            <a:r>
              <a:rPr lang="en-US" dirty="0"/>
              <a:t>(First </a:t>
            </a:r>
            <a:r>
              <a:rPr lang="en-US" i="1" dirty="0"/>
              <a:t>solve</a:t>
            </a:r>
            <a:r>
              <a:rPr lang="en-US" dirty="0"/>
              <a:t> ends parallel)</a:t>
            </a:r>
          </a:p>
        </p:txBody>
      </p:sp>
      <p:sp>
        <p:nvSpPr>
          <p:cNvPr id="280" name="Rectangle: Rounded Corners 279">
            <a:extLst>
              <a:ext uri="{FF2B5EF4-FFF2-40B4-BE49-F238E27FC236}">
                <a16:creationId xmlns:a16="http://schemas.microsoft.com/office/drawing/2014/main" id="{AB7F00D2-568C-4AFC-8254-8B54AA40A043}"/>
              </a:ext>
            </a:extLst>
          </p:cNvPr>
          <p:cNvSpPr/>
          <p:nvPr/>
        </p:nvSpPr>
        <p:spPr>
          <a:xfrm>
            <a:off x="1594140" y="437184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281" name="Diamond 280">
            <a:extLst>
              <a:ext uri="{FF2B5EF4-FFF2-40B4-BE49-F238E27FC236}">
                <a16:creationId xmlns:a16="http://schemas.microsoft.com/office/drawing/2014/main" id="{D2C2DC70-B0DF-4B89-BD2C-CA97E3C8FDB3}"/>
              </a:ext>
            </a:extLst>
          </p:cNvPr>
          <p:cNvSpPr/>
          <p:nvPr/>
        </p:nvSpPr>
        <p:spPr>
          <a:xfrm>
            <a:off x="2545939" y="442135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486CF5FF-56D8-4AD0-8966-A96C1E595A30}"/>
              </a:ext>
            </a:extLst>
          </p:cNvPr>
          <p:cNvCxnSpPr>
            <a:cxnSpLocks/>
            <a:endCxn id="280" idx="1"/>
          </p:cNvCxnSpPr>
          <p:nvPr/>
        </p:nvCxnSpPr>
        <p:spPr>
          <a:xfrm>
            <a:off x="1227839" y="455920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84" name="Rectangle 283">
            <a:extLst>
              <a:ext uri="{FF2B5EF4-FFF2-40B4-BE49-F238E27FC236}">
                <a16:creationId xmlns:a16="http://schemas.microsoft.com/office/drawing/2014/main" id="{82632296-A69E-4A5C-938A-B8D785187FD0}"/>
              </a:ext>
            </a:extLst>
          </p:cNvPr>
          <p:cNvSpPr/>
          <p:nvPr/>
        </p:nvSpPr>
        <p:spPr>
          <a:xfrm>
            <a:off x="3908064" y="4409806"/>
            <a:ext cx="943207" cy="276999"/>
          </a:xfrm>
          <a:prstGeom prst="rect">
            <a:avLst/>
          </a:prstGeom>
        </p:spPr>
        <p:txBody>
          <a:bodyPr wrap="none">
            <a:spAutoFit/>
          </a:bodyPr>
          <a:lstStyle/>
          <a:p>
            <a:r>
              <a:rPr lang="en-US" sz="1200" dirty="0"/>
              <a:t>Any will do.</a:t>
            </a:r>
          </a:p>
        </p:txBody>
      </p:sp>
      <p:sp>
        <p:nvSpPr>
          <p:cNvPr id="286" name="Oval 285">
            <a:extLst>
              <a:ext uri="{FF2B5EF4-FFF2-40B4-BE49-F238E27FC236}">
                <a16:creationId xmlns:a16="http://schemas.microsoft.com/office/drawing/2014/main" id="{91A7B8FB-A7AA-4BFF-A86E-96BDFBFB0BDB}"/>
              </a:ext>
            </a:extLst>
          </p:cNvPr>
          <p:cNvSpPr/>
          <p:nvPr/>
        </p:nvSpPr>
        <p:spPr>
          <a:xfrm>
            <a:off x="3771510" y="4463299"/>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76B31EE-94EA-4A6D-89FF-F384A34F0531}"/>
              </a:ext>
            </a:extLst>
          </p:cNvPr>
          <p:cNvSpPr/>
          <p:nvPr/>
        </p:nvSpPr>
        <p:spPr>
          <a:xfrm>
            <a:off x="3767302" y="5432952"/>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D387F7EC-512B-4DBD-9D1F-ACBA82CC183A}"/>
              </a:ext>
            </a:extLst>
          </p:cNvPr>
          <p:cNvSpPr/>
          <p:nvPr/>
        </p:nvSpPr>
        <p:spPr>
          <a:xfrm>
            <a:off x="3906933" y="5379459"/>
            <a:ext cx="1154675" cy="276999"/>
          </a:xfrm>
          <a:prstGeom prst="rect">
            <a:avLst/>
          </a:prstGeom>
        </p:spPr>
        <p:txBody>
          <a:bodyPr wrap="none">
            <a:spAutoFit/>
          </a:bodyPr>
          <a:lstStyle/>
          <a:p>
            <a:r>
              <a:rPr lang="en-US" sz="1200" dirty="0"/>
              <a:t>None won’t do.</a:t>
            </a:r>
          </a:p>
        </p:txBody>
      </p:sp>
      <p:sp>
        <p:nvSpPr>
          <p:cNvPr id="290" name="Oval 289">
            <a:extLst>
              <a:ext uri="{FF2B5EF4-FFF2-40B4-BE49-F238E27FC236}">
                <a16:creationId xmlns:a16="http://schemas.microsoft.com/office/drawing/2014/main" id="{D807701F-002C-44EE-83C4-51A8A7D5F0F6}"/>
              </a:ext>
            </a:extLst>
          </p:cNvPr>
          <p:cNvSpPr/>
          <p:nvPr/>
        </p:nvSpPr>
        <p:spPr>
          <a:xfrm>
            <a:off x="667252" y="4877300"/>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59B7824-D015-4BC4-B135-8CB3FFCBC40B}"/>
              </a:ext>
            </a:extLst>
          </p:cNvPr>
          <p:cNvCxnSpPr>
            <a:cxnSpLocks/>
          </p:cNvCxnSpPr>
          <p:nvPr/>
        </p:nvCxnSpPr>
        <p:spPr>
          <a:xfrm>
            <a:off x="1237134" y="4339450"/>
            <a:ext cx="0" cy="1450873"/>
          </a:xfrm>
          <a:prstGeom prst="line">
            <a:avLst/>
          </a:prstGeom>
          <a:ln w="38100"/>
        </p:spPr>
        <p:style>
          <a:lnRef idx="2">
            <a:schemeClr val="dk1"/>
          </a:lnRef>
          <a:fillRef idx="1">
            <a:schemeClr val="lt1"/>
          </a:fillRef>
          <a:effectRef idx="0">
            <a:schemeClr val="dk1"/>
          </a:effectRef>
          <a:fontRef idx="minor">
            <a:schemeClr val="dk1"/>
          </a:fontRef>
        </p:style>
      </p:cxnSp>
      <p:cxnSp>
        <p:nvCxnSpPr>
          <p:cNvPr id="292" name="Straight Arrow Connector 291">
            <a:extLst>
              <a:ext uri="{FF2B5EF4-FFF2-40B4-BE49-F238E27FC236}">
                <a16:creationId xmlns:a16="http://schemas.microsoft.com/office/drawing/2014/main" id="{AE35D520-C52B-422F-AEC9-05D841F2A45E}"/>
              </a:ext>
            </a:extLst>
          </p:cNvPr>
          <p:cNvCxnSpPr>
            <a:cxnSpLocks/>
            <a:stCxn id="290" idx="6"/>
          </p:cNvCxnSpPr>
          <p:nvPr/>
        </p:nvCxnSpPr>
        <p:spPr>
          <a:xfrm>
            <a:off x="837266" y="4962307"/>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4" name="Straight Arrow Connector 293">
            <a:extLst>
              <a:ext uri="{FF2B5EF4-FFF2-40B4-BE49-F238E27FC236}">
                <a16:creationId xmlns:a16="http://schemas.microsoft.com/office/drawing/2014/main" id="{5BC79388-DC09-43A8-85A3-869C51E69387}"/>
              </a:ext>
            </a:extLst>
          </p:cNvPr>
          <p:cNvCxnSpPr>
            <a:cxnSpLocks/>
            <a:stCxn id="281" idx="3"/>
            <a:endCxn id="286" idx="2"/>
          </p:cNvCxnSpPr>
          <p:nvPr/>
        </p:nvCxnSpPr>
        <p:spPr>
          <a:xfrm flipV="1">
            <a:off x="2821637" y="4548306"/>
            <a:ext cx="949873" cy="1089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9" name="Straight Connector 298">
            <a:extLst>
              <a:ext uri="{FF2B5EF4-FFF2-40B4-BE49-F238E27FC236}">
                <a16:creationId xmlns:a16="http://schemas.microsoft.com/office/drawing/2014/main" id="{256EB240-470A-4B46-8D2D-06C0D9F1B9A6}"/>
              </a:ext>
            </a:extLst>
          </p:cNvPr>
          <p:cNvCxnSpPr>
            <a:cxnSpLocks/>
          </p:cNvCxnSpPr>
          <p:nvPr/>
        </p:nvCxnSpPr>
        <p:spPr>
          <a:xfrm>
            <a:off x="3545533" y="4690865"/>
            <a:ext cx="0" cy="1303673"/>
          </a:xfrm>
          <a:prstGeom prst="line">
            <a:avLst/>
          </a:prstGeom>
          <a:ln w="38100"/>
        </p:spPr>
        <p:style>
          <a:lnRef idx="2">
            <a:schemeClr val="dk1"/>
          </a:lnRef>
          <a:fillRef idx="1">
            <a:schemeClr val="lt1"/>
          </a:fillRef>
          <a:effectRef idx="0">
            <a:schemeClr val="dk1"/>
          </a:effectRef>
          <a:fontRef idx="minor">
            <a:schemeClr val="dk1"/>
          </a:fontRef>
        </p:style>
      </p:cxnSp>
      <p:cxnSp>
        <p:nvCxnSpPr>
          <p:cNvPr id="301" name="Straight Arrow Connector 300">
            <a:extLst>
              <a:ext uri="{FF2B5EF4-FFF2-40B4-BE49-F238E27FC236}">
                <a16:creationId xmlns:a16="http://schemas.microsoft.com/office/drawing/2014/main" id="{896A86C2-606E-4EE0-BCBA-AA8F3515D174}"/>
              </a:ext>
            </a:extLst>
          </p:cNvPr>
          <p:cNvCxnSpPr>
            <a:cxnSpLocks/>
            <a:endCxn id="288" idx="2"/>
          </p:cNvCxnSpPr>
          <p:nvPr/>
        </p:nvCxnSpPr>
        <p:spPr>
          <a:xfrm>
            <a:off x="3536343" y="5517959"/>
            <a:ext cx="230959" cy="0"/>
          </a:xfrm>
          <a:prstGeom prst="straightConnector1">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07" name="Connector: Elbow 306">
            <a:extLst>
              <a:ext uri="{FF2B5EF4-FFF2-40B4-BE49-F238E27FC236}">
                <a16:creationId xmlns:a16="http://schemas.microsoft.com/office/drawing/2014/main" id="{A57BF09D-CC78-4E84-87DE-B62FDF498474}"/>
              </a:ext>
            </a:extLst>
          </p:cNvPr>
          <p:cNvCxnSpPr>
            <a:cxnSpLocks/>
            <a:stCxn id="281" idx="2"/>
          </p:cNvCxnSpPr>
          <p:nvPr/>
        </p:nvCxnSpPr>
        <p:spPr>
          <a:xfrm rot="16200000" flipH="1">
            <a:off x="3057145" y="4323690"/>
            <a:ext cx="115031" cy="86174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10" name="Rectangle: Rounded Corners 309">
            <a:extLst>
              <a:ext uri="{FF2B5EF4-FFF2-40B4-BE49-F238E27FC236}">
                <a16:creationId xmlns:a16="http://schemas.microsoft.com/office/drawing/2014/main" id="{F957171A-0D1A-4B7C-A8A6-098018E614DC}"/>
              </a:ext>
            </a:extLst>
          </p:cNvPr>
          <p:cNvSpPr/>
          <p:nvPr/>
        </p:nvSpPr>
        <p:spPr>
          <a:xfrm>
            <a:off x="1594140" y="4877603"/>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1" name="Diamond 310">
            <a:extLst>
              <a:ext uri="{FF2B5EF4-FFF2-40B4-BE49-F238E27FC236}">
                <a16:creationId xmlns:a16="http://schemas.microsoft.com/office/drawing/2014/main" id="{5B54CE10-34A5-4D25-926E-56FCF3C08088}"/>
              </a:ext>
            </a:extLst>
          </p:cNvPr>
          <p:cNvSpPr/>
          <p:nvPr/>
        </p:nvSpPr>
        <p:spPr>
          <a:xfrm>
            <a:off x="2545939" y="49271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2" name="Straight Arrow Connector 311">
            <a:extLst>
              <a:ext uri="{FF2B5EF4-FFF2-40B4-BE49-F238E27FC236}">
                <a16:creationId xmlns:a16="http://schemas.microsoft.com/office/drawing/2014/main" id="{AAACE148-0715-416C-BF9D-B10FB1F72AC0}"/>
              </a:ext>
            </a:extLst>
          </p:cNvPr>
          <p:cNvCxnSpPr>
            <a:cxnSpLocks/>
            <a:endCxn id="310" idx="1"/>
          </p:cNvCxnSpPr>
          <p:nvPr/>
        </p:nvCxnSpPr>
        <p:spPr>
          <a:xfrm>
            <a:off x="1227839" y="5064961"/>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13" name="Rectangle: Rounded Corners 312">
            <a:extLst>
              <a:ext uri="{FF2B5EF4-FFF2-40B4-BE49-F238E27FC236}">
                <a16:creationId xmlns:a16="http://schemas.microsoft.com/office/drawing/2014/main" id="{6C36212C-66EE-42B1-B064-E45F3BBA6669}"/>
              </a:ext>
            </a:extLst>
          </p:cNvPr>
          <p:cNvSpPr/>
          <p:nvPr/>
        </p:nvSpPr>
        <p:spPr>
          <a:xfrm>
            <a:off x="1603629" y="5415608"/>
            <a:ext cx="128600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endParaRPr lang="en-US" dirty="0"/>
          </a:p>
        </p:txBody>
      </p:sp>
      <p:sp>
        <p:nvSpPr>
          <p:cNvPr id="314" name="Diamond 313">
            <a:extLst>
              <a:ext uri="{FF2B5EF4-FFF2-40B4-BE49-F238E27FC236}">
                <a16:creationId xmlns:a16="http://schemas.microsoft.com/office/drawing/2014/main" id="{FF004591-9E85-462E-9B36-512B0DF2B003}"/>
              </a:ext>
            </a:extLst>
          </p:cNvPr>
          <p:cNvSpPr/>
          <p:nvPr/>
        </p:nvSpPr>
        <p:spPr>
          <a:xfrm>
            <a:off x="2555428" y="546511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5" name="Straight Arrow Connector 314">
            <a:extLst>
              <a:ext uri="{FF2B5EF4-FFF2-40B4-BE49-F238E27FC236}">
                <a16:creationId xmlns:a16="http://schemas.microsoft.com/office/drawing/2014/main" id="{0497BC20-6359-4999-81AD-D38D8AE48F22}"/>
              </a:ext>
            </a:extLst>
          </p:cNvPr>
          <p:cNvCxnSpPr>
            <a:cxnSpLocks/>
            <a:endCxn id="313" idx="1"/>
          </p:cNvCxnSpPr>
          <p:nvPr/>
        </p:nvCxnSpPr>
        <p:spPr>
          <a:xfrm>
            <a:off x="1237328" y="5602966"/>
            <a:ext cx="36630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7" name="Connector: Elbow 316">
            <a:extLst>
              <a:ext uri="{FF2B5EF4-FFF2-40B4-BE49-F238E27FC236}">
                <a16:creationId xmlns:a16="http://schemas.microsoft.com/office/drawing/2014/main" id="{2B9800A3-4430-4715-8A3E-F81E1E4CD943}"/>
              </a:ext>
            </a:extLst>
          </p:cNvPr>
          <p:cNvCxnSpPr>
            <a:stCxn id="311" idx="3"/>
            <a:endCxn id="286" idx="2"/>
          </p:cNvCxnSpPr>
          <p:nvPr/>
        </p:nvCxnSpPr>
        <p:spPr>
          <a:xfrm flipV="1">
            <a:off x="2821637" y="4548306"/>
            <a:ext cx="949873" cy="516653"/>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318" name="Connector: Elbow 317">
            <a:extLst>
              <a:ext uri="{FF2B5EF4-FFF2-40B4-BE49-F238E27FC236}">
                <a16:creationId xmlns:a16="http://schemas.microsoft.com/office/drawing/2014/main" id="{263AB653-2205-47F2-96D5-EE12B9CEC2B4}"/>
              </a:ext>
            </a:extLst>
          </p:cNvPr>
          <p:cNvCxnSpPr>
            <a:cxnSpLocks/>
            <a:stCxn id="314" idx="3"/>
            <a:endCxn id="286" idx="2"/>
          </p:cNvCxnSpPr>
          <p:nvPr/>
        </p:nvCxnSpPr>
        <p:spPr>
          <a:xfrm flipV="1">
            <a:off x="2831126" y="4548306"/>
            <a:ext cx="940384" cy="1054658"/>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cxnSp>
        <p:nvCxnSpPr>
          <p:cNvPr id="321" name="Connector: Elbow 320">
            <a:extLst>
              <a:ext uri="{FF2B5EF4-FFF2-40B4-BE49-F238E27FC236}">
                <a16:creationId xmlns:a16="http://schemas.microsoft.com/office/drawing/2014/main" id="{36D9A300-B485-470A-877F-178490798FBC}"/>
              </a:ext>
            </a:extLst>
          </p:cNvPr>
          <p:cNvCxnSpPr>
            <a:cxnSpLocks/>
            <a:stCxn id="314" idx="2"/>
          </p:cNvCxnSpPr>
          <p:nvPr/>
        </p:nvCxnSpPr>
        <p:spPr>
          <a:xfrm rot="16200000" flipH="1">
            <a:off x="3051794" y="5382295"/>
            <a:ext cx="116542" cy="83357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24" name="Connector: Elbow 323">
            <a:extLst>
              <a:ext uri="{FF2B5EF4-FFF2-40B4-BE49-F238E27FC236}">
                <a16:creationId xmlns:a16="http://schemas.microsoft.com/office/drawing/2014/main" id="{95DC5BE0-B794-4BBD-BEEF-D3D42DC41F7F}"/>
              </a:ext>
            </a:extLst>
          </p:cNvPr>
          <p:cNvCxnSpPr>
            <a:cxnSpLocks/>
            <a:stCxn id="311" idx="2"/>
          </p:cNvCxnSpPr>
          <p:nvPr/>
        </p:nvCxnSpPr>
        <p:spPr>
          <a:xfrm rot="16200000" flipH="1">
            <a:off x="3037804" y="4848791"/>
            <a:ext cx="134648" cy="842681"/>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55" name="Rectangle 354">
            <a:extLst>
              <a:ext uri="{FF2B5EF4-FFF2-40B4-BE49-F238E27FC236}">
                <a16:creationId xmlns:a16="http://schemas.microsoft.com/office/drawing/2014/main" id="{6AA99490-6A68-4B5E-9118-ACC9AEC369A5}"/>
              </a:ext>
            </a:extLst>
          </p:cNvPr>
          <p:cNvSpPr/>
          <p:nvPr/>
        </p:nvSpPr>
        <p:spPr>
          <a:xfrm>
            <a:off x="6391039" y="1247313"/>
            <a:ext cx="5174388" cy="30284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FC09FE60-D40B-4477-A986-99AAC2FA8792}"/>
              </a:ext>
            </a:extLst>
          </p:cNvPr>
          <p:cNvSpPr/>
          <p:nvPr/>
        </p:nvSpPr>
        <p:spPr>
          <a:xfrm>
            <a:off x="6495261" y="2507031"/>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7" name="Straight Arrow Connector 356">
            <a:extLst>
              <a:ext uri="{FF2B5EF4-FFF2-40B4-BE49-F238E27FC236}">
                <a16:creationId xmlns:a16="http://schemas.microsoft.com/office/drawing/2014/main" id="{77115E52-AD33-42C7-A379-6C1E181C4876}"/>
              </a:ext>
            </a:extLst>
          </p:cNvPr>
          <p:cNvCxnSpPr>
            <a:cxnSpLocks/>
            <a:stCxn id="356" idx="6"/>
          </p:cNvCxnSpPr>
          <p:nvPr/>
        </p:nvCxnSpPr>
        <p:spPr>
          <a:xfrm>
            <a:off x="6665275" y="2592038"/>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58" name="TextBox 357">
            <a:extLst>
              <a:ext uri="{FF2B5EF4-FFF2-40B4-BE49-F238E27FC236}">
                <a16:creationId xmlns:a16="http://schemas.microsoft.com/office/drawing/2014/main" id="{C523985D-5315-4910-AEEE-D0575AE4182B}"/>
              </a:ext>
            </a:extLst>
          </p:cNvPr>
          <p:cNvSpPr txBox="1"/>
          <p:nvPr/>
        </p:nvSpPr>
        <p:spPr>
          <a:xfrm>
            <a:off x="6412447" y="1262027"/>
            <a:ext cx="4169539" cy="461665"/>
          </a:xfrm>
          <a:prstGeom prst="rect">
            <a:avLst/>
          </a:prstGeom>
          <a:noFill/>
        </p:spPr>
        <p:txBody>
          <a:bodyPr wrap="none" rtlCol="0">
            <a:spAutoFit/>
          </a:bodyPr>
          <a:lstStyle/>
          <a:p>
            <a:r>
              <a:rPr lang="en-US" sz="2400" dirty="0"/>
              <a:t>Parallel</a:t>
            </a:r>
            <a:r>
              <a:rPr lang="en-US" dirty="0"/>
              <a:t> (Race with many </a:t>
            </a:r>
            <a:r>
              <a:rPr lang="en-US" i="1" dirty="0"/>
              <a:t>solves</a:t>
            </a:r>
            <a:r>
              <a:rPr lang="en-US" dirty="0"/>
              <a:t> needed)</a:t>
            </a:r>
            <a:endParaRPr lang="en-US" sz="2400" dirty="0"/>
          </a:p>
        </p:txBody>
      </p:sp>
      <p:cxnSp>
        <p:nvCxnSpPr>
          <p:cNvPr id="359" name="Straight Connector 358">
            <a:extLst>
              <a:ext uri="{FF2B5EF4-FFF2-40B4-BE49-F238E27FC236}">
                <a16:creationId xmlns:a16="http://schemas.microsoft.com/office/drawing/2014/main" id="{7AA49F30-A928-4E48-8DCB-30A5616FCB2B}"/>
              </a:ext>
            </a:extLst>
          </p:cNvPr>
          <p:cNvCxnSpPr>
            <a:cxnSpLocks/>
          </p:cNvCxnSpPr>
          <p:nvPr/>
        </p:nvCxnSpPr>
        <p:spPr>
          <a:xfrm flipV="1">
            <a:off x="7068782" y="1860064"/>
            <a:ext cx="0" cy="1975474"/>
          </a:xfrm>
          <a:prstGeom prst="line">
            <a:avLst/>
          </a:prstGeom>
          <a:ln w="38100"/>
        </p:spPr>
        <p:style>
          <a:lnRef idx="2">
            <a:schemeClr val="dk1"/>
          </a:lnRef>
          <a:fillRef idx="1">
            <a:schemeClr val="lt1"/>
          </a:fillRef>
          <a:effectRef idx="0">
            <a:schemeClr val="dk1"/>
          </a:effectRef>
          <a:fontRef idx="minor">
            <a:schemeClr val="dk1"/>
          </a:fontRef>
        </p:style>
      </p:cxnSp>
      <p:grpSp>
        <p:nvGrpSpPr>
          <p:cNvPr id="360" name="Group 359">
            <a:extLst>
              <a:ext uri="{FF2B5EF4-FFF2-40B4-BE49-F238E27FC236}">
                <a16:creationId xmlns:a16="http://schemas.microsoft.com/office/drawing/2014/main" id="{FC1D3BAA-0D44-43DF-BD23-0FF514AA4D83}"/>
              </a:ext>
            </a:extLst>
          </p:cNvPr>
          <p:cNvGrpSpPr/>
          <p:nvPr/>
        </p:nvGrpSpPr>
        <p:grpSpPr>
          <a:xfrm flipV="1">
            <a:off x="7066890" y="2595046"/>
            <a:ext cx="1728835" cy="379656"/>
            <a:chOff x="1437102" y="1917507"/>
            <a:chExt cx="1728835" cy="412187"/>
          </a:xfrm>
        </p:grpSpPr>
        <p:sp>
          <p:nvSpPr>
            <p:cNvPr id="381" name="Rectangle: Rounded Corners 380">
              <a:extLst>
                <a:ext uri="{FF2B5EF4-FFF2-40B4-BE49-F238E27FC236}">
                  <a16:creationId xmlns:a16="http://schemas.microsoft.com/office/drawing/2014/main" id="{8FA599DA-7E63-4626-B17C-7F32AF278967}"/>
                </a:ext>
              </a:extLst>
            </p:cNvPr>
            <p:cNvSpPr/>
            <p:nvPr/>
          </p:nvSpPr>
          <p:spPr>
            <a:xfrm rot="10800000">
              <a:off x="1827675" y="1917507"/>
              <a:ext cx="1338262"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82" name="Diamond 381">
              <a:extLst>
                <a:ext uri="{FF2B5EF4-FFF2-40B4-BE49-F238E27FC236}">
                  <a16:creationId xmlns:a16="http://schemas.microsoft.com/office/drawing/2014/main" id="{75ED679C-6F15-4344-9A4E-21481E86E260}"/>
                </a:ext>
              </a:extLst>
            </p:cNvPr>
            <p:cNvSpPr/>
            <p:nvPr/>
          </p:nvSpPr>
          <p:spPr>
            <a:xfrm>
              <a:off x="2846450" y="1985751"/>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3" name="Straight Arrow Connector 382">
              <a:extLst>
                <a:ext uri="{FF2B5EF4-FFF2-40B4-BE49-F238E27FC236}">
                  <a16:creationId xmlns:a16="http://schemas.microsoft.com/office/drawing/2014/main" id="{3A52C99C-BE7C-4DF4-BAEE-722E5E7E45C6}"/>
                </a:ext>
              </a:extLst>
            </p:cNvPr>
            <p:cNvCxnSpPr>
              <a:cxnSpLocks/>
              <a:endCxn id="381" idx="3"/>
            </p:cNvCxnSpPr>
            <p:nvPr/>
          </p:nvCxnSpPr>
          <p:spPr>
            <a:xfrm flipV="1">
              <a:off x="1437102" y="2123601"/>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1" name="Group 360">
            <a:extLst>
              <a:ext uri="{FF2B5EF4-FFF2-40B4-BE49-F238E27FC236}">
                <a16:creationId xmlns:a16="http://schemas.microsoft.com/office/drawing/2014/main" id="{E38DA6E0-5B37-4772-B6FA-A40A83FFEAB6}"/>
              </a:ext>
            </a:extLst>
          </p:cNvPr>
          <p:cNvGrpSpPr/>
          <p:nvPr/>
        </p:nvGrpSpPr>
        <p:grpSpPr>
          <a:xfrm flipV="1">
            <a:off x="7066890" y="3130123"/>
            <a:ext cx="1499329" cy="379656"/>
            <a:chOff x="1452930" y="3295722"/>
            <a:chExt cx="1499329" cy="412187"/>
          </a:xfrm>
        </p:grpSpPr>
        <p:sp>
          <p:nvSpPr>
            <p:cNvPr id="379" name="Rectangle: Rounded Corners 378">
              <a:extLst>
                <a:ext uri="{FF2B5EF4-FFF2-40B4-BE49-F238E27FC236}">
                  <a16:creationId xmlns:a16="http://schemas.microsoft.com/office/drawing/2014/main" id="{DF051C74-46AA-46C5-B82B-7B0D9292DE63}"/>
                </a:ext>
              </a:extLst>
            </p:cNvPr>
            <p:cNvSpPr/>
            <p:nvPr/>
          </p:nvSpPr>
          <p:spPr>
            <a:xfrm rot="10800000">
              <a:off x="1824974" y="3295722"/>
              <a:ext cx="1127285" cy="412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Optional</a:t>
              </a:r>
            </a:p>
            <a:p>
              <a:r>
                <a:rPr lang="en-US" sz="1200" dirty="0"/>
                <a:t>Activity</a:t>
              </a:r>
              <a:endParaRPr lang="en-US" dirty="0"/>
            </a:p>
          </p:txBody>
        </p:sp>
        <p:cxnSp>
          <p:nvCxnSpPr>
            <p:cNvPr id="380" name="Straight Arrow Connector 379">
              <a:extLst>
                <a:ext uri="{FF2B5EF4-FFF2-40B4-BE49-F238E27FC236}">
                  <a16:creationId xmlns:a16="http://schemas.microsoft.com/office/drawing/2014/main" id="{F68F19D3-912B-4A48-9B61-DB7FEF54F173}"/>
                </a:ext>
              </a:extLst>
            </p:cNvPr>
            <p:cNvCxnSpPr>
              <a:cxnSpLocks/>
            </p:cNvCxnSpPr>
            <p:nvPr/>
          </p:nvCxnSpPr>
          <p:spPr>
            <a:xfrm>
              <a:off x="1452930" y="3501814"/>
              <a:ext cx="39057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cxnSp>
        <p:nvCxnSpPr>
          <p:cNvPr id="362" name="Straight Connector 361">
            <a:extLst>
              <a:ext uri="{FF2B5EF4-FFF2-40B4-BE49-F238E27FC236}">
                <a16:creationId xmlns:a16="http://schemas.microsoft.com/office/drawing/2014/main" id="{F61ECEAA-56F0-4B89-BFF8-E6F0A73D339E}"/>
              </a:ext>
            </a:extLst>
          </p:cNvPr>
          <p:cNvCxnSpPr>
            <a:cxnSpLocks/>
          </p:cNvCxnSpPr>
          <p:nvPr/>
        </p:nvCxnSpPr>
        <p:spPr>
          <a:xfrm flipV="1">
            <a:off x="10785285" y="2015687"/>
            <a:ext cx="0" cy="1944668"/>
          </a:xfrm>
          <a:prstGeom prst="line">
            <a:avLst/>
          </a:prstGeom>
          <a:ln w="38100"/>
        </p:spPr>
        <p:style>
          <a:lnRef idx="2">
            <a:schemeClr val="dk1"/>
          </a:lnRef>
          <a:fillRef idx="1">
            <a:schemeClr val="lt1"/>
          </a:fillRef>
          <a:effectRef idx="0">
            <a:schemeClr val="dk1"/>
          </a:effectRef>
          <a:fontRef idx="minor">
            <a:schemeClr val="dk1"/>
          </a:fontRef>
        </p:style>
      </p:cxnSp>
      <p:cxnSp>
        <p:nvCxnSpPr>
          <p:cNvPr id="363" name="Straight Arrow Connector 362">
            <a:extLst>
              <a:ext uri="{FF2B5EF4-FFF2-40B4-BE49-F238E27FC236}">
                <a16:creationId xmlns:a16="http://schemas.microsoft.com/office/drawing/2014/main" id="{88A3BD59-296F-4F12-9D96-2A4C73DB2688}"/>
              </a:ext>
            </a:extLst>
          </p:cNvPr>
          <p:cNvCxnSpPr>
            <a:cxnSpLocks/>
          </p:cNvCxnSpPr>
          <p:nvPr/>
        </p:nvCxnSpPr>
        <p:spPr>
          <a:xfrm flipV="1">
            <a:off x="10770448" y="3249247"/>
            <a:ext cx="515056" cy="71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4" name="Straight Arrow Connector 363">
            <a:extLst>
              <a:ext uri="{FF2B5EF4-FFF2-40B4-BE49-F238E27FC236}">
                <a16:creationId xmlns:a16="http://schemas.microsoft.com/office/drawing/2014/main" id="{A6BC35D2-9B2B-4231-A606-0FFA8E96BBB5}"/>
              </a:ext>
            </a:extLst>
          </p:cNvPr>
          <p:cNvCxnSpPr>
            <a:cxnSpLocks/>
            <a:stCxn id="382" idx="3"/>
          </p:cNvCxnSpPr>
          <p:nvPr/>
        </p:nvCxnSpPr>
        <p:spPr>
          <a:xfrm flipV="1">
            <a:off x="8751936" y="2784875"/>
            <a:ext cx="203334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65" name="Rectangle: Rounded Corners 364">
            <a:extLst>
              <a:ext uri="{FF2B5EF4-FFF2-40B4-BE49-F238E27FC236}">
                <a16:creationId xmlns:a16="http://schemas.microsoft.com/office/drawing/2014/main" id="{5806E040-6D2C-4845-A79D-C4361512DF3B}"/>
              </a:ext>
            </a:extLst>
          </p:cNvPr>
          <p:cNvSpPr/>
          <p:nvPr/>
        </p:nvSpPr>
        <p:spPr>
          <a:xfrm rot="10800000" flipV="1">
            <a:off x="7466759" y="2142979"/>
            <a:ext cx="1046386" cy="3796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366" name="Diamond 365">
            <a:extLst>
              <a:ext uri="{FF2B5EF4-FFF2-40B4-BE49-F238E27FC236}">
                <a16:creationId xmlns:a16="http://schemas.microsoft.com/office/drawing/2014/main" id="{2A99EAE2-D05E-43C6-B209-516A144C9A63}"/>
              </a:ext>
            </a:extLst>
          </p:cNvPr>
          <p:cNvSpPr/>
          <p:nvPr/>
        </p:nvSpPr>
        <p:spPr>
          <a:xfrm flipV="1">
            <a:off x="8200540" y="2205838"/>
            <a:ext cx="275698" cy="25393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7" name="Straight Arrow Connector 366">
            <a:extLst>
              <a:ext uri="{FF2B5EF4-FFF2-40B4-BE49-F238E27FC236}">
                <a16:creationId xmlns:a16="http://schemas.microsoft.com/office/drawing/2014/main" id="{EE29CCE5-A1C7-4447-924C-CC065F657D19}"/>
              </a:ext>
            </a:extLst>
          </p:cNvPr>
          <p:cNvCxnSpPr>
            <a:cxnSpLocks/>
            <a:endCxn id="365" idx="3"/>
          </p:cNvCxnSpPr>
          <p:nvPr/>
        </p:nvCxnSpPr>
        <p:spPr>
          <a:xfrm flipV="1">
            <a:off x="7076185" y="2332807"/>
            <a:ext cx="390574"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8" name="Straight Arrow Connector 367">
            <a:extLst>
              <a:ext uri="{FF2B5EF4-FFF2-40B4-BE49-F238E27FC236}">
                <a16:creationId xmlns:a16="http://schemas.microsoft.com/office/drawing/2014/main" id="{06DD6D5A-A52B-4DEE-8126-C54792C1A254}"/>
              </a:ext>
            </a:extLst>
          </p:cNvPr>
          <p:cNvCxnSpPr>
            <a:cxnSpLocks/>
            <a:stCxn id="366" idx="3"/>
          </p:cNvCxnSpPr>
          <p:nvPr/>
        </p:nvCxnSpPr>
        <p:spPr>
          <a:xfrm flipV="1">
            <a:off x="8476238" y="2332807"/>
            <a:ext cx="230904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69" name="Connector: Elbow 368">
            <a:extLst>
              <a:ext uri="{FF2B5EF4-FFF2-40B4-BE49-F238E27FC236}">
                <a16:creationId xmlns:a16="http://schemas.microsoft.com/office/drawing/2014/main" id="{8486EDC8-F3A8-4738-B167-CBD3EFF5B3F4}"/>
              </a:ext>
            </a:extLst>
          </p:cNvPr>
          <p:cNvCxnSpPr>
            <a:cxnSpLocks/>
            <a:stCxn id="366" idx="2"/>
          </p:cNvCxnSpPr>
          <p:nvPr/>
        </p:nvCxnSpPr>
        <p:spPr>
          <a:xfrm rot="5400000" flipH="1" flipV="1">
            <a:off x="9621827" y="551352"/>
            <a:ext cx="371049" cy="2937925"/>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0" name="Connector: Elbow 369">
            <a:extLst>
              <a:ext uri="{FF2B5EF4-FFF2-40B4-BE49-F238E27FC236}">
                <a16:creationId xmlns:a16="http://schemas.microsoft.com/office/drawing/2014/main" id="{3989B8D0-E6D3-401E-95AF-66B587D15ABC}"/>
              </a:ext>
            </a:extLst>
          </p:cNvPr>
          <p:cNvCxnSpPr>
            <a:cxnSpLocks/>
            <a:stCxn id="382" idx="2"/>
          </p:cNvCxnSpPr>
          <p:nvPr/>
        </p:nvCxnSpPr>
        <p:spPr>
          <a:xfrm rot="5400000" flipH="1" flipV="1">
            <a:off x="9533642" y="915234"/>
            <a:ext cx="823117" cy="2662227"/>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371" name="Straight Arrow Connector 370">
            <a:extLst>
              <a:ext uri="{FF2B5EF4-FFF2-40B4-BE49-F238E27FC236}">
                <a16:creationId xmlns:a16="http://schemas.microsoft.com/office/drawing/2014/main" id="{883A25E1-9FE9-4CE1-BCED-07C9E7CF5F49}"/>
              </a:ext>
            </a:extLst>
          </p:cNvPr>
          <p:cNvCxnSpPr>
            <a:cxnSpLocks/>
          </p:cNvCxnSpPr>
          <p:nvPr/>
        </p:nvCxnSpPr>
        <p:spPr>
          <a:xfrm flipV="1">
            <a:off x="8526093" y="3319952"/>
            <a:ext cx="225919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72" name="Connector: Elbow 371">
            <a:extLst>
              <a:ext uri="{FF2B5EF4-FFF2-40B4-BE49-F238E27FC236}">
                <a16:creationId xmlns:a16="http://schemas.microsoft.com/office/drawing/2014/main" id="{3BCCFB90-03B7-440D-846C-42942EB8873A}"/>
              </a:ext>
            </a:extLst>
          </p:cNvPr>
          <p:cNvCxnSpPr>
            <a:cxnSpLocks/>
            <a:stCxn id="376" idx="2"/>
          </p:cNvCxnSpPr>
          <p:nvPr/>
        </p:nvCxnSpPr>
        <p:spPr>
          <a:xfrm rot="16200000" flipH="1">
            <a:off x="9419558" y="2433592"/>
            <a:ext cx="337094" cy="2394326"/>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sp>
        <p:nvSpPr>
          <p:cNvPr id="373" name="Rectangle 372">
            <a:extLst>
              <a:ext uri="{FF2B5EF4-FFF2-40B4-BE49-F238E27FC236}">
                <a16:creationId xmlns:a16="http://schemas.microsoft.com/office/drawing/2014/main" id="{4DF86F46-E7E5-41CC-B9D1-A4B23CE2037C}"/>
              </a:ext>
            </a:extLst>
          </p:cNvPr>
          <p:cNvSpPr/>
          <p:nvPr/>
        </p:nvSpPr>
        <p:spPr>
          <a:xfrm rot="10800000" flipV="1">
            <a:off x="8926226" y="2326512"/>
            <a:ext cx="1520673" cy="461665"/>
          </a:xfrm>
          <a:prstGeom prst="rect">
            <a:avLst/>
          </a:prstGeom>
        </p:spPr>
        <p:txBody>
          <a:bodyPr wrap="none">
            <a:spAutoFit/>
          </a:bodyPr>
          <a:lstStyle/>
          <a:p>
            <a:r>
              <a:rPr lang="en-US" sz="1200" dirty="0"/>
              <a:t>To succeed workflow,</a:t>
            </a:r>
          </a:p>
          <a:p>
            <a:r>
              <a:rPr lang="en-US" sz="1200" dirty="0"/>
              <a:t>succeed all required.</a:t>
            </a:r>
          </a:p>
        </p:txBody>
      </p:sp>
      <p:sp>
        <p:nvSpPr>
          <p:cNvPr id="374" name="Rectangle 373">
            <a:extLst>
              <a:ext uri="{FF2B5EF4-FFF2-40B4-BE49-F238E27FC236}">
                <a16:creationId xmlns:a16="http://schemas.microsoft.com/office/drawing/2014/main" id="{30AD659A-57FD-41A8-BC39-62982AAABF9E}"/>
              </a:ext>
            </a:extLst>
          </p:cNvPr>
          <p:cNvSpPr/>
          <p:nvPr/>
        </p:nvSpPr>
        <p:spPr>
          <a:xfrm rot="10800000" flipV="1">
            <a:off x="8361405" y="1579174"/>
            <a:ext cx="2825004" cy="255137"/>
          </a:xfrm>
          <a:prstGeom prst="rect">
            <a:avLst/>
          </a:prstGeom>
        </p:spPr>
        <p:txBody>
          <a:bodyPr wrap="none">
            <a:spAutoFit/>
          </a:bodyPr>
          <a:lstStyle/>
          <a:p>
            <a:r>
              <a:rPr lang="en-US" sz="1200" dirty="0"/>
              <a:t>Failing any required activity, fails workflow</a:t>
            </a:r>
          </a:p>
        </p:txBody>
      </p:sp>
      <p:sp>
        <p:nvSpPr>
          <p:cNvPr id="375" name="Rectangle 374">
            <a:extLst>
              <a:ext uri="{FF2B5EF4-FFF2-40B4-BE49-F238E27FC236}">
                <a16:creationId xmlns:a16="http://schemas.microsoft.com/office/drawing/2014/main" id="{19A039C4-85B7-483D-8765-901DDCBD944A}"/>
              </a:ext>
            </a:extLst>
          </p:cNvPr>
          <p:cNvSpPr/>
          <p:nvPr/>
        </p:nvSpPr>
        <p:spPr>
          <a:xfrm rot="10800000" flipV="1">
            <a:off x="8879825" y="3337636"/>
            <a:ext cx="1596656" cy="461665"/>
          </a:xfrm>
          <a:prstGeom prst="rect">
            <a:avLst/>
          </a:prstGeom>
        </p:spPr>
        <p:txBody>
          <a:bodyPr wrap="none">
            <a:spAutoFit/>
          </a:bodyPr>
          <a:lstStyle/>
          <a:p>
            <a:r>
              <a:rPr lang="en-US" sz="1200" dirty="0"/>
              <a:t>Ignore, fail, or succeed</a:t>
            </a:r>
          </a:p>
          <a:p>
            <a:r>
              <a:rPr lang="en-US" sz="1200" dirty="0"/>
              <a:t>optional activities.</a:t>
            </a:r>
          </a:p>
        </p:txBody>
      </p:sp>
      <p:sp>
        <p:nvSpPr>
          <p:cNvPr id="376" name="Diamond 375">
            <a:extLst>
              <a:ext uri="{FF2B5EF4-FFF2-40B4-BE49-F238E27FC236}">
                <a16:creationId xmlns:a16="http://schemas.microsoft.com/office/drawing/2014/main" id="{6171FADC-AC53-4758-A6BD-16582967C1CC}"/>
              </a:ext>
            </a:extLst>
          </p:cNvPr>
          <p:cNvSpPr/>
          <p:nvPr/>
        </p:nvSpPr>
        <p:spPr>
          <a:xfrm>
            <a:off x="8253093" y="3186510"/>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7" name="Oval 376">
            <a:extLst>
              <a:ext uri="{FF2B5EF4-FFF2-40B4-BE49-F238E27FC236}">
                <a16:creationId xmlns:a16="http://schemas.microsoft.com/office/drawing/2014/main" id="{ED403663-C641-44F3-9061-263FB4B49211}"/>
              </a:ext>
            </a:extLst>
          </p:cNvPr>
          <p:cNvSpPr/>
          <p:nvPr/>
        </p:nvSpPr>
        <p:spPr>
          <a:xfrm>
            <a:off x="11270946" y="1752086"/>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65D0C4C3-7ECC-489D-B33A-13828ABE2B9E}"/>
              </a:ext>
            </a:extLst>
          </p:cNvPr>
          <p:cNvSpPr/>
          <p:nvPr/>
        </p:nvSpPr>
        <p:spPr>
          <a:xfrm>
            <a:off x="11270946" y="316714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54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BA7-0161-45DD-9754-224D9F5A74C9}"/>
              </a:ext>
            </a:extLst>
          </p:cNvPr>
          <p:cNvSpPr>
            <a:spLocks noGrp="1"/>
          </p:cNvSpPr>
          <p:nvPr>
            <p:ph type="ctrTitle"/>
          </p:nvPr>
        </p:nvSpPr>
        <p:spPr>
          <a:xfrm>
            <a:off x="1524000" y="165542"/>
            <a:ext cx="9144000" cy="786565"/>
          </a:xfrm>
        </p:spPr>
        <p:txBody>
          <a:bodyPr>
            <a:normAutofit fontScale="90000"/>
          </a:bodyPr>
          <a:lstStyle/>
          <a:p>
            <a:r>
              <a:rPr lang="en-US" dirty="0" err="1"/>
              <a:t>Parseq</a:t>
            </a:r>
            <a:endParaRPr lang="en-US" dirty="0"/>
          </a:p>
        </p:txBody>
      </p:sp>
      <p:sp>
        <p:nvSpPr>
          <p:cNvPr id="10" name="TextBox 9">
            <a:extLst>
              <a:ext uri="{FF2B5EF4-FFF2-40B4-BE49-F238E27FC236}">
                <a16:creationId xmlns:a16="http://schemas.microsoft.com/office/drawing/2014/main" id="{B2A35F1C-3ACC-41FF-8632-486370A9612F}"/>
              </a:ext>
            </a:extLst>
          </p:cNvPr>
          <p:cNvSpPr txBox="1"/>
          <p:nvPr/>
        </p:nvSpPr>
        <p:spPr>
          <a:xfrm>
            <a:off x="683241" y="4007966"/>
            <a:ext cx="1402948" cy="461665"/>
          </a:xfrm>
          <a:prstGeom prst="rect">
            <a:avLst/>
          </a:prstGeom>
          <a:noFill/>
        </p:spPr>
        <p:txBody>
          <a:bodyPr wrap="none" rtlCol="0">
            <a:spAutoFit/>
          </a:bodyPr>
          <a:lstStyle/>
          <a:p>
            <a:r>
              <a:rPr lang="en-US" sz="2400" dirty="0"/>
              <a:t>Sequence</a:t>
            </a:r>
          </a:p>
        </p:txBody>
      </p:sp>
      <p:sp>
        <p:nvSpPr>
          <p:cNvPr id="54" name="Oval 53">
            <a:extLst>
              <a:ext uri="{FF2B5EF4-FFF2-40B4-BE49-F238E27FC236}">
                <a16:creationId xmlns:a16="http://schemas.microsoft.com/office/drawing/2014/main" id="{735F9DBA-5CB1-456C-96F2-65071332B2D1}"/>
              </a:ext>
            </a:extLst>
          </p:cNvPr>
          <p:cNvSpPr/>
          <p:nvPr/>
        </p:nvSpPr>
        <p:spPr>
          <a:xfrm>
            <a:off x="839876" y="4852232"/>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1009890" y="4935906"/>
            <a:ext cx="275163"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7" name="Rectangle: Rounded Corners 56">
            <a:extLst>
              <a:ext uri="{FF2B5EF4-FFF2-40B4-BE49-F238E27FC236}">
                <a16:creationId xmlns:a16="http://schemas.microsoft.com/office/drawing/2014/main" id="{C4FC3D41-817E-4298-8332-A0F369FB4A67}"/>
              </a:ext>
            </a:extLst>
          </p:cNvPr>
          <p:cNvSpPr/>
          <p:nvPr/>
        </p:nvSpPr>
        <p:spPr>
          <a:xfrm>
            <a:off x="1285053" y="4748548"/>
            <a:ext cx="1106481"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1</a:t>
            </a:r>
          </a:p>
        </p:txBody>
      </p:sp>
      <p:sp>
        <p:nvSpPr>
          <p:cNvPr id="58" name="Diamond 57">
            <a:extLst>
              <a:ext uri="{FF2B5EF4-FFF2-40B4-BE49-F238E27FC236}">
                <a16:creationId xmlns:a16="http://schemas.microsoft.com/office/drawing/2014/main" id="{8B652205-9CD7-4D18-9A0A-F079DB665FAF}"/>
              </a:ext>
            </a:extLst>
          </p:cNvPr>
          <p:cNvSpPr/>
          <p:nvPr/>
        </p:nvSpPr>
        <p:spPr>
          <a:xfrm>
            <a:off x="2076102" y="479805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68" name="Rectangle: Rounded Corners 67">
            <a:extLst>
              <a:ext uri="{FF2B5EF4-FFF2-40B4-BE49-F238E27FC236}">
                <a16:creationId xmlns:a16="http://schemas.microsoft.com/office/drawing/2014/main" id="{F3C08B52-8B1D-4C06-B038-ED3C7DB4B99F}"/>
              </a:ext>
            </a:extLst>
          </p:cNvPr>
          <p:cNvSpPr/>
          <p:nvPr/>
        </p:nvSpPr>
        <p:spPr>
          <a:xfrm>
            <a:off x="4277961" y="4748547"/>
            <a:ext cx="1170457"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2</a:t>
            </a:r>
          </a:p>
        </p:txBody>
      </p:sp>
      <p:sp>
        <p:nvSpPr>
          <p:cNvPr id="69" name="Diamond 68">
            <a:extLst>
              <a:ext uri="{FF2B5EF4-FFF2-40B4-BE49-F238E27FC236}">
                <a16:creationId xmlns:a16="http://schemas.microsoft.com/office/drawing/2014/main" id="{CBBB397C-3253-4A13-B309-21C8E15A446D}"/>
              </a:ext>
            </a:extLst>
          </p:cNvPr>
          <p:cNvSpPr/>
          <p:nvPr/>
        </p:nvSpPr>
        <p:spPr>
          <a:xfrm>
            <a:off x="5126896" y="479805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72" name="Rectangle: Rounded Corners 71">
            <a:extLst>
              <a:ext uri="{FF2B5EF4-FFF2-40B4-BE49-F238E27FC236}">
                <a16:creationId xmlns:a16="http://schemas.microsoft.com/office/drawing/2014/main" id="{565DB360-9004-4ED2-B4FD-07365E27B4D2}"/>
              </a:ext>
            </a:extLst>
          </p:cNvPr>
          <p:cNvSpPr/>
          <p:nvPr/>
        </p:nvSpPr>
        <p:spPr>
          <a:xfrm>
            <a:off x="7369088" y="4748546"/>
            <a:ext cx="1107149"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3</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8444072" y="4933898"/>
            <a:ext cx="166744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2351800" y="4935905"/>
            <a:ext cx="1926161"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5402594" y="4935904"/>
            <a:ext cx="196649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0111520" y="484889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0111520" y="5409696"/>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5952261" y="1335443"/>
            <a:ext cx="420949" cy="7897569"/>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7477657" y="2860840"/>
            <a:ext cx="420950" cy="4846775"/>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5754429" y="4330404"/>
            <a:ext cx="1388970" cy="307777"/>
          </a:xfrm>
          <a:prstGeom prst="rect">
            <a:avLst/>
          </a:prstGeom>
        </p:spPr>
        <p:txBody>
          <a:bodyPr wrap="none">
            <a:spAutoFit/>
          </a:bodyPr>
          <a:lstStyle/>
          <a:p>
            <a:r>
              <a:rPr lang="en-US" sz="1400" b="1"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3814131" y="5612550"/>
            <a:ext cx="1203471" cy="307777"/>
          </a:xfrm>
          <a:prstGeom prst="rect">
            <a:avLst/>
          </a:prstGeom>
        </p:spPr>
        <p:txBody>
          <a:bodyPr wrap="none">
            <a:spAutoFit/>
          </a:bodyPr>
          <a:lstStyle/>
          <a:p>
            <a:r>
              <a:rPr lang="en-US" sz="1400" b="1"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8168374" y="4803592"/>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83241" y="1846091"/>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853255" y="1929765"/>
            <a:ext cx="329821"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9" name="Rectangle: Rounded Corners 98">
            <a:extLst>
              <a:ext uri="{FF2B5EF4-FFF2-40B4-BE49-F238E27FC236}">
                <a16:creationId xmlns:a16="http://schemas.microsoft.com/office/drawing/2014/main" id="{0CAE1770-6662-442A-B407-2FA21A866E5F}"/>
              </a:ext>
            </a:extLst>
          </p:cNvPr>
          <p:cNvSpPr/>
          <p:nvPr/>
        </p:nvSpPr>
        <p:spPr>
          <a:xfrm>
            <a:off x="1183076" y="1742407"/>
            <a:ext cx="105182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1</a:t>
            </a:r>
          </a:p>
        </p:txBody>
      </p:sp>
      <p:sp>
        <p:nvSpPr>
          <p:cNvPr id="100" name="Diamond 99">
            <a:extLst>
              <a:ext uri="{FF2B5EF4-FFF2-40B4-BE49-F238E27FC236}">
                <a16:creationId xmlns:a16="http://schemas.microsoft.com/office/drawing/2014/main" id="{A0F01015-CEA3-4643-8FF4-E2A2AD1177F3}"/>
              </a:ext>
            </a:extLst>
          </p:cNvPr>
          <p:cNvSpPr/>
          <p:nvPr/>
        </p:nvSpPr>
        <p:spPr>
          <a:xfrm>
            <a:off x="1912571" y="1791915"/>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03" name="Rectangle: Rounded Corners 102">
            <a:extLst>
              <a:ext uri="{FF2B5EF4-FFF2-40B4-BE49-F238E27FC236}">
                <a16:creationId xmlns:a16="http://schemas.microsoft.com/office/drawing/2014/main" id="{282E6976-5E30-4F15-86F8-C54318572E9D}"/>
              </a:ext>
            </a:extLst>
          </p:cNvPr>
          <p:cNvSpPr/>
          <p:nvPr/>
        </p:nvSpPr>
        <p:spPr>
          <a:xfrm>
            <a:off x="4473940" y="1742406"/>
            <a:ext cx="1051823"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2</a:t>
            </a:r>
          </a:p>
        </p:txBody>
      </p:sp>
      <p:sp>
        <p:nvSpPr>
          <p:cNvPr id="104" name="Diamond 103">
            <a:extLst>
              <a:ext uri="{FF2B5EF4-FFF2-40B4-BE49-F238E27FC236}">
                <a16:creationId xmlns:a16="http://schemas.microsoft.com/office/drawing/2014/main" id="{EFBC3FE2-5A26-4742-B3DB-CE3F4013CD3B}"/>
              </a:ext>
            </a:extLst>
          </p:cNvPr>
          <p:cNvSpPr/>
          <p:nvPr/>
        </p:nvSpPr>
        <p:spPr>
          <a:xfrm>
            <a:off x="5210265" y="1791914"/>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106" name="Rectangle: Rounded Corners 105">
            <a:extLst>
              <a:ext uri="{FF2B5EF4-FFF2-40B4-BE49-F238E27FC236}">
                <a16:creationId xmlns:a16="http://schemas.microsoft.com/office/drawing/2014/main" id="{E4D92D40-90E4-4DDD-9ADB-AA6479A4493B}"/>
              </a:ext>
            </a:extLst>
          </p:cNvPr>
          <p:cNvSpPr/>
          <p:nvPr/>
        </p:nvSpPr>
        <p:spPr>
          <a:xfrm>
            <a:off x="7369088" y="1742405"/>
            <a:ext cx="1132041"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 3</a:t>
            </a:r>
          </a:p>
        </p:txBody>
      </p:sp>
      <p:sp>
        <p:nvSpPr>
          <p:cNvPr id="111" name="Oval 110">
            <a:extLst>
              <a:ext uri="{FF2B5EF4-FFF2-40B4-BE49-F238E27FC236}">
                <a16:creationId xmlns:a16="http://schemas.microsoft.com/office/drawing/2014/main" id="{FE00284F-8E9D-4E3D-A0DA-F4DBEA1D0F91}"/>
              </a:ext>
            </a:extLst>
          </p:cNvPr>
          <p:cNvSpPr/>
          <p:nvPr/>
        </p:nvSpPr>
        <p:spPr>
          <a:xfrm>
            <a:off x="9666782" y="1840498"/>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5447187" y="-1329154"/>
            <a:ext cx="827425" cy="762095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9671378" y="2810031"/>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2188269" y="1929764"/>
            <a:ext cx="2285671"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8161511" y="178765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5485963" y="1929763"/>
            <a:ext cx="1883125"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8437209" y="1925505"/>
            <a:ext cx="1229573"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8569527" y="1793187"/>
            <a:ext cx="831684" cy="13720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7096033" y="319693"/>
            <a:ext cx="827426" cy="43232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4956042" y="3119167"/>
            <a:ext cx="1059842" cy="307777"/>
          </a:xfrm>
          <a:prstGeom prst="rect">
            <a:avLst/>
          </a:prstGeom>
        </p:spPr>
        <p:txBody>
          <a:bodyPr wrap="none">
            <a:spAutoFit/>
          </a:bodyPr>
          <a:lstStyle/>
          <a:p>
            <a:r>
              <a:rPr lang="en-US" sz="1400" b="1"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5891237" y="1354508"/>
            <a:ext cx="1338956" cy="307777"/>
          </a:xfrm>
          <a:prstGeom prst="rect">
            <a:avLst/>
          </a:prstGeom>
        </p:spPr>
        <p:txBody>
          <a:bodyPr wrap="none">
            <a:spAutoFit/>
          </a:bodyPr>
          <a:lstStyle/>
          <a:p>
            <a:r>
              <a:rPr lang="en-US" sz="1400" b="1"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544200" y="1278290"/>
            <a:ext cx="5462478" cy="461665"/>
          </a:xfrm>
          <a:prstGeom prst="rect">
            <a:avLst/>
          </a:prstGeom>
          <a:noFill/>
        </p:spPr>
        <p:txBody>
          <a:bodyPr wrap="square" rtlCol="0">
            <a:spAutoFit/>
          </a:bodyPr>
          <a:lstStyle/>
          <a:p>
            <a:r>
              <a:rPr lang="en-US" sz="2400" dirty="0"/>
              <a:t>Fallback</a:t>
            </a:r>
          </a:p>
        </p:txBody>
      </p:sp>
      <p:sp>
        <p:nvSpPr>
          <p:cNvPr id="105" name="Rectangle 104">
            <a:extLst>
              <a:ext uri="{FF2B5EF4-FFF2-40B4-BE49-F238E27FC236}">
                <a16:creationId xmlns:a16="http://schemas.microsoft.com/office/drawing/2014/main" id="{38C9C11D-BE39-494E-81A3-3BE86E22D129}"/>
              </a:ext>
            </a:extLst>
          </p:cNvPr>
          <p:cNvSpPr/>
          <p:nvPr/>
        </p:nvSpPr>
        <p:spPr>
          <a:xfrm>
            <a:off x="9835342" y="1787005"/>
            <a:ext cx="1941365" cy="276999"/>
          </a:xfrm>
          <a:prstGeom prst="rect">
            <a:avLst/>
          </a:prstGeom>
        </p:spPr>
        <p:txBody>
          <a:bodyPr wrap="none">
            <a:spAutoFit/>
          </a:bodyPr>
          <a:lstStyle/>
          <a:p>
            <a:r>
              <a:rPr lang="en-US" sz="1200" dirty="0"/>
              <a:t>decision(undefined, reason)</a:t>
            </a:r>
          </a:p>
        </p:txBody>
      </p:sp>
      <p:sp>
        <p:nvSpPr>
          <p:cNvPr id="107" name="Rectangle 106">
            <a:extLst>
              <a:ext uri="{FF2B5EF4-FFF2-40B4-BE49-F238E27FC236}">
                <a16:creationId xmlns:a16="http://schemas.microsoft.com/office/drawing/2014/main" id="{5F7A4CE4-26C2-422E-B56F-5D87E752A1F2}"/>
              </a:ext>
            </a:extLst>
          </p:cNvPr>
          <p:cNvSpPr/>
          <p:nvPr/>
        </p:nvSpPr>
        <p:spPr>
          <a:xfrm>
            <a:off x="8299359" y="2605107"/>
            <a:ext cx="1227772" cy="276999"/>
          </a:xfrm>
          <a:prstGeom prst="rect">
            <a:avLst/>
          </a:prstGeom>
        </p:spPr>
        <p:txBody>
          <a:bodyPr wrap="none">
            <a:spAutoFit/>
          </a:bodyPr>
          <a:lstStyle/>
          <a:p>
            <a:r>
              <a:rPr lang="en-US" sz="1200" dirty="0"/>
              <a:t>decision(result3)</a:t>
            </a:r>
          </a:p>
        </p:txBody>
      </p:sp>
      <p:sp>
        <p:nvSpPr>
          <p:cNvPr id="108" name="Rectangle 107">
            <a:extLst>
              <a:ext uri="{FF2B5EF4-FFF2-40B4-BE49-F238E27FC236}">
                <a16:creationId xmlns:a16="http://schemas.microsoft.com/office/drawing/2014/main" id="{153DE0E5-ECC3-4729-AC38-C79C8210D36A}"/>
              </a:ext>
            </a:extLst>
          </p:cNvPr>
          <p:cNvSpPr/>
          <p:nvPr/>
        </p:nvSpPr>
        <p:spPr>
          <a:xfrm>
            <a:off x="2372747" y="1925504"/>
            <a:ext cx="1843325" cy="276999"/>
          </a:xfrm>
          <a:prstGeom prst="rect">
            <a:avLst/>
          </a:prstGeom>
        </p:spPr>
        <p:txBody>
          <a:bodyPr wrap="none">
            <a:spAutoFit/>
          </a:bodyPr>
          <a:lstStyle/>
          <a:p>
            <a:r>
              <a:rPr lang="en-US" sz="1200" dirty="0"/>
              <a:t>activity2(activity3, result1)</a:t>
            </a:r>
          </a:p>
        </p:txBody>
      </p:sp>
      <p:sp>
        <p:nvSpPr>
          <p:cNvPr id="109" name="Rectangle 108">
            <a:extLst>
              <a:ext uri="{FF2B5EF4-FFF2-40B4-BE49-F238E27FC236}">
                <a16:creationId xmlns:a16="http://schemas.microsoft.com/office/drawing/2014/main" id="{5547FE9F-14D7-44E9-8AAA-5D54286632AE}"/>
              </a:ext>
            </a:extLst>
          </p:cNvPr>
          <p:cNvSpPr/>
          <p:nvPr/>
        </p:nvSpPr>
        <p:spPr>
          <a:xfrm>
            <a:off x="5525763" y="1889941"/>
            <a:ext cx="1830501" cy="276999"/>
          </a:xfrm>
          <a:prstGeom prst="rect">
            <a:avLst/>
          </a:prstGeom>
        </p:spPr>
        <p:txBody>
          <a:bodyPr wrap="none">
            <a:spAutoFit/>
          </a:bodyPr>
          <a:lstStyle/>
          <a:p>
            <a:r>
              <a:rPr lang="en-US" sz="1200" dirty="0"/>
              <a:t>activity3(decision, result2)</a:t>
            </a:r>
          </a:p>
        </p:txBody>
      </p:sp>
      <p:sp>
        <p:nvSpPr>
          <p:cNvPr id="110" name="Rectangle 109">
            <a:extLst>
              <a:ext uri="{FF2B5EF4-FFF2-40B4-BE49-F238E27FC236}">
                <a16:creationId xmlns:a16="http://schemas.microsoft.com/office/drawing/2014/main" id="{82841701-EA32-4E5A-A8D6-E2A229B35AD0}"/>
              </a:ext>
            </a:extLst>
          </p:cNvPr>
          <p:cNvSpPr/>
          <p:nvPr/>
        </p:nvSpPr>
        <p:spPr>
          <a:xfrm>
            <a:off x="2051932" y="2620986"/>
            <a:ext cx="1227772" cy="276999"/>
          </a:xfrm>
          <a:prstGeom prst="rect">
            <a:avLst/>
          </a:prstGeom>
        </p:spPr>
        <p:txBody>
          <a:bodyPr wrap="none">
            <a:spAutoFit/>
          </a:bodyPr>
          <a:lstStyle/>
          <a:p>
            <a:r>
              <a:rPr lang="en-US" sz="1200" dirty="0"/>
              <a:t>decision(result1)</a:t>
            </a:r>
          </a:p>
        </p:txBody>
      </p:sp>
      <p:sp>
        <p:nvSpPr>
          <p:cNvPr id="112" name="Rectangle 111">
            <a:extLst>
              <a:ext uri="{FF2B5EF4-FFF2-40B4-BE49-F238E27FC236}">
                <a16:creationId xmlns:a16="http://schemas.microsoft.com/office/drawing/2014/main" id="{EE222F82-EEFF-4791-9215-DE6F748A6A42}"/>
              </a:ext>
            </a:extLst>
          </p:cNvPr>
          <p:cNvSpPr/>
          <p:nvPr/>
        </p:nvSpPr>
        <p:spPr>
          <a:xfrm>
            <a:off x="5348113" y="2600119"/>
            <a:ext cx="1227772" cy="276999"/>
          </a:xfrm>
          <a:prstGeom prst="rect">
            <a:avLst/>
          </a:prstGeom>
        </p:spPr>
        <p:txBody>
          <a:bodyPr wrap="none">
            <a:spAutoFit/>
          </a:bodyPr>
          <a:lstStyle/>
          <a:p>
            <a:r>
              <a:rPr lang="en-US" sz="1200" dirty="0"/>
              <a:t>decision(result2)</a:t>
            </a:r>
          </a:p>
        </p:txBody>
      </p:sp>
      <p:sp>
        <p:nvSpPr>
          <p:cNvPr id="114" name="Rectangle 113">
            <a:extLst>
              <a:ext uri="{FF2B5EF4-FFF2-40B4-BE49-F238E27FC236}">
                <a16:creationId xmlns:a16="http://schemas.microsoft.com/office/drawing/2014/main" id="{6EF1276D-A384-4482-9639-3AC28CDAD415}"/>
              </a:ext>
            </a:extLst>
          </p:cNvPr>
          <p:cNvSpPr/>
          <p:nvPr/>
        </p:nvSpPr>
        <p:spPr>
          <a:xfrm>
            <a:off x="5284638" y="5213996"/>
            <a:ext cx="1941365" cy="276999"/>
          </a:xfrm>
          <a:prstGeom prst="rect">
            <a:avLst/>
          </a:prstGeom>
        </p:spPr>
        <p:txBody>
          <a:bodyPr wrap="none">
            <a:spAutoFit/>
          </a:bodyPr>
          <a:lstStyle/>
          <a:p>
            <a:r>
              <a:rPr lang="en-US" sz="1200" dirty="0"/>
              <a:t>decision(undefined, reason)</a:t>
            </a:r>
          </a:p>
        </p:txBody>
      </p:sp>
      <p:sp>
        <p:nvSpPr>
          <p:cNvPr id="115" name="Rectangle 114">
            <a:extLst>
              <a:ext uri="{FF2B5EF4-FFF2-40B4-BE49-F238E27FC236}">
                <a16:creationId xmlns:a16="http://schemas.microsoft.com/office/drawing/2014/main" id="{3BC2B0EA-B7B2-4A73-BECD-D51317216D68}"/>
              </a:ext>
            </a:extLst>
          </p:cNvPr>
          <p:cNvSpPr/>
          <p:nvPr/>
        </p:nvSpPr>
        <p:spPr>
          <a:xfrm>
            <a:off x="2177292" y="5213995"/>
            <a:ext cx="1941365" cy="276999"/>
          </a:xfrm>
          <a:prstGeom prst="rect">
            <a:avLst/>
          </a:prstGeom>
        </p:spPr>
        <p:txBody>
          <a:bodyPr wrap="none">
            <a:spAutoFit/>
          </a:bodyPr>
          <a:lstStyle/>
          <a:p>
            <a:r>
              <a:rPr lang="en-US" sz="1200" dirty="0"/>
              <a:t>decision(undefined, reason)</a:t>
            </a:r>
          </a:p>
        </p:txBody>
      </p:sp>
      <p:sp>
        <p:nvSpPr>
          <p:cNvPr id="116" name="Rectangle 115">
            <a:extLst>
              <a:ext uri="{FF2B5EF4-FFF2-40B4-BE49-F238E27FC236}">
                <a16:creationId xmlns:a16="http://schemas.microsoft.com/office/drawing/2014/main" id="{0F288824-891E-40D5-9D10-975C22A778C0}"/>
              </a:ext>
            </a:extLst>
          </p:cNvPr>
          <p:cNvSpPr/>
          <p:nvPr/>
        </p:nvSpPr>
        <p:spPr>
          <a:xfrm>
            <a:off x="5466924" y="4655600"/>
            <a:ext cx="1830501" cy="276999"/>
          </a:xfrm>
          <a:prstGeom prst="rect">
            <a:avLst/>
          </a:prstGeom>
        </p:spPr>
        <p:txBody>
          <a:bodyPr wrap="none">
            <a:spAutoFit/>
          </a:bodyPr>
          <a:lstStyle/>
          <a:p>
            <a:r>
              <a:rPr lang="en-US" sz="1200" dirty="0"/>
              <a:t>activity3(decision, result2)</a:t>
            </a:r>
          </a:p>
        </p:txBody>
      </p:sp>
      <p:sp>
        <p:nvSpPr>
          <p:cNvPr id="118" name="Rectangle 117">
            <a:extLst>
              <a:ext uri="{FF2B5EF4-FFF2-40B4-BE49-F238E27FC236}">
                <a16:creationId xmlns:a16="http://schemas.microsoft.com/office/drawing/2014/main" id="{AE2A7314-BD6E-4BE5-A912-09EE88F758CD}"/>
              </a:ext>
            </a:extLst>
          </p:cNvPr>
          <p:cNvSpPr/>
          <p:nvPr/>
        </p:nvSpPr>
        <p:spPr>
          <a:xfrm>
            <a:off x="2370306" y="4655600"/>
            <a:ext cx="1843325" cy="276999"/>
          </a:xfrm>
          <a:prstGeom prst="rect">
            <a:avLst/>
          </a:prstGeom>
        </p:spPr>
        <p:txBody>
          <a:bodyPr wrap="none">
            <a:spAutoFit/>
          </a:bodyPr>
          <a:lstStyle/>
          <a:p>
            <a:r>
              <a:rPr lang="en-US" sz="1200" dirty="0"/>
              <a:t>activity2(activity3, result1)</a:t>
            </a:r>
          </a:p>
        </p:txBody>
      </p:sp>
      <p:sp>
        <p:nvSpPr>
          <p:cNvPr id="122" name="Rectangle 121">
            <a:extLst>
              <a:ext uri="{FF2B5EF4-FFF2-40B4-BE49-F238E27FC236}">
                <a16:creationId xmlns:a16="http://schemas.microsoft.com/office/drawing/2014/main" id="{D304B5A5-69C9-436A-BF73-C49076B90301}"/>
              </a:ext>
            </a:extLst>
          </p:cNvPr>
          <p:cNvSpPr/>
          <p:nvPr/>
        </p:nvSpPr>
        <p:spPr>
          <a:xfrm>
            <a:off x="8476237" y="4655599"/>
            <a:ext cx="1227772" cy="276999"/>
          </a:xfrm>
          <a:prstGeom prst="rect">
            <a:avLst/>
          </a:prstGeom>
        </p:spPr>
        <p:txBody>
          <a:bodyPr wrap="none">
            <a:spAutoFit/>
          </a:bodyPr>
          <a:lstStyle/>
          <a:p>
            <a:r>
              <a:rPr lang="en-US" sz="1200" dirty="0"/>
              <a:t>decision(result3)</a:t>
            </a:r>
          </a:p>
        </p:txBody>
      </p:sp>
    </p:spTree>
    <p:extLst>
      <p:ext uri="{BB962C8B-B14F-4D97-AF65-F5344CB8AC3E}">
        <p14:creationId xmlns:p14="http://schemas.microsoft.com/office/powerpoint/2010/main" val="56613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ED12-2AFD-4E41-9BB8-2982380D1F71}"/>
              </a:ext>
            </a:extLst>
          </p:cNvPr>
          <p:cNvSpPr>
            <a:spLocks noGrp="1"/>
          </p:cNvSpPr>
          <p:nvPr>
            <p:ph type="title"/>
          </p:nvPr>
        </p:nvSpPr>
        <p:spPr/>
        <p:txBody>
          <a:bodyPr/>
          <a:lstStyle/>
          <a:p>
            <a:r>
              <a:rPr lang="en-US" dirty="0"/>
              <a:t>Problem: right-to-left evaluation unreadable programs</a:t>
            </a:r>
          </a:p>
        </p:txBody>
      </p:sp>
      <p:pic>
        <p:nvPicPr>
          <p:cNvPr id="4" name="Content Placeholder 3">
            <a:extLst>
              <a:ext uri="{FF2B5EF4-FFF2-40B4-BE49-F238E27FC236}">
                <a16:creationId xmlns:a16="http://schemas.microsoft.com/office/drawing/2014/main" id="{3AE63BB2-C60A-4F86-B543-55D532AF5680}"/>
              </a:ext>
            </a:extLst>
          </p:cNvPr>
          <p:cNvPicPr>
            <a:picLocks noGrp="1" noChangeAspect="1"/>
          </p:cNvPicPr>
          <p:nvPr>
            <p:ph idx="1"/>
          </p:nvPr>
        </p:nvPicPr>
        <p:blipFill>
          <a:blip r:embed="rId2"/>
          <a:stretch>
            <a:fillRect/>
          </a:stretch>
        </p:blipFill>
        <p:spPr>
          <a:xfrm>
            <a:off x="1114425" y="2934494"/>
            <a:ext cx="9963150" cy="2133600"/>
          </a:xfrm>
          <a:prstGeom prst="rect">
            <a:avLst/>
          </a:prstGeom>
        </p:spPr>
      </p:pic>
    </p:spTree>
    <p:extLst>
      <p:ext uri="{BB962C8B-B14F-4D97-AF65-F5344CB8AC3E}">
        <p14:creationId xmlns:p14="http://schemas.microsoft.com/office/powerpoint/2010/main" val="318707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 name="Group 349">
            <a:extLst>
              <a:ext uri="{FF2B5EF4-FFF2-40B4-BE49-F238E27FC236}">
                <a16:creationId xmlns:a16="http://schemas.microsoft.com/office/drawing/2014/main" id="{74BC22C1-B8DF-4036-9624-CC3886C1EBF0}"/>
              </a:ext>
            </a:extLst>
          </p:cNvPr>
          <p:cNvGrpSpPr/>
          <p:nvPr/>
        </p:nvGrpSpPr>
        <p:grpSpPr>
          <a:xfrm>
            <a:off x="544200" y="606629"/>
            <a:ext cx="4834093" cy="1635301"/>
            <a:chOff x="6562314" y="1161606"/>
            <a:chExt cx="4834093" cy="1635301"/>
          </a:xfrm>
        </p:grpSpPr>
        <p:sp>
          <p:nvSpPr>
            <p:cNvPr id="271" name="Rectangle 270">
              <a:extLst>
                <a:ext uri="{FF2B5EF4-FFF2-40B4-BE49-F238E27FC236}">
                  <a16:creationId xmlns:a16="http://schemas.microsoft.com/office/drawing/2014/main" id="{0AB25064-C4BA-495F-BA40-056A6F16C8DA}"/>
                </a:ext>
              </a:extLst>
            </p:cNvPr>
            <p:cNvSpPr/>
            <p:nvPr/>
          </p:nvSpPr>
          <p:spPr>
            <a:xfrm>
              <a:off x="6562314" y="1161606"/>
              <a:ext cx="4834093" cy="1635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A35F1C-3ACC-41FF-8632-486370A9612F}"/>
                </a:ext>
              </a:extLst>
            </p:cNvPr>
            <p:cNvSpPr txBox="1"/>
            <p:nvPr/>
          </p:nvSpPr>
          <p:spPr>
            <a:xfrm>
              <a:off x="6570724" y="1166725"/>
              <a:ext cx="4496744" cy="461665"/>
            </a:xfrm>
            <a:prstGeom prst="rect">
              <a:avLst/>
            </a:prstGeom>
            <a:noFill/>
          </p:spPr>
          <p:txBody>
            <a:bodyPr wrap="none" rtlCol="0">
              <a:spAutoFit/>
            </a:bodyPr>
            <a:lstStyle/>
            <a:p>
              <a:r>
                <a:rPr lang="en-US" sz="2400" dirty="0"/>
                <a:t>Sequence</a:t>
              </a:r>
              <a:r>
                <a:rPr lang="en-US" dirty="0"/>
                <a:t> (Fix-forward, all solves required)</a:t>
              </a:r>
              <a:endParaRPr lang="en-US" sz="2400" dirty="0"/>
            </a:p>
          </p:txBody>
        </p:sp>
        <p:sp>
          <p:nvSpPr>
            <p:cNvPr id="54" name="Oval 53">
              <a:extLst>
                <a:ext uri="{FF2B5EF4-FFF2-40B4-BE49-F238E27FC236}">
                  <a16:creationId xmlns:a16="http://schemas.microsoft.com/office/drawing/2014/main" id="{735F9DBA-5CB1-456C-96F2-65071332B2D1}"/>
                </a:ext>
              </a:extLst>
            </p:cNvPr>
            <p:cNvSpPr/>
            <p:nvPr/>
          </p:nvSpPr>
          <p:spPr>
            <a:xfrm>
              <a:off x="6727359" y="1886926"/>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22DFC66-F956-431F-A9C4-393DEC2B97B9}"/>
                </a:ext>
              </a:extLst>
            </p:cNvPr>
            <p:cNvCxnSpPr>
              <a:cxnSpLocks/>
              <a:stCxn id="54" idx="6"/>
              <a:endCxn id="57" idx="1"/>
            </p:cNvCxnSpPr>
            <p:nvPr/>
          </p:nvCxnSpPr>
          <p:spPr>
            <a:xfrm flipV="1">
              <a:off x="6897373" y="1970600"/>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56" name="Group 55">
              <a:extLst>
                <a:ext uri="{FF2B5EF4-FFF2-40B4-BE49-F238E27FC236}">
                  <a16:creationId xmlns:a16="http://schemas.microsoft.com/office/drawing/2014/main" id="{AAB32CCB-2D7E-46D5-92B1-52FB5490A8A0}"/>
                </a:ext>
              </a:extLst>
            </p:cNvPr>
            <p:cNvGrpSpPr/>
            <p:nvPr/>
          </p:nvGrpSpPr>
          <p:grpSpPr>
            <a:xfrm>
              <a:off x="7283352" y="1783242"/>
              <a:ext cx="995665" cy="374715"/>
              <a:chOff x="1926738" y="4318350"/>
              <a:chExt cx="995665" cy="374715"/>
            </a:xfrm>
          </p:grpSpPr>
          <p:sp>
            <p:nvSpPr>
              <p:cNvPr id="57" name="Rectangle: Rounded Corners 56">
                <a:extLst>
                  <a:ext uri="{FF2B5EF4-FFF2-40B4-BE49-F238E27FC236}">
                    <a16:creationId xmlns:a16="http://schemas.microsoft.com/office/drawing/2014/main" id="{C4FC3D41-817E-4298-8332-A0F369FB4A67}"/>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58" name="Diamond 57">
                <a:extLst>
                  <a:ext uri="{FF2B5EF4-FFF2-40B4-BE49-F238E27FC236}">
                    <a16:creationId xmlns:a16="http://schemas.microsoft.com/office/drawing/2014/main" id="{8B652205-9CD7-4D18-9A0A-F079DB665FAF}"/>
                  </a:ext>
                </a:extLst>
              </p:cNvPr>
              <p:cNvSpPr/>
              <p:nvPr/>
            </p:nvSpPr>
            <p:spPr>
              <a:xfrm>
                <a:off x="260697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67" name="Group 66">
              <a:extLst>
                <a:ext uri="{FF2B5EF4-FFF2-40B4-BE49-F238E27FC236}">
                  <a16:creationId xmlns:a16="http://schemas.microsoft.com/office/drawing/2014/main" id="{076050FA-E559-412B-B4D8-E79524E140CE}"/>
                </a:ext>
              </a:extLst>
            </p:cNvPr>
            <p:cNvGrpSpPr/>
            <p:nvPr/>
          </p:nvGrpSpPr>
          <p:grpSpPr>
            <a:xfrm>
              <a:off x="8511426" y="1783241"/>
              <a:ext cx="995665" cy="374715"/>
              <a:chOff x="1926738" y="4318350"/>
              <a:chExt cx="995665" cy="374715"/>
            </a:xfrm>
          </p:grpSpPr>
          <p:sp>
            <p:nvSpPr>
              <p:cNvPr id="68" name="Rectangle: Rounded Corners 67">
                <a:extLst>
                  <a:ext uri="{FF2B5EF4-FFF2-40B4-BE49-F238E27FC236}">
                    <a16:creationId xmlns:a16="http://schemas.microsoft.com/office/drawing/2014/main" id="{F3C08B52-8B1D-4C06-B038-ED3C7DB4B99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sp>
            <p:nvSpPr>
              <p:cNvPr id="69" name="Diamond 68">
                <a:extLst>
                  <a:ext uri="{FF2B5EF4-FFF2-40B4-BE49-F238E27FC236}">
                    <a16:creationId xmlns:a16="http://schemas.microsoft.com/office/drawing/2014/main" id="{CBBB397C-3253-4A13-B309-21C8E15A446D}"/>
                  </a:ext>
                </a:extLst>
              </p:cNvPr>
              <p:cNvSpPr/>
              <p:nvPr/>
            </p:nvSpPr>
            <p:spPr>
              <a:xfrm>
                <a:off x="2600881"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72" name="Rectangle: Rounded Corners 71">
              <a:extLst>
                <a:ext uri="{FF2B5EF4-FFF2-40B4-BE49-F238E27FC236}">
                  <a16:creationId xmlns:a16="http://schemas.microsoft.com/office/drawing/2014/main" id="{565DB360-9004-4ED2-B4FD-07365E27B4D2}"/>
                </a:ext>
              </a:extLst>
            </p:cNvPr>
            <p:cNvSpPr/>
            <p:nvPr/>
          </p:nvSpPr>
          <p:spPr>
            <a:xfrm>
              <a:off x="9733410" y="178324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Required</a:t>
              </a:r>
            </a:p>
            <a:p>
              <a:r>
                <a:rPr lang="en-US" sz="1200" dirty="0"/>
                <a:t>Activity</a:t>
              </a:r>
            </a:p>
          </p:txBody>
        </p:sp>
        <p:cxnSp>
          <p:nvCxnSpPr>
            <p:cNvPr id="74" name="Straight Arrow Connector 73">
              <a:extLst>
                <a:ext uri="{FF2B5EF4-FFF2-40B4-BE49-F238E27FC236}">
                  <a16:creationId xmlns:a16="http://schemas.microsoft.com/office/drawing/2014/main" id="{39A80621-31ED-4A93-8064-437131DCBE80}"/>
                </a:ext>
              </a:extLst>
            </p:cNvPr>
            <p:cNvCxnSpPr>
              <a:cxnSpLocks/>
              <a:stCxn id="168" idx="3"/>
              <a:endCxn id="82" idx="2"/>
            </p:cNvCxnSpPr>
            <p:nvPr/>
          </p:nvCxnSpPr>
          <p:spPr>
            <a:xfrm flipV="1">
              <a:off x="10696910" y="1968592"/>
              <a:ext cx="307328" cy="75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5" name="Straight Arrow Connector 74">
              <a:extLst>
                <a:ext uri="{FF2B5EF4-FFF2-40B4-BE49-F238E27FC236}">
                  <a16:creationId xmlns:a16="http://schemas.microsoft.com/office/drawing/2014/main" id="{944F0AFD-D16B-4A21-95DD-CAA08DE5FED0}"/>
                </a:ext>
              </a:extLst>
            </p:cNvPr>
            <p:cNvCxnSpPr>
              <a:cxnSpLocks/>
              <a:stCxn id="58" idx="3"/>
              <a:endCxn id="68" idx="1"/>
            </p:cNvCxnSpPr>
            <p:nvPr/>
          </p:nvCxnSpPr>
          <p:spPr>
            <a:xfrm>
              <a:off x="8239283" y="1970599"/>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8" name="Straight Arrow Connector 77">
              <a:extLst>
                <a:ext uri="{FF2B5EF4-FFF2-40B4-BE49-F238E27FC236}">
                  <a16:creationId xmlns:a16="http://schemas.microsoft.com/office/drawing/2014/main" id="{C9E32D5B-F5A8-496D-97F8-E51E8844E558}"/>
                </a:ext>
              </a:extLst>
            </p:cNvPr>
            <p:cNvCxnSpPr>
              <a:cxnSpLocks/>
              <a:stCxn id="69" idx="3"/>
              <a:endCxn id="72" idx="1"/>
            </p:cNvCxnSpPr>
            <p:nvPr/>
          </p:nvCxnSpPr>
          <p:spPr>
            <a:xfrm>
              <a:off x="9461267" y="1970598"/>
              <a:ext cx="27214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2" name="Oval 81">
              <a:extLst>
                <a:ext uri="{FF2B5EF4-FFF2-40B4-BE49-F238E27FC236}">
                  <a16:creationId xmlns:a16="http://schemas.microsoft.com/office/drawing/2014/main" id="{74AC24E2-DC44-468E-977C-792F73D705DD}"/>
                </a:ext>
              </a:extLst>
            </p:cNvPr>
            <p:cNvSpPr/>
            <p:nvPr/>
          </p:nvSpPr>
          <p:spPr>
            <a:xfrm>
              <a:off x="11004238" y="1883585"/>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15C70EF-7B4C-473F-887A-9FDB64EAE99B}"/>
                </a:ext>
              </a:extLst>
            </p:cNvPr>
            <p:cNvSpPr/>
            <p:nvPr/>
          </p:nvSpPr>
          <p:spPr>
            <a:xfrm>
              <a:off x="11004238" y="2444390"/>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01FF7671-B6C8-4B3F-B0E7-BC0A18A9CC1B}"/>
                </a:ext>
              </a:extLst>
            </p:cNvPr>
            <p:cNvCxnSpPr>
              <a:cxnSpLocks/>
              <a:stCxn id="58" idx="2"/>
              <a:endCxn id="88" idx="2"/>
            </p:cNvCxnSpPr>
            <p:nvPr/>
          </p:nvCxnSpPr>
          <p:spPr>
            <a:xfrm rot="16200000" flipH="1">
              <a:off x="9342362" y="867520"/>
              <a:ext cx="420949" cy="2902804"/>
            </a:xfrm>
            <a:prstGeom prst="bentConnector2">
              <a:avLst/>
            </a:prstGeom>
            <a:ln>
              <a:prstDash val="sysDash"/>
              <a:tailEnd type="triangle"/>
            </a:ln>
          </p:spPr>
          <p:style>
            <a:lnRef idx="2">
              <a:schemeClr val="dk1"/>
            </a:lnRef>
            <a:fillRef idx="1">
              <a:schemeClr val="lt1"/>
            </a:fillRef>
            <a:effectRef idx="0">
              <a:schemeClr val="dk1"/>
            </a:effectRef>
            <a:fontRef idx="minor">
              <a:schemeClr val="dk1"/>
            </a:fontRef>
          </p:style>
        </p:cxnSp>
        <p:cxnSp>
          <p:nvCxnSpPr>
            <p:cNvPr id="92" name="Connector: Elbow 91">
              <a:extLst>
                <a:ext uri="{FF2B5EF4-FFF2-40B4-BE49-F238E27FC236}">
                  <a16:creationId xmlns:a16="http://schemas.microsoft.com/office/drawing/2014/main" id="{479E5507-7E38-47AC-8168-F1FABD7D076D}"/>
                </a:ext>
              </a:extLst>
            </p:cNvPr>
            <p:cNvCxnSpPr>
              <a:cxnSpLocks/>
              <a:stCxn id="69" idx="2"/>
              <a:endCxn id="88" idx="2"/>
            </p:cNvCxnSpPr>
            <p:nvPr/>
          </p:nvCxnSpPr>
          <p:spPr>
            <a:xfrm rot="16200000" flipH="1">
              <a:off x="9953353" y="1478512"/>
              <a:ext cx="420950" cy="1680820"/>
            </a:xfrm>
            <a:prstGeom prst="bentConnector2">
              <a:avLst/>
            </a:prstGeom>
            <a:ln>
              <a:prstDash val="dashDot"/>
              <a:tailEnd type="triangle"/>
            </a:ln>
          </p:spPr>
          <p:style>
            <a:lnRef idx="2">
              <a:schemeClr val="dk1"/>
            </a:lnRef>
            <a:fillRef idx="1">
              <a:schemeClr val="lt1"/>
            </a:fillRef>
            <a:effectRef idx="0">
              <a:schemeClr val="dk1"/>
            </a:effectRef>
            <a:fontRef idx="minor">
              <a:schemeClr val="dk1"/>
            </a:fontRef>
          </p:style>
        </p:cxnSp>
        <p:sp>
          <p:nvSpPr>
            <p:cNvPr id="158" name="Rectangle 157">
              <a:extLst>
                <a:ext uri="{FF2B5EF4-FFF2-40B4-BE49-F238E27FC236}">
                  <a16:creationId xmlns:a16="http://schemas.microsoft.com/office/drawing/2014/main" id="{086731A4-E1F1-432D-ACD5-64FDEEFF49C0}"/>
                </a:ext>
              </a:extLst>
            </p:cNvPr>
            <p:cNvSpPr/>
            <p:nvPr/>
          </p:nvSpPr>
          <p:spPr>
            <a:xfrm>
              <a:off x="10097992" y="1479973"/>
              <a:ext cx="1186800" cy="276999"/>
            </a:xfrm>
            <a:prstGeom prst="rect">
              <a:avLst/>
            </a:prstGeom>
          </p:spPr>
          <p:txBody>
            <a:bodyPr wrap="none">
              <a:spAutoFit/>
            </a:bodyPr>
            <a:lstStyle/>
            <a:p>
              <a:r>
                <a:rPr lang="en-US" sz="1200" dirty="0"/>
                <a:t>All are required.</a:t>
              </a:r>
            </a:p>
          </p:txBody>
        </p:sp>
        <p:sp>
          <p:nvSpPr>
            <p:cNvPr id="159" name="Rectangle 158">
              <a:extLst>
                <a:ext uri="{FF2B5EF4-FFF2-40B4-BE49-F238E27FC236}">
                  <a16:creationId xmlns:a16="http://schemas.microsoft.com/office/drawing/2014/main" id="{B79D64FB-3C90-4F49-ACEC-F1428DFA0C9D}"/>
                </a:ext>
              </a:extLst>
            </p:cNvPr>
            <p:cNvSpPr/>
            <p:nvPr/>
          </p:nvSpPr>
          <p:spPr>
            <a:xfrm>
              <a:off x="8199049" y="2252074"/>
              <a:ext cx="1037976" cy="276999"/>
            </a:xfrm>
            <a:prstGeom prst="rect">
              <a:avLst/>
            </a:prstGeom>
          </p:spPr>
          <p:txBody>
            <a:bodyPr wrap="none">
              <a:spAutoFit/>
            </a:bodyPr>
            <a:lstStyle/>
            <a:p>
              <a:r>
                <a:rPr lang="en-US" sz="1200" dirty="0"/>
                <a:t>None can fail.</a:t>
              </a:r>
            </a:p>
          </p:txBody>
        </p:sp>
        <p:sp>
          <p:nvSpPr>
            <p:cNvPr id="168" name="Diamond 167">
              <a:extLst>
                <a:ext uri="{FF2B5EF4-FFF2-40B4-BE49-F238E27FC236}">
                  <a16:creationId xmlns:a16="http://schemas.microsoft.com/office/drawing/2014/main" id="{931BD952-1907-4136-A093-336F73B27107}"/>
                </a:ext>
              </a:extLst>
            </p:cNvPr>
            <p:cNvSpPr/>
            <p:nvPr/>
          </p:nvSpPr>
          <p:spPr>
            <a:xfrm>
              <a:off x="10421212" y="1838286"/>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351" name="Group 350">
            <a:extLst>
              <a:ext uri="{FF2B5EF4-FFF2-40B4-BE49-F238E27FC236}">
                <a16:creationId xmlns:a16="http://schemas.microsoft.com/office/drawing/2014/main" id="{BB70ABDC-9CAC-47E2-83A9-771454C8C042}"/>
              </a:ext>
            </a:extLst>
          </p:cNvPr>
          <p:cNvGrpSpPr/>
          <p:nvPr/>
        </p:nvGrpSpPr>
        <p:grpSpPr>
          <a:xfrm>
            <a:off x="544200" y="2500466"/>
            <a:ext cx="5463852" cy="1899605"/>
            <a:chOff x="6312121" y="3159462"/>
            <a:chExt cx="5463852" cy="1899605"/>
          </a:xfrm>
        </p:grpSpPr>
        <p:sp>
          <p:nvSpPr>
            <p:cNvPr id="270" name="Rectangle 269">
              <a:extLst>
                <a:ext uri="{FF2B5EF4-FFF2-40B4-BE49-F238E27FC236}">
                  <a16:creationId xmlns:a16="http://schemas.microsoft.com/office/drawing/2014/main" id="{ED16BC00-970C-4BF4-BF80-309A42237CFC}"/>
                </a:ext>
              </a:extLst>
            </p:cNvPr>
            <p:cNvSpPr/>
            <p:nvPr/>
          </p:nvSpPr>
          <p:spPr>
            <a:xfrm>
              <a:off x="6313495" y="3159462"/>
              <a:ext cx="5462478" cy="1899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C50BD75-2E64-465F-A1D6-40F1428C9193}"/>
                </a:ext>
              </a:extLst>
            </p:cNvPr>
            <p:cNvSpPr/>
            <p:nvPr/>
          </p:nvSpPr>
          <p:spPr>
            <a:xfrm>
              <a:off x="6451162" y="374760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EE047658-CAAA-4FFD-BC1E-1D74AAC0E962}"/>
                </a:ext>
              </a:extLst>
            </p:cNvPr>
            <p:cNvCxnSpPr>
              <a:cxnSpLocks/>
              <a:stCxn id="96" idx="6"/>
              <a:endCxn id="99" idx="1"/>
            </p:cNvCxnSpPr>
            <p:nvPr/>
          </p:nvCxnSpPr>
          <p:spPr>
            <a:xfrm flipV="1">
              <a:off x="6621176" y="3831282"/>
              <a:ext cx="385979" cy="13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98" name="Group 97">
              <a:extLst>
                <a:ext uri="{FF2B5EF4-FFF2-40B4-BE49-F238E27FC236}">
                  <a16:creationId xmlns:a16="http://schemas.microsoft.com/office/drawing/2014/main" id="{BBFC636D-32B7-4A92-80CE-FA12E6F0DE71}"/>
                </a:ext>
              </a:extLst>
            </p:cNvPr>
            <p:cNvGrpSpPr/>
            <p:nvPr/>
          </p:nvGrpSpPr>
          <p:grpSpPr>
            <a:xfrm>
              <a:off x="7007155" y="3643924"/>
              <a:ext cx="995665" cy="374715"/>
              <a:chOff x="1926738" y="4318350"/>
              <a:chExt cx="995665" cy="374715"/>
            </a:xfrm>
          </p:grpSpPr>
          <p:sp>
            <p:nvSpPr>
              <p:cNvPr id="99" name="Rectangle: Rounded Corners 98">
                <a:extLst>
                  <a:ext uri="{FF2B5EF4-FFF2-40B4-BE49-F238E27FC236}">
                    <a16:creationId xmlns:a16="http://schemas.microsoft.com/office/drawing/2014/main" id="{0CAE1770-6662-442A-B407-2FA21A866E5F}"/>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0" name="Diamond 99">
                <a:extLst>
                  <a:ext uri="{FF2B5EF4-FFF2-40B4-BE49-F238E27FC236}">
                    <a16:creationId xmlns:a16="http://schemas.microsoft.com/office/drawing/2014/main" id="{A0F01015-CEA3-4643-8FF4-E2A2AD1177F3}"/>
                  </a:ext>
                </a:extLst>
              </p:cNvPr>
              <p:cNvSpPr/>
              <p:nvPr/>
            </p:nvSpPr>
            <p:spPr>
              <a:xfrm>
                <a:off x="260007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nvGrpSpPr>
            <p:cNvPr id="102" name="Group 101">
              <a:extLst>
                <a:ext uri="{FF2B5EF4-FFF2-40B4-BE49-F238E27FC236}">
                  <a16:creationId xmlns:a16="http://schemas.microsoft.com/office/drawing/2014/main" id="{D952C019-4955-4B86-89D8-A38DFDCC3FE4}"/>
                </a:ext>
              </a:extLst>
            </p:cNvPr>
            <p:cNvGrpSpPr/>
            <p:nvPr/>
          </p:nvGrpSpPr>
          <p:grpSpPr>
            <a:xfrm>
              <a:off x="8312979" y="3643923"/>
              <a:ext cx="995665" cy="374715"/>
              <a:chOff x="1926738" y="4318350"/>
              <a:chExt cx="995665" cy="374715"/>
            </a:xfrm>
          </p:grpSpPr>
          <p:sp>
            <p:nvSpPr>
              <p:cNvPr id="103" name="Rectangle: Rounded Corners 102">
                <a:extLst>
                  <a:ext uri="{FF2B5EF4-FFF2-40B4-BE49-F238E27FC236}">
                    <a16:creationId xmlns:a16="http://schemas.microsoft.com/office/drawing/2014/main" id="{282E6976-5E30-4F15-86F8-C54318572E9D}"/>
                  </a:ext>
                </a:extLst>
              </p:cNvPr>
              <p:cNvSpPr/>
              <p:nvPr/>
            </p:nvSpPr>
            <p:spPr>
              <a:xfrm>
                <a:off x="1926738" y="4318350"/>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04" name="Diamond 103">
                <a:extLst>
                  <a:ext uri="{FF2B5EF4-FFF2-40B4-BE49-F238E27FC236}">
                    <a16:creationId xmlns:a16="http://schemas.microsoft.com/office/drawing/2014/main" id="{EFBC3FE2-5A26-4742-B3DB-CE3F4013CD3B}"/>
                  </a:ext>
                </a:extLst>
              </p:cNvPr>
              <p:cNvSpPr/>
              <p:nvPr/>
            </p:nvSpPr>
            <p:spPr>
              <a:xfrm>
                <a:off x="2606905" y="4367858"/>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sp>
          <p:nvSpPr>
            <p:cNvPr id="106" name="Rectangle: Rounded Corners 105">
              <a:extLst>
                <a:ext uri="{FF2B5EF4-FFF2-40B4-BE49-F238E27FC236}">
                  <a16:creationId xmlns:a16="http://schemas.microsoft.com/office/drawing/2014/main" id="{E4D92D40-90E4-4DDD-9ADB-AA6479A4493B}"/>
                </a:ext>
              </a:extLst>
            </p:cNvPr>
            <p:cNvSpPr/>
            <p:nvPr/>
          </p:nvSpPr>
          <p:spPr>
            <a:xfrm>
              <a:off x="9600160" y="3643922"/>
              <a:ext cx="995665" cy="3747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Activity</a:t>
              </a:r>
            </a:p>
          </p:txBody>
        </p:sp>
        <p:sp>
          <p:nvSpPr>
            <p:cNvPr id="111" name="Oval 110">
              <a:extLst>
                <a:ext uri="{FF2B5EF4-FFF2-40B4-BE49-F238E27FC236}">
                  <a16:creationId xmlns:a16="http://schemas.microsoft.com/office/drawing/2014/main" id="{FE00284F-8E9D-4E3D-A0DA-F4DBEA1D0F91}"/>
                </a:ext>
              </a:extLst>
            </p:cNvPr>
            <p:cNvSpPr/>
            <p:nvPr/>
          </p:nvSpPr>
          <p:spPr>
            <a:xfrm>
              <a:off x="11432458" y="3742015"/>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9A7FB32-64DD-48A4-814C-96A456E89E16}"/>
                </a:ext>
              </a:extLst>
            </p:cNvPr>
            <p:cNvCxnSpPr>
              <a:cxnSpLocks/>
              <a:stCxn id="100" idx="2"/>
              <a:endCxn id="123" idx="2"/>
            </p:cNvCxnSpPr>
            <p:nvPr/>
          </p:nvCxnSpPr>
          <p:spPr>
            <a:xfrm rot="16200000" flipH="1">
              <a:off x="9211688" y="2575783"/>
              <a:ext cx="827425" cy="361411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23" name="Oval 122">
              <a:extLst>
                <a:ext uri="{FF2B5EF4-FFF2-40B4-BE49-F238E27FC236}">
                  <a16:creationId xmlns:a16="http://schemas.microsoft.com/office/drawing/2014/main" id="{E8B7DE2B-B790-48B1-A1DA-0121EDBF3E01}"/>
                </a:ext>
              </a:extLst>
            </p:cNvPr>
            <p:cNvSpPr/>
            <p:nvPr/>
          </p:nvSpPr>
          <p:spPr>
            <a:xfrm>
              <a:off x="11432459" y="4711548"/>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ABBF06A7-6932-4FA1-9B4A-C7C650E1A3A8}"/>
                </a:ext>
              </a:extLst>
            </p:cNvPr>
            <p:cNvCxnSpPr>
              <a:cxnSpLocks/>
              <a:stCxn id="100" idx="3"/>
              <a:endCxn id="103" idx="1"/>
            </p:cNvCxnSpPr>
            <p:nvPr/>
          </p:nvCxnSpPr>
          <p:spPr>
            <a:xfrm>
              <a:off x="7956190" y="3831281"/>
              <a:ext cx="356789"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sp>
          <p:nvSpPr>
            <p:cNvPr id="129" name="Diamond 128">
              <a:extLst>
                <a:ext uri="{FF2B5EF4-FFF2-40B4-BE49-F238E27FC236}">
                  <a16:creationId xmlns:a16="http://schemas.microsoft.com/office/drawing/2014/main" id="{7394365D-FB0D-4F25-8D67-C6753AD42A8A}"/>
                </a:ext>
              </a:extLst>
            </p:cNvPr>
            <p:cNvSpPr/>
            <p:nvPr/>
          </p:nvSpPr>
          <p:spPr>
            <a:xfrm>
              <a:off x="10271812" y="3689173"/>
              <a:ext cx="275698" cy="27569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F25B3486-3D84-4B5B-9E2C-A56D55E5993D}"/>
                </a:ext>
              </a:extLst>
            </p:cNvPr>
            <p:cNvCxnSpPr>
              <a:cxnSpLocks/>
              <a:stCxn id="104" idx="3"/>
              <a:endCxn id="106" idx="1"/>
            </p:cNvCxnSpPr>
            <p:nvPr/>
          </p:nvCxnSpPr>
          <p:spPr>
            <a:xfrm>
              <a:off x="9268844" y="3831280"/>
              <a:ext cx="331316"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a:extLst>
                <a:ext uri="{FF2B5EF4-FFF2-40B4-BE49-F238E27FC236}">
                  <a16:creationId xmlns:a16="http://schemas.microsoft.com/office/drawing/2014/main" id="{6ACFCBAC-AF59-45FA-BB1F-ACFF730DED3F}"/>
                </a:ext>
              </a:extLst>
            </p:cNvPr>
            <p:cNvCxnSpPr>
              <a:cxnSpLocks/>
              <a:stCxn id="129" idx="3"/>
              <a:endCxn id="111" idx="2"/>
            </p:cNvCxnSpPr>
            <p:nvPr/>
          </p:nvCxnSpPr>
          <p:spPr>
            <a:xfrm>
              <a:off x="10547510" y="3827022"/>
              <a:ext cx="884948" cy="0"/>
            </a:xfrm>
            <a:prstGeom prst="straightConnector1">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41" name="Connector: Elbow 140">
              <a:extLst>
                <a:ext uri="{FF2B5EF4-FFF2-40B4-BE49-F238E27FC236}">
                  <a16:creationId xmlns:a16="http://schemas.microsoft.com/office/drawing/2014/main" id="{39A6B3A8-021A-49D3-A975-96B09FCC699F}"/>
                </a:ext>
              </a:extLst>
            </p:cNvPr>
            <p:cNvCxnSpPr>
              <a:cxnSpLocks/>
              <a:stCxn id="129" idx="2"/>
              <a:endCxn id="123" idx="2"/>
            </p:cNvCxnSpPr>
            <p:nvPr/>
          </p:nvCxnSpPr>
          <p:spPr>
            <a:xfrm rot="16200000" flipH="1">
              <a:off x="10505218" y="3869314"/>
              <a:ext cx="831684" cy="1022798"/>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44" name="Connector: Elbow 143">
              <a:extLst>
                <a:ext uri="{FF2B5EF4-FFF2-40B4-BE49-F238E27FC236}">
                  <a16:creationId xmlns:a16="http://schemas.microsoft.com/office/drawing/2014/main" id="{CAE866DE-95F5-4296-AA48-5026DF863AEA}"/>
                </a:ext>
              </a:extLst>
            </p:cNvPr>
            <p:cNvCxnSpPr>
              <a:cxnSpLocks/>
              <a:stCxn id="104" idx="2"/>
              <a:endCxn id="123" idx="2"/>
            </p:cNvCxnSpPr>
            <p:nvPr/>
          </p:nvCxnSpPr>
          <p:spPr>
            <a:xfrm rot="16200000" flipH="1">
              <a:off x="9868014" y="3232110"/>
              <a:ext cx="827426" cy="230146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152" name="Rectangle 151">
              <a:extLst>
                <a:ext uri="{FF2B5EF4-FFF2-40B4-BE49-F238E27FC236}">
                  <a16:creationId xmlns:a16="http://schemas.microsoft.com/office/drawing/2014/main" id="{49E27D63-F47E-46E6-A231-625EA11F6C74}"/>
                </a:ext>
              </a:extLst>
            </p:cNvPr>
            <p:cNvSpPr/>
            <p:nvPr/>
          </p:nvSpPr>
          <p:spPr>
            <a:xfrm>
              <a:off x="9328605" y="4494431"/>
              <a:ext cx="943207" cy="276999"/>
            </a:xfrm>
            <a:prstGeom prst="rect">
              <a:avLst/>
            </a:prstGeom>
          </p:spPr>
          <p:txBody>
            <a:bodyPr wrap="none">
              <a:spAutoFit/>
            </a:bodyPr>
            <a:lstStyle/>
            <a:p>
              <a:r>
                <a:rPr lang="en-US" sz="1200" dirty="0"/>
                <a:t>Any will do.</a:t>
              </a:r>
            </a:p>
          </p:txBody>
        </p:sp>
        <p:sp>
          <p:nvSpPr>
            <p:cNvPr id="153" name="Rectangle 152">
              <a:extLst>
                <a:ext uri="{FF2B5EF4-FFF2-40B4-BE49-F238E27FC236}">
                  <a16:creationId xmlns:a16="http://schemas.microsoft.com/office/drawing/2014/main" id="{F7529302-9D82-4D21-BEBB-54667E7FFAD0}"/>
                </a:ext>
              </a:extLst>
            </p:cNvPr>
            <p:cNvSpPr/>
            <p:nvPr/>
          </p:nvSpPr>
          <p:spPr>
            <a:xfrm>
              <a:off x="10621298" y="3942488"/>
              <a:ext cx="1154675" cy="276999"/>
            </a:xfrm>
            <a:prstGeom prst="rect">
              <a:avLst/>
            </a:prstGeom>
          </p:spPr>
          <p:txBody>
            <a:bodyPr wrap="none">
              <a:spAutoFit/>
            </a:bodyPr>
            <a:lstStyle/>
            <a:p>
              <a:r>
                <a:rPr lang="en-US" sz="1200" dirty="0"/>
                <a:t>None won’t do.</a:t>
              </a:r>
            </a:p>
          </p:txBody>
        </p:sp>
        <p:sp>
          <p:nvSpPr>
            <p:cNvPr id="170" name="TextBox 169">
              <a:extLst>
                <a:ext uri="{FF2B5EF4-FFF2-40B4-BE49-F238E27FC236}">
                  <a16:creationId xmlns:a16="http://schemas.microsoft.com/office/drawing/2014/main" id="{346F9FE3-F5F3-4891-BACB-C43189A015C4}"/>
                </a:ext>
              </a:extLst>
            </p:cNvPr>
            <p:cNvSpPr txBox="1"/>
            <p:nvPr/>
          </p:nvSpPr>
          <p:spPr>
            <a:xfrm>
              <a:off x="6312121" y="3179807"/>
              <a:ext cx="5462478" cy="461665"/>
            </a:xfrm>
            <a:prstGeom prst="rect">
              <a:avLst/>
            </a:prstGeom>
            <a:noFill/>
          </p:spPr>
          <p:txBody>
            <a:bodyPr wrap="square" rtlCol="0">
              <a:spAutoFit/>
            </a:bodyPr>
            <a:lstStyle/>
            <a:p>
              <a:r>
                <a:rPr lang="en-US" sz="2400" dirty="0"/>
                <a:t>Fallback</a:t>
              </a:r>
              <a:r>
                <a:rPr lang="en-US" dirty="0"/>
                <a:t> (First </a:t>
              </a:r>
              <a:r>
                <a:rPr lang="en-US" i="1" dirty="0"/>
                <a:t>solve</a:t>
              </a:r>
              <a:r>
                <a:rPr lang="en-US" dirty="0"/>
                <a:t> ends sequence)</a:t>
              </a:r>
              <a:endParaRPr lang="en-US" sz="2400" dirty="0"/>
            </a:p>
          </p:txBody>
        </p:sp>
      </p:grpSp>
      <p:grpSp>
        <p:nvGrpSpPr>
          <p:cNvPr id="5" name="Group 4">
            <a:extLst>
              <a:ext uri="{FF2B5EF4-FFF2-40B4-BE49-F238E27FC236}">
                <a16:creationId xmlns:a16="http://schemas.microsoft.com/office/drawing/2014/main" id="{D5ACC7CB-5FEE-403B-B0E5-01AE4C6E5EAF}"/>
              </a:ext>
            </a:extLst>
          </p:cNvPr>
          <p:cNvGrpSpPr/>
          <p:nvPr/>
        </p:nvGrpSpPr>
        <p:grpSpPr>
          <a:xfrm>
            <a:off x="7588202" y="1106973"/>
            <a:ext cx="2185156" cy="1411956"/>
            <a:chOff x="7588202" y="1106973"/>
            <a:chExt cx="2185156" cy="1411956"/>
          </a:xfrm>
        </p:grpSpPr>
        <p:sp>
          <p:nvSpPr>
            <p:cNvPr id="105" name="Diamond 104">
              <a:extLst>
                <a:ext uri="{FF2B5EF4-FFF2-40B4-BE49-F238E27FC236}">
                  <a16:creationId xmlns:a16="http://schemas.microsoft.com/office/drawing/2014/main" id="{3E62F9FA-6FFA-4690-9DFC-55A75E27AA48}"/>
                </a:ext>
              </a:extLst>
            </p:cNvPr>
            <p:cNvSpPr/>
            <p:nvPr/>
          </p:nvSpPr>
          <p:spPr>
            <a:xfrm>
              <a:off x="7588202" y="1526694"/>
              <a:ext cx="208730" cy="20873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Rectangle 106">
              <a:extLst>
                <a:ext uri="{FF2B5EF4-FFF2-40B4-BE49-F238E27FC236}">
                  <a16:creationId xmlns:a16="http://schemas.microsoft.com/office/drawing/2014/main" id="{CC335E25-05A1-4454-A7A5-3297E2038F87}"/>
                </a:ext>
              </a:extLst>
            </p:cNvPr>
            <p:cNvSpPr/>
            <p:nvPr/>
          </p:nvSpPr>
          <p:spPr>
            <a:xfrm>
              <a:off x="7784929" y="1863611"/>
              <a:ext cx="1897827" cy="276999"/>
            </a:xfrm>
            <a:prstGeom prst="rect">
              <a:avLst/>
            </a:prstGeom>
          </p:spPr>
          <p:txBody>
            <a:bodyPr wrap="none">
              <a:spAutoFit/>
            </a:bodyPr>
            <a:lstStyle/>
            <a:p>
              <a:r>
                <a:rPr lang="en-US" sz="1200" dirty="0"/>
                <a:t>Workflow ends successfully</a:t>
              </a:r>
            </a:p>
          </p:txBody>
        </p:sp>
        <p:sp>
          <p:nvSpPr>
            <p:cNvPr id="108" name="Oval 107">
              <a:extLst>
                <a:ext uri="{FF2B5EF4-FFF2-40B4-BE49-F238E27FC236}">
                  <a16:creationId xmlns:a16="http://schemas.microsoft.com/office/drawing/2014/main" id="{7A3AFF57-45AC-475F-8046-3E4BDEF911EC}"/>
                </a:ext>
              </a:extLst>
            </p:cNvPr>
            <p:cNvSpPr/>
            <p:nvPr/>
          </p:nvSpPr>
          <p:spPr>
            <a:xfrm>
              <a:off x="7607560" y="1930416"/>
              <a:ext cx="170014" cy="170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8B3EA02-D8BB-4225-8F09-C96CDE89EC43}"/>
                </a:ext>
              </a:extLst>
            </p:cNvPr>
            <p:cNvSpPr/>
            <p:nvPr/>
          </p:nvSpPr>
          <p:spPr>
            <a:xfrm>
              <a:off x="7784929" y="1485292"/>
              <a:ext cx="1988429" cy="276999"/>
            </a:xfrm>
            <a:prstGeom prst="rect">
              <a:avLst/>
            </a:prstGeom>
          </p:spPr>
          <p:txBody>
            <a:bodyPr wrap="none">
              <a:spAutoFit/>
            </a:bodyPr>
            <a:lstStyle/>
            <a:p>
              <a:r>
                <a:rPr lang="en-US" sz="1200" dirty="0"/>
                <a:t>Decision by invoking callback</a:t>
              </a:r>
            </a:p>
          </p:txBody>
        </p:sp>
        <p:sp>
          <p:nvSpPr>
            <p:cNvPr id="113" name="Oval 112">
              <a:extLst>
                <a:ext uri="{FF2B5EF4-FFF2-40B4-BE49-F238E27FC236}">
                  <a16:creationId xmlns:a16="http://schemas.microsoft.com/office/drawing/2014/main" id="{01AA1EB5-200C-4E39-82C1-9D19494643C7}"/>
                </a:ext>
              </a:extLst>
            </p:cNvPr>
            <p:cNvSpPr/>
            <p:nvPr/>
          </p:nvSpPr>
          <p:spPr>
            <a:xfrm>
              <a:off x="7607560" y="2295423"/>
              <a:ext cx="170014" cy="170014"/>
            </a:xfrm>
            <a:prstGeom prst="ellipse">
              <a:avLst/>
            </a:prstGeom>
            <a:solidFill>
              <a:schemeClr val="bg1"/>
            </a:solid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787359E-670D-4CE9-8074-52FBAE3D1A97}"/>
                </a:ext>
              </a:extLst>
            </p:cNvPr>
            <p:cNvSpPr/>
            <p:nvPr/>
          </p:nvSpPr>
          <p:spPr>
            <a:xfrm>
              <a:off x="7784929" y="2241930"/>
              <a:ext cx="1708225" cy="276999"/>
            </a:xfrm>
            <a:prstGeom prst="rect">
              <a:avLst/>
            </a:prstGeom>
          </p:spPr>
          <p:txBody>
            <a:bodyPr wrap="none">
              <a:spAutoFit/>
            </a:bodyPr>
            <a:lstStyle/>
            <a:p>
              <a:r>
                <a:rPr lang="en-US" sz="1200" dirty="0"/>
                <a:t>Workflow ends in failure</a:t>
              </a:r>
            </a:p>
          </p:txBody>
        </p:sp>
        <p:sp>
          <p:nvSpPr>
            <p:cNvPr id="115" name="Oval 114">
              <a:extLst>
                <a:ext uri="{FF2B5EF4-FFF2-40B4-BE49-F238E27FC236}">
                  <a16:creationId xmlns:a16="http://schemas.microsoft.com/office/drawing/2014/main" id="{CABA2F74-EDEC-4771-BC1D-798186F06606}"/>
                </a:ext>
              </a:extLst>
            </p:cNvPr>
            <p:cNvSpPr/>
            <p:nvPr/>
          </p:nvSpPr>
          <p:spPr>
            <a:xfrm>
              <a:off x="7607560" y="1161688"/>
              <a:ext cx="170014" cy="1700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1C492E8B-84F1-4B0C-B2A0-A9EC39CDB471}"/>
                </a:ext>
              </a:extLst>
            </p:cNvPr>
            <p:cNvSpPr/>
            <p:nvPr/>
          </p:nvSpPr>
          <p:spPr>
            <a:xfrm>
              <a:off x="7784929" y="1106973"/>
              <a:ext cx="1175899" cy="276999"/>
            </a:xfrm>
            <a:prstGeom prst="rect">
              <a:avLst/>
            </a:prstGeom>
          </p:spPr>
          <p:txBody>
            <a:bodyPr wrap="none">
              <a:spAutoFit/>
            </a:bodyPr>
            <a:lstStyle/>
            <a:p>
              <a:r>
                <a:rPr lang="en-US" sz="1200" dirty="0"/>
                <a:t>Workflow starts</a:t>
              </a:r>
            </a:p>
          </p:txBody>
        </p:sp>
      </p:grpSp>
    </p:spTree>
    <p:extLst>
      <p:ext uri="{BB962C8B-B14F-4D97-AF65-F5344CB8AC3E}">
        <p14:creationId xmlns:p14="http://schemas.microsoft.com/office/powerpoint/2010/main" val="155656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A5BFF-D8C3-4B48-8415-96497FAFFEF2}"/>
              </a:ext>
            </a:extLst>
          </p:cNvPr>
          <p:cNvSpPr>
            <a:spLocks noGrp="1"/>
          </p:cNvSpPr>
          <p:nvPr>
            <p:ph idx="1"/>
          </p:nvPr>
        </p:nvSpPr>
        <p:spPr/>
        <p:txBody>
          <a:bodyPr/>
          <a:lstStyle/>
          <a:p>
            <a:r>
              <a:rPr lang="en-US" dirty="0"/>
              <a:t>Requestor to Activity</a:t>
            </a:r>
          </a:p>
          <a:p>
            <a:r>
              <a:rPr lang="en-US" dirty="0"/>
              <a:t>Callback is a Decide:</a:t>
            </a:r>
          </a:p>
          <a:p>
            <a:pPr lvl="1"/>
            <a:r>
              <a:rPr lang="en-US" dirty="0"/>
              <a:t>Solved: A decision that solves the activity – </a:t>
            </a:r>
            <a:r>
              <a:rPr lang="en-US" sz="2000" dirty="0">
                <a:latin typeface="Consolas" panose="020B0609020204030204" pitchFamily="49" charset="0"/>
              </a:rPr>
              <a:t>decide(result)</a:t>
            </a:r>
            <a:endParaRPr lang="en-US" dirty="0">
              <a:latin typeface="Consolas" panose="020B0609020204030204" pitchFamily="49" charset="0"/>
            </a:endParaRPr>
          </a:p>
          <a:p>
            <a:pPr lvl="1"/>
            <a:r>
              <a:rPr lang="en-US" dirty="0"/>
              <a:t>Failed: A decision that does not solve the activity – </a:t>
            </a:r>
            <a:r>
              <a:rPr lang="en-US" sz="2000" dirty="0">
                <a:latin typeface="Consolas" panose="020B0609020204030204" pitchFamily="49" charset="0"/>
              </a:rPr>
              <a:t>decide(undefined, '</a:t>
            </a:r>
            <a:r>
              <a:rPr lang="en-US" sz="2000" dirty="0" err="1">
                <a:latin typeface="Consolas" panose="020B0609020204030204" pitchFamily="49" charset="0"/>
              </a:rPr>
              <a:t>wump</a:t>
            </a:r>
            <a:r>
              <a:rPr lang="en-US" sz="2000" dirty="0">
                <a:latin typeface="Consolas" panose="020B0609020204030204" pitchFamily="49" charset="0"/>
              </a:rPr>
              <a:t>')</a:t>
            </a:r>
            <a:endParaRPr lang="en-US" dirty="0"/>
          </a:p>
          <a:p>
            <a:r>
              <a:rPr lang="en-US" dirty="0"/>
              <a:t>Value to Result</a:t>
            </a:r>
          </a:p>
          <a:p>
            <a:r>
              <a:rPr lang="en-US" dirty="0"/>
              <a:t>Reason is Reason</a:t>
            </a:r>
          </a:p>
          <a:p>
            <a:r>
              <a:rPr lang="en-US" dirty="0"/>
              <a:t>Actor’s mailbox is Sequence</a:t>
            </a:r>
          </a:p>
          <a:p>
            <a:r>
              <a:rPr lang="en-US" dirty="0"/>
              <a:t>Actor model’s process is an iframe</a:t>
            </a:r>
          </a:p>
        </p:txBody>
      </p:sp>
    </p:spTree>
    <p:extLst>
      <p:ext uri="{BB962C8B-B14F-4D97-AF65-F5344CB8AC3E}">
        <p14:creationId xmlns:p14="http://schemas.microsoft.com/office/powerpoint/2010/main" val="279825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E538888-58C5-4BA5-B578-F6749CD8C0A4}"/>
              </a:ext>
            </a:extLst>
          </p:cNvPr>
          <p:cNvSpPr/>
          <p:nvPr/>
        </p:nvSpPr>
        <p:spPr>
          <a:xfrm>
            <a:off x="287732" y="388821"/>
            <a:ext cx="5918328" cy="4163048"/>
          </a:xfrm>
          <a:prstGeom prst="roundRect">
            <a:avLst>
              <a:gd name="adj" fmla="val 6367"/>
            </a:avLst>
          </a:prstGeom>
        </p:spPr>
        <p:style>
          <a:lnRef idx="2">
            <a:schemeClr val="dk1"/>
          </a:lnRef>
          <a:fillRef idx="1">
            <a:schemeClr val="lt1"/>
          </a:fillRef>
          <a:effectRef idx="0">
            <a:schemeClr val="dk1"/>
          </a:effectRef>
          <a:fontRef idx="minor">
            <a:schemeClr val="dk1"/>
          </a:fontRef>
        </p:style>
        <p:txBody>
          <a:bodyPr rtlCol="0" anchor="t"/>
          <a:lstStyle/>
          <a:p>
            <a:r>
              <a:rPr lang="en-US" dirty="0"/>
              <a:t>Actor</a:t>
            </a:r>
          </a:p>
        </p:txBody>
      </p:sp>
      <p:sp>
        <p:nvSpPr>
          <p:cNvPr id="5" name="Rectangle 4">
            <a:extLst>
              <a:ext uri="{FF2B5EF4-FFF2-40B4-BE49-F238E27FC236}">
                <a16:creationId xmlns:a16="http://schemas.microsoft.com/office/drawing/2014/main" id="{0D33ACAA-063D-41E8-AA1C-5A7462E1F460}"/>
              </a:ext>
            </a:extLst>
          </p:cNvPr>
          <p:cNvSpPr/>
          <p:nvPr/>
        </p:nvSpPr>
        <p:spPr>
          <a:xfrm>
            <a:off x="416389" y="931028"/>
            <a:ext cx="1792043"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Sequence (Mailbox, FIFO, queue)</a:t>
            </a:r>
          </a:p>
        </p:txBody>
      </p:sp>
      <p:sp>
        <p:nvSpPr>
          <p:cNvPr id="6" name="Rectangle 5">
            <a:extLst>
              <a:ext uri="{FF2B5EF4-FFF2-40B4-BE49-F238E27FC236}">
                <a16:creationId xmlns:a16="http://schemas.microsoft.com/office/drawing/2014/main" id="{5F8ED6B4-7F10-44E5-92E0-01FDAF129E59}"/>
              </a:ext>
            </a:extLst>
          </p:cNvPr>
          <p:cNvSpPr/>
          <p:nvPr/>
        </p:nvSpPr>
        <p:spPr>
          <a:xfrm>
            <a:off x="2330197" y="931028"/>
            <a:ext cx="1563074"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State</a:t>
            </a:r>
          </a:p>
        </p:txBody>
      </p:sp>
      <p:sp>
        <p:nvSpPr>
          <p:cNvPr id="7" name="Rectangle 6">
            <a:extLst>
              <a:ext uri="{FF2B5EF4-FFF2-40B4-BE49-F238E27FC236}">
                <a16:creationId xmlns:a16="http://schemas.microsoft.com/office/drawing/2014/main" id="{F71E73FC-6E92-4592-B5D7-20C1A058E66D}"/>
              </a:ext>
            </a:extLst>
          </p:cNvPr>
          <p:cNvSpPr/>
          <p:nvPr/>
        </p:nvSpPr>
        <p:spPr>
          <a:xfrm>
            <a:off x="4015036" y="931028"/>
            <a:ext cx="2021009" cy="228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Rules</a:t>
            </a:r>
          </a:p>
          <a:p>
            <a:r>
              <a:rPr lang="en-US" sz="1200" dirty="0"/>
              <a:t>If state, mutate sequence</a:t>
            </a:r>
          </a:p>
          <a:p>
            <a:r>
              <a:rPr lang="en-US" sz="1200" dirty="0"/>
              <a:t>“If product shippable, add shipping address form”</a:t>
            </a:r>
          </a:p>
          <a:p>
            <a:r>
              <a:rPr lang="en-US" sz="1200" dirty="0"/>
              <a:t>“If product rated mature, add age verification form”</a:t>
            </a:r>
          </a:p>
        </p:txBody>
      </p:sp>
      <p:sp>
        <p:nvSpPr>
          <p:cNvPr id="8" name="Rectangle 7">
            <a:extLst>
              <a:ext uri="{FF2B5EF4-FFF2-40B4-BE49-F238E27FC236}">
                <a16:creationId xmlns:a16="http://schemas.microsoft.com/office/drawing/2014/main" id="{E285286A-CFFB-4B24-8357-F2BB8A1F90E3}"/>
              </a:ext>
            </a:extLst>
          </p:cNvPr>
          <p:cNvSpPr/>
          <p:nvPr/>
        </p:nvSpPr>
        <p:spPr>
          <a:xfrm>
            <a:off x="416389" y="3282636"/>
            <a:ext cx="4542898" cy="1200329"/>
          </a:xfrm>
          <a:prstGeom prst="rect">
            <a:avLst/>
          </a:prstGeom>
        </p:spPr>
        <p:txBody>
          <a:bodyPr wrap="square">
            <a:spAutoFit/>
          </a:bodyPr>
          <a:lstStyle/>
          <a:p>
            <a:r>
              <a:rPr lang="en-US" b="0" i="0" dirty="0">
                <a:solidFill>
                  <a:srgbClr val="3A4145"/>
                </a:solidFill>
                <a:effectLst/>
                <a:latin typeface="Noto Serif"/>
              </a:rPr>
              <a:t>On message receipt:</a:t>
            </a:r>
          </a:p>
          <a:p>
            <a:pPr>
              <a:buFont typeface="Arial" panose="020B0604020202020204" pitchFamily="34" charset="0"/>
              <a:buChar char="•"/>
            </a:pPr>
            <a:r>
              <a:rPr lang="en-US" b="0" i="0" dirty="0">
                <a:solidFill>
                  <a:srgbClr val="3A4145"/>
                </a:solidFill>
                <a:effectLst/>
                <a:latin typeface="Noto Serif"/>
              </a:rPr>
              <a:t> Create more actors</a:t>
            </a:r>
          </a:p>
          <a:p>
            <a:pPr>
              <a:buFont typeface="Arial" panose="020B0604020202020204" pitchFamily="34" charset="0"/>
              <a:buChar char="•"/>
            </a:pPr>
            <a:r>
              <a:rPr lang="en-US" b="0" i="0" dirty="0">
                <a:solidFill>
                  <a:srgbClr val="3A4145"/>
                </a:solidFill>
                <a:effectLst/>
                <a:latin typeface="Noto Serif"/>
              </a:rPr>
              <a:t> Send messages to other actors</a:t>
            </a:r>
          </a:p>
          <a:p>
            <a:pPr>
              <a:buFont typeface="Arial" panose="020B0604020202020204" pitchFamily="34" charset="0"/>
              <a:buChar char="•"/>
            </a:pPr>
            <a:r>
              <a:rPr lang="en-US" b="0" i="0" dirty="0">
                <a:solidFill>
                  <a:srgbClr val="3A4145"/>
                </a:solidFill>
                <a:effectLst/>
                <a:latin typeface="Noto Serif"/>
              </a:rPr>
              <a:t> Designate what to do with the next message</a:t>
            </a:r>
          </a:p>
        </p:txBody>
      </p:sp>
      <p:sp>
        <p:nvSpPr>
          <p:cNvPr id="13" name="TextBox 12">
            <a:extLst>
              <a:ext uri="{FF2B5EF4-FFF2-40B4-BE49-F238E27FC236}">
                <a16:creationId xmlns:a16="http://schemas.microsoft.com/office/drawing/2014/main" id="{7E62EBCE-C087-4EE3-84A2-0340B41D26B9}"/>
              </a:ext>
            </a:extLst>
          </p:cNvPr>
          <p:cNvSpPr txBox="1"/>
          <p:nvPr/>
        </p:nvSpPr>
        <p:spPr>
          <a:xfrm>
            <a:off x="8050395" y="1385740"/>
            <a:ext cx="4030054" cy="2031325"/>
          </a:xfrm>
          <a:prstGeom prst="rect">
            <a:avLst/>
          </a:prstGeom>
          <a:noFill/>
        </p:spPr>
        <p:txBody>
          <a:bodyPr wrap="square" rtlCol="0">
            <a:spAutoFit/>
          </a:bodyPr>
          <a:lstStyle/>
          <a:p>
            <a:r>
              <a:rPr lang="en-US" dirty="0"/>
              <a:t>Let’s imagine we have an actor that behaves like a calculator and that its initial state is simply the number 0. When this actor receives the add(1) message, instead of mutating its original state, it designates that for the next message it receives, the state will be 1.</a:t>
            </a:r>
          </a:p>
        </p:txBody>
      </p:sp>
      <p:sp>
        <p:nvSpPr>
          <p:cNvPr id="14" name="Rectangle 13">
            <a:extLst>
              <a:ext uri="{FF2B5EF4-FFF2-40B4-BE49-F238E27FC236}">
                <a16:creationId xmlns:a16="http://schemas.microsoft.com/office/drawing/2014/main" id="{AAC6BD64-B5AE-4278-A2B6-6A1178C5DD34}"/>
              </a:ext>
            </a:extLst>
          </p:cNvPr>
          <p:cNvSpPr/>
          <p:nvPr/>
        </p:nvSpPr>
        <p:spPr>
          <a:xfrm>
            <a:off x="5414128" y="5025282"/>
            <a:ext cx="6096000" cy="1200329"/>
          </a:xfrm>
          <a:prstGeom prst="rect">
            <a:avLst/>
          </a:prstGeom>
        </p:spPr>
        <p:txBody>
          <a:bodyPr>
            <a:spAutoFit/>
          </a:bodyPr>
          <a:lstStyle/>
          <a:p>
            <a:r>
              <a:rPr lang="en-US" b="0" i="0" dirty="0">
                <a:solidFill>
                  <a:srgbClr val="3A4145"/>
                </a:solidFill>
                <a:effectLst/>
                <a:latin typeface="Noto Serif"/>
              </a:rPr>
              <a:t>simply letting it crash, but make this critical code be supervised by someone whose only responsibility is to know what to do when this crash happens (like resetting this unit of code to a stable state), and what makes it all possible is the actor model.</a:t>
            </a:r>
            <a:endParaRPr lang="en-US" dirty="0"/>
          </a:p>
        </p:txBody>
      </p:sp>
      <p:sp>
        <p:nvSpPr>
          <p:cNvPr id="15" name="Rectangle 14">
            <a:extLst>
              <a:ext uri="{FF2B5EF4-FFF2-40B4-BE49-F238E27FC236}">
                <a16:creationId xmlns:a16="http://schemas.microsoft.com/office/drawing/2014/main" id="{DB3152E5-EBB2-4AD8-9EFD-DEAA60D50C9C}"/>
              </a:ext>
            </a:extLst>
          </p:cNvPr>
          <p:cNvSpPr/>
          <p:nvPr/>
        </p:nvSpPr>
        <p:spPr>
          <a:xfrm>
            <a:off x="1092143" y="457615"/>
            <a:ext cx="4596933" cy="35309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tx1"/>
                </a:solidFill>
              </a:rPr>
              <a:t>View</a:t>
            </a:r>
          </a:p>
        </p:txBody>
      </p:sp>
      <p:sp>
        <p:nvSpPr>
          <p:cNvPr id="16" name="Arrow: U-Turn 15">
            <a:extLst>
              <a:ext uri="{FF2B5EF4-FFF2-40B4-BE49-F238E27FC236}">
                <a16:creationId xmlns:a16="http://schemas.microsoft.com/office/drawing/2014/main" id="{C693310C-AF41-4CC9-976E-454E5F0513C7}"/>
              </a:ext>
            </a:extLst>
          </p:cNvPr>
          <p:cNvSpPr/>
          <p:nvPr/>
        </p:nvSpPr>
        <p:spPr>
          <a:xfrm rot="5400000">
            <a:off x="5385194" y="506706"/>
            <a:ext cx="253340" cy="250726"/>
          </a:xfrm>
          <a:prstGeom prst="uturn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36456A14-AD73-4154-91C3-FE1B54940B17}"/>
              </a:ext>
            </a:extLst>
          </p:cNvPr>
          <p:cNvCxnSpPr/>
          <p:nvPr/>
        </p:nvCxnSpPr>
        <p:spPr>
          <a:xfrm>
            <a:off x="1673258" y="505399"/>
            <a:ext cx="0" cy="25334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13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5A3F-186B-4925-87F4-D78AD6038889}"/>
              </a:ext>
            </a:extLst>
          </p:cNvPr>
          <p:cNvSpPr>
            <a:spLocks noGrp="1"/>
          </p:cNvSpPr>
          <p:nvPr>
            <p:ph type="title"/>
          </p:nvPr>
        </p:nvSpPr>
        <p:spPr/>
        <p:txBody>
          <a:bodyPr/>
          <a:lstStyle/>
          <a:p>
            <a:r>
              <a:rPr lang="en-US" dirty="0"/>
              <a:t>TODOs</a:t>
            </a:r>
          </a:p>
        </p:txBody>
      </p:sp>
      <p:sp>
        <p:nvSpPr>
          <p:cNvPr id="3" name="Content Placeholder 2">
            <a:extLst>
              <a:ext uri="{FF2B5EF4-FFF2-40B4-BE49-F238E27FC236}">
                <a16:creationId xmlns:a16="http://schemas.microsoft.com/office/drawing/2014/main" id="{8493DC87-B7F5-4863-A066-16E5DFA6AB00}"/>
              </a:ext>
            </a:extLst>
          </p:cNvPr>
          <p:cNvSpPr>
            <a:spLocks noGrp="1"/>
          </p:cNvSpPr>
          <p:nvPr>
            <p:ph idx="1"/>
          </p:nvPr>
        </p:nvSpPr>
        <p:spPr/>
        <p:txBody>
          <a:bodyPr/>
          <a:lstStyle/>
          <a:p>
            <a:r>
              <a:rPr lang="en-US" dirty="0" err="1"/>
              <a:t>Websockets</a:t>
            </a:r>
            <a:r>
              <a:rPr lang="en-US" dirty="0"/>
              <a:t> to allow main.js to receive messages from the server</a:t>
            </a:r>
            <a:br>
              <a:rPr lang="en-US" dirty="0"/>
            </a:br>
            <a:r>
              <a:rPr lang="en-US" sz="2000" dirty="0">
                <a:hlinkClick r:id="rId2"/>
              </a:rPr>
              <a:t>https://www.ably.io/blog/websockets-vs-long-polling/</a:t>
            </a:r>
            <a:endParaRPr lang="en-US" sz="2000" dirty="0"/>
          </a:p>
          <a:p>
            <a:r>
              <a:rPr lang="en-US" dirty="0"/>
              <a:t>Docker</a:t>
            </a:r>
          </a:p>
          <a:p>
            <a:r>
              <a:rPr lang="en-US" dirty="0"/>
              <a:t>Kubernetes</a:t>
            </a:r>
          </a:p>
          <a:p>
            <a:r>
              <a:rPr lang="en-US" sz="1400" dirty="0"/>
              <a:t>Watch on Rules Engines </a:t>
            </a:r>
            <a:r>
              <a:rPr lang="en-US" sz="1800" dirty="0">
                <a:hlinkClick r:id="rId3"/>
              </a:rPr>
              <a:t>https://www.youtube.com/watch?v=MAY4TvGUkZQ</a:t>
            </a:r>
            <a:endParaRPr lang="en-US" sz="1800" dirty="0"/>
          </a:p>
        </p:txBody>
      </p:sp>
    </p:spTree>
    <p:extLst>
      <p:ext uri="{BB962C8B-B14F-4D97-AF65-F5344CB8AC3E}">
        <p14:creationId xmlns:p14="http://schemas.microsoft.com/office/powerpoint/2010/main" val="229582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1AFC6-D1BB-47C2-B733-018D9E4086AB}"/>
              </a:ext>
            </a:extLst>
          </p:cNvPr>
          <p:cNvPicPr>
            <a:picLocks noChangeAspect="1"/>
          </p:cNvPicPr>
          <p:nvPr/>
        </p:nvPicPr>
        <p:blipFill>
          <a:blip r:embed="rId2"/>
          <a:stretch>
            <a:fillRect/>
          </a:stretch>
        </p:blipFill>
        <p:spPr>
          <a:xfrm>
            <a:off x="0" y="359438"/>
            <a:ext cx="12192000" cy="6102363"/>
          </a:xfrm>
          <a:prstGeom prst="rect">
            <a:avLst/>
          </a:prstGeom>
        </p:spPr>
      </p:pic>
      <p:sp>
        <p:nvSpPr>
          <p:cNvPr id="5" name="Arrow: Bent 4">
            <a:extLst>
              <a:ext uri="{FF2B5EF4-FFF2-40B4-BE49-F238E27FC236}">
                <a16:creationId xmlns:a16="http://schemas.microsoft.com/office/drawing/2014/main" id="{1FE94B99-3CF1-41CF-B9F2-10E6D43848FA}"/>
              </a:ext>
            </a:extLst>
          </p:cNvPr>
          <p:cNvSpPr/>
          <p:nvPr/>
        </p:nvSpPr>
        <p:spPr>
          <a:xfrm rot="16200000" flipH="1">
            <a:off x="566044" y="1790662"/>
            <a:ext cx="3001570" cy="3728302"/>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Down 5">
            <a:extLst>
              <a:ext uri="{FF2B5EF4-FFF2-40B4-BE49-F238E27FC236}">
                <a16:creationId xmlns:a16="http://schemas.microsoft.com/office/drawing/2014/main" id="{9434629E-B008-4291-BADD-3CB46D42DBA9}"/>
              </a:ext>
            </a:extLst>
          </p:cNvPr>
          <p:cNvSpPr/>
          <p:nvPr/>
        </p:nvSpPr>
        <p:spPr>
          <a:xfrm rot="16200000">
            <a:off x="2493390" y="5665509"/>
            <a:ext cx="490194" cy="428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EA93F86-4A2B-4E1F-8DB2-13569B21AB74}"/>
              </a:ext>
            </a:extLst>
          </p:cNvPr>
          <p:cNvSpPr/>
          <p:nvPr/>
        </p:nvSpPr>
        <p:spPr>
          <a:xfrm rot="16200000">
            <a:off x="9365137" y="5320251"/>
            <a:ext cx="490194" cy="934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Bent 7">
            <a:extLst>
              <a:ext uri="{FF2B5EF4-FFF2-40B4-BE49-F238E27FC236}">
                <a16:creationId xmlns:a16="http://schemas.microsoft.com/office/drawing/2014/main" id="{BCF05EBF-3344-429F-8C43-3ADC0AB95A59}"/>
              </a:ext>
            </a:extLst>
          </p:cNvPr>
          <p:cNvSpPr/>
          <p:nvPr/>
        </p:nvSpPr>
        <p:spPr>
          <a:xfrm flipH="1">
            <a:off x="8578392" y="2455682"/>
            <a:ext cx="3305234" cy="2638679"/>
          </a:xfrm>
          <a:prstGeom prst="bentArrow">
            <a:avLst>
              <a:gd name="adj1" fmla="val 9010"/>
              <a:gd name="adj2" fmla="val 9593"/>
              <a:gd name="adj3" fmla="val 851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CA64E1F-14A1-451C-BDBF-B88A40223A9B}"/>
              </a:ext>
            </a:extLst>
          </p:cNvPr>
          <p:cNvSpPr txBox="1"/>
          <p:nvPr/>
        </p:nvSpPr>
        <p:spPr>
          <a:xfrm>
            <a:off x="9195985" y="5016976"/>
            <a:ext cx="828497" cy="369332"/>
          </a:xfrm>
          <a:prstGeom prst="rect">
            <a:avLst/>
          </a:prstGeom>
          <a:noFill/>
        </p:spPr>
        <p:txBody>
          <a:bodyPr wrap="none" rtlCol="0">
            <a:spAutoFit/>
          </a:bodyPr>
          <a:lstStyle/>
          <a:p>
            <a:r>
              <a:rPr lang="en-US" dirty="0"/>
              <a:t>Reflow</a:t>
            </a:r>
          </a:p>
        </p:txBody>
      </p:sp>
      <p:sp>
        <p:nvSpPr>
          <p:cNvPr id="10" name="TextBox 9">
            <a:extLst>
              <a:ext uri="{FF2B5EF4-FFF2-40B4-BE49-F238E27FC236}">
                <a16:creationId xmlns:a16="http://schemas.microsoft.com/office/drawing/2014/main" id="{3BACD4C4-AA99-4A71-9101-E89121B97A08}"/>
              </a:ext>
            </a:extLst>
          </p:cNvPr>
          <p:cNvSpPr txBox="1"/>
          <p:nvPr/>
        </p:nvSpPr>
        <p:spPr>
          <a:xfrm>
            <a:off x="10170886" y="4526079"/>
            <a:ext cx="1110753" cy="307777"/>
          </a:xfrm>
          <a:prstGeom prst="rect">
            <a:avLst/>
          </a:prstGeom>
          <a:solidFill>
            <a:schemeClr val="bg1"/>
          </a:solidFill>
        </p:spPr>
        <p:txBody>
          <a:bodyPr wrap="none" rtlCol="0">
            <a:spAutoFit/>
          </a:bodyPr>
          <a:lstStyle/>
          <a:p>
            <a:r>
              <a:rPr lang="en-US" sz="1400" dirty="0"/>
              <a:t>Control Flow</a:t>
            </a:r>
          </a:p>
        </p:txBody>
      </p:sp>
      <p:sp>
        <p:nvSpPr>
          <p:cNvPr id="11" name="TextBox 10">
            <a:extLst>
              <a:ext uri="{FF2B5EF4-FFF2-40B4-BE49-F238E27FC236}">
                <a16:creationId xmlns:a16="http://schemas.microsoft.com/office/drawing/2014/main" id="{6D423E12-0415-4751-99D0-410A1BF9A6CB}"/>
              </a:ext>
            </a:extLst>
          </p:cNvPr>
          <p:cNvSpPr txBox="1"/>
          <p:nvPr/>
        </p:nvSpPr>
        <p:spPr>
          <a:xfrm>
            <a:off x="878405" y="3290768"/>
            <a:ext cx="1352422" cy="369332"/>
          </a:xfrm>
          <a:prstGeom prst="rect">
            <a:avLst/>
          </a:prstGeom>
          <a:noFill/>
        </p:spPr>
        <p:txBody>
          <a:bodyPr wrap="none" rtlCol="0">
            <a:spAutoFit/>
          </a:bodyPr>
          <a:lstStyle/>
          <a:p>
            <a:r>
              <a:rPr lang="en-US" dirty="0" err="1"/>
              <a:t>StateUpdate</a:t>
            </a:r>
            <a:endParaRPr lang="en-US" dirty="0"/>
          </a:p>
        </p:txBody>
      </p:sp>
    </p:spTree>
    <p:extLst>
      <p:ext uri="{BB962C8B-B14F-4D97-AF65-F5344CB8AC3E}">
        <p14:creationId xmlns:p14="http://schemas.microsoft.com/office/powerpoint/2010/main" val="61969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7811</TotalTime>
  <Words>515</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Noto Serif</vt:lpstr>
      <vt:lpstr>Office Theme</vt:lpstr>
      <vt:lpstr>Parseq</vt:lpstr>
      <vt:lpstr>Parseq</vt:lpstr>
      <vt:lpstr>Problem: right-to-left evaluation unreadable programs</vt:lpstr>
      <vt:lpstr>PowerPoint Presentation</vt:lpstr>
      <vt:lpstr>PowerPoint Presentation</vt:lpstr>
      <vt:lpstr>PowerPoint Presentation</vt:lpstr>
      <vt:lpstr>TODOs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Parseq</dc:title>
  <dc:creator>Carlos Quesada</dc:creator>
  <cp:lastModifiedBy>Carlos Quesada</cp:lastModifiedBy>
  <cp:revision>14</cp:revision>
  <dcterms:created xsi:type="dcterms:W3CDTF">2019-11-01T04:34:23Z</dcterms:created>
  <dcterms:modified xsi:type="dcterms:W3CDTF">2019-11-15T21:20:16Z</dcterms:modified>
</cp:coreProperties>
</file>