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07" r:id="rId5"/>
  </p:sldMasterIdLst>
  <p:notesMasterIdLst>
    <p:notesMasterId r:id="rId29"/>
  </p:notesMasterIdLst>
  <p:handoutMasterIdLst>
    <p:handoutMasterId r:id="rId30"/>
  </p:handoutMasterIdLst>
  <p:sldIdLst>
    <p:sldId id="630" r:id="rId6"/>
    <p:sldId id="299" r:id="rId7"/>
    <p:sldId id="629" r:id="rId8"/>
    <p:sldId id="631" r:id="rId9"/>
    <p:sldId id="364" r:id="rId10"/>
    <p:sldId id="338" r:id="rId11"/>
    <p:sldId id="329" r:id="rId12"/>
    <p:sldId id="331" r:id="rId13"/>
    <p:sldId id="347" r:id="rId14"/>
    <p:sldId id="340" r:id="rId15"/>
    <p:sldId id="344" r:id="rId16"/>
    <p:sldId id="328" r:id="rId17"/>
    <p:sldId id="312" r:id="rId18"/>
    <p:sldId id="300" r:id="rId19"/>
    <p:sldId id="301" r:id="rId20"/>
    <p:sldId id="336" r:id="rId21"/>
    <p:sldId id="333" r:id="rId22"/>
    <p:sldId id="335" r:id="rId23"/>
    <p:sldId id="313" r:id="rId24"/>
    <p:sldId id="321" r:id="rId25"/>
    <p:sldId id="322" r:id="rId26"/>
    <p:sldId id="323" r:id="rId27"/>
    <p:sldId id="305" r:id="rId28"/>
  </p:sldIdLst>
  <p:sldSz cx="9144000" cy="6858000" type="screen4x3"/>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xwell, Katherine [USA]" initials="MK[" lastIdx="1" clrIdx="0"/>
  <p:cmAuthor id="1" name="Jai Singhal" initials="JS" lastIdx="1" clrIdx="1"/>
  <p:cmAuthor id="2" name="Edsson Acevedo" initials="EA"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324C"/>
    <a:srgbClr val="772432"/>
    <a:srgbClr val="B2541A"/>
    <a:srgbClr val="0083BE"/>
    <a:srgbClr val="557630"/>
    <a:srgbClr val="003F72"/>
    <a:srgbClr val="EBB700"/>
    <a:srgbClr val="5E9CAE"/>
    <a:srgbClr val="C9CAC8"/>
    <a:srgbClr val="8996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6357" autoAdjust="0"/>
  </p:normalViewPr>
  <p:slideViewPr>
    <p:cSldViewPr snapToGrid="0" snapToObjects="1">
      <p:cViewPr varScale="1">
        <p:scale>
          <a:sx n="105" d="100"/>
          <a:sy n="105" d="100"/>
        </p:scale>
        <p:origin x="804" y="72"/>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4A682B-60B7-244F-AF8C-16AA5F067F6C}" type="datetimeFigureOut">
              <a:rPr lang="en-US" smtClean="0"/>
              <a:pPr/>
              <a:t>9/3/2019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285591-F2ED-7B4B-AAEB-54F8DF9914E5}" type="slidenum">
              <a:rPr lang="en-US" smtClean="0"/>
              <a:pPr/>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0177D-0B34-354A-A985-A7708375935C}" type="datetimeFigureOut">
              <a:rPr lang="en-US" smtClean="0"/>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D3E557-29CA-2942-B5B0-BBAE067F5736}" type="slidenum">
              <a:rPr lang="en-US" smtClean="0"/>
              <a:pPr/>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3:notes"/>
          <p:cNvSpPr>
            <a:spLocks noGrp="1" noRot="1" noChangeAspect="1"/>
          </p:cNvSpPr>
          <p:nvPr>
            <p:ph type="sldImg" idx="2"/>
          </p:nvPr>
        </p:nvSpPr>
        <p:spPr>
          <a:xfrm>
            <a:off x="1428750" y="1111250"/>
            <a:ext cx="4000500" cy="30003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13:notes"/>
          <p:cNvSpPr txBox="1">
            <a:spLocks noGrp="1"/>
          </p:cNvSpPr>
          <p:nvPr>
            <p:ph type="body" idx="1"/>
          </p:nvPr>
        </p:nvSpPr>
        <p:spPr>
          <a:xfrm>
            <a:off x="685800" y="4279077"/>
            <a:ext cx="5486400" cy="3501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Scrum is an Agile framework that emphasizes a Team based collaborative structure in order to facilitate the shared completion of business goals</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Scrum operates on fixed length iterations, called sprints, and uses specific </a:t>
            </a:r>
            <a:r>
              <a:rPr lang="en-US" sz="1200" b="1" i="0" u="none" strike="noStrike" cap="none" dirty="0">
                <a:solidFill>
                  <a:schemeClr val="dk1"/>
                </a:solidFill>
                <a:latin typeface="Calibri"/>
                <a:ea typeface="Calibri"/>
                <a:cs typeface="Calibri"/>
                <a:sym typeface="Calibri"/>
              </a:rPr>
              <a:t>roles</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chemeClr val="dk1"/>
                </a:solidFill>
                <a:latin typeface="Calibri"/>
                <a:ea typeface="Calibri"/>
                <a:cs typeface="Calibri"/>
                <a:sym typeface="Calibri"/>
              </a:rPr>
              <a:t>ceremonies</a:t>
            </a:r>
            <a:r>
              <a:rPr lang="en-US" sz="1200" b="0" i="0" u="none" strike="noStrike" cap="none" dirty="0">
                <a:solidFill>
                  <a:schemeClr val="dk1"/>
                </a:solidFill>
                <a:latin typeface="Calibri"/>
                <a:ea typeface="Calibri"/>
                <a:cs typeface="Calibri"/>
                <a:sym typeface="Calibri"/>
              </a:rPr>
              <a:t>, and </a:t>
            </a:r>
            <a:r>
              <a:rPr lang="en-US" sz="1200" b="1" i="0" u="none" strike="noStrike" cap="none" dirty="0">
                <a:solidFill>
                  <a:schemeClr val="dk1"/>
                </a:solidFill>
                <a:latin typeface="Calibri"/>
                <a:ea typeface="Calibri"/>
                <a:cs typeface="Calibri"/>
                <a:sym typeface="Calibri"/>
              </a:rPr>
              <a:t>artifacts</a:t>
            </a:r>
            <a:r>
              <a:rPr lang="en-US" sz="1200" b="0" i="0" u="none" strike="noStrike" cap="none" dirty="0">
                <a:solidFill>
                  <a:schemeClr val="dk1"/>
                </a:solidFill>
                <a:latin typeface="Calibri"/>
                <a:ea typeface="Calibri"/>
                <a:cs typeface="Calibri"/>
                <a:sym typeface="Calibri"/>
              </a:rPr>
              <a:t> to ensure a product increment is produced every sprint cycle</a:t>
            </a:r>
          </a:p>
          <a:p>
            <a:pPr marL="0" marR="0" lvl="0" indent="0" algn="l" rtl="0">
              <a:spcBef>
                <a:spcPts val="0"/>
              </a:spcBef>
              <a:spcAft>
                <a:spcPts val="0"/>
              </a:spcAft>
              <a:buClr>
                <a:schemeClr val="dk1"/>
              </a:buClr>
              <a:buSzPts val="1200"/>
              <a:buFont typeface="Calibri"/>
              <a:buNone/>
            </a:pPr>
            <a:endParaRPr lang="en-US" dirty="0">
              <a:solidFill>
                <a:schemeClr val="dk1"/>
              </a:solidFill>
              <a:latin typeface="Calibri"/>
              <a:cs typeface="Calibri"/>
              <a:sym typeface="Calibri"/>
            </a:endParaRPr>
          </a:p>
          <a:p>
            <a:pPr marL="0" marR="0" lvl="0" indent="0" algn="l" rtl="0">
              <a:spcBef>
                <a:spcPts val="0"/>
              </a:spcBef>
              <a:spcAft>
                <a:spcPts val="0"/>
              </a:spcAft>
              <a:buClr>
                <a:schemeClr val="dk1"/>
              </a:buClr>
              <a:buSzPts val="1200"/>
              <a:buFont typeface="Calibri"/>
              <a:buNone/>
            </a:pPr>
            <a:r>
              <a:rPr lang="en-US" dirty="0">
                <a:solidFill>
                  <a:schemeClr val="dk1"/>
                </a:solidFill>
                <a:latin typeface="Calibri"/>
                <a:cs typeface="Calibri"/>
                <a:sym typeface="Calibri"/>
              </a:rPr>
              <a:t>It’s okay if this looks overwhelming. It will make more sense at the end of today.</a:t>
            </a:r>
            <a:endParaRPr dirty="0"/>
          </a:p>
        </p:txBody>
      </p:sp>
      <p:sp>
        <p:nvSpPr>
          <p:cNvPr id="362" name="Google Shape;362;p13:notes"/>
          <p:cNvSpPr txBox="1">
            <a:spLocks noGrp="1"/>
          </p:cNvSpPr>
          <p:nvPr>
            <p:ph type="sldNum" idx="12"/>
          </p:nvPr>
        </p:nvSpPr>
        <p:spPr>
          <a:xfrm>
            <a:off x="3884613" y="8445466"/>
            <a:ext cx="2971800" cy="446123"/>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A3160-091A-4F8E-BBED-7D43A7D8EE65}" type="slidenum">
              <a:rPr lang="en-US" smtClean="0"/>
              <a:pPr/>
              <a:t>6</a:t>
            </a:fld>
            <a:endParaRPr lang="en-US"/>
          </a:p>
        </p:txBody>
      </p:sp>
    </p:spTree>
    <p:extLst>
      <p:ext uri="{BB962C8B-B14F-4D97-AF65-F5344CB8AC3E}">
        <p14:creationId xmlns:p14="http://schemas.microsoft.com/office/powerpoint/2010/main" val="316209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A3160-091A-4F8E-BBED-7D43A7D8EE65}" type="slidenum">
              <a:rPr lang="en-US" smtClean="0"/>
              <a:pPr/>
              <a:t>17</a:t>
            </a:fld>
            <a:endParaRPr lang="en-US" dirty="0"/>
          </a:p>
        </p:txBody>
      </p:sp>
    </p:spTree>
    <p:extLst>
      <p:ext uri="{BB962C8B-B14F-4D97-AF65-F5344CB8AC3E}">
        <p14:creationId xmlns:p14="http://schemas.microsoft.com/office/powerpoint/2010/main" val="274928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A3160-091A-4F8E-BBED-7D43A7D8EE65}" type="slidenum">
              <a:rPr lang="en-US" smtClean="0"/>
              <a:t>19</a:t>
            </a:fld>
            <a:endParaRPr lang="en-US"/>
          </a:p>
        </p:txBody>
      </p:sp>
    </p:spTree>
    <p:extLst>
      <p:ext uri="{BB962C8B-B14F-4D97-AF65-F5344CB8AC3E}">
        <p14:creationId xmlns:p14="http://schemas.microsoft.com/office/powerpoint/2010/main" val="3686958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11"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12" name="EPMO Icon" descr="Enterprise Program Management Office icon"/>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55375" y="836624"/>
            <a:ext cx="1106424" cy="1106424"/>
          </a:xfrm>
          <a:prstGeom prst="rect">
            <a:avLst/>
          </a:prstGeom>
        </p:spPr>
      </p:pic>
      <p:pic>
        <p:nvPicPr>
          <p:cNvPr id="13" name="VA logo" descr="Logo and Seal for U.S. Department of Veterans Affairs, Office of Information and Technology, Enterprise Program Management Office."/>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465678" y="5625432"/>
            <a:ext cx="3374136" cy="790170"/>
          </a:xfrm>
          <a:prstGeom prst="rect">
            <a:avLst/>
          </a:prstGeom>
        </p:spPr>
      </p:pic>
      <p:sp>
        <p:nvSpPr>
          <p:cNvPr id="16" name="Presentation Title"/>
          <p:cNvSpPr>
            <a:spLocks noGrp="1"/>
          </p:cNvSpPr>
          <p:nvPr>
            <p:ph type="title" hasCustomPrompt="1"/>
          </p:nvPr>
        </p:nvSpPr>
        <p:spPr>
          <a:xfrm>
            <a:off x="2174240" y="1193195"/>
            <a:ext cx="4355045" cy="858806"/>
          </a:xfrm>
        </p:spPr>
        <p:txBody>
          <a:bodyPr anchor="t">
            <a:noAutofit/>
          </a:bodyPr>
          <a:lstStyle>
            <a:lvl1pPr>
              <a:defRPr sz="3000" cap="all" baseline="0">
                <a:solidFill>
                  <a:srgbClr val="175594"/>
                </a:solidFill>
              </a:defRPr>
            </a:lvl1pPr>
          </a:lstStyle>
          <a:p>
            <a:r>
              <a:rPr lang="en-US" dirty="0"/>
              <a:t>Presentation Title</a:t>
            </a:r>
          </a:p>
        </p:txBody>
      </p:sp>
      <p:sp>
        <p:nvSpPr>
          <p:cNvPr id="7" name="Name of Presenter"/>
          <p:cNvSpPr>
            <a:spLocks noGrp="1"/>
          </p:cNvSpPr>
          <p:nvPr>
            <p:ph type="body" sz="quarter" idx="10" hasCustomPrompt="1"/>
          </p:nvPr>
        </p:nvSpPr>
        <p:spPr>
          <a:xfrm>
            <a:off x="2174875" y="2093070"/>
            <a:ext cx="4354513" cy="374904"/>
          </a:xfrm>
        </p:spPr>
        <p:txBody>
          <a:bodyPr>
            <a:noAutofit/>
          </a:bodyPr>
          <a:lstStyle>
            <a:lvl1pPr marL="0" indent="0">
              <a:buNone/>
              <a:defRPr sz="2200" b="1"/>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Presenter</a:t>
            </a:r>
          </a:p>
        </p:txBody>
      </p:sp>
      <p:sp>
        <p:nvSpPr>
          <p:cNvPr id="18" name="Title of Presenter"/>
          <p:cNvSpPr>
            <a:spLocks noGrp="1"/>
          </p:cNvSpPr>
          <p:nvPr>
            <p:ph type="body" sz="quarter" idx="11" hasCustomPrompt="1"/>
          </p:nvPr>
        </p:nvSpPr>
        <p:spPr>
          <a:xfrm>
            <a:off x="2174875" y="2516810"/>
            <a:ext cx="2386584" cy="393192"/>
          </a:xfrm>
        </p:spPr>
        <p:txBody>
          <a:bodyPr>
            <a:noAutofit/>
          </a:bodyPr>
          <a:lstStyle>
            <a:lvl1pPr marL="0" indent="0">
              <a:buNone/>
              <a:defRPr lang="en-US" sz="2200" i="1"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Title of Presenter</a:t>
            </a:r>
          </a:p>
        </p:txBody>
      </p:sp>
      <p:sp>
        <p:nvSpPr>
          <p:cNvPr id="22" name="Presenter's Organization"/>
          <p:cNvSpPr>
            <a:spLocks noGrp="1"/>
          </p:cNvSpPr>
          <p:nvPr>
            <p:ph type="body" sz="quarter" idx="12" hasCustomPrompt="1"/>
          </p:nvPr>
        </p:nvSpPr>
        <p:spPr>
          <a:xfrm>
            <a:off x="2174875" y="2977015"/>
            <a:ext cx="4354513" cy="439738"/>
          </a:xfrm>
        </p:spPr>
        <p:txBody>
          <a:bodyPr>
            <a:noAutofit/>
          </a:bodyPr>
          <a:lstStyle>
            <a:lvl1pPr marL="0" indent="0">
              <a:buNone/>
              <a:defRPr lang="en-US" sz="2200"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Presenter’s Organization</a:t>
            </a:r>
          </a:p>
        </p:txBody>
      </p:sp>
      <p:sp>
        <p:nvSpPr>
          <p:cNvPr id="27" name="Audience Name"/>
          <p:cNvSpPr>
            <a:spLocks noGrp="1"/>
          </p:cNvSpPr>
          <p:nvPr>
            <p:ph type="body" sz="quarter" idx="13" hasCustomPrompt="1"/>
          </p:nvPr>
        </p:nvSpPr>
        <p:spPr>
          <a:xfrm>
            <a:off x="2174875" y="3538413"/>
            <a:ext cx="2980944" cy="246888"/>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Audience Name</a:t>
            </a:r>
          </a:p>
        </p:txBody>
      </p:sp>
      <p:sp>
        <p:nvSpPr>
          <p:cNvPr id="29" name="Month Day, YYYY"/>
          <p:cNvSpPr>
            <a:spLocks noGrp="1"/>
          </p:cNvSpPr>
          <p:nvPr>
            <p:ph type="body" sz="quarter" idx="14" hasCustomPrompt="1"/>
          </p:nvPr>
        </p:nvSpPr>
        <p:spPr>
          <a:xfrm>
            <a:off x="2174875" y="3823013"/>
            <a:ext cx="2989263" cy="265176"/>
          </a:xfrm>
        </p:spPr>
        <p:txBody>
          <a:bodyPr>
            <a:noAutofit/>
          </a:bodyPr>
          <a:lstStyle>
            <a:lvl1pPr marL="0" indent="0">
              <a:buNone/>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Month Day, YYYY</a:t>
            </a:r>
          </a:p>
        </p:txBody>
      </p:sp>
    </p:spTree>
    <p:extLst>
      <p:ext uri="{BB962C8B-B14F-4D97-AF65-F5344CB8AC3E}">
        <p14:creationId xmlns:p14="http://schemas.microsoft.com/office/powerpoint/2010/main" val="319635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Slide Title"/>
          <p:cNvSpPr>
            <a:spLocks noGrp="1"/>
          </p:cNvSpPr>
          <p:nvPr>
            <p:ph type="title" hasCustomPrompt="1"/>
          </p:nvPr>
        </p:nvSpPr>
        <p:spPr>
          <a:xfrm>
            <a:off x="630935" y="378460"/>
            <a:ext cx="7891272" cy="685800"/>
          </a:xfrm>
        </p:spPr>
        <p:txBody>
          <a:bodyPr>
            <a:noAutofit/>
          </a:bodyPr>
          <a:lstStyle>
            <a:lvl1pPr>
              <a:defRPr baseline="0">
                <a:solidFill>
                  <a:srgbClr val="1F1F1F"/>
                </a:solidFill>
              </a:defRPr>
            </a:lvl1pPr>
          </a:lstStyle>
          <a:p>
            <a:r>
              <a:rPr lang="en-US" dirty="0"/>
              <a:t>Insert Title, 28pt Calibri Bold (Color: RGB 33, 33, 33)</a:t>
            </a:r>
          </a:p>
        </p:txBody>
      </p:sp>
      <p:sp>
        <p:nvSpPr>
          <p:cNvPr id="3" name="Content Placeholder"/>
          <p:cNvSpPr>
            <a:spLocks noGrp="1"/>
          </p:cNvSpPr>
          <p:nvPr>
            <p:ph idx="1" hasCustomPrompt="1"/>
          </p:nvPr>
        </p:nvSpPr>
        <p:spPr>
          <a:xfrm>
            <a:off x="630935" y="1417320"/>
            <a:ext cx="7293865" cy="1427480"/>
          </a:xfrm>
        </p:spPr>
        <p:txBody>
          <a:bodyPr>
            <a:noAutofit/>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laceholder"/>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dirty="0"/>
          </a:p>
        </p:txBody>
      </p:sp>
      <p:sp>
        <p:nvSpPr>
          <p:cNvPr id="4" name="Footer Placeholder"/>
          <p:cNvSpPr>
            <a:spLocks noGrp="1"/>
          </p:cNvSpPr>
          <p:nvPr>
            <p:ph type="ftr" sz="quarter" idx="13"/>
          </p:nvPr>
        </p:nvSpPr>
        <p:spPr>
          <a:xfrm>
            <a:off x="3028950" y="6028289"/>
            <a:ext cx="3086100" cy="365125"/>
          </a:xfrm>
        </p:spPr>
        <p:txBody>
          <a:bodyPr/>
          <a:lstStyle/>
          <a:p>
            <a:r>
              <a:rPr lang="en-US" dirty="0"/>
              <a:t>Office of Information and Technology</a:t>
            </a:r>
          </a:p>
        </p:txBody>
      </p:sp>
      <p:pic>
        <p:nvPicPr>
          <p:cNvPr id="9"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428853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Headings">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Slide Title"/>
          <p:cNvSpPr>
            <a:spLocks noGrp="1"/>
          </p:cNvSpPr>
          <p:nvPr>
            <p:ph type="title" hasCustomPrompt="1"/>
          </p:nvPr>
        </p:nvSpPr>
        <p:spPr>
          <a:xfrm>
            <a:off x="630936" y="374904"/>
            <a:ext cx="7891272" cy="686924"/>
          </a:xfrm>
        </p:spPr>
        <p:txBody>
          <a:bodyPr>
            <a:noAutofit/>
          </a:bodyPr>
          <a:lstStyle>
            <a:lvl1pPr>
              <a:defRPr baseline="0">
                <a:solidFill>
                  <a:srgbClr val="1F1F1F"/>
                </a:solidFill>
              </a:defRPr>
            </a:lvl1pPr>
          </a:lstStyle>
          <a:p>
            <a:r>
              <a:rPr lang="en-US" dirty="0"/>
              <a:t>Insert Title, 28pt Calibri Bold (Color: RGB 33, 33, 33)</a:t>
            </a:r>
          </a:p>
        </p:txBody>
      </p:sp>
      <p:sp>
        <p:nvSpPr>
          <p:cNvPr id="12" name="Heading Placeholder 1"/>
          <p:cNvSpPr>
            <a:spLocks noGrp="1"/>
          </p:cNvSpPr>
          <p:nvPr>
            <p:ph type="body" sz="quarter" idx="12" hasCustomPrompt="1"/>
          </p:nvPr>
        </p:nvSpPr>
        <p:spPr>
          <a:xfrm>
            <a:off x="630238" y="1202068"/>
            <a:ext cx="7891272" cy="41148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6" name="Content Placeholder 1"/>
          <p:cNvSpPr>
            <a:spLocks noGrp="1"/>
          </p:cNvSpPr>
          <p:nvPr>
            <p:ph sz="quarter" idx="13" hasCustomPrompt="1"/>
          </p:nvPr>
        </p:nvSpPr>
        <p:spPr>
          <a:xfrm>
            <a:off x="630238" y="1617161"/>
            <a:ext cx="7891462" cy="1993392"/>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7" name="Heading Placeholder 2"/>
          <p:cNvSpPr>
            <a:spLocks noGrp="1"/>
          </p:cNvSpPr>
          <p:nvPr>
            <p:ph type="body" sz="quarter" idx="14" hasCustomPrompt="1"/>
          </p:nvPr>
        </p:nvSpPr>
        <p:spPr>
          <a:xfrm>
            <a:off x="630238" y="3634948"/>
            <a:ext cx="7891272" cy="41148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8" name="Content Placeholder 2"/>
          <p:cNvSpPr>
            <a:spLocks noGrp="1"/>
          </p:cNvSpPr>
          <p:nvPr>
            <p:ph sz="quarter" idx="15" hasCustomPrompt="1"/>
          </p:nvPr>
        </p:nvSpPr>
        <p:spPr>
          <a:xfrm>
            <a:off x="630238" y="4054879"/>
            <a:ext cx="7891462" cy="1993392"/>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p:cNvSpPr>
            <a:spLocks noGrp="1"/>
          </p:cNvSpPr>
          <p:nvPr>
            <p:ph type="ftr" sz="quarter" idx="11"/>
          </p:nvPr>
        </p:nvSpPr>
        <p:spPr/>
        <p:txBody>
          <a:bodyPr/>
          <a:lstStyle/>
          <a:p>
            <a:r>
              <a:rPr lang="en-US" dirty="0"/>
              <a:t>Office of Information and Technology</a:t>
            </a:r>
          </a:p>
        </p:txBody>
      </p:sp>
      <p:pic>
        <p:nvPicPr>
          <p:cNvPr id="11"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64116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7" name="Slide Title"/>
          <p:cNvSpPr>
            <a:spLocks noGrp="1"/>
          </p:cNvSpPr>
          <p:nvPr>
            <p:ph type="title" hasCustomPrompt="1"/>
          </p:nvPr>
        </p:nvSpPr>
        <p:spPr>
          <a:xfrm>
            <a:off x="628650" y="374904"/>
            <a:ext cx="7886700" cy="685800"/>
          </a:xfrm>
        </p:spPr>
        <p:txBody>
          <a:bodyPr>
            <a:noAutofit/>
          </a:bodyPr>
          <a:lstStyle/>
          <a:p>
            <a:r>
              <a:rPr lang="en-US" dirty="0"/>
              <a:t>Insert Title, 28pt Calibri Bold (Color: RGB 33, 33, 33)</a:t>
            </a:r>
          </a:p>
        </p:txBody>
      </p:sp>
      <p:sp>
        <p:nvSpPr>
          <p:cNvPr id="15" name="Heading 1"/>
          <p:cNvSpPr>
            <a:spLocks noGrp="1"/>
          </p:cNvSpPr>
          <p:nvPr>
            <p:ph type="body" sz="quarter" idx="12" hasCustomPrompt="1"/>
          </p:nvPr>
        </p:nvSpPr>
        <p:spPr>
          <a:xfrm>
            <a:off x="628650" y="1210813"/>
            <a:ext cx="3776472" cy="640080"/>
          </a:xfrm>
        </p:spPr>
        <p:txBody>
          <a:bodyPr anchor="b">
            <a:noAutofit/>
          </a:bodyPr>
          <a:lstStyle>
            <a:lvl1pPr marL="228600" marR="0" indent="-228600" algn="l" defTabSz="914400" rtl="0" eaLnBrk="1" fontAlgn="auto" latinLnBrk="0" hangingPunct="1">
              <a:lnSpc>
                <a:spcPct val="90000"/>
              </a:lnSpc>
              <a:spcBef>
                <a:spcPts val="1000"/>
              </a:spcBef>
              <a:spcAft>
                <a:spcPts val="0"/>
              </a:spcAft>
              <a:buClrTx/>
              <a:buSzTx/>
              <a:buNone/>
              <a:tabLst/>
              <a:defRPr sz="2200" b="1" baseline="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a:t>
            </a:r>
          </a:p>
        </p:txBody>
      </p:sp>
      <p:sp>
        <p:nvSpPr>
          <p:cNvPr id="17" name="Content Placeholder 1"/>
          <p:cNvSpPr>
            <a:spLocks noGrp="1"/>
          </p:cNvSpPr>
          <p:nvPr>
            <p:ph sz="quarter" idx="13" hasCustomPrompt="1"/>
          </p:nvPr>
        </p:nvSpPr>
        <p:spPr>
          <a:xfrm>
            <a:off x="628650" y="1864926"/>
            <a:ext cx="3776472" cy="3811588"/>
          </a:xfrm>
        </p:spPr>
        <p:txBody>
          <a:bodyPr>
            <a:noAutofit/>
          </a:bodyPr>
          <a:lstStyle>
            <a:lvl1pPr>
              <a:defRPr sz="2000"/>
            </a:lvl1pPr>
            <a:lvl2pPr>
              <a:defRPr sz="2000"/>
            </a:lvl2pPr>
            <a:lvl3pPr>
              <a:defRPr sz="2000"/>
            </a:lvl3pPr>
            <a:lvl4pPr>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8" name="Heading 2"/>
          <p:cNvSpPr>
            <a:spLocks noGrp="1"/>
          </p:cNvSpPr>
          <p:nvPr>
            <p:ph type="body" sz="quarter" idx="14" hasCustomPrompt="1"/>
          </p:nvPr>
        </p:nvSpPr>
        <p:spPr>
          <a:xfrm>
            <a:off x="4738878" y="1210813"/>
            <a:ext cx="3776472" cy="640080"/>
          </a:xfrm>
        </p:spPr>
        <p:txBody>
          <a:bodyPr anchor="b">
            <a:noAutofit/>
          </a:bodyPr>
          <a:lstStyle>
            <a:lvl1pPr marL="228600" marR="0" indent="-228600" algn="l" defTabSz="914400" rtl="0" eaLnBrk="1" fontAlgn="auto" latinLnBrk="0" hangingPunct="1">
              <a:lnSpc>
                <a:spcPct val="90000"/>
              </a:lnSpc>
              <a:spcBef>
                <a:spcPts val="1000"/>
              </a:spcBef>
              <a:spcAft>
                <a:spcPts val="0"/>
              </a:spcAft>
              <a:buClrTx/>
              <a:buSzTx/>
              <a:buNone/>
              <a:tabLst/>
              <a:defRPr sz="2200" b="1" baseline="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a:t>
            </a:r>
          </a:p>
        </p:txBody>
      </p:sp>
      <p:sp>
        <p:nvSpPr>
          <p:cNvPr id="19" name="Content Placeholder 2"/>
          <p:cNvSpPr>
            <a:spLocks noGrp="1"/>
          </p:cNvSpPr>
          <p:nvPr>
            <p:ph sz="quarter" idx="15" hasCustomPrompt="1"/>
          </p:nvPr>
        </p:nvSpPr>
        <p:spPr>
          <a:xfrm>
            <a:off x="4738878" y="1864926"/>
            <a:ext cx="3776472" cy="3811588"/>
          </a:xfrm>
        </p:spPr>
        <p:txBody>
          <a:bodyPr>
            <a:noAutofit/>
          </a:bodyPr>
          <a:lstStyle>
            <a:lvl1pPr>
              <a:defRPr sz="2000"/>
            </a:lvl1pPr>
            <a:lvl2pPr>
              <a:defRPr sz="2000"/>
            </a:lvl2pPr>
            <a:lvl3pPr>
              <a:defRPr sz="2000"/>
            </a:lvl3pPr>
            <a:lvl4pPr>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p:cNvSpPr>
            <a:spLocks noGrp="1"/>
          </p:cNvSpPr>
          <p:nvPr>
            <p:ph type="ftr" sz="quarter" idx="11"/>
          </p:nvPr>
        </p:nvSpPr>
        <p:spPr/>
        <p:txBody>
          <a:bodyPr/>
          <a:lstStyle/>
          <a:p>
            <a:r>
              <a:rPr lang="en-US" dirty="0"/>
              <a:t>Office of Information and Technology</a:t>
            </a:r>
          </a:p>
        </p:txBody>
      </p:sp>
      <p:pic>
        <p:nvPicPr>
          <p:cNvPr id="11"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74370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2" name="Slide Title"/>
          <p:cNvSpPr>
            <a:spLocks noGrp="1"/>
          </p:cNvSpPr>
          <p:nvPr>
            <p:ph type="title" hasCustomPrompt="1"/>
          </p:nvPr>
        </p:nvSpPr>
        <p:spPr/>
        <p:txBody>
          <a:bodyPr>
            <a:noAutofit/>
          </a:bodyPr>
          <a:lstStyle>
            <a:lvl1pPr>
              <a:defRPr baseline="0"/>
            </a:lvl1pPr>
          </a:lstStyle>
          <a:p>
            <a:r>
              <a:rPr lang="en-US" dirty="0"/>
              <a:t>Insert Title, 28pt Calibri Bold (Color: RGB 33, 33, 33)</a:t>
            </a:r>
          </a:p>
        </p:txBody>
      </p:sp>
      <p:sp>
        <p:nvSpPr>
          <p:cNvPr id="7" name="Slide Number Placeholder"/>
          <p:cNvSpPr>
            <a:spLocks noGrp="1"/>
          </p:cNvSpPr>
          <p:nvPr>
            <p:ph type="sldNum" sz="quarter" idx="12"/>
          </p:nvPr>
        </p:nvSpPr>
        <p:spPr>
          <a:xfrm>
            <a:off x="6457950" y="6028289"/>
            <a:ext cx="2057400" cy="365125"/>
          </a:xfrm>
        </p:spPr>
        <p:txBody>
          <a:bodyPr/>
          <a:lstStyle/>
          <a:p>
            <a:fld id="{E573346A-FCA4-684E-8D18-26E8324063ED}" type="slidenum">
              <a:rPr lang="en-US" smtClean="0"/>
              <a:t>‹#›</a:t>
            </a:fld>
            <a:endParaRPr lang="en-US" dirty="0"/>
          </a:p>
        </p:txBody>
      </p:sp>
      <p:sp>
        <p:nvSpPr>
          <p:cNvPr id="3" name="Footer Placeholder"/>
          <p:cNvSpPr>
            <a:spLocks noGrp="1"/>
          </p:cNvSpPr>
          <p:nvPr>
            <p:ph type="ftr" sz="quarter" idx="13"/>
          </p:nvPr>
        </p:nvSpPr>
        <p:spPr>
          <a:xfrm>
            <a:off x="3028950" y="6028289"/>
            <a:ext cx="3086100" cy="365125"/>
          </a:xfrm>
        </p:spPr>
        <p:txBody>
          <a:bodyPr/>
          <a:lstStyle/>
          <a:p>
            <a:r>
              <a:rPr lang="en-US" dirty="0"/>
              <a:t>Office of Information and Technology</a:t>
            </a:r>
          </a:p>
        </p:txBody>
      </p:sp>
      <p:pic>
        <p:nvPicPr>
          <p:cNvPr id="9"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268638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ll Out Slide">
    <p:spTree>
      <p:nvGrpSpPr>
        <p:cNvPr id="1" name=""/>
        <p:cNvGrpSpPr/>
        <p:nvPr/>
      </p:nvGrpSpPr>
      <p:grpSpPr>
        <a:xfrm>
          <a:off x="0" y="0"/>
          <a:ext cx="0" cy="0"/>
          <a:chOff x="0" y="0"/>
          <a:chExt cx="0" cy="0"/>
        </a:xfrm>
      </p:grpSpPr>
      <p:pic>
        <p:nvPicPr>
          <p:cNvPr id="5" name="Background" descr="&quot;&quot;"/>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222783" cy="3134303"/>
          </a:xfrm>
          <a:prstGeom prst="rect">
            <a:avLst/>
          </a:prstGeom>
        </p:spPr>
      </p:pic>
      <p:sp>
        <p:nvSpPr>
          <p:cNvPr id="8" name="Call Out"/>
          <p:cNvSpPr>
            <a:spLocks noGrp="1"/>
          </p:cNvSpPr>
          <p:nvPr>
            <p:ph type="title" hasCustomPrompt="1"/>
          </p:nvPr>
        </p:nvSpPr>
        <p:spPr>
          <a:xfrm>
            <a:off x="623888" y="2219026"/>
            <a:ext cx="78867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dirty="0"/>
              <a:t>Call out slide: Important Information</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dirty="0"/>
          </a:p>
        </p:txBody>
      </p:sp>
      <p:sp>
        <p:nvSpPr>
          <p:cNvPr id="4" name="Footer Placeholder"/>
          <p:cNvSpPr>
            <a:spLocks noGrp="1"/>
          </p:cNvSpPr>
          <p:nvPr>
            <p:ph type="ftr" sz="quarter" idx="11"/>
          </p:nvPr>
        </p:nvSpPr>
        <p:spPr/>
        <p:txBody>
          <a:bodyPr/>
          <a:lstStyle/>
          <a:p>
            <a:r>
              <a:rPr lang="en-US" dirty="0"/>
              <a:t>Office of Information and Technology</a:t>
            </a:r>
          </a:p>
        </p:txBody>
      </p:sp>
      <p:pic>
        <p:nvPicPr>
          <p:cNvPr id="7" name="Footer" descr="&quot;&quot;"/>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6534912"/>
            <a:ext cx="9144000" cy="323088"/>
          </a:xfrm>
          <a:prstGeom prst="rect">
            <a:avLst/>
          </a:prstGeom>
        </p:spPr>
      </p:pic>
    </p:spTree>
    <p:extLst>
      <p:ext uri="{BB962C8B-B14F-4D97-AF65-F5344CB8AC3E}">
        <p14:creationId xmlns:p14="http://schemas.microsoft.com/office/powerpoint/2010/main" val="185959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6"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Slide Title"/>
          <p:cNvSpPr>
            <a:spLocks noGrp="1"/>
          </p:cNvSpPr>
          <p:nvPr>
            <p:ph type="title" hasCustomPrompt="1"/>
          </p:nvPr>
        </p:nvSpPr>
        <p:spPr>
          <a:xfrm>
            <a:off x="623888" y="2219026"/>
            <a:ext cx="78867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dirty="0"/>
              <a:t>Transition Slide Title Size 36pt,</a:t>
            </a:r>
            <a:br>
              <a:rPr lang="en-US" dirty="0"/>
            </a:br>
            <a:r>
              <a:rPr lang="en-US" dirty="0"/>
              <a:t>Calibri Bold (Color: RGB 33,33,33)</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228169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8"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6" name="Questions?"/>
          <p:cNvSpPr>
            <a:spLocks noGrp="1"/>
          </p:cNvSpPr>
          <p:nvPr>
            <p:ph type="title" hasCustomPrompt="1"/>
          </p:nvPr>
        </p:nvSpPr>
        <p:spPr>
          <a:xfrm>
            <a:off x="623888" y="2219026"/>
            <a:ext cx="78867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7" name="Slide Number Placeholder"/>
          <p:cNvSpPr>
            <a:spLocks noGrp="1"/>
          </p:cNvSpPr>
          <p:nvPr>
            <p:ph type="sldNum" sz="quarter" idx="10"/>
          </p:nvPr>
        </p:nvSpPr>
        <p:spPr>
          <a:xfrm>
            <a:off x="6457950" y="6028289"/>
            <a:ext cx="2057400" cy="365125"/>
          </a:xfrm>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205072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w/ Content">
    <p:spTree>
      <p:nvGrpSpPr>
        <p:cNvPr id="1" name=""/>
        <p:cNvGrpSpPr/>
        <p:nvPr/>
      </p:nvGrpSpPr>
      <p:grpSpPr>
        <a:xfrm>
          <a:off x="0" y="0"/>
          <a:ext cx="0" cy="0"/>
          <a:chOff x="0" y="0"/>
          <a:chExt cx="0" cy="0"/>
        </a:xfrm>
      </p:grpSpPr>
      <p:pic>
        <p:nvPicPr>
          <p:cNvPr id="6" name="Background" descr="&quot;&quot;"/>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Questions?"/>
          <p:cNvSpPr>
            <a:spLocks noGrp="1"/>
          </p:cNvSpPr>
          <p:nvPr>
            <p:ph type="title" hasCustomPrompt="1"/>
          </p:nvPr>
        </p:nvSpPr>
        <p:spPr>
          <a:xfrm>
            <a:off x="628650" y="1024604"/>
            <a:ext cx="7886700" cy="1325563"/>
          </a:xfrm>
        </p:spPr>
        <p:txBody>
          <a:bodyP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8" name="Text Placeholder"/>
          <p:cNvSpPr>
            <a:spLocks noGrp="1"/>
          </p:cNvSpPr>
          <p:nvPr>
            <p:ph type="body" sz="quarter" idx="13"/>
          </p:nvPr>
        </p:nvSpPr>
        <p:spPr>
          <a:xfrm>
            <a:off x="628650" y="2349500"/>
            <a:ext cx="7886700" cy="25400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dirty="0"/>
          </a:p>
        </p:txBody>
      </p:sp>
    </p:spTree>
    <p:extLst>
      <p:ext uri="{BB962C8B-B14F-4D97-AF65-F5344CB8AC3E}">
        <p14:creationId xmlns:p14="http://schemas.microsoft.com/office/powerpoint/2010/main" val="215647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Title"/>
          <p:cNvSpPr>
            <a:spLocks noGrp="1"/>
          </p:cNvSpPr>
          <p:nvPr>
            <p:ph type="title"/>
          </p:nvPr>
        </p:nvSpPr>
        <p:spPr>
          <a:xfrm>
            <a:off x="628650" y="374904"/>
            <a:ext cx="7886700" cy="685800"/>
          </a:xfrm>
          <a:prstGeom prst="rect">
            <a:avLst/>
          </a:prstGeom>
        </p:spPr>
        <p:txBody>
          <a:bodyPr vert="horz" lIns="91440" tIns="45720" rIns="91440" bIns="45720" rtlCol="0" anchor="ctr">
            <a:noAutofit/>
          </a:bodyPr>
          <a:lstStyle/>
          <a:p>
            <a:r>
              <a:rPr lang="en-US" dirty="0"/>
              <a:t>Title Size 28pt, Calibri Bold (Color: RGB 33,33,33)</a:t>
            </a:r>
          </a:p>
        </p:txBody>
      </p:sp>
      <p:sp>
        <p:nvSpPr>
          <p:cNvPr id="3" name="Content Placeholder"/>
          <p:cNvSpPr>
            <a:spLocks noGrp="1"/>
          </p:cNvSpPr>
          <p:nvPr>
            <p:ph type="body" idx="1"/>
          </p:nvPr>
        </p:nvSpPr>
        <p:spPr>
          <a:xfrm>
            <a:off x="630936" y="1416052"/>
            <a:ext cx="7886700" cy="4489766"/>
          </a:xfrm>
          <a:prstGeom prst="rect">
            <a:avLst/>
          </a:prstGeom>
        </p:spPr>
        <p:txBody>
          <a:bodyPr vert="horz" lIns="91440" tIns="45720" rIns="91440" bIns="45720" rtlCol="0">
            <a:noAutofit/>
          </a:body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cNvSpPr>
            <a:spLocks noGrp="1"/>
          </p:cNvSpPr>
          <p:nvPr>
            <p:ph type="sldNum" sz="quarter" idx="4"/>
          </p:nvPr>
        </p:nvSpPr>
        <p:spPr>
          <a:xfrm>
            <a:off x="6457950" y="602828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dirty="0"/>
          </a:p>
        </p:txBody>
      </p:sp>
      <p:sp>
        <p:nvSpPr>
          <p:cNvPr id="4" name="Footer"/>
          <p:cNvSpPr>
            <a:spLocks noGrp="1"/>
          </p:cNvSpPr>
          <p:nvPr>
            <p:ph type="ftr" sz="quarter" idx="3"/>
          </p:nvPr>
        </p:nvSpPr>
        <p:spPr>
          <a:xfrm>
            <a:off x="3028950" y="60282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Office of Information and Technology</a:t>
            </a:r>
          </a:p>
        </p:txBody>
      </p:sp>
    </p:spTree>
    <p:extLst>
      <p:ext uri="{BB962C8B-B14F-4D97-AF65-F5344CB8AC3E}">
        <p14:creationId xmlns:p14="http://schemas.microsoft.com/office/powerpoint/2010/main" val="165173032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Lst>
  <p:hf hdr="0" dt="0"/>
  <p:txStyles>
    <p:titleStyle>
      <a:lvl1pPr algn="l" defTabSz="914400" rtl="0" eaLnBrk="1" latinLnBrk="0" hangingPunct="1">
        <a:lnSpc>
          <a:spcPct val="90000"/>
        </a:lnSpc>
        <a:spcBef>
          <a:spcPct val="0"/>
        </a:spcBef>
        <a:buNone/>
        <a:defRPr sz="2800" b="1" i="0" kern="1200">
          <a:solidFill>
            <a:srgbClr val="1F1F1F"/>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1F1F1F"/>
          </a:solidFill>
          <a:latin typeface="+mn-lt"/>
          <a:ea typeface="+mn-ea"/>
          <a:cs typeface="+mn-cs"/>
        </a:defRPr>
      </a:lvl1pPr>
      <a:lvl2pPr marL="685800" indent="-228600" algn="l" defTabSz="914400" rtl="0" eaLnBrk="1" latinLnBrk="0" hangingPunct="1">
        <a:lnSpc>
          <a:spcPct val="90000"/>
        </a:lnSpc>
        <a:spcBef>
          <a:spcPts val="500"/>
        </a:spcBef>
        <a:buFont typeface="CambriaMath" charset="0"/>
        <a:buChar char="⎯"/>
        <a:defRPr sz="2400" kern="1200">
          <a:solidFill>
            <a:srgbClr val="1F1F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1F1F1F"/>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2400" kern="1200">
          <a:solidFill>
            <a:srgbClr val="1F1F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53E4-9D12-4192-927C-92B6B4B557C5}"/>
              </a:ext>
            </a:extLst>
          </p:cNvPr>
          <p:cNvSpPr>
            <a:spLocks noGrp="1"/>
          </p:cNvSpPr>
          <p:nvPr>
            <p:ph type="title"/>
          </p:nvPr>
        </p:nvSpPr>
        <p:spPr>
          <a:xfrm>
            <a:off x="624078" y="1766729"/>
            <a:ext cx="7891272" cy="3324541"/>
          </a:xfrm>
        </p:spPr>
        <p:txBody>
          <a:bodyPr/>
          <a:lstStyle/>
          <a:p>
            <a:pPr algn="ctr"/>
            <a:r>
              <a:rPr lang="en-US" sz="4000" dirty="0"/>
              <a:t>Agile Overview and Ceremonies</a:t>
            </a:r>
          </a:p>
        </p:txBody>
      </p:sp>
      <p:sp>
        <p:nvSpPr>
          <p:cNvPr id="4" name="Slide Number Placeholder 3">
            <a:extLst>
              <a:ext uri="{FF2B5EF4-FFF2-40B4-BE49-F238E27FC236}">
                <a16:creationId xmlns:a16="http://schemas.microsoft.com/office/drawing/2014/main" id="{804CFE93-A058-43FA-A49D-3B18AE4A2C2D}"/>
              </a:ext>
            </a:extLst>
          </p:cNvPr>
          <p:cNvSpPr>
            <a:spLocks noGrp="1"/>
          </p:cNvSpPr>
          <p:nvPr>
            <p:ph type="sldNum" sz="quarter" idx="12"/>
          </p:nvPr>
        </p:nvSpPr>
        <p:spPr/>
        <p:txBody>
          <a:bodyPr/>
          <a:lstStyle/>
          <a:p>
            <a:fld id="{E573346A-FCA4-684E-8D18-26E8324063ED}" type="slidenum">
              <a:rPr lang="en-US" smtClean="0"/>
              <a:t>0</a:t>
            </a:fld>
            <a:endParaRPr lang="en-US" dirty="0"/>
          </a:p>
        </p:txBody>
      </p:sp>
    </p:spTree>
    <p:extLst>
      <p:ext uri="{BB962C8B-B14F-4D97-AF65-F5344CB8AC3E}">
        <p14:creationId xmlns:p14="http://schemas.microsoft.com/office/powerpoint/2010/main" val="51240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24999"/>
            <a:ext cx="8229600" cy="2208002"/>
          </a:xfrm>
        </p:spPr>
        <p:txBody>
          <a:bodyPr anchor="ctr">
            <a:normAutofit/>
          </a:bodyPr>
          <a:lstStyle/>
          <a:p>
            <a:pPr marL="0" indent="0" algn="ctr">
              <a:buNone/>
            </a:pPr>
            <a:r>
              <a:rPr lang="en-US" sz="7200" i="1" dirty="0">
                <a:solidFill>
                  <a:schemeClr val="tx1">
                    <a:lumMod val="50000"/>
                  </a:schemeClr>
                </a:solidFill>
              </a:rPr>
              <a:t>Capacity &amp; Sprint Planning</a:t>
            </a:r>
          </a:p>
        </p:txBody>
      </p:sp>
      <p:sp>
        <p:nvSpPr>
          <p:cNvPr id="4" name="Slide Number Placeholder 3"/>
          <p:cNvSpPr>
            <a:spLocks noGrp="1"/>
          </p:cNvSpPr>
          <p:nvPr>
            <p:ph type="sldNum" sz="quarter" idx="12"/>
          </p:nvPr>
        </p:nvSpPr>
        <p:spPr/>
        <p:txBody>
          <a:bodyPr/>
          <a:lstStyle/>
          <a:p>
            <a:fld id="{9B27D237-6C0D-5549-BE11-2040A22CBC71}" type="slidenum">
              <a:rPr lang="en-US" smtClean="0"/>
              <a:pPr/>
              <a:t>9</a:t>
            </a:fld>
            <a:endParaRPr lang="en-US" dirty="0"/>
          </a:p>
        </p:txBody>
      </p:sp>
    </p:spTree>
    <p:extLst>
      <p:ext uri="{BB962C8B-B14F-4D97-AF65-F5344CB8AC3E}">
        <p14:creationId xmlns:p14="http://schemas.microsoft.com/office/powerpoint/2010/main" val="28036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b="1" dirty="0"/>
              <a:t>Capacity Planning</a:t>
            </a:r>
          </a:p>
        </p:txBody>
      </p:sp>
      <p:sp>
        <p:nvSpPr>
          <p:cNvPr id="3" name="Content Placeholder 2"/>
          <p:cNvSpPr>
            <a:spLocks noGrp="1"/>
          </p:cNvSpPr>
          <p:nvPr>
            <p:ph idx="1"/>
          </p:nvPr>
        </p:nvSpPr>
        <p:spPr>
          <a:xfrm>
            <a:off x="331076" y="1831979"/>
            <a:ext cx="8576441" cy="3643537"/>
          </a:xfrm>
        </p:spPr>
        <p:txBody>
          <a:bodyPr>
            <a:noAutofit/>
          </a:bodyPr>
          <a:lstStyle/>
          <a:p>
            <a:pPr marL="0" indent="0">
              <a:buNone/>
            </a:pPr>
            <a:r>
              <a:rPr lang="en-US" sz="2000" b="1" dirty="0">
                <a:solidFill>
                  <a:schemeClr val="tx1">
                    <a:lumMod val="50000"/>
                  </a:schemeClr>
                </a:solidFill>
              </a:rPr>
              <a:t>An activity held in preparation for Sprint Planning to:</a:t>
            </a:r>
          </a:p>
          <a:p>
            <a:pPr marL="563551" lvl="1" indent="-236538">
              <a:spcBef>
                <a:spcPts val="600"/>
              </a:spcBef>
              <a:spcAft>
                <a:spcPts val="300"/>
              </a:spcAft>
              <a:buFont typeface="Wingdings" panose="05000000000000000000" pitchFamily="2" charset="2"/>
              <a:buChar char="q"/>
            </a:pPr>
            <a:r>
              <a:rPr lang="en-US" sz="1800" dirty="0">
                <a:solidFill>
                  <a:schemeClr val="tx1">
                    <a:lumMod val="50000"/>
                  </a:schemeClr>
                </a:solidFill>
              </a:rPr>
              <a:t>Determine max amount of hours each Team member has available to complete work within a Sprint </a:t>
            </a:r>
          </a:p>
          <a:p>
            <a:pPr marL="563551" lvl="1" indent="-236538">
              <a:spcBef>
                <a:spcPts val="600"/>
              </a:spcBef>
              <a:spcAft>
                <a:spcPts val="300"/>
              </a:spcAft>
              <a:buFont typeface="Wingdings" panose="05000000000000000000" pitchFamily="2" charset="2"/>
              <a:buChar char="q"/>
            </a:pPr>
            <a:r>
              <a:rPr lang="en-US" sz="1800" dirty="0">
                <a:solidFill>
                  <a:schemeClr val="tx1">
                    <a:lumMod val="50000"/>
                  </a:schemeClr>
                </a:solidFill>
              </a:rPr>
              <a:t>Ensure the Team does not take on more work than is reasonable</a:t>
            </a:r>
          </a:p>
          <a:p>
            <a:pPr marL="563551" lvl="1" indent="-236538">
              <a:spcBef>
                <a:spcPts val="600"/>
              </a:spcBef>
              <a:spcAft>
                <a:spcPts val="300"/>
              </a:spcAft>
              <a:buFont typeface="Wingdings" panose="05000000000000000000" pitchFamily="2" charset="2"/>
              <a:buChar char="q"/>
            </a:pPr>
            <a:r>
              <a:rPr lang="en-US" sz="1800" dirty="0">
                <a:solidFill>
                  <a:schemeClr val="tx1">
                    <a:lumMod val="50000"/>
                  </a:schemeClr>
                </a:solidFill>
              </a:rPr>
              <a:t>Determine a realistic work schedule for the Team</a:t>
            </a:r>
          </a:p>
          <a:p>
            <a:pPr marL="563551" lvl="1" indent="-236538">
              <a:spcBef>
                <a:spcPts val="600"/>
              </a:spcBef>
              <a:spcAft>
                <a:spcPts val="300"/>
              </a:spcAft>
              <a:buFont typeface="Wingdings" panose="05000000000000000000" pitchFamily="2" charset="2"/>
              <a:buChar char="q"/>
            </a:pPr>
            <a:r>
              <a:rPr lang="en-US" sz="1800" dirty="0">
                <a:solidFill>
                  <a:schemeClr val="tx1">
                    <a:lumMod val="50000"/>
                  </a:schemeClr>
                </a:solidFill>
              </a:rPr>
              <a:t>Account for external commitments, such as out-of-office time and outside projects</a:t>
            </a:r>
          </a:p>
          <a:p>
            <a:pPr marL="327013" lvl="1" indent="0">
              <a:spcBef>
                <a:spcPts val="600"/>
              </a:spcBef>
              <a:spcAft>
                <a:spcPts val="300"/>
              </a:spcAft>
              <a:buNone/>
            </a:pPr>
            <a:endParaRPr lang="en-US" sz="2000" dirty="0">
              <a:solidFill>
                <a:schemeClr val="tx1">
                  <a:lumMod val="50000"/>
                </a:schemeClr>
              </a:solidFill>
            </a:endParaRPr>
          </a:p>
          <a:p>
            <a:pPr marL="327013" lvl="1" indent="0">
              <a:spcBef>
                <a:spcPts val="600"/>
              </a:spcBef>
              <a:spcAft>
                <a:spcPts val="300"/>
              </a:spcAft>
              <a:buNone/>
            </a:pPr>
            <a:r>
              <a:rPr lang="en-US" sz="2000" dirty="0">
                <a:solidFill>
                  <a:schemeClr val="tx1">
                    <a:lumMod val="50000"/>
                  </a:schemeClr>
                </a:solidFill>
              </a:rPr>
              <a:t>Input provided by the Team, Scrum Master, VA Project Manager (VA PM)</a:t>
            </a:r>
          </a:p>
        </p:txBody>
      </p:sp>
      <p:sp>
        <p:nvSpPr>
          <p:cNvPr id="4" name="Slide Number Placeholder 3"/>
          <p:cNvSpPr>
            <a:spLocks noGrp="1"/>
          </p:cNvSpPr>
          <p:nvPr>
            <p:ph type="sldNum" sz="quarter" idx="12"/>
          </p:nvPr>
        </p:nvSpPr>
        <p:spPr/>
        <p:txBody>
          <a:bodyPr/>
          <a:lstStyle/>
          <a:p>
            <a:fld id="{6BB337D2-5E4E-4602-9A9D-FD7DBE97816D}" type="slidenum">
              <a:rPr lang="en-US" smtClean="0"/>
              <a:t>10</a:t>
            </a:fld>
            <a:endParaRPr lang="en-US" dirty="0"/>
          </a:p>
        </p:txBody>
      </p:sp>
    </p:spTree>
    <p:extLst>
      <p:ext uri="{BB962C8B-B14F-4D97-AF65-F5344CB8AC3E}">
        <p14:creationId xmlns:p14="http://schemas.microsoft.com/office/powerpoint/2010/main" val="116591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121690"/>
            <a:ext cx="10515600" cy="566341"/>
          </a:xfrm>
        </p:spPr>
        <p:txBody>
          <a:bodyPr vert="horz" lIns="91440" tIns="45720" rIns="91440" bIns="45720" rtlCol="0" anchor="b">
            <a:normAutofit/>
          </a:bodyPr>
          <a:lstStyle/>
          <a:p>
            <a:pPr algn="ctr"/>
            <a:r>
              <a:rPr lang="en-US" sz="2400" b="1" dirty="0">
                <a:solidFill>
                  <a:schemeClr val="tx1"/>
                </a:solidFill>
              </a:rPr>
              <a:t>Sprint Planning</a:t>
            </a:r>
          </a:p>
        </p:txBody>
      </p:sp>
      <p:sp>
        <p:nvSpPr>
          <p:cNvPr id="3" name="Content Placeholder 2"/>
          <p:cNvSpPr>
            <a:spLocks noGrp="1"/>
          </p:cNvSpPr>
          <p:nvPr>
            <p:ph idx="1"/>
          </p:nvPr>
        </p:nvSpPr>
        <p:spPr>
          <a:xfrm>
            <a:off x="431270" y="871299"/>
            <a:ext cx="8281457" cy="4562773"/>
          </a:xfrm>
        </p:spPr>
        <p:txBody>
          <a:bodyPr>
            <a:noAutofit/>
          </a:bodyPr>
          <a:lstStyle/>
          <a:p>
            <a:pPr marL="0" lvl="1" indent="0">
              <a:spcBef>
                <a:spcPts val="1000"/>
              </a:spcBef>
              <a:buNone/>
            </a:pPr>
            <a:r>
              <a:rPr lang="en-US" sz="1800" dirty="0">
                <a:solidFill>
                  <a:schemeClr val="tx1">
                    <a:lumMod val="50000"/>
                  </a:schemeClr>
                </a:solidFill>
              </a:rPr>
              <a:t>Time boxed Scrum ceremony that allows the Team to discuss and commit to the Sprint Backlog:</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Attended by the Product Team, Scrum Master, VA Project Manager (VA PM), and the VA Product Owner (VA PO)</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Prior </a:t>
            </a:r>
            <a:r>
              <a:rPr lang="en-US" sz="1800">
                <a:solidFill>
                  <a:schemeClr val="tx1">
                    <a:lumMod val="50000"/>
                  </a:schemeClr>
                </a:solidFill>
              </a:rPr>
              <a:t>to Sprint </a:t>
            </a:r>
            <a:r>
              <a:rPr lang="en-US" sz="1800" dirty="0">
                <a:solidFill>
                  <a:schemeClr val="tx1">
                    <a:lumMod val="50000"/>
                  </a:schemeClr>
                </a:solidFill>
              </a:rPr>
              <a:t>Planning, User Stories should be estimated using Story Points </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Product Owner describes the highest priority User Stories and their business value</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Team gets final clarification on User Stories and pulls them from the Build Backlog into the Sprint Backlog</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Tasks are created and estimated</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Scrum Master ensures Team is not over or under committed</a:t>
            </a:r>
          </a:p>
          <a:p>
            <a:pPr marL="568319" lvl="2" indent="-342900">
              <a:spcBef>
                <a:spcPts val="600"/>
              </a:spcBef>
              <a:spcAft>
                <a:spcPts val="300"/>
              </a:spcAft>
              <a:buSzPct val="100000"/>
              <a:buFont typeface="Wingdings" panose="05000000000000000000" pitchFamily="2" charset="2"/>
              <a:buChar char="§"/>
            </a:pPr>
            <a:r>
              <a:rPr lang="en-US" sz="1800" dirty="0">
                <a:solidFill>
                  <a:schemeClr val="tx1">
                    <a:lumMod val="50000"/>
                  </a:schemeClr>
                </a:solidFill>
              </a:rPr>
              <a:t>Team commits to completing the now defined Sprint Backlog</a:t>
            </a:r>
          </a:p>
          <a:p>
            <a:pPr marL="568319" lvl="2" indent="-342900">
              <a:spcBef>
                <a:spcPts val="600"/>
              </a:spcBef>
              <a:spcAft>
                <a:spcPts val="300"/>
              </a:spcAft>
              <a:buSzPct val="100000"/>
              <a:buFont typeface="Wingdings" panose="05000000000000000000" pitchFamily="2" charset="2"/>
              <a:buChar char="§"/>
            </a:pPr>
            <a:endParaRPr lang="en-US" sz="1800" dirty="0">
              <a:solidFill>
                <a:schemeClr val="tx1">
                  <a:lumMod val="50000"/>
                </a:schemeClr>
              </a:solidFill>
              <a:sym typeface="Wingdings" panose="05000000000000000000" pitchFamily="2" charset="2"/>
            </a:endParaRPr>
          </a:p>
          <a:p>
            <a:pPr marL="225419" lvl="2" indent="0">
              <a:spcBef>
                <a:spcPts val="600"/>
              </a:spcBef>
              <a:spcAft>
                <a:spcPts val="300"/>
              </a:spcAft>
              <a:buNone/>
            </a:pPr>
            <a:r>
              <a:rPr lang="en-US" sz="1800" i="1" dirty="0">
                <a:solidFill>
                  <a:schemeClr val="tx1">
                    <a:lumMod val="50000"/>
                  </a:schemeClr>
                </a:solidFill>
                <a:sym typeface="Wingdings" panose="05000000000000000000" pitchFamily="2" charset="2"/>
              </a:rPr>
              <a:t>The output of a Sprint Planning meeting is a Team accepted Sprint Backlog</a:t>
            </a:r>
            <a:endParaRPr lang="en-US" sz="1800" dirty="0">
              <a:solidFill>
                <a:schemeClr val="tx1">
                  <a:lumMod val="50000"/>
                </a:schemeClr>
              </a:solidFill>
              <a:sym typeface="Wingdings" panose="05000000000000000000" pitchFamily="2" charset="2"/>
            </a:endParaRPr>
          </a:p>
          <a:p>
            <a:pPr marL="457189" lvl="1" indent="0">
              <a:buNone/>
            </a:pPr>
            <a:endParaRPr lang="en-US" sz="2000" dirty="0">
              <a:solidFill>
                <a:schemeClr val="tx1">
                  <a:lumMod val="50000"/>
                </a:schemeClr>
              </a:solidFill>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6BB337D2-5E4E-4602-9A9D-FD7DBE97816D}" type="slidenum">
              <a:rPr lang="en-US" smtClean="0"/>
              <a:t>11</a:t>
            </a:fld>
            <a:endParaRPr lang="en-US" dirty="0"/>
          </a:p>
        </p:txBody>
      </p:sp>
    </p:spTree>
    <p:extLst>
      <p:ext uri="{BB962C8B-B14F-4D97-AF65-F5344CB8AC3E}">
        <p14:creationId xmlns:p14="http://schemas.microsoft.com/office/powerpoint/2010/main" val="14759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82244"/>
            <a:ext cx="8229600" cy="1293511"/>
          </a:xfrm>
        </p:spPr>
        <p:txBody>
          <a:bodyPr anchor="ctr">
            <a:normAutofit/>
          </a:bodyPr>
          <a:lstStyle/>
          <a:p>
            <a:pPr marL="0" indent="0" algn="ctr">
              <a:buNone/>
            </a:pPr>
            <a:r>
              <a:rPr lang="en-US" sz="7200" i="1" dirty="0">
                <a:solidFill>
                  <a:schemeClr val="tx1">
                    <a:lumMod val="50000"/>
                  </a:schemeClr>
                </a:solidFill>
              </a:rPr>
              <a:t>Daily Scrum</a:t>
            </a:r>
          </a:p>
        </p:txBody>
      </p:sp>
      <p:sp>
        <p:nvSpPr>
          <p:cNvPr id="4" name="Slide Number Placeholder 3"/>
          <p:cNvSpPr>
            <a:spLocks noGrp="1"/>
          </p:cNvSpPr>
          <p:nvPr>
            <p:ph type="sldNum" sz="quarter" idx="12"/>
          </p:nvPr>
        </p:nvSpPr>
        <p:spPr/>
        <p:txBody>
          <a:bodyPr/>
          <a:lstStyle/>
          <a:p>
            <a:fld id="{9B27D237-6C0D-5549-BE11-2040A22CBC71}" type="slidenum">
              <a:rPr lang="en-US" smtClean="0"/>
              <a:pPr/>
              <a:t>12</a:t>
            </a:fld>
            <a:endParaRPr lang="en-US" dirty="0"/>
          </a:p>
        </p:txBody>
      </p:sp>
    </p:spTree>
    <p:extLst>
      <p:ext uri="{BB962C8B-B14F-4D97-AF65-F5344CB8AC3E}">
        <p14:creationId xmlns:p14="http://schemas.microsoft.com/office/powerpoint/2010/main" val="21699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ily Scrum Overview"/>
          <p:cNvSpPr>
            <a:spLocks noGrp="1"/>
          </p:cNvSpPr>
          <p:nvPr>
            <p:ph type="title"/>
          </p:nvPr>
        </p:nvSpPr>
        <p:spPr>
          <a:xfrm>
            <a:off x="457200" y="733152"/>
            <a:ext cx="8229600" cy="487826"/>
          </a:xfrm>
        </p:spPr>
        <p:txBody>
          <a:bodyPr>
            <a:noAutofit/>
          </a:bodyPr>
          <a:lstStyle/>
          <a:p>
            <a:pPr algn="ctr"/>
            <a:r>
              <a:rPr lang="en-US" sz="2400" dirty="0">
                <a:solidFill>
                  <a:schemeClr val="tx1"/>
                </a:solidFill>
              </a:rPr>
              <a:t>Daily Scrum Overview</a:t>
            </a:r>
          </a:p>
        </p:txBody>
      </p:sp>
      <p:sp>
        <p:nvSpPr>
          <p:cNvPr id="5" name="Daily Scrum Overview details and purpose"/>
          <p:cNvSpPr>
            <a:spLocks noGrp="1"/>
          </p:cNvSpPr>
          <p:nvPr>
            <p:ph idx="1"/>
          </p:nvPr>
        </p:nvSpPr>
        <p:spPr>
          <a:xfrm>
            <a:off x="605480" y="1647193"/>
            <a:ext cx="8081320" cy="4507478"/>
          </a:xfrm>
        </p:spPr>
        <p:txBody>
          <a:bodyPr>
            <a:noAutofit/>
          </a:bodyPr>
          <a:lstStyle/>
          <a:p>
            <a:pPr marL="0" indent="0">
              <a:buNone/>
            </a:pPr>
            <a:r>
              <a:rPr lang="en-US" sz="1800" b="1" dirty="0">
                <a:solidFill>
                  <a:schemeClr val="tx1">
                    <a:lumMod val="50000"/>
                  </a:schemeClr>
                </a:solidFill>
              </a:rPr>
              <a:t>What is a Daily Scrum?</a:t>
            </a:r>
          </a:p>
          <a:p>
            <a:pPr lvl="1"/>
            <a:r>
              <a:rPr lang="en-US" sz="1800" dirty="0">
                <a:solidFill>
                  <a:schemeClr val="tx1">
                    <a:lumMod val="50000"/>
                  </a:schemeClr>
                </a:solidFill>
              </a:rPr>
              <a:t>A time boxed Scrum Ceremony</a:t>
            </a:r>
          </a:p>
          <a:p>
            <a:pPr lvl="1"/>
            <a:r>
              <a:rPr lang="en-US" sz="1800" dirty="0">
                <a:solidFill>
                  <a:schemeClr val="tx1">
                    <a:lumMod val="50000"/>
                  </a:schemeClr>
                </a:solidFill>
              </a:rPr>
              <a:t>Short and focused (15 min maximum)</a:t>
            </a:r>
          </a:p>
          <a:p>
            <a:pPr lvl="1"/>
            <a:r>
              <a:rPr lang="en-US" sz="1800" dirty="0">
                <a:solidFill>
                  <a:schemeClr val="tx1">
                    <a:lumMod val="50000"/>
                  </a:schemeClr>
                </a:solidFill>
              </a:rPr>
              <a:t>Replaces the need for other status meetings</a:t>
            </a:r>
          </a:p>
          <a:p>
            <a:pPr lvl="1"/>
            <a:r>
              <a:rPr lang="en-US" sz="1800" dirty="0">
                <a:solidFill>
                  <a:schemeClr val="tx1">
                    <a:lumMod val="50000"/>
                  </a:schemeClr>
                </a:solidFill>
              </a:rPr>
              <a:t>Facilitated by the Scrum Master</a:t>
            </a:r>
          </a:p>
          <a:p>
            <a:pPr lvl="1"/>
            <a:r>
              <a:rPr lang="en-US" sz="1800" dirty="0">
                <a:solidFill>
                  <a:schemeClr val="tx1">
                    <a:lumMod val="50000"/>
                  </a:schemeClr>
                </a:solidFill>
              </a:rPr>
              <a:t>Occurs daily at the same time</a:t>
            </a:r>
          </a:p>
          <a:p>
            <a:pPr lvl="1"/>
            <a:r>
              <a:rPr lang="en-US" sz="1800" dirty="0">
                <a:solidFill>
                  <a:schemeClr val="tx1">
                    <a:lumMod val="50000"/>
                  </a:schemeClr>
                </a:solidFill>
              </a:rPr>
              <a:t>Performed by the Team, for the Team</a:t>
            </a:r>
          </a:p>
          <a:p>
            <a:pPr lvl="1"/>
            <a:endParaRPr lang="en-US" sz="1800" dirty="0">
              <a:solidFill>
                <a:schemeClr val="tx1">
                  <a:lumMod val="50000"/>
                </a:schemeClr>
              </a:solidFill>
            </a:endParaRPr>
          </a:p>
          <a:p>
            <a:pPr marL="0" indent="0">
              <a:buNone/>
            </a:pPr>
            <a:r>
              <a:rPr lang="en-US" sz="1800" b="1" dirty="0">
                <a:solidFill>
                  <a:schemeClr val="tx1">
                    <a:lumMod val="50000"/>
                  </a:schemeClr>
                </a:solidFill>
              </a:rPr>
              <a:t>Purpose:</a:t>
            </a:r>
          </a:p>
          <a:p>
            <a:pPr lvl="1"/>
            <a:r>
              <a:rPr lang="en-US" sz="1800" dirty="0">
                <a:solidFill>
                  <a:schemeClr val="tx1">
                    <a:lumMod val="50000"/>
                  </a:schemeClr>
                </a:solidFill>
              </a:rPr>
              <a:t>Report task progress</a:t>
            </a:r>
          </a:p>
          <a:p>
            <a:pPr lvl="1"/>
            <a:r>
              <a:rPr lang="en-US" sz="1800" dirty="0">
                <a:solidFill>
                  <a:schemeClr val="tx1">
                    <a:lumMod val="50000"/>
                  </a:schemeClr>
                </a:solidFill>
              </a:rPr>
              <a:t>Report and remove impediments</a:t>
            </a:r>
          </a:p>
          <a:p>
            <a:pPr lvl="1"/>
            <a:r>
              <a:rPr lang="en-US" sz="1800" dirty="0">
                <a:solidFill>
                  <a:schemeClr val="tx1">
                    <a:lumMod val="50000"/>
                  </a:schemeClr>
                </a:solidFill>
              </a:rPr>
              <a:t>Allows all Team members to have clarity into work being done, aiding collaboration </a:t>
            </a:r>
          </a:p>
        </p:txBody>
      </p:sp>
      <p:sp>
        <p:nvSpPr>
          <p:cNvPr id="4" name="Slide Number 2: Daily Scrum Overview"/>
          <p:cNvSpPr>
            <a:spLocks noGrp="1"/>
          </p:cNvSpPr>
          <p:nvPr>
            <p:ph type="sldNum" sz="quarter" idx="12"/>
          </p:nvPr>
        </p:nvSpPr>
        <p:spPr/>
        <p:txBody>
          <a:bodyPr/>
          <a:lstStyle/>
          <a:p>
            <a:fld id="{9B27D237-6C0D-5549-BE11-2040A22CBC71}" type="slidenum">
              <a:rPr lang="en-US" smtClean="0"/>
              <a:pPr/>
              <a:t>13</a:t>
            </a:fld>
            <a:endParaRPr lang="en-US" dirty="0"/>
          </a:p>
        </p:txBody>
      </p:sp>
      <p:pic>
        <p:nvPicPr>
          <p:cNvPr id="6" name="The clock imagery emphasizes that the Daily Scrums should be short and focused -- with a maximum of 15 minutes." descr="The clock imagery emphasizes that the Daily Scrums should be short and focused -- with a maximum of 15 minutes."/>
          <p:cNvPicPr>
            <a:picLocks noChangeAspect="1" noChangeArrowheads="1"/>
          </p:cNvPicPr>
          <p:nvPr/>
        </p:nvPicPr>
        <p:blipFill rotWithShape="1">
          <a:blip r:embed="rId2">
            <a:extLst>
              <a:ext uri="{28A0092B-C50C-407E-A947-70E740481C1C}">
                <a14:useLocalDpi xmlns:a14="http://schemas.microsoft.com/office/drawing/2010/main" val="0"/>
              </a:ext>
            </a:extLst>
          </a:blip>
          <a:srcRect l="12655" r="10302"/>
          <a:stretch/>
        </p:blipFill>
        <p:spPr bwMode="auto">
          <a:xfrm>
            <a:off x="6318646" y="2499624"/>
            <a:ext cx="2368154" cy="2241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93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7105"/>
            <a:ext cx="8229600" cy="471201"/>
          </a:xfrm>
        </p:spPr>
        <p:txBody>
          <a:bodyPr>
            <a:noAutofit/>
          </a:bodyPr>
          <a:lstStyle/>
          <a:p>
            <a:pPr algn="ctr"/>
            <a:r>
              <a:rPr lang="en-US" sz="2400" dirty="0">
                <a:solidFill>
                  <a:schemeClr val="tx1"/>
                </a:solidFill>
              </a:rPr>
              <a:t>Participants</a:t>
            </a:r>
          </a:p>
        </p:txBody>
      </p:sp>
      <p:sp>
        <p:nvSpPr>
          <p:cNvPr id="5" name="Content Placeholder 2"/>
          <p:cNvSpPr>
            <a:spLocks noGrp="1"/>
          </p:cNvSpPr>
          <p:nvPr>
            <p:ph idx="1"/>
          </p:nvPr>
        </p:nvSpPr>
        <p:spPr>
          <a:xfrm>
            <a:off x="333296" y="1759496"/>
            <a:ext cx="8477407" cy="4397590"/>
          </a:xfrm>
        </p:spPr>
        <p:txBody>
          <a:bodyPr>
            <a:noAutofit/>
          </a:bodyPr>
          <a:lstStyle/>
          <a:p>
            <a:pPr marL="0" indent="0">
              <a:buNone/>
            </a:pPr>
            <a:r>
              <a:rPr lang="en-US" sz="1800" b="1" dirty="0">
                <a:solidFill>
                  <a:schemeClr val="tx1">
                    <a:lumMod val="50000"/>
                  </a:schemeClr>
                </a:solidFill>
              </a:rPr>
              <a:t>Required Attendees</a:t>
            </a:r>
            <a:r>
              <a:rPr lang="en-US" sz="1800" dirty="0">
                <a:solidFill>
                  <a:schemeClr val="tx1">
                    <a:lumMod val="50000"/>
                  </a:schemeClr>
                </a:solidFill>
              </a:rPr>
              <a:t>:</a:t>
            </a:r>
          </a:p>
          <a:p>
            <a:pPr marL="685800" lvl="1" indent="-342900">
              <a:buSzPct val="75000"/>
              <a:buFont typeface="Wingdings" panose="05000000000000000000" pitchFamily="2" charset="2"/>
              <a:buChar char="q"/>
            </a:pPr>
            <a:r>
              <a:rPr lang="en-US" sz="1800" b="1" dirty="0">
                <a:solidFill>
                  <a:schemeClr val="tx1">
                    <a:lumMod val="50000"/>
                  </a:schemeClr>
                </a:solidFill>
              </a:rPr>
              <a:t>Scrum Master: </a:t>
            </a:r>
            <a:r>
              <a:rPr lang="en-US" sz="1800" dirty="0">
                <a:solidFill>
                  <a:schemeClr val="tx1">
                    <a:lumMod val="50000"/>
                  </a:schemeClr>
                </a:solidFill>
              </a:rPr>
              <a:t>Facilitates the ceremony; tracks and removes impediments</a:t>
            </a:r>
          </a:p>
          <a:p>
            <a:pPr marL="685800" lvl="1" indent="-342900">
              <a:buSzPct val="75000"/>
              <a:buFont typeface="Wingdings" panose="05000000000000000000" pitchFamily="2" charset="2"/>
              <a:buChar char="q"/>
            </a:pPr>
            <a:r>
              <a:rPr lang="en-US" sz="1800" b="1" dirty="0">
                <a:solidFill>
                  <a:schemeClr val="tx1">
                    <a:lumMod val="50000"/>
                  </a:schemeClr>
                </a:solidFill>
              </a:rPr>
              <a:t>Team</a:t>
            </a:r>
            <a:r>
              <a:rPr lang="en-US" sz="1800" dirty="0">
                <a:solidFill>
                  <a:schemeClr val="tx1">
                    <a:lumMod val="50000"/>
                  </a:schemeClr>
                </a:solidFill>
              </a:rPr>
              <a:t>: Each member provides brief status including updates and impediments</a:t>
            </a:r>
          </a:p>
          <a:p>
            <a:pPr marL="0" indent="0">
              <a:buNone/>
            </a:pPr>
            <a:endParaRPr lang="en-US" sz="1800" dirty="0">
              <a:solidFill>
                <a:schemeClr val="tx1">
                  <a:lumMod val="50000"/>
                </a:schemeClr>
              </a:solidFill>
            </a:endParaRPr>
          </a:p>
          <a:p>
            <a:pPr marL="0" indent="0">
              <a:buNone/>
            </a:pPr>
            <a:r>
              <a:rPr lang="en-US" sz="1800" b="1" dirty="0">
                <a:solidFill>
                  <a:schemeClr val="tx1">
                    <a:lumMod val="50000"/>
                  </a:schemeClr>
                </a:solidFill>
              </a:rPr>
              <a:t>Optional Attendees</a:t>
            </a:r>
            <a:r>
              <a:rPr lang="en-US" sz="1800" dirty="0">
                <a:solidFill>
                  <a:schemeClr val="tx1">
                    <a:lumMod val="50000"/>
                  </a:schemeClr>
                </a:solidFill>
              </a:rPr>
              <a:t>: </a:t>
            </a:r>
          </a:p>
          <a:p>
            <a:pPr marL="685800" lvl="1" indent="-342900">
              <a:buSzPct val="75000"/>
              <a:buFont typeface="Wingdings" panose="05000000000000000000" pitchFamily="2" charset="2"/>
              <a:buChar char="q"/>
            </a:pPr>
            <a:r>
              <a:rPr lang="en-US" sz="1800" b="1" dirty="0">
                <a:solidFill>
                  <a:schemeClr val="tx1">
                    <a:lumMod val="50000"/>
                  </a:schemeClr>
                </a:solidFill>
              </a:rPr>
              <a:t>VA PM/Product Owner(s)/Business Owners/Stakeholders: </a:t>
            </a:r>
            <a:r>
              <a:rPr lang="en-US" sz="1800" dirty="0">
                <a:solidFill>
                  <a:schemeClr val="tx1">
                    <a:lumMod val="50000"/>
                  </a:schemeClr>
                </a:solidFill>
              </a:rPr>
              <a:t>May attend but are considered silent observers</a:t>
            </a:r>
          </a:p>
        </p:txBody>
      </p:sp>
      <p:sp>
        <p:nvSpPr>
          <p:cNvPr id="4" name="Slide Number Placeholder 3"/>
          <p:cNvSpPr>
            <a:spLocks noGrp="1"/>
          </p:cNvSpPr>
          <p:nvPr>
            <p:ph type="sldNum" sz="quarter" idx="12"/>
          </p:nvPr>
        </p:nvSpPr>
        <p:spPr/>
        <p:txBody>
          <a:bodyPr/>
          <a:lstStyle/>
          <a:p>
            <a:fld id="{9B27D237-6C0D-5549-BE11-2040A22CBC71}" type="slidenum">
              <a:rPr lang="en-US" smtClean="0"/>
              <a:pPr/>
              <a:t>14</a:t>
            </a:fld>
            <a:endParaRPr lang="en-US" dirty="0"/>
          </a:p>
        </p:txBody>
      </p:sp>
    </p:spTree>
    <p:extLst>
      <p:ext uri="{BB962C8B-B14F-4D97-AF65-F5344CB8AC3E}">
        <p14:creationId xmlns:p14="http://schemas.microsoft.com/office/powerpoint/2010/main" val="159541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70470"/>
            <a:ext cx="8229600" cy="2317059"/>
          </a:xfrm>
        </p:spPr>
        <p:txBody>
          <a:bodyPr>
            <a:normAutofit/>
          </a:bodyPr>
          <a:lstStyle/>
          <a:p>
            <a:pPr marL="0" indent="0" algn="ctr">
              <a:buNone/>
            </a:pPr>
            <a:r>
              <a:rPr lang="en-US" sz="7200" i="1" dirty="0">
                <a:solidFill>
                  <a:schemeClr val="tx1">
                    <a:lumMod val="50000"/>
                  </a:schemeClr>
                </a:solidFill>
              </a:rPr>
              <a:t>Sprint Review &amp; Retrospective</a:t>
            </a:r>
          </a:p>
        </p:txBody>
      </p:sp>
      <p:sp>
        <p:nvSpPr>
          <p:cNvPr id="4" name="Slide Number Placeholder 3"/>
          <p:cNvSpPr>
            <a:spLocks noGrp="1"/>
          </p:cNvSpPr>
          <p:nvPr>
            <p:ph type="sldNum" sz="quarter" idx="12"/>
          </p:nvPr>
        </p:nvSpPr>
        <p:spPr/>
        <p:txBody>
          <a:bodyPr/>
          <a:lstStyle/>
          <a:p>
            <a:fld id="{9B27D237-6C0D-5549-BE11-2040A22CBC71}" type="slidenum">
              <a:rPr lang="en-US" smtClean="0"/>
              <a:pPr/>
              <a:t>15</a:t>
            </a:fld>
            <a:endParaRPr lang="en-US" dirty="0"/>
          </a:p>
        </p:txBody>
      </p:sp>
    </p:spTree>
    <p:extLst>
      <p:ext uri="{BB962C8B-B14F-4D97-AF65-F5344CB8AC3E}">
        <p14:creationId xmlns:p14="http://schemas.microsoft.com/office/powerpoint/2010/main" val="284514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2" y="735418"/>
            <a:ext cx="7886700" cy="425196"/>
          </a:xfrm>
        </p:spPr>
        <p:txBody>
          <a:bodyPr vert="horz" lIns="68580" tIns="34290" rIns="68580" bIns="34290" rtlCol="0" anchor="b">
            <a:noAutofit/>
          </a:bodyPr>
          <a:lstStyle/>
          <a:p>
            <a:pPr algn="ctr"/>
            <a:r>
              <a:rPr lang="en-US" sz="2400" b="1" dirty="0">
                <a:solidFill>
                  <a:schemeClr val="tx1"/>
                </a:solidFill>
              </a:rPr>
              <a:t>What is a Sprint Review?</a:t>
            </a:r>
          </a:p>
        </p:txBody>
      </p:sp>
      <p:sp>
        <p:nvSpPr>
          <p:cNvPr id="3" name="Content Placeholder 2"/>
          <p:cNvSpPr>
            <a:spLocks noGrp="1"/>
          </p:cNvSpPr>
          <p:nvPr>
            <p:ph idx="1"/>
          </p:nvPr>
        </p:nvSpPr>
        <p:spPr/>
        <p:txBody>
          <a:bodyPr>
            <a:noAutofit/>
          </a:bodyPr>
          <a:lstStyle/>
          <a:p>
            <a:pPr marL="0" indent="0">
              <a:buNone/>
            </a:pPr>
            <a:r>
              <a:rPr lang="en-US" sz="1800" dirty="0">
                <a:solidFill>
                  <a:schemeClr val="tx1">
                    <a:lumMod val="50000"/>
                  </a:schemeClr>
                </a:solidFill>
              </a:rPr>
              <a:t>A Scrum ceremony facilitated by the Scrum Master where the Team provides a demonstration of completed functionality to the Product Owner and Stakeholders for acceptance of the finished work.</a:t>
            </a:r>
          </a:p>
          <a:p>
            <a:pPr marL="0" indent="0">
              <a:buNone/>
            </a:pPr>
            <a:endParaRPr lang="en-US" sz="1800" dirty="0">
              <a:solidFill>
                <a:schemeClr val="tx1">
                  <a:lumMod val="50000"/>
                </a:schemeClr>
              </a:solidFill>
            </a:endParaRPr>
          </a:p>
          <a:p>
            <a:pPr lvl="1">
              <a:lnSpc>
                <a:spcPct val="80000"/>
              </a:lnSpc>
            </a:pPr>
            <a:r>
              <a:rPr lang="en-US" sz="1800" dirty="0">
                <a:solidFill>
                  <a:schemeClr val="tx1">
                    <a:lumMod val="50000"/>
                  </a:schemeClr>
                </a:solidFill>
              </a:rPr>
              <a:t>Held at the end of each Sprint to inspect completed work </a:t>
            </a:r>
          </a:p>
          <a:p>
            <a:pPr lvl="1">
              <a:lnSpc>
                <a:spcPct val="80000"/>
              </a:lnSpc>
            </a:pPr>
            <a:r>
              <a:rPr lang="en-US" sz="1800" dirty="0">
                <a:solidFill>
                  <a:schemeClr val="tx1">
                    <a:lumMod val="50000"/>
                  </a:schemeClr>
                </a:solidFill>
              </a:rPr>
              <a:t>Present the completed backlog items to be </a:t>
            </a:r>
            <a:r>
              <a:rPr lang="en-US" sz="1800" b="1" dirty="0">
                <a:solidFill>
                  <a:schemeClr val="tx1">
                    <a:lumMod val="50000"/>
                  </a:schemeClr>
                </a:solidFill>
              </a:rPr>
              <a:t>Accepted</a:t>
            </a:r>
            <a:r>
              <a:rPr lang="en-US" sz="1800" dirty="0">
                <a:solidFill>
                  <a:schemeClr val="tx1">
                    <a:lumMod val="50000"/>
                  </a:schemeClr>
                </a:solidFill>
              </a:rPr>
              <a:t> and/or </a:t>
            </a:r>
            <a:r>
              <a:rPr lang="en-US" sz="1800" b="1" dirty="0">
                <a:solidFill>
                  <a:schemeClr val="tx1">
                    <a:lumMod val="50000"/>
                  </a:schemeClr>
                </a:solidFill>
              </a:rPr>
              <a:t>Rejected</a:t>
            </a:r>
            <a:r>
              <a:rPr lang="en-US" sz="1800" dirty="0">
                <a:solidFill>
                  <a:schemeClr val="tx1">
                    <a:lumMod val="50000"/>
                  </a:schemeClr>
                </a:solidFill>
              </a:rPr>
              <a:t> based on predetermined </a:t>
            </a:r>
            <a:r>
              <a:rPr lang="en-US" sz="1800" b="1" dirty="0">
                <a:solidFill>
                  <a:schemeClr val="tx1">
                    <a:lumMod val="50000"/>
                  </a:schemeClr>
                </a:solidFill>
              </a:rPr>
              <a:t>Acceptance Criteria </a:t>
            </a:r>
          </a:p>
        </p:txBody>
      </p:sp>
      <p:sp>
        <p:nvSpPr>
          <p:cNvPr id="4" name="Slide Number Placeholder 3"/>
          <p:cNvSpPr>
            <a:spLocks noGrp="1"/>
          </p:cNvSpPr>
          <p:nvPr>
            <p:ph type="sldNum" sz="quarter" idx="12"/>
          </p:nvPr>
        </p:nvSpPr>
        <p:spPr/>
        <p:txBody>
          <a:bodyPr/>
          <a:lstStyle/>
          <a:p>
            <a:fld id="{DA280062-7DDF-4573-9CA9-EA48D4D32B64}" type="slidenum">
              <a:rPr lang="en-US" smtClean="0"/>
              <a:pPr/>
              <a:t>16</a:t>
            </a:fld>
            <a:endParaRPr lang="en-US" dirty="0"/>
          </a:p>
        </p:txBody>
      </p:sp>
    </p:spTree>
    <p:extLst>
      <p:ext uri="{BB962C8B-B14F-4D97-AF65-F5344CB8AC3E}">
        <p14:creationId xmlns:p14="http://schemas.microsoft.com/office/powerpoint/2010/main" val="52050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83" y="669498"/>
            <a:ext cx="7886700" cy="424756"/>
          </a:xfrm>
        </p:spPr>
        <p:txBody>
          <a:bodyPr vert="horz" lIns="68580" tIns="34290" rIns="68580" bIns="34290" rtlCol="0" anchor="b">
            <a:noAutofit/>
          </a:bodyPr>
          <a:lstStyle/>
          <a:p>
            <a:pPr algn="ctr"/>
            <a:r>
              <a:rPr lang="en-US" sz="2400" b="1" dirty="0">
                <a:solidFill>
                  <a:schemeClr val="tx1"/>
                </a:solidFill>
              </a:rPr>
              <a:t>What is a Retrospective?</a:t>
            </a:r>
          </a:p>
        </p:txBody>
      </p:sp>
      <p:sp>
        <p:nvSpPr>
          <p:cNvPr id="4" name="Slide Number Placeholder 3"/>
          <p:cNvSpPr>
            <a:spLocks noGrp="1"/>
          </p:cNvSpPr>
          <p:nvPr>
            <p:ph type="sldNum" sz="quarter" idx="12"/>
          </p:nvPr>
        </p:nvSpPr>
        <p:spPr/>
        <p:txBody>
          <a:bodyPr/>
          <a:lstStyle/>
          <a:p>
            <a:fld id="{6BB337D2-5E4E-4602-9A9D-FD7DBE97816D}" type="slidenum">
              <a:rPr lang="en-US" smtClean="0"/>
              <a:pPr/>
              <a:t>17</a:t>
            </a:fld>
            <a:endParaRPr lang="en-US" dirty="0"/>
          </a:p>
        </p:txBody>
      </p:sp>
      <p:sp>
        <p:nvSpPr>
          <p:cNvPr id="5" name="TextBox 4"/>
          <p:cNvSpPr txBox="1"/>
          <p:nvPr/>
        </p:nvSpPr>
        <p:spPr>
          <a:xfrm>
            <a:off x="438451" y="1599900"/>
            <a:ext cx="8152327" cy="923330"/>
          </a:xfrm>
          <a:prstGeom prst="rect">
            <a:avLst/>
          </a:prstGeom>
          <a:solidFill>
            <a:schemeClr val="bg1"/>
          </a:solidFill>
        </p:spPr>
        <p:txBody>
          <a:bodyPr wrap="square" rtlCol="0">
            <a:spAutoFit/>
          </a:bodyPr>
          <a:lstStyle/>
          <a:p>
            <a:r>
              <a:rPr lang="en-US" dirty="0">
                <a:solidFill>
                  <a:schemeClr val="tx1">
                    <a:lumMod val="50000"/>
                  </a:schemeClr>
                </a:solidFill>
              </a:rPr>
              <a:t>A meeting held at the </a:t>
            </a:r>
            <a:r>
              <a:rPr lang="en-US" b="1" dirty="0">
                <a:solidFill>
                  <a:schemeClr val="tx1">
                    <a:lumMod val="50000"/>
                  </a:schemeClr>
                </a:solidFill>
              </a:rPr>
              <a:t>conclusion of each Sprint </a:t>
            </a:r>
            <a:r>
              <a:rPr lang="en-US" dirty="0">
                <a:solidFill>
                  <a:schemeClr val="tx1">
                    <a:lumMod val="50000"/>
                  </a:schemeClr>
                </a:solidFill>
              </a:rPr>
              <a:t>in which the Team and Scrum Master meet to celebrate Team </a:t>
            </a:r>
            <a:r>
              <a:rPr lang="en-US" b="1" dirty="0">
                <a:solidFill>
                  <a:schemeClr val="tx1">
                    <a:lumMod val="50000"/>
                  </a:schemeClr>
                </a:solidFill>
              </a:rPr>
              <a:t>successes</a:t>
            </a:r>
            <a:r>
              <a:rPr lang="en-US" dirty="0">
                <a:solidFill>
                  <a:schemeClr val="tx1">
                    <a:lumMod val="50000"/>
                  </a:schemeClr>
                </a:solidFill>
              </a:rPr>
              <a:t>, reflect on what can be </a:t>
            </a:r>
            <a:r>
              <a:rPr lang="en-US" b="1" dirty="0">
                <a:solidFill>
                  <a:schemeClr val="tx1">
                    <a:lumMod val="50000"/>
                  </a:schemeClr>
                </a:solidFill>
              </a:rPr>
              <a:t>improved</a:t>
            </a:r>
            <a:r>
              <a:rPr lang="en-US" dirty="0">
                <a:solidFill>
                  <a:schemeClr val="tx1">
                    <a:lumMod val="50000"/>
                  </a:schemeClr>
                </a:solidFill>
              </a:rPr>
              <a:t>, and develop a plan to apply </a:t>
            </a:r>
            <a:r>
              <a:rPr lang="en-US" b="1" dirty="0">
                <a:solidFill>
                  <a:schemeClr val="tx1">
                    <a:lumMod val="50000"/>
                  </a:schemeClr>
                </a:solidFill>
              </a:rPr>
              <a:t>lessons learned</a:t>
            </a:r>
            <a:r>
              <a:rPr lang="en-US" dirty="0">
                <a:solidFill>
                  <a:schemeClr val="tx1">
                    <a:lumMod val="50000"/>
                  </a:schemeClr>
                </a:solidFill>
              </a:rPr>
              <a:t> going forward. </a:t>
            </a:r>
          </a:p>
        </p:txBody>
      </p:sp>
      <p:sp>
        <p:nvSpPr>
          <p:cNvPr id="8" name="Rectangle 7"/>
          <p:cNvSpPr/>
          <p:nvPr/>
        </p:nvSpPr>
        <p:spPr>
          <a:xfrm>
            <a:off x="2199377" y="2863074"/>
            <a:ext cx="4745246" cy="2308324"/>
          </a:xfrm>
          <a:prstGeom prst="rect">
            <a:avLst/>
          </a:prstGeom>
          <a:ln>
            <a:solidFill>
              <a:schemeClr val="tx1"/>
            </a:solidFill>
            <a:prstDash val="dash"/>
          </a:ln>
        </p:spPr>
        <p:txBody>
          <a:bodyPr wrap="square">
            <a:spAutoFit/>
          </a:bodyPr>
          <a:lstStyle/>
          <a:p>
            <a:pPr marL="257175" indent="-257175">
              <a:buFont typeface="Arial" panose="020B0604020202020204" pitchFamily="34" charset="0"/>
              <a:buChar char="•"/>
            </a:pPr>
            <a:r>
              <a:rPr lang="en-US" dirty="0">
                <a:solidFill>
                  <a:schemeClr val="tx1">
                    <a:lumMod val="50000"/>
                  </a:schemeClr>
                </a:solidFill>
              </a:rPr>
              <a:t>This is a safe environment</a:t>
            </a:r>
            <a:r>
              <a:rPr lang="en-US" dirty="0">
                <a:solidFill>
                  <a:schemeClr val="tx1">
                    <a:lumMod val="50000"/>
                  </a:schemeClr>
                </a:solidFill>
                <a:sym typeface="Wingdings" panose="05000000000000000000" pitchFamily="2" charset="2"/>
              </a:rPr>
              <a:t> </a:t>
            </a:r>
          </a:p>
          <a:p>
            <a:pPr marL="257175" indent="-257175">
              <a:buFont typeface="Arial" panose="020B0604020202020204" pitchFamily="34" charset="0"/>
              <a:buChar char="•"/>
            </a:pPr>
            <a:r>
              <a:rPr lang="en-US" dirty="0">
                <a:solidFill>
                  <a:schemeClr val="tx1">
                    <a:lumMod val="50000"/>
                  </a:schemeClr>
                </a:solidFill>
                <a:sym typeface="Wingdings" panose="05000000000000000000" pitchFamily="2" charset="2"/>
              </a:rPr>
              <a:t>What is discussed in the Retrospective, stays in the Retrospective</a:t>
            </a:r>
          </a:p>
          <a:p>
            <a:pPr marL="257175" indent="-257175">
              <a:buFont typeface="Arial" panose="020B0604020202020204" pitchFamily="34" charset="0"/>
              <a:buChar char="•"/>
            </a:pPr>
            <a:r>
              <a:rPr lang="en-US" dirty="0">
                <a:solidFill>
                  <a:schemeClr val="tx1">
                    <a:lumMod val="50000"/>
                  </a:schemeClr>
                </a:solidFill>
                <a:sym typeface="Wingdings" panose="05000000000000000000" pitchFamily="2" charset="2"/>
              </a:rPr>
              <a:t>Retrospective discussion points:</a:t>
            </a:r>
          </a:p>
          <a:p>
            <a:pPr marL="600075" lvl="1" indent="-257175">
              <a:buFont typeface="Arial" panose="020B0604020202020204" pitchFamily="34" charset="0"/>
              <a:buChar char="•"/>
            </a:pPr>
            <a:r>
              <a:rPr lang="en-US" dirty="0">
                <a:solidFill>
                  <a:schemeClr val="tx1">
                    <a:lumMod val="50000"/>
                  </a:schemeClr>
                </a:solidFill>
                <a:sym typeface="Wingdings" panose="05000000000000000000" pitchFamily="2" charset="2"/>
              </a:rPr>
              <a:t>What went well?</a:t>
            </a:r>
          </a:p>
          <a:p>
            <a:pPr marL="600075" lvl="1" indent="-257175">
              <a:buFont typeface="Arial" panose="020B0604020202020204" pitchFamily="34" charset="0"/>
              <a:buChar char="•"/>
            </a:pPr>
            <a:r>
              <a:rPr lang="en-US" dirty="0">
                <a:solidFill>
                  <a:schemeClr val="tx1">
                    <a:lumMod val="50000"/>
                  </a:schemeClr>
                </a:solidFill>
                <a:sym typeface="Wingdings" panose="05000000000000000000" pitchFamily="2" charset="2"/>
              </a:rPr>
              <a:t>What did not go well?</a:t>
            </a:r>
          </a:p>
          <a:p>
            <a:pPr marL="600075" lvl="1" indent="-257175">
              <a:buFont typeface="Arial" panose="020B0604020202020204" pitchFamily="34" charset="0"/>
              <a:buChar char="•"/>
            </a:pPr>
            <a:r>
              <a:rPr lang="en-US" dirty="0">
                <a:solidFill>
                  <a:schemeClr val="tx1">
                    <a:lumMod val="50000"/>
                  </a:schemeClr>
                </a:solidFill>
                <a:sym typeface="Wingdings" panose="05000000000000000000" pitchFamily="2" charset="2"/>
              </a:rPr>
              <a:t>What action items are we tracking to help with improvements?</a:t>
            </a:r>
          </a:p>
        </p:txBody>
      </p:sp>
    </p:spTree>
    <p:extLst>
      <p:ext uri="{BB962C8B-B14F-4D97-AF65-F5344CB8AC3E}">
        <p14:creationId xmlns:p14="http://schemas.microsoft.com/office/powerpoint/2010/main" val="10146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73810"/>
            <a:ext cx="8229600" cy="1310379"/>
          </a:xfrm>
        </p:spPr>
        <p:txBody>
          <a:bodyPr>
            <a:normAutofit/>
          </a:bodyPr>
          <a:lstStyle/>
          <a:p>
            <a:pPr marL="0" indent="0" algn="ctr">
              <a:buNone/>
            </a:pPr>
            <a:r>
              <a:rPr lang="en-US" sz="7200" i="1" dirty="0">
                <a:solidFill>
                  <a:schemeClr val="tx1">
                    <a:lumMod val="50000"/>
                  </a:schemeClr>
                </a:solidFill>
              </a:rPr>
              <a:t>Scrum of Scrums</a:t>
            </a:r>
          </a:p>
        </p:txBody>
      </p:sp>
      <p:sp>
        <p:nvSpPr>
          <p:cNvPr id="4" name="Slide Number Placeholder 3"/>
          <p:cNvSpPr>
            <a:spLocks noGrp="1"/>
          </p:cNvSpPr>
          <p:nvPr>
            <p:ph type="sldNum" sz="quarter" idx="12"/>
          </p:nvPr>
        </p:nvSpPr>
        <p:spPr/>
        <p:txBody>
          <a:bodyPr/>
          <a:lstStyle/>
          <a:p>
            <a:fld id="{9B27D237-6C0D-5549-BE11-2040A22CBC71}" type="slidenum">
              <a:rPr lang="en-US" smtClean="0"/>
              <a:pPr/>
              <a:t>18</a:t>
            </a:fld>
            <a:endParaRPr lang="en-US" dirty="0"/>
          </a:p>
        </p:txBody>
      </p:sp>
    </p:spTree>
    <p:extLst>
      <p:ext uri="{BB962C8B-B14F-4D97-AF65-F5344CB8AC3E}">
        <p14:creationId xmlns:p14="http://schemas.microsoft.com/office/powerpoint/2010/main" val="9666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296"/>
            <a:ext cx="8229600" cy="435990"/>
          </a:xfrm>
        </p:spPr>
        <p:txBody>
          <a:bodyPr>
            <a:noAutofit/>
          </a:bodyPr>
          <a:lstStyle/>
          <a:p>
            <a:pPr algn="ctr"/>
            <a:r>
              <a:rPr lang="en-US" sz="2400" dirty="0">
                <a:solidFill>
                  <a:schemeClr val="tx1"/>
                </a:solidFill>
              </a:rPr>
              <a:t>Agenda</a:t>
            </a:r>
          </a:p>
        </p:txBody>
      </p:sp>
      <p:sp>
        <p:nvSpPr>
          <p:cNvPr id="5" name="Content Placeholder 2"/>
          <p:cNvSpPr>
            <a:spLocks noGrp="1"/>
          </p:cNvSpPr>
          <p:nvPr>
            <p:ph idx="1"/>
          </p:nvPr>
        </p:nvSpPr>
        <p:spPr>
          <a:xfrm>
            <a:off x="590302" y="1590178"/>
            <a:ext cx="8096498" cy="4686282"/>
          </a:xfrm>
        </p:spPr>
        <p:txBody>
          <a:bodyPr>
            <a:normAutofit fontScale="92500" lnSpcReduction="10000"/>
          </a:bodyPr>
          <a:lstStyle/>
          <a:p>
            <a:pPr>
              <a:buFont typeface="Wingdings" panose="05000000000000000000" pitchFamily="2" charset="2"/>
              <a:buChar char="q"/>
            </a:pPr>
            <a:r>
              <a:rPr lang="en-US" sz="2200" b="1" dirty="0">
                <a:solidFill>
                  <a:schemeClr val="tx1">
                    <a:lumMod val="50000"/>
                  </a:schemeClr>
                </a:solidFill>
              </a:rPr>
              <a:t>What is Agile?</a:t>
            </a:r>
          </a:p>
          <a:p>
            <a:pPr>
              <a:buFont typeface="Wingdings" panose="05000000000000000000" pitchFamily="2" charset="2"/>
              <a:buChar char="q"/>
            </a:pPr>
            <a:r>
              <a:rPr lang="en-US" sz="2200" b="1" dirty="0">
                <a:solidFill>
                  <a:schemeClr val="tx1">
                    <a:lumMod val="50000"/>
                  </a:schemeClr>
                </a:solidFill>
              </a:rPr>
              <a:t>Backlog </a:t>
            </a:r>
          </a:p>
          <a:p>
            <a:pPr lvl="1">
              <a:buFont typeface="Wingdings" panose="05000000000000000000" pitchFamily="2" charset="2"/>
              <a:buChar char="q"/>
            </a:pPr>
            <a:r>
              <a:rPr lang="en-US" sz="2200" dirty="0">
                <a:solidFill>
                  <a:schemeClr val="tx1">
                    <a:lumMod val="50000"/>
                  </a:schemeClr>
                </a:solidFill>
              </a:rPr>
              <a:t>Backlog Grooming </a:t>
            </a:r>
          </a:p>
          <a:p>
            <a:pPr lvl="1">
              <a:buFont typeface="Wingdings" panose="05000000000000000000" pitchFamily="2" charset="2"/>
              <a:buChar char="q"/>
            </a:pPr>
            <a:r>
              <a:rPr lang="en-US" sz="2200" dirty="0">
                <a:solidFill>
                  <a:schemeClr val="tx1">
                    <a:lumMod val="50000"/>
                  </a:schemeClr>
                </a:solidFill>
              </a:rPr>
              <a:t>Planning Poker</a:t>
            </a:r>
          </a:p>
          <a:p>
            <a:pPr>
              <a:buFont typeface="Wingdings" panose="05000000000000000000" pitchFamily="2" charset="2"/>
              <a:buChar char="q"/>
            </a:pPr>
            <a:r>
              <a:rPr lang="en-US" sz="2200" b="1" dirty="0">
                <a:solidFill>
                  <a:schemeClr val="tx1">
                    <a:lumMod val="50000"/>
                  </a:schemeClr>
                </a:solidFill>
              </a:rPr>
              <a:t>Capacity &amp; Sprint Planning </a:t>
            </a:r>
          </a:p>
          <a:p>
            <a:pPr>
              <a:buFont typeface="Wingdings" panose="05000000000000000000" pitchFamily="2" charset="2"/>
              <a:buChar char="q"/>
            </a:pPr>
            <a:r>
              <a:rPr lang="en-US" sz="2200" b="1" dirty="0">
                <a:solidFill>
                  <a:schemeClr val="tx1">
                    <a:lumMod val="50000"/>
                  </a:schemeClr>
                </a:solidFill>
              </a:rPr>
              <a:t>Daily Scrum</a:t>
            </a:r>
          </a:p>
          <a:p>
            <a:pPr lvl="1">
              <a:buFont typeface="Wingdings" panose="05000000000000000000" pitchFamily="2" charset="2"/>
              <a:buChar char="q"/>
            </a:pPr>
            <a:r>
              <a:rPr lang="en-US" sz="2200" dirty="0">
                <a:solidFill>
                  <a:schemeClr val="tx1">
                    <a:lumMod val="50000"/>
                  </a:schemeClr>
                </a:solidFill>
              </a:rPr>
              <a:t> Daily Scrum Overview </a:t>
            </a:r>
          </a:p>
          <a:p>
            <a:pPr>
              <a:buFont typeface="Wingdings" panose="05000000000000000000" pitchFamily="2" charset="2"/>
              <a:buChar char="q"/>
            </a:pPr>
            <a:r>
              <a:rPr lang="en-US" sz="2200" b="1" dirty="0">
                <a:solidFill>
                  <a:schemeClr val="tx1">
                    <a:lumMod val="50000"/>
                  </a:schemeClr>
                </a:solidFill>
              </a:rPr>
              <a:t>Sprint Review &amp; Retrospective</a:t>
            </a:r>
          </a:p>
          <a:p>
            <a:pPr>
              <a:buFont typeface="Wingdings" panose="05000000000000000000" pitchFamily="2" charset="2"/>
              <a:buChar char="q"/>
            </a:pPr>
            <a:r>
              <a:rPr lang="en-US" sz="2200" b="1" dirty="0">
                <a:solidFill>
                  <a:schemeClr val="tx1">
                    <a:lumMod val="50000"/>
                  </a:schemeClr>
                </a:solidFill>
              </a:rPr>
              <a:t>Scrum of Scrums</a:t>
            </a:r>
          </a:p>
          <a:p>
            <a:pPr marL="401638" indent="-225425">
              <a:buFont typeface="Wingdings" panose="05000000000000000000" pitchFamily="2" charset="2"/>
              <a:buChar char="q"/>
            </a:pPr>
            <a:r>
              <a:rPr lang="en-US" sz="2200" dirty="0">
                <a:solidFill>
                  <a:schemeClr val="tx1">
                    <a:lumMod val="50000"/>
                  </a:schemeClr>
                </a:solidFill>
              </a:rPr>
              <a:t>What is Scrum of Scrums?</a:t>
            </a:r>
          </a:p>
          <a:p>
            <a:pPr lvl="1">
              <a:buFont typeface="Wingdings" panose="05000000000000000000" pitchFamily="2" charset="2"/>
              <a:buChar char="q"/>
            </a:pPr>
            <a:r>
              <a:rPr lang="en-US" sz="2200" dirty="0">
                <a:solidFill>
                  <a:schemeClr val="tx1">
                    <a:lumMod val="50000"/>
                  </a:schemeClr>
                </a:solidFill>
              </a:rPr>
              <a:t> Roles and Responsibilities</a:t>
            </a:r>
          </a:p>
          <a:p>
            <a:pPr>
              <a:buFont typeface="Wingdings" panose="05000000000000000000" pitchFamily="2" charset="2"/>
              <a:buChar char="q"/>
            </a:pPr>
            <a:r>
              <a:rPr lang="en-US" sz="2200" b="1" dirty="0">
                <a:solidFill>
                  <a:schemeClr val="tx1">
                    <a:lumMod val="50000"/>
                  </a:schemeClr>
                </a:solidFill>
              </a:rPr>
              <a:t>Questions?</a:t>
            </a:r>
          </a:p>
          <a:p>
            <a:pPr>
              <a:buFont typeface="Wingdings" panose="05000000000000000000" pitchFamily="2" charset="2"/>
              <a:buChar char="q"/>
            </a:pPr>
            <a:r>
              <a:rPr lang="en-US" sz="2200" b="1" dirty="0">
                <a:solidFill>
                  <a:schemeClr val="tx1">
                    <a:lumMod val="50000"/>
                  </a:schemeClr>
                </a:solidFill>
              </a:rPr>
              <a:t> Contact Us</a:t>
            </a:r>
          </a:p>
          <a:p>
            <a:pPr>
              <a:buFont typeface="Wingdings" panose="05000000000000000000" pitchFamily="2" charset="2"/>
              <a:buChar char="q"/>
            </a:pPr>
            <a:endParaRPr lang="en-US" dirty="0">
              <a:solidFill>
                <a:schemeClr val="tx1">
                  <a:lumMod val="50000"/>
                </a:schemeClr>
              </a:solidFill>
            </a:endParaRPr>
          </a:p>
        </p:txBody>
      </p:sp>
      <p:sp>
        <p:nvSpPr>
          <p:cNvPr id="4" name="Slide Number Placeholder 3"/>
          <p:cNvSpPr>
            <a:spLocks noGrp="1"/>
          </p:cNvSpPr>
          <p:nvPr>
            <p:ph type="sldNum" sz="quarter" idx="12"/>
          </p:nvPr>
        </p:nvSpPr>
        <p:spPr>
          <a:xfrm>
            <a:off x="8234398" y="6317012"/>
            <a:ext cx="490750" cy="365125"/>
          </a:xfrm>
        </p:spPr>
        <p:txBody>
          <a:bodyPr/>
          <a:lstStyle/>
          <a:p>
            <a:fld id="{9B27D237-6C0D-5549-BE11-2040A22CBC71}" type="slidenum">
              <a:rPr lang="en-US" smtClean="0"/>
              <a:pPr/>
              <a:t>1</a:t>
            </a:fld>
            <a:endParaRPr lang="en-US" dirty="0"/>
          </a:p>
        </p:txBody>
      </p:sp>
    </p:spTree>
    <p:extLst>
      <p:ext uri="{BB962C8B-B14F-4D97-AF65-F5344CB8AC3E}">
        <p14:creationId xmlns:p14="http://schemas.microsoft.com/office/powerpoint/2010/main" val="11519422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Scrum of Scrums</a:t>
            </a:r>
          </a:p>
        </p:txBody>
      </p:sp>
      <p:sp>
        <p:nvSpPr>
          <p:cNvPr id="3" name="Content Placeholder 2"/>
          <p:cNvSpPr>
            <a:spLocks noGrp="1"/>
          </p:cNvSpPr>
          <p:nvPr>
            <p:ph idx="1"/>
          </p:nvPr>
        </p:nvSpPr>
        <p:spPr>
          <a:xfrm>
            <a:off x="457200" y="2091660"/>
            <a:ext cx="8229600" cy="3220642"/>
          </a:xfrm>
        </p:spPr>
        <p:txBody>
          <a:bodyPr>
            <a:normAutofit/>
          </a:bodyPr>
          <a:lstStyle/>
          <a:p>
            <a:pPr marL="0" indent="0">
              <a:buNone/>
            </a:pPr>
            <a:r>
              <a:rPr lang="en-US" sz="1800" b="1" dirty="0">
                <a:solidFill>
                  <a:schemeClr val="tx1">
                    <a:lumMod val="50000"/>
                  </a:schemeClr>
                </a:solidFill>
              </a:rPr>
              <a:t>What is a Scrum of Scrums?</a:t>
            </a:r>
          </a:p>
          <a:p>
            <a:pPr lvl="1">
              <a:buSzPct val="100000"/>
              <a:buFont typeface="Wingdings" panose="05000000000000000000" pitchFamily="2" charset="2"/>
              <a:buChar char="q"/>
            </a:pPr>
            <a:r>
              <a:rPr lang="en-US" sz="1800" dirty="0">
                <a:solidFill>
                  <a:schemeClr val="tx1">
                    <a:lumMod val="50000"/>
                  </a:schemeClr>
                </a:solidFill>
              </a:rPr>
              <a:t>A 30 minute time boxed Scrum Ceremony </a:t>
            </a:r>
          </a:p>
          <a:p>
            <a:pPr lvl="1">
              <a:buSzPct val="100000"/>
              <a:buFont typeface="Wingdings" panose="05000000000000000000" pitchFamily="2" charset="2"/>
              <a:buChar char="q"/>
            </a:pPr>
            <a:r>
              <a:rPr lang="en-US" sz="1800" dirty="0">
                <a:solidFill>
                  <a:schemeClr val="tx1">
                    <a:lumMod val="50000"/>
                  </a:schemeClr>
                </a:solidFill>
              </a:rPr>
              <a:t>Facilitated by the Program Manager</a:t>
            </a:r>
          </a:p>
          <a:p>
            <a:pPr lvl="1">
              <a:buSzPct val="100000"/>
              <a:buFont typeface="Wingdings" panose="05000000000000000000" pitchFamily="2" charset="2"/>
              <a:buChar char="q"/>
            </a:pPr>
            <a:r>
              <a:rPr lang="en-US" sz="1800" dirty="0">
                <a:solidFill>
                  <a:schemeClr val="tx1">
                    <a:lumMod val="50000"/>
                  </a:schemeClr>
                </a:solidFill>
              </a:rPr>
              <a:t>Cluster of teams within a Program are represented</a:t>
            </a:r>
          </a:p>
          <a:p>
            <a:pPr lvl="1">
              <a:buSzPct val="100000"/>
              <a:buFont typeface="Wingdings" panose="05000000000000000000" pitchFamily="2" charset="2"/>
              <a:buChar char="q"/>
            </a:pPr>
            <a:r>
              <a:rPr lang="en-US" sz="1800" dirty="0">
                <a:solidFill>
                  <a:schemeClr val="tx1">
                    <a:lumMod val="50000"/>
                  </a:schemeClr>
                </a:solidFill>
              </a:rPr>
              <a:t>A representative (usually the Project Manager/Scrum Master) attends on behalf of their team</a:t>
            </a:r>
          </a:p>
          <a:p>
            <a:pPr lvl="1">
              <a:buSzPct val="100000"/>
              <a:buFont typeface="Wingdings" panose="05000000000000000000" pitchFamily="2" charset="2"/>
              <a:buChar char="q"/>
            </a:pPr>
            <a:r>
              <a:rPr lang="en-US" sz="1800" dirty="0">
                <a:solidFill>
                  <a:schemeClr val="tx1">
                    <a:lumMod val="50000"/>
                  </a:schemeClr>
                </a:solidFill>
              </a:rPr>
              <a:t>Answer four questions about the status of work from their team</a:t>
            </a:r>
          </a:p>
          <a:p>
            <a:pPr lvl="1">
              <a:buSzPct val="100000"/>
              <a:buFont typeface="Wingdings" panose="05000000000000000000" pitchFamily="2" charset="2"/>
              <a:buChar char="q"/>
            </a:pPr>
            <a:r>
              <a:rPr lang="en-US" sz="1800" dirty="0">
                <a:solidFill>
                  <a:schemeClr val="tx1">
                    <a:lumMod val="50000"/>
                  </a:schemeClr>
                </a:solidFill>
              </a:rPr>
              <a:t>Should be held at least 2 times a week</a:t>
            </a:r>
          </a:p>
          <a:p>
            <a:pPr lvl="2">
              <a:buSzPct val="100000"/>
              <a:buFont typeface="Wingdings" panose="05000000000000000000" pitchFamily="2" charset="2"/>
              <a:buChar char="q"/>
            </a:pPr>
            <a:r>
              <a:rPr lang="en-US" sz="1800" dirty="0">
                <a:solidFill>
                  <a:schemeClr val="tx1">
                    <a:lumMod val="50000"/>
                  </a:schemeClr>
                </a:solidFill>
              </a:rPr>
              <a:t>In our case, once a week since VSP does their </a:t>
            </a:r>
            <a:r>
              <a:rPr lang="en-US" sz="1800" dirty="0" err="1">
                <a:solidFill>
                  <a:schemeClr val="tx1">
                    <a:lumMod val="50000"/>
                  </a:schemeClr>
                </a:solidFill>
              </a:rPr>
              <a:t>ToT</a:t>
            </a:r>
            <a:r>
              <a:rPr lang="en-US" sz="1800" dirty="0">
                <a:solidFill>
                  <a:schemeClr val="tx1">
                    <a:lumMod val="50000"/>
                  </a:schemeClr>
                </a:solidFill>
              </a:rPr>
              <a:t> on Tuesdays</a:t>
            </a:r>
          </a:p>
        </p:txBody>
      </p:sp>
      <p:sp>
        <p:nvSpPr>
          <p:cNvPr id="4" name="Slide Number Placeholder 3"/>
          <p:cNvSpPr>
            <a:spLocks noGrp="1"/>
          </p:cNvSpPr>
          <p:nvPr>
            <p:ph type="sldNum" sz="quarter" idx="12"/>
          </p:nvPr>
        </p:nvSpPr>
        <p:spPr/>
        <p:txBody>
          <a:bodyPr/>
          <a:lstStyle/>
          <a:p>
            <a:fld id="{9B27D237-6C0D-5549-BE11-2040A22CBC71}" type="slidenum">
              <a:rPr lang="en-US" smtClean="0"/>
              <a:pPr/>
              <a:t>19</a:t>
            </a:fld>
            <a:endParaRPr lang="en-US" dirty="0"/>
          </a:p>
        </p:txBody>
      </p:sp>
    </p:spTree>
    <p:extLst>
      <p:ext uri="{BB962C8B-B14F-4D97-AF65-F5344CB8AC3E}">
        <p14:creationId xmlns:p14="http://schemas.microsoft.com/office/powerpoint/2010/main" val="226265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Roles and Responsibilities</a:t>
            </a:r>
          </a:p>
        </p:txBody>
      </p:sp>
      <p:sp>
        <p:nvSpPr>
          <p:cNvPr id="3" name="Content Placeholder 2"/>
          <p:cNvSpPr>
            <a:spLocks noGrp="1"/>
          </p:cNvSpPr>
          <p:nvPr>
            <p:ph idx="1"/>
          </p:nvPr>
        </p:nvSpPr>
        <p:spPr>
          <a:xfrm>
            <a:off x="457200" y="2048798"/>
            <a:ext cx="8229600" cy="3220642"/>
          </a:xfrm>
        </p:spPr>
        <p:txBody>
          <a:bodyPr>
            <a:normAutofit/>
          </a:bodyPr>
          <a:lstStyle/>
          <a:p>
            <a:pPr marL="0" indent="0">
              <a:buNone/>
            </a:pPr>
            <a:r>
              <a:rPr lang="en-US" sz="1800" b="1" dirty="0">
                <a:solidFill>
                  <a:schemeClr val="tx1">
                    <a:lumMod val="50000"/>
                  </a:schemeClr>
                </a:solidFill>
              </a:rPr>
              <a:t>Scrum of Scrums Attendees:</a:t>
            </a:r>
          </a:p>
          <a:p>
            <a:pPr marL="0" indent="0">
              <a:buNone/>
            </a:pPr>
            <a:endParaRPr lang="en-US" sz="1800" b="1" dirty="0">
              <a:solidFill>
                <a:schemeClr val="tx1">
                  <a:lumMod val="50000"/>
                </a:schemeClr>
              </a:solidFill>
            </a:endParaRPr>
          </a:p>
          <a:p>
            <a:pPr marL="169069" lvl="1" indent="0">
              <a:buNone/>
            </a:pPr>
            <a:r>
              <a:rPr lang="en-US" sz="1800" b="1" dirty="0">
                <a:solidFill>
                  <a:schemeClr val="tx1">
                    <a:lumMod val="50000"/>
                  </a:schemeClr>
                </a:solidFill>
              </a:rPr>
              <a:t>Program Manager</a:t>
            </a:r>
          </a:p>
          <a:p>
            <a:pPr lvl="2">
              <a:buFont typeface="Arial" panose="020B0604020202020204" pitchFamily="34" charset="0"/>
              <a:buChar char="–"/>
            </a:pPr>
            <a:r>
              <a:rPr lang="en-US" sz="1500" dirty="0">
                <a:solidFill>
                  <a:schemeClr val="tx1">
                    <a:lumMod val="50000"/>
                  </a:schemeClr>
                </a:solidFill>
              </a:rPr>
              <a:t>Facilitates the stand up</a:t>
            </a:r>
          </a:p>
          <a:p>
            <a:pPr lvl="2">
              <a:buFont typeface="Arial" panose="020B0604020202020204" pitchFamily="34" charset="0"/>
              <a:buChar char="–"/>
            </a:pPr>
            <a:r>
              <a:rPr lang="en-US" sz="1500" dirty="0">
                <a:solidFill>
                  <a:schemeClr val="tx1">
                    <a:lumMod val="50000"/>
                  </a:schemeClr>
                </a:solidFill>
              </a:rPr>
              <a:t>Tracks statuses, risks, and issues</a:t>
            </a:r>
          </a:p>
          <a:p>
            <a:pPr lvl="2">
              <a:buFont typeface="Arial" panose="020B0604020202020204" pitchFamily="34" charset="0"/>
              <a:buChar char="–"/>
            </a:pPr>
            <a:r>
              <a:rPr lang="en-US" sz="1500" dirty="0">
                <a:solidFill>
                  <a:schemeClr val="tx1">
                    <a:lumMod val="50000"/>
                  </a:schemeClr>
                </a:solidFill>
              </a:rPr>
              <a:t>Documents and removes impediments</a:t>
            </a:r>
          </a:p>
          <a:p>
            <a:pPr lvl="2">
              <a:buFont typeface="Arial" panose="020B0604020202020204" pitchFamily="34" charset="0"/>
              <a:buChar char="–"/>
            </a:pPr>
            <a:endParaRPr lang="en-US" sz="1500" dirty="0">
              <a:solidFill>
                <a:schemeClr val="tx1">
                  <a:lumMod val="50000"/>
                </a:schemeClr>
              </a:solidFill>
            </a:endParaRPr>
          </a:p>
          <a:p>
            <a:pPr marL="169069" lvl="1" indent="0">
              <a:buNone/>
            </a:pPr>
            <a:r>
              <a:rPr lang="en-US" sz="1800" b="1" dirty="0">
                <a:solidFill>
                  <a:schemeClr val="tx1">
                    <a:lumMod val="50000"/>
                  </a:schemeClr>
                </a:solidFill>
              </a:rPr>
              <a:t>Project Manager/Scrum Master</a:t>
            </a:r>
          </a:p>
          <a:p>
            <a:pPr lvl="2">
              <a:buFont typeface="Arial" panose="020B0604020202020204" pitchFamily="34" charset="0"/>
              <a:buChar char="–"/>
            </a:pPr>
            <a:r>
              <a:rPr lang="en-US" sz="1500" dirty="0">
                <a:solidFill>
                  <a:schemeClr val="tx1">
                    <a:lumMod val="50000"/>
                  </a:schemeClr>
                </a:solidFill>
              </a:rPr>
              <a:t>Provides updates from his/her Program or Team</a:t>
            </a:r>
          </a:p>
          <a:p>
            <a:pPr lvl="2">
              <a:buFont typeface="Arial" panose="020B0604020202020204" pitchFamily="34" charset="0"/>
              <a:buChar char="–"/>
            </a:pPr>
            <a:r>
              <a:rPr lang="en-US" sz="1500" dirty="0">
                <a:solidFill>
                  <a:schemeClr val="tx1">
                    <a:lumMod val="50000"/>
                  </a:schemeClr>
                </a:solidFill>
              </a:rPr>
              <a:t>Communicates inter-program dependencies</a:t>
            </a:r>
          </a:p>
          <a:p>
            <a:pPr lvl="2">
              <a:buFont typeface="Arial" panose="020B0604020202020204" pitchFamily="34" charset="0"/>
              <a:buChar char="–"/>
            </a:pPr>
            <a:r>
              <a:rPr lang="en-US" sz="1500" dirty="0">
                <a:solidFill>
                  <a:schemeClr val="tx1">
                    <a:lumMod val="50000"/>
                  </a:schemeClr>
                </a:solidFill>
              </a:rPr>
              <a:t>Informs Program Manager of impediments</a:t>
            </a:r>
          </a:p>
          <a:p>
            <a:endParaRPr lang="en-US" dirty="0">
              <a:solidFill>
                <a:schemeClr val="tx1">
                  <a:lumMod val="50000"/>
                </a:schemeClr>
              </a:solidFill>
            </a:endParaRPr>
          </a:p>
        </p:txBody>
      </p:sp>
      <p:sp>
        <p:nvSpPr>
          <p:cNvPr id="4" name="Slide Number Placeholder 3"/>
          <p:cNvSpPr>
            <a:spLocks noGrp="1"/>
          </p:cNvSpPr>
          <p:nvPr>
            <p:ph type="sldNum" sz="quarter" idx="12"/>
          </p:nvPr>
        </p:nvSpPr>
        <p:spPr/>
        <p:txBody>
          <a:bodyPr/>
          <a:lstStyle/>
          <a:p>
            <a:fld id="{9B27D237-6C0D-5549-BE11-2040A22CBC71}" type="slidenum">
              <a:rPr lang="en-US" smtClean="0"/>
              <a:pPr/>
              <a:t>20</a:t>
            </a:fld>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0865" r="29873"/>
          <a:stretch/>
        </p:blipFill>
        <p:spPr>
          <a:xfrm>
            <a:off x="5401620" y="1827650"/>
            <a:ext cx="3337035" cy="3326028"/>
          </a:xfrm>
          <a:prstGeom prst="rect">
            <a:avLst/>
          </a:prstGeom>
        </p:spPr>
      </p:pic>
    </p:spTree>
    <p:extLst>
      <p:ext uri="{BB962C8B-B14F-4D97-AF65-F5344CB8AC3E}">
        <p14:creationId xmlns:p14="http://schemas.microsoft.com/office/powerpoint/2010/main" val="85698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9331" y="2227942"/>
            <a:ext cx="3699807" cy="468623"/>
          </a:xfrm>
          <a:prstGeom prst="rect">
            <a:avLst/>
          </a:prstGeom>
          <a:solidFill>
            <a:srgbClr val="63A0E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29293" y="1328379"/>
            <a:ext cx="7886700" cy="424756"/>
          </a:xfrm>
        </p:spPr>
        <p:txBody>
          <a:bodyPr>
            <a:noAutofit/>
          </a:bodyPr>
          <a:lstStyle/>
          <a:p>
            <a:pPr algn="ctr"/>
            <a:r>
              <a:rPr lang="en-US" sz="2400" dirty="0"/>
              <a:t>Scrum of Scrums Format and Outputs</a:t>
            </a:r>
          </a:p>
        </p:txBody>
      </p:sp>
      <p:sp>
        <p:nvSpPr>
          <p:cNvPr id="19" name="Content Placeholder 2"/>
          <p:cNvSpPr>
            <a:spLocks noGrp="1"/>
          </p:cNvSpPr>
          <p:nvPr>
            <p:ph idx="1"/>
          </p:nvPr>
        </p:nvSpPr>
        <p:spPr>
          <a:xfrm>
            <a:off x="923858" y="2240805"/>
            <a:ext cx="3510752" cy="278885"/>
          </a:xfrm>
        </p:spPr>
        <p:txBody>
          <a:bodyPr>
            <a:noAutofit/>
          </a:bodyPr>
          <a:lstStyle/>
          <a:p>
            <a:pPr marL="0" indent="0">
              <a:buNone/>
            </a:pPr>
            <a:r>
              <a:rPr lang="en-US" sz="1500" b="1" dirty="0">
                <a:solidFill>
                  <a:schemeClr val="bg1"/>
                </a:solidFill>
                <a:cs typeface="Arial" panose="020B0604020202020204" pitchFamily="34" charset="0"/>
              </a:rPr>
              <a:t>What did your team do since we last met?</a:t>
            </a:r>
          </a:p>
        </p:txBody>
      </p:sp>
      <p:sp>
        <p:nvSpPr>
          <p:cNvPr id="4" name="Slide Number Placeholder 3"/>
          <p:cNvSpPr>
            <a:spLocks noGrp="1"/>
          </p:cNvSpPr>
          <p:nvPr>
            <p:ph type="sldNum" sz="quarter" idx="12"/>
          </p:nvPr>
        </p:nvSpPr>
        <p:spPr>
          <a:xfrm>
            <a:off x="8247906" y="5632462"/>
            <a:ext cx="490750" cy="273844"/>
          </a:xfrm>
          <a:prstGeom prst="rect">
            <a:avLst/>
          </a:prstGeom>
        </p:spPr>
        <p:txBody>
          <a:bodyPr/>
          <a:lstStyle/>
          <a:p>
            <a:fld id="{9B27D237-6C0D-5549-BE11-2040A22CBC71}" type="slidenum">
              <a:rPr lang="en-US" smtClean="0"/>
              <a:pPr/>
              <a:t>21</a:t>
            </a:fld>
            <a:endParaRPr lang="en-US" dirty="0"/>
          </a:p>
        </p:txBody>
      </p:sp>
      <p:sp>
        <p:nvSpPr>
          <p:cNvPr id="20" name="Rectangle 19"/>
          <p:cNvSpPr/>
          <p:nvPr/>
        </p:nvSpPr>
        <p:spPr>
          <a:xfrm>
            <a:off x="829331" y="2978017"/>
            <a:ext cx="3699807" cy="589572"/>
          </a:xfrm>
          <a:prstGeom prst="rect">
            <a:avLst/>
          </a:prstGeom>
          <a:solidFill>
            <a:srgbClr val="63A0E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350"/>
          </a:p>
        </p:txBody>
      </p:sp>
      <p:sp>
        <p:nvSpPr>
          <p:cNvPr id="24" name="Rectangle 23"/>
          <p:cNvSpPr/>
          <p:nvPr/>
        </p:nvSpPr>
        <p:spPr>
          <a:xfrm>
            <a:off x="829331" y="3801887"/>
            <a:ext cx="3699807" cy="671712"/>
          </a:xfrm>
          <a:prstGeom prst="rect">
            <a:avLst/>
          </a:prstGeom>
          <a:solidFill>
            <a:srgbClr val="63A0E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350"/>
          </a:p>
        </p:txBody>
      </p:sp>
      <p:sp>
        <p:nvSpPr>
          <p:cNvPr id="25" name="Rectangle 24"/>
          <p:cNvSpPr/>
          <p:nvPr/>
        </p:nvSpPr>
        <p:spPr>
          <a:xfrm>
            <a:off x="829331" y="4707898"/>
            <a:ext cx="3699807" cy="660984"/>
          </a:xfrm>
          <a:prstGeom prst="rect">
            <a:avLst/>
          </a:prstGeom>
          <a:solidFill>
            <a:srgbClr val="63A0E3"/>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350"/>
          </a:p>
        </p:txBody>
      </p:sp>
      <p:sp>
        <p:nvSpPr>
          <p:cNvPr id="30" name="Content Placeholder 2"/>
          <p:cNvSpPr txBox="1">
            <a:spLocks/>
          </p:cNvSpPr>
          <p:nvPr/>
        </p:nvSpPr>
        <p:spPr>
          <a:xfrm>
            <a:off x="954091" y="3007252"/>
            <a:ext cx="3408406" cy="278885"/>
          </a:xfrm>
          <a:prstGeom prst="rect">
            <a:avLst/>
          </a:prstGeom>
        </p:spPr>
        <p:txBody>
          <a:bodyPr vert="horz" lIns="68580" tIns="34290" rIns="68580" bIns="34290" rtlCol="0">
            <a:noAutofit/>
          </a:bodyPr>
          <a:lst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1144588" indent="-225425"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b="1" dirty="0">
                <a:solidFill>
                  <a:schemeClr val="bg1"/>
                </a:solidFill>
                <a:cs typeface="Arial" panose="020B0604020202020204" pitchFamily="34" charset="0"/>
              </a:rPr>
              <a:t>What will your team do before we meet again?</a:t>
            </a:r>
          </a:p>
        </p:txBody>
      </p:sp>
      <p:sp>
        <p:nvSpPr>
          <p:cNvPr id="31" name="Content Placeholder 2"/>
          <p:cNvSpPr txBox="1">
            <a:spLocks/>
          </p:cNvSpPr>
          <p:nvPr/>
        </p:nvSpPr>
        <p:spPr>
          <a:xfrm>
            <a:off x="939476" y="3858859"/>
            <a:ext cx="3423021" cy="278885"/>
          </a:xfrm>
          <a:prstGeom prst="rect">
            <a:avLst/>
          </a:prstGeom>
        </p:spPr>
        <p:txBody>
          <a:bodyPr vert="horz" lIns="68580" tIns="34290" rIns="68580" bIns="34290" rtlCol="0">
            <a:noAutofit/>
          </a:bodyPr>
          <a:lst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1144588" indent="-225425"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b="1" dirty="0">
                <a:solidFill>
                  <a:schemeClr val="bg1"/>
                </a:solidFill>
                <a:cs typeface="Arial" panose="020B0604020202020204" pitchFamily="34" charset="0"/>
              </a:rPr>
              <a:t>Is anything slowing your team down or getting in their way?</a:t>
            </a:r>
          </a:p>
        </p:txBody>
      </p:sp>
      <p:sp>
        <p:nvSpPr>
          <p:cNvPr id="34" name="Content Placeholder 2"/>
          <p:cNvSpPr txBox="1">
            <a:spLocks/>
          </p:cNvSpPr>
          <p:nvPr/>
        </p:nvSpPr>
        <p:spPr>
          <a:xfrm>
            <a:off x="939477" y="4759505"/>
            <a:ext cx="3803974" cy="278885"/>
          </a:xfrm>
          <a:prstGeom prst="rect">
            <a:avLst/>
          </a:prstGeom>
        </p:spPr>
        <p:txBody>
          <a:bodyPr vert="horz" lIns="68580" tIns="34290" rIns="68580" bIns="34290" rtlCol="0">
            <a:noAutofit/>
          </a:bodyPr>
          <a:lst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1144588" indent="-225425"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b="1" dirty="0">
                <a:solidFill>
                  <a:schemeClr val="bg1"/>
                </a:solidFill>
                <a:cs typeface="Arial" panose="020B0604020202020204" pitchFamily="34" charset="0"/>
              </a:rPr>
              <a:t>Are you about to put something in another team’s way?</a:t>
            </a:r>
          </a:p>
        </p:txBody>
      </p:sp>
      <p:sp>
        <p:nvSpPr>
          <p:cNvPr id="38" name="Rectangle 7"/>
          <p:cNvSpPr>
            <a:spLocks/>
          </p:cNvSpPr>
          <p:nvPr/>
        </p:nvSpPr>
        <p:spPr bwMode="auto">
          <a:xfrm>
            <a:off x="374758" y="2177933"/>
            <a:ext cx="360045" cy="565785"/>
          </a:xfrm>
          <a:prstGeom prst="rect">
            <a:avLst/>
          </a:prstGeom>
          <a:solidFill>
            <a:srgbClr val="FFFFFF"/>
          </a:solidFill>
          <a:ln>
            <a:noFill/>
          </a:ln>
          <a:effectLst>
            <a:outerShdw blurRad="50800" dist="25399" dir="13500000" algn="ctr" rotWithShape="0">
              <a:schemeClr val="bg2">
                <a:alpha val="74997"/>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38100" tIns="38100" rIns="38100" bIns="38100"/>
          <a:lstStyle/>
          <a:p>
            <a:pPr>
              <a:tabLst>
                <a:tab pos="720090" algn="l"/>
              </a:tabLst>
              <a:defRPr/>
            </a:pPr>
            <a:r>
              <a:rPr lang="en-US" sz="3375" dirty="0">
                <a:solidFill>
                  <a:schemeClr val="tx1">
                    <a:lumMod val="75000"/>
                  </a:schemeClr>
                </a:solidFill>
                <a:latin typeface="Arial Rounded MT Bold" pitchFamily="80" charset="0"/>
                <a:ea typeface="Arial Rounded MT Bold" pitchFamily="80" charset="0"/>
                <a:cs typeface="Arial Rounded MT Bold" pitchFamily="80" charset="0"/>
                <a:sym typeface="Arial Rounded MT Bold" pitchFamily="80" charset="0"/>
              </a:rPr>
              <a:t>1</a:t>
            </a:r>
          </a:p>
        </p:txBody>
      </p:sp>
      <p:sp>
        <p:nvSpPr>
          <p:cNvPr id="39" name="Rectangle 7"/>
          <p:cNvSpPr>
            <a:spLocks/>
          </p:cNvSpPr>
          <p:nvPr/>
        </p:nvSpPr>
        <p:spPr bwMode="auto">
          <a:xfrm>
            <a:off x="386844" y="2978017"/>
            <a:ext cx="360045" cy="565785"/>
          </a:xfrm>
          <a:prstGeom prst="rect">
            <a:avLst/>
          </a:prstGeom>
          <a:solidFill>
            <a:srgbClr val="FFFFFF"/>
          </a:solidFill>
          <a:ln>
            <a:noFill/>
          </a:ln>
          <a:effectLst>
            <a:outerShdw blurRad="50800" dist="25399" dir="13500000" algn="ctr" rotWithShape="0">
              <a:schemeClr val="bg2">
                <a:alpha val="74997"/>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38100" tIns="38100" rIns="38100" bIns="38100"/>
          <a:lstStyle/>
          <a:p>
            <a:pPr>
              <a:tabLst>
                <a:tab pos="720090" algn="l"/>
              </a:tabLst>
              <a:defRPr/>
            </a:pPr>
            <a:r>
              <a:rPr lang="en-US" sz="3375" dirty="0">
                <a:solidFill>
                  <a:schemeClr val="tx1">
                    <a:lumMod val="75000"/>
                  </a:schemeClr>
                </a:solidFill>
                <a:latin typeface="Arial Rounded MT Bold" pitchFamily="80" charset="0"/>
                <a:ea typeface="Arial Rounded MT Bold" pitchFamily="80" charset="0"/>
                <a:cs typeface="Arial Rounded MT Bold" pitchFamily="80" charset="0"/>
                <a:sym typeface="Arial Rounded MT Bold" pitchFamily="80" charset="0"/>
              </a:rPr>
              <a:t>2</a:t>
            </a:r>
          </a:p>
        </p:txBody>
      </p:sp>
      <p:sp>
        <p:nvSpPr>
          <p:cNvPr id="40" name="Rectangle 7"/>
          <p:cNvSpPr>
            <a:spLocks/>
          </p:cNvSpPr>
          <p:nvPr/>
        </p:nvSpPr>
        <p:spPr bwMode="auto">
          <a:xfrm>
            <a:off x="386844" y="3818369"/>
            <a:ext cx="360045" cy="565785"/>
          </a:xfrm>
          <a:prstGeom prst="rect">
            <a:avLst/>
          </a:prstGeom>
          <a:solidFill>
            <a:srgbClr val="FFFFFF"/>
          </a:solidFill>
          <a:ln>
            <a:noFill/>
          </a:ln>
          <a:effectLst>
            <a:outerShdw blurRad="50800" dist="25399" dir="13500000" algn="ctr" rotWithShape="0">
              <a:schemeClr val="bg2">
                <a:alpha val="74997"/>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38100" tIns="38100" rIns="38100" bIns="38100"/>
          <a:lstStyle/>
          <a:p>
            <a:pPr>
              <a:tabLst>
                <a:tab pos="720090" algn="l"/>
              </a:tabLst>
              <a:defRPr/>
            </a:pPr>
            <a:r>
              <a:rPr lang="en-US" sz="3375" dirty="0">
                <a:solidFill>
                  <a:schemeClr val="tx1">
                    <a:lumMod val="75000"/>
                  </a:schemeClr>
                </a:solidFill>
                <a:latin typeface="Arial Rounded MT Bold" pitchFamily="80" charset="0"/>
                <a:ea typeface="Arial Rounded MT Bold" pitchFamily="80" charset="0"/>
                <a:cs typeface="Arial Rounded MT Bold" pitchFamily="80" charset="0"/>
                <a:sym typeface="Arial Rounded MT Bold" pitchFamily="80" charset="0"/>
              </a:rPr>
              <a:t>3</a:t>
            </a:r>
          </a:p>
        </p:txBody>
      </p:sp>
      <p:sp>
        <p:nvSpPr>
          <p:cNvPr id="41" name="Rectangle 7"/>
          <p:cNvSpPr>
            <a:spLocks/>
          </p:cNvSpPr>
          <p:nvPr/>
        </p:nvSpPr>
        <p:spPr bwMode="auto">
          <a:xfrm>
            <a:off x="386844" y="4707898"/>
            <a:ext cx="360045" cy="565785"/>
          </a:xfrm>
          <a:prstGeom prst="rect">
            <a:avLst/>
          </a:prstGeom>
          <a:solidFill>
            <a:srgbClr val="FFFFFF"/>
          </a:solidFill>
          <a:ln>
            <a:noFill/>
          </a:ln>
          <a:effectLst>
            <a:outerShdw blurRad="50800" dist="25399" dir="13500000" algn="ctr" rotWithShape="0">
              <a:schemeClr val="bg2">
                <a:alpha val="74997"/>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38100" tIns="38100" rIns="38100" bIns="38100"/>
          <a:lstStyle/>
          <a:p>
            <a:pPr>
              <a:tabLst>
                <a:tab pos="720090" algn="l"/>
              </a:tabLst>
              <a:defRPr/>
            </a:pPr>
            <a:r>
              <a:rPr lang="en-US" sz="3375" dirty="0">
                <a:solidFill>
                  <a:schemeClr val="tx1">
                    <a:lumMod val="75000"/>
                  </a:schemeClr>
                </a:solidFill>
                <a:latin typeface="Arial Rounded MT Bold" pitchFamily="80" charset="0"/>
                <a:ea typeface="Arial Rounded MT Bold" pitchFamily="80" charset="0"/>
                <a:cs typeface="Arial Rounded MT Bold" pitchFamily="80" charset="0"/>
                <a:sym typeface="Arial Rounded MT Bold" pitchFamily="80" charset="0"/>
              </a:rPr>
              <a:t>4</a:t>
            </a:r>
          </a:p>
        </p:txBody>
      </p:sp>
      <p:sp>
        <p:nvSpPr>
          <p:cNvPr id="3" name="TextBox 2"/>
          <p:cNvSpPr txBox="1"/>
          <p:nvPr/>
        </p:nvSpPr>
        <p:spPr>
          <a:xfrm>
            <a:off x="5003438" y="2745823"/>
            <a:ext cx="4043970" cy="1477328"/>
          </a:xfrm>
          <a:prstGeom prst="rect">
            <a:avLst/>
          </a:prstGeom>
          <a:noFill/>
        </p:spPr>
        <p:txBody>
          <a:bodyPr wrap="square" rtlCol="0">
            <a:spAutoFit/>
          </a:bodyPr>
          <a:lstStyle/>
          <a:p>
            <a:r>
              <a:rPr lang="en-US" b="1" dirty="0">
                <a:solidFill>
                  <a:schemeClr val="tx1">
                    <a:lumMod val="50000"/>
                  </a:schemeClr>
                </a:solidFill>
              </a:rPr>
              <a:t>Potential Outputs Addressed:</a:t>
            </a:r>
          </a:p>
          <a:p>
            <a:pPr marL="257175" indent="-257175">
              <a:buFont typeface="Arial" panose="020B0604020202020204" pitchFamily="34" charset="0"/>
              <a:buChar char="–"/>
            </a:pPr>
            <a:r>
              <a:rPr lang="en-US" dirty="0">
                <a:solidFill>
                  <a:schemeClr val="tx1">
                    <a:lumMod val="50000"/>
                  </a:schemeClr>
                </a:solidFill>
              </a:rPr>
              <a:t>Upcoming Release Readiness</a:t>
            </a:r>
          </a:p>
          <a:p>
            <a:pPr marL="257175" indent="-257175">
              <a:buFont typeface="Arial" panose="020B0604020202020204" pitchFamily="34" charset="0"/>
              <a:buChar char="–"/>
            </a:pPr>
            <a:r>
              <a:rPr lang="en-US" dirty="0">
                <a:solidFill>
                  <a:schemeClr val="tx1">
                    <a:lumMod val="50000"/>
                  </a:schemeClr>
                </a:solidFill>
              </a:rPr>
              <a:t>Sprint Deliverables</a:t>
            </a:r>
          </a:p>
          <a:p>
            <a:pPr marL="257175" indent="-257175">
              <a:buFont typeface="Arial" panose="020B0604020202020204" pitchFamily="34" charset="0"/>
              <a:buChar char="–"/>
            </a:pPr>
            <a:r>
              <a:rPr lang="en-US" dirty="0">
                <a:solidFill>
                  <a:schemeClr val="tx1">
                    <a:lumMod val="50000"/>
                  </a:schemeClr>
                </a:solidFill>
              </a:rPr>
              <a:t>Sprint Progress</a:t>
            </a:r>
          </a:p>
          <a:p>
            <a:pPr marL="257175" indent="-257175">
              <a:buFont typeface="Arial" panose="020B0604020202020204" pitchFamily="34" charset="0"/>
              <a:buChar char="–"/>
            </a:pPr>
            <a:r>
              <a:rPr lang="en-US" dirty="0">
                <a:solidFill>
                  <a:schemeClr val="tx1">
                    <a:lumMod val="50000"/>
                  </a:schemeClr>
                </a:solidFill>
              </a:rPr>
              <a:t>Product Acceptance (Sprint Review)</a:t>
            </a:r>
          </a:p>
        </p:txBody>
      </p:sp>
    </p:spTree>
    <p:extLst>
      <p:ext uri="{BB962C8B-B14F-4D97-AF65-F5344CB8AC3E}">
        <p14:creationId xmlns:p14="http://schemas.microsoft.com/office/powerpoint/2010/main" val="212588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estions"/>
          <p:cNvSpPr>
            <a:spLocks noGrp="1"/>
          </p:cNvSpPr>
          <p:nvPr>
            <p:ph type="title"/>
          </p:nvPr>
        </p:nvSpPr>
        <p:spPr>
          <a:xfrm>
            <a:off x="457200" y="734334"/>
            <a:ext cx="8229600" cy="521077"/>
          </a:xfrm>
        </p:spPr>
        <p:txBody>
          <a:bodyPr>
            <a:normAutofit/>
          </a:bodyPr>
          <a:lstStyle/>
          <a:p>
            <a:pPr algn="ctr"/>
            <a:r>
              <a:rPr lang="en-US" sz="2400" dirty="0">
                <a:solidFill>
                  <a:schemeClr val="tx1"/>
                </a:solidFill>
              </a:rPr>
              <a:t>Questions</a:t>
            </a:r>
          </a:p>
        </p:txBody>
      </p:sp>
      <p:sp>
        <p:nvSpPr>
          <p:cNvPr id="5" name="Slide Number Placeholder 3"/>
          <p:cNvSpPr>
            <a:spLocks noGrp="1"/>
          </p:cNvSpPr>
          <p:nvPr>
            <p:ph type="sldNum" sz="quarter" idx="12"/>
          </p:nvPr>
        </p:nvSpPr>
        <p:spPr/>
        <p:txBody>
          <a:bodyPr/>
          <a:lstStyle/>
          <a:p>
            <a:fld id="{9B27D237-6C0D-5549-BE11-2040A22CBC71}" type="slidenum">
              <a:rPr lang="en-US" smtClean="0"/>
              <a:pPr/>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984" y="734334"/>
            <a:ext cx="2402032" cy="5389331"/>
          </a:xfrm>
          <a:prstGeom prst="rect">
            <a:avLst/>
          </a:prstGeom>
        </p:spPr>
      </p:pic>
    </p:spTree>
    <p:extLst>
      <p:ext uri="{BB962C8B-B14F-4D97-AF65-F5344CB8AC3E}">
        <p14:creationId xmlns:p14="http://schemas.microsoft.com/office/powerpoint/2010/main" val="141278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C853-1703-4108-998C-F69A38EAC126}"/>
              </a:ext>
            </a:extLst>
          </p:cNvPr>
          <p:cNvSpPr>
            <a:spLocks noGrp="1"/>
          </p:cNvSpPr>
          <p:nvPr>
            <p:ph type="title"/>
          </p:nvPr>
        </p:nvSpPr>
        <p:spPr/>
        <p:txBody>
          <a:bodyPr/>
          <a:lstStyle/>
          <a:p>
            <a:r>
              <a:rPr lang="en-US" dirty="0"/>
              <a:t>What is Agile?</a:t>
            </a:r>
          </a:p>
        </p:txBody>
      </p:sp>
      <p:sp>
        <p:nvSpPr>
          <p:cNvPr id="3" name="Content Placeholder 2">
            <a:extLst>
              <a:ext uri="{FF2B5EF4-FFF2-40B4-BE49-F238E27FC236}">
                <a16:creationId xmlns:a16="http://schemas.microsoft.com/office/drawing/2014/main" id="{8C9B1467-6A80-4348-8C1A-4A9CD13E51FC}"/>
              </a:ext>
            </a:extLst>
          </p:cNvPr>
          <p:cNvSpPr>
            <a:spLocks noGrp="1"/>
          </p:cNvSpPr>
          <p:nvPr>
            <p:ph idx="1"/>
          </p:nvPr>
        </p:nvSpPr>
        <p:spPr>
          <a:xfrm>
            <a:off x="536895" y="1064259"/>
            <a:ext cx="8246378" cy="4964029"/>
          </a:xfrm>
        </p:spPr>
        <p:txBody>
          <a:bodyPr/>
          <a:lstStyle/>
          <a:p>
            <a:pPr marL="0" lvl="0" indent="0">
              <a:spcBef>
                <a:spcPts val="0"/>
              </a:spcBef>
              <a:buClr>
                <a:srgbClr val="1F1F1F"/>
              </a:buClr>
              <a:buSzPts val="1750"/>
              <a:buNone/>
            </a:pPr>
            <a:r>
              <a:rPr lang="en-US" sz="1800" dirty="0"/>
              <a:t>The dictionary defines “Agile” as something that quickly adjusts to change. </a:t>
            </a:r>
          </a:p>
          <a:p>
            <a:pPr marL="0" lvl="0" indent="0">
              <a:spcBef>
                <a:spcPts val="0"/>
              </a:spcBef>
              <a:buClr>
                <a:srgbClr val="1F1F1F"/>
              </a:buClr>
              <a:buSzPts val="1750"/>
              <a:buNone/>
            </a:pPr>
            <a:endParaRPr lang="en-US" sz="1800" dirty="0"/>
          </a:p>
          <a:p>
            <a:pPr marL="0" lvl="0" indent="0">
              <a:spcBef>
                <a:spcPts val="0"/>
              </a:spcBef>
              <a:buClr>
                <a:srgbClr val="1F1F1F"/>
              </a:buClr>
              <a:buSzPts val="1750"/>
              <a:buNone/>
            </a:pPr>
            <a:r>
              <a:rPr lang="en-US" sz="1800" dirty="0"/>
              <a:t>In our world,  “Agile” is an iterative project management framework that is based on the Agile manifesto and 12 Agile principles. The framework embraces unpredictability of long term initiatives while  promoting transparency, accountability, and continuous improvement. </a:t>
            </a:r>
          </a:p>
          <a:p>
            <a:pPr marL="0" lvl="0" indent="0">
              <a:spcBef>
                <a:spcPts val="0"/>
              </a:spcBef>
              <a:buClr>
                <a:srgbClr val="1F1F1F"/>
              </a:buClr>
              <a:buSzPts val="1750"/>
              <a:buNone/>
            </a:pPr>
            <a:endParaRPr lang="en-US" sz="1800" dirty="0"/>
          </a:p>
          <a:p>
            <a:pPr marL="0" lvl="0" indent="0">
              <a:spcBef>
                <a:spcPts val="0"/>
              </a:spcBef>
              <a:buClr>
                <a:srgbClr val="1F1F1F"/>
              </a:buClr>
              <a:buSzPts val="1750"/>
              <a:buNone/>
            </a:pPr>
            <a:r>
              <a:rPr lang="en-US" sz="1800" dirty="0"/>
              <a:t>This includes:</a:t>
            </a:r>
            <a:endParaRPr lang="en-US" sz="1800" b="1" dirty="0">
              <a:solidFill>
                <a:srgbClr val="2F5496"/>
              </a:solidFill>
            </a:endParaRPr>
          </a:p>
          <a:p>
            <a:pPr lvl="0" indent="-219075">
              <a:buClr>
                <a:srgbClr val="1F1F1F"/>
              </a:buClr>
              <a:buSzPts val="1600"/>
              <a:buFont typeface="Arial"/>
              <a:buChar char="•"/>
            </a:pPr>
            <a:r>
              <a:rPr lang="en-US" sz="1800" b="1" dirty="0"/>
              <a:t>A Gr</a:t>
            </a:r>
            <a:r>
              <a:rPr lang="en-US" sz="1800" b="1" dirty="0">
                <a:ea typeface="Calibri"/>
                <a:cs typeface="Calibri"/>
                <a:sym typeface="Calibri"/>
              </a:rPr>
              <a:t>oup of Methodologies</a:t>
            </a:r>
            <a:r>
              <a:rPr lang="en-US" sz="1800" dirty="0">
                <a:ea typeface="Calibri"/>
                <a:cs typeface="Calibri"/>
                <a:sym typeface="Calibri"/>
              </a:rPr>
              <a:t>: </a:t>
            </a:r>
            <a:r>
              <a:rPr lang="en-US" sz="1800" dirty="0"/>
              <a:t>Such</a:t>
            </a:r>
            <a:r>
              <a:rPr lang="en-US" sz="1800" dirty="0">
                <a:ea typeface="Calibri"/>
                <a:cs typeface="Calibri"/>
                <a:sym typeface="Calibri"/>
              </a:rPr>
              <a:t> as </a:t>
            </a:r>
            <a:r>
              <a:rPr lang="en-US" sz="1800" b="1" dirty="0">
                <a:ea typeface="Calibri"/>
                <a:cs typeface="Calibri"/>
                <a:sym typeface="Calibri"/>
              </a:rPr>
              <a:t>Scrum, </a:t>
            </a:r>
            <a:r>
              <a:rPr lang="en-US" sz="1800" dirty="0" err="1">
                <a:ea typeface="Calibri"/>
                <a:cs typeface="Calibri"/>
                <a:sym typeface="Calibri"/>
              </a:rPr>
              <a:t>SAFe</a:t>
            </a:r>
            <a:r>
              <a:rPr lang="en-US" sz="1800" dirty="0">
                <a:ea typeface="Calibri"/>
                <a:cs typeface="Calibri"/>
                <a:sym typeface="Calibri"/>
              </a:rPr>
              <a:t>, Kanban, XP, etc.</a:t>
            </a:r>
            <a:endParaRPr lang="en-US" sz="1800" dirty="0"/>
          </a:p>
          <a:p>
            <a:pPr lvl="0" indent="-219075">
              <a:buClr>
                <a:srgbClr val="1F1F1F"/>
              </a:buClr>
              <a:buSzPts val="1600"/>
              <a:buFont typeface="Arial"/>
              <a:buChar char="•"/>
            </a:pPr>
            <a:r>
              <a:rPr lang="en-US" sz="1800" b="1" dirty="0">
                <a:ea typeface="Calibri"/>
                <a:cs typeface="Calibri"/>
                <a:sym typeface="Calibri"/>
              </a:rPr>
              <a:t>Iterative Processes: </a:t>
            </a:r>
            <a:r>
              <a:rPr lang="en-US" sz="1800" dirty="0"/>
              <a:t>3</a:t>
            </a:r>
            <a:r>
              <a:rPr lang="en-US" sz="1800" dirty="0">
                <a:ea typeface="Calibri"/>
                <a:cs typeface="Calibri"/>
                <a:sym typeface="Calibri"/>
              </a:rPr>
              <a:t> month builds with 1 - 4 week Sprints </a:t>
            </a:r>
          </a:p>
          <a:p>
            <a:pPr lvl="0" indent="-219075">
              <a:buClr>
                <a:srgbClr val="1F1F1F"/>
              </a:buClr>
              <a:buSzPts val="1600"/>
              <a:buFont typeface="Arial"/>
              <a:buChar char="•"/>
            </a:pPr>
            <a:r>
              <a:rPr lang="en-US" sz="1800" b="1" dirty="0">
                <a:ea typeface="Calibri"/>
                <a:cs typeface="Calibri"/>
                <a:sym typeface="Calibri"/>
              </a:rPr>
              <a:t>Cross Functional Teams: </a:t>
            </a:r>
            <a:r>
              <a:rPr lang="en-US" sz="1800" dirty="0"/>
              <a:t>M</a:t>
            </a:r>
            <a:r>
              <a:rPr lang="en-US" sz="1800" dirty="0">
                <a:ea typeface="Calibri"/>
                <a:cs typeface="Calibri"/>
                <a:sym typeface="Calibri"/>
              </a:rPr>
              <a:t>embers leverage each other’s skill to meet project objectives </a:t>
            </a:r>
            <a:endParaRPr lang="en-US" sz="1800" dirty="0"/>
          </a:p>
          <a:p>
            <a:pPr lvl="0" indent="-219075">
              <a:buClr>
                <a:srgbClr val="1F1F1F"/>
              </a:buClr>
              <a:buSzPts val="1600"/>
              <a:buFont typeface="Arial"/>
              <a:buChar char="•"/>
            </a:pPr>
            <a:r>
              <a:rPr lang="en-US" sz="1800" b="1" dirty="0">
                <a:ea typeface="Calibri"/>
                <a:cs typeface="Calibri"/>
                <a:sym typeface="Calibri"/>
              </a:rPr>
              <a:t>Collaborative Environments</a:t>
            </a:r>
            <a:r>
              <a:rPr lang="en-US" sz="1800" dirty="0">
                <a:ea typeface="Calibri"/>
                <a:cs typeface="Calibri"/>
                <a:sym typeface="Calibri"/>
              </a:rPr>
              <a:t>: Team, Stakeholders, and Leadership all participate in the process</a:t>
            </a:r>
            <a:endParaRPr lang="en-US" sz="1800" dirty="0"/>
          </a:p>
          <a:p>
            <a:pPr lvl="0" indent="-219075">
              <a:buClr>
                <a:srgbClr val="1F1F1F"/>
              </a:buClr>
              <a:buSzPts val="1600"/>
              <a:buFont typeface="Arial"/>
              <a:buChar char="•"/>
            </a:pPr>
            <a:r>
              <a:rPr lang="en-US" sz="1800" b="1" dirty="0">
                <a:ea typeface="Calibri"/>
                <a:cs typeface="Calibri"/>
                <a:sym typeface="Calibri"/>
              </a:rPr>
              <a:t>Value-Driven Delivery</a:t>
            </a:r>
            <a:r>
              <a:rPr lang="en-US" sz="1800" dirty="0">
                <a:ea typeface="Calibri"/>
                <a:cs typeface="Calibri"/>
                <a:sym typeface="Calibri"/>
              </a:rPr>
              <a:t>: Deliver high-priority functionality first (items with highest ROI)</a:t>
            </a:r>
            <a:endParaRPr lang="en-US" sz="1800" dirty="0"/>
          </a:p>
          <a:p>
            <a:pPr lvl="0" indent="-219075">
              <a:buClr>
                <a:srgbClr val="1F1F1F"/>
              </a:buClr>
              <a:buSzPts val="1600"/>
              <a:buFont typeface="Arial"/>
              <a:buChar char="•"/>
            </a:pPr>
            <a:r>
              <a:rPr lang="en-US" sz="1800" b="1" dirty="0">
                <a:ea typeface="Calibri"/>
                <a:cs typeface="Calibri"/>
                <a:sym typeface="Calibri"/>
              </a:rPr>
              <a:t>Continuous Improvement</a:t>
            </a:r>
            <a:r>
              <a:rPr lang="en-US" sz="1800" dirty="0">
                <a:ea typeface="Calibri"/>
                <a:cs typeface="Calibri"/>
                <a:sym typeface="Calibri"/>
              </a:rPr>
              <a:t>: Each iteration includes an opportunity to learn and improve</a:t>
            </a:r>
            <a:endParaRPr lang="en-US" sz="1800" dirty="0"/>
          </a:p>
        </p:txBody>
      </p:sp>
      <p:sp>
        <p:nvSpPr>
          <p:cNvPr id="4" name="Slide Number Placeholder 3">
            <a:extLst>
              <a:ext uri="{FF2B5EF4-FFF2-40B4-BE49-F238E27FC236}">
                <a16:creationId xmlns:a16="http://schemas.microsoft.com/office/drawing/2014/main" id="{246FB3FE-6F31-4457-8A00-26ED19B718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3346A-FCA4-684E-8D18-26E8324063E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196097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33F-5AD4-4C8E-99CB-28952B037D22}"/>
              </a:ext>
            </a:extLst>
          </p:cNvPr>
          <p:cNvSpPr>
            <a:spLocks noGrp="1"/>
          </p:cNvSpPr>
          <p:nvPr>
            <p:ph type="title"/>
          </p:nvPr>
        </p:nvSpPr>
        <p:spPr/>
        <p:txBody>
          <a:bodyPr/>
          <a:lstStyle/>
          <a:p>
            <a:r>
              <a:rPr lang="en-US" dirty="0"/>
              <a:t>What is Scrum?	</a:t>
            </a:r>
          </a:p>
        </p:txBody>
      </p:sp>
      <p:sp>
        <p:nvSpPr>
          <p:cNvPr id="3" name="Content Placeholder 2">
            <a:extLst>
              <a:ext uri="{FF2B5EF4-FFF2-40B4-BE49-F238E27FC236}">
                <a16:creationId xmlns:a16="http://schemas.microsoft.com/office/drawing/2014/main" id="{9A2382E1-6324-4F06-BAC2-23E6E74A3DDF}"/>
              </a:ext>
            </a:extLst>
          </p:cNvPr>
          <p:cNvSpPr>
            <a:spLocks noGrp="1"/>
          </p:cNvSpPr>
          <p:nvPr>
            <p:ph idx="1"/>
          </p:nvPr>
        </p:nvSpPr>
        <p:spPr>
          <a:xfrm>
            <a:off x="630935" y="1417319"/>
            <a:ext cx="7498081" cy="4610969"/>
          </a:xfrm>
        </p:spPr>
        <p:txBody>
          <a:bodyPr/>
          <a:lstStyle/>
          <a:p>
            <a:pPr marL="0" lvl="0" indent="0">
              <a:lnSpc>
                <a:spcPct val="100000"/>
              </a:lnSpc>
              <a:spcBef>
                <a:spcPts val="0"/>
              </a:spcBef>
              <a:spcAft>
                <a:spcPts val="600"/>
              </a:spcAft>
              <a:buClr>
                <a:srgbClr val="1F1F1F"/>
              </a:buClr>
              <a:buSzPts val="2800"/>
              <a:buNone/>
            </a:pPr>
            <a:r>
              <a:rPr lang="en-US" sz="2000" dirty="0">
                <a:solidFill>
                  <a:schemeClr val="tx1"/>
                </a:solidFill>
                <a:ea typeface="Calibri"/>
                <a:cs typeface="Calibri"/>
                <a:sym typeface="Calibri"/>
              </a:rPr>
              <a:t>Scrum </a:t>
            </a:r>
            <a:r>
              <a:rPr lang="en-US" sz="2000" dirty="0">
                <a:solidFill>
                  <a:schemeClr val="tx1"/>
                </a:solidFill>
              </a:rPr>
              <a:t>is the most widely known and used Agile methodologies. It focuses on</a:t>
            </a:r>
            <a:r>
              <a:rPr lang="en-US" sz="2000" dirty="0">
                <a:solidFill>
                  <a:schemeClr val="tx1"/>
                </a:solidFill>
                <a:ea typeface="Calibri"/>
                <a:cs typeface="Calibri"/>
                <a:sym typeface="Calibri"/>
              </a:rPr>
              <a:t>:</a:t>
            </a:r>
          </a:p>
          <a:p>
            <a:pPr marL="457200" lvl="0" indent="-381000">
              <a:lnSpc>
                <a:spcPct val="100000"/>
              </a:lnSpc>
              <a:spcBef>
                <a:spcPts val="0"/>
              </a:spcBef>
              <a:spcAft>
                <a:spcPts val="600"/>
              </a:spcAft>
              <a:buSzPct val="100000"/>
            </a:pPr>
            <a:r>
              <a:rPr lang="en-US" sz="2000" dirty="0">
                <a:solidFill>
                  <a:schemeClr val="tx1"/>
                </a:solidFill>
              </a:rPr>
              <a:t>An iterative approach to project completion</a:t>
            </a:r>
          </a:p>
          <a:p>
            <a:pPr marL="457200" lvl="0" indent="-381000">
              <a:lnSpc>
                <a:spcPct val="100000"/>
              </a:lnSpc>
              <a:spcBef>
                <a:spcPts val="0"/>
              </a:spcBef>
              <a:spcAft>
                <a:spcPts val="600"/>
              </a:spcAft>
              <a:buSzPct val="100000"/>
            </a:pPr>
            <a:r>
              <a:rPr lang="en-US" sz="2000" dirty="0">
                <a:solidFill>
                  <a:schemeClr val="tx1"/>
                </a:solidFill>
              </a:rPr>
              <a:t>Detailed definition of near-term work with less elaboration of long-term work</a:t>
            </a:r>
          </a:p>
          <a:p>
            <a:pPr marL="457200" lvl="0" indent="-381000">
              <a:lnSpc>
                <a:spcPct val="100000"/>
              </a:lnSpc>
              <a:spcBef>
                <a:spcPts val="0"/>
              </a:spcBef>
              <a:spcAft>
                <a:spcPts val="600"/>
              </a:spcAft>
              <a:buSzPct val="100000"/>
            </a:pPr>
            <a:r>
              <a:rPr lang="en-US" sz="2000" dirty="0">
                <a:solidFill>
                  <a:schemeClr val="tx1"/>
                </a:solidFill>
              </a:rPr>
              <a:t>A highly involved and engaged team</a:t>
            </a:r>
          </a:p>
          <a:p>
            <a:pPr marL="457200" lvl="0" indent="-381000">
              <a:lnSpc>
                <a:spcPct val="100000"/>
              </a:lnSpc>
              <a:spcBef>
                <a:spcPts val="0"/>
              </a:spcBef>
              <a:spcAft>
                <a:spcPts val="600"/>
              </a:spcAft>
              <a:buSzPct val="100000"/>
            </a:pPr>
            <a:r>
              <a:rPr lang="en-US" sz="2000" dirty="0">
                <a:solidFill>
                  <a:schemeClr val="tx1"/>
                </a:solidFill>
              </a:rPr>
              <a:t>Incremental delivery of working software</a:t>
            </a:r>
          </a:p>
          <a:p>
            <a:pPr marL="457200" lvl="0" indent="-381000">
              <a:lnSpc>
                <a:spcPct val="100000"/>
              </a:lnSpc>
              <a:spcBef>
                <a:spcPts val="0"/>
              </a:spcBef>
              <a:spcAft>
                <a:spcPts val="600"/>
              </a:spcAft>
              <a:buSzPct val="100000"/>
            </a:pPr>
            <a:r>
              <a:rPr lang="en-US" sz="2000" dirty="0">
                <a:solidFill>
                  <a:schemeClr val="tx1"/>
                </a:solidFill>
              </a:rPr>
              <a:t>Flexibility to adjust to changing needs</a:t>
            </a:r>
          </a:p>
        </p:txBody>
      </p:sp>
      <p:sp>
        <p:nvSpPr>
          <p:cNvPr id="4" name="Slide Number Placeholder 3">
            <a:extLst>
              <a:ext uri="{FF2B5EF4-FFF2-40B4-BE49-F238E27FC236}">
                <a16:creationId xmlns:a16="http://schemas.microsoft.com/office/drawing/2014/main" id="{814DBB7E-3935-4E34-AE1D-2139EC83FB0B}"/>
              </a:ext>
            </a:extLst>
          </p:cNvPr>
          <p:cNvSpPr>
            <a:spLocks noGrp="1"/>
          </p:cNvSpPr>
          <p:nvPr>
            <p:ph type="sldNum" sz="quarter" idx="12"/>
          </p:nvPr>
        </p:nvSpPr>
        <p:spPr/>
        <p:txBody>
          <a:bodyPr/>
          <a:lstStyle/>
          <a:p>
            <a:fld id="{E573346A-FCA4-684E-8D18-26E8324063ED}" type="slidenum">
              <a:rPr lang="en-US" smtClean="0"/>
              <a:t>3</a:t>
            </a:fld>
            <a:endParaRPr lang="en-US" dirty="0"/>
          </a:p>
        </p:txBody>
      </p:sp>
    </p:spTree>
    <p:extLst>
      <p:ext uri="{BB962C8B-B14F-4D97-AF65-F5344CB8AC3E}">
        <p14:creationId xmlns:p14="http://schemas.microsoft.com/office/powerpoint/2010/main" val="13553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a:xfrm>
            <a:off x="630935" y="378460"/>
            <a:ext cx="7891272" cy="685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F1F1F"/>
              </a:buClr>
              <a:buSzPts val="2800"/>
              <a:buFont typeface="Calibri"/>
              <a:buNone/>
            </a:pPr>
            <a:r>
              <a:rPr lang="en-US" sz="2800" b="1" i="0" u="none" strike="noStrike" cap="none" dirty="0">
                <a:solidFill>
                  <a:srgbClr val="1F1F1F"/>
                </a:solidFill>
                <a:latin typeface="Calibri"/>
                <a:ea typeface="Calibri"/>
                <a:cs typeface="Calibri"/>
                <a:sym typeface="Calibri"/>
              </a:rPr>
              <a:t>Scrum In A Nutshell</a:t>
            </a:r>
            <a:endParaRPr sz="2800" b="1" i="0" u="none" strike="noStrike" cap="none" dirty="0">
              <a:solidFill>
                <a:srgbClr val="1F1F1F"/>
              </a:solidFill>
              <a:latin typeface="Calibri"/>
              <a:ea typeface="Calibri"/>
              <a:cs typeface="Calibri"/>
              <a:sym typeface="Calibri"/>
            </a:endParaRPr>
          </a:p>
        </p:txBody>
      </p:sp>
      <p:sp>
        <p:nvSpPr>
          <p:cNvPr id="16" name="Slide Number Placeholder 6">
            <a:extLst>
              <a:ext uri="{FF2B5EF4-FFF2-40B4-BE49-F238E27FC236}">
                <a16:creationId xmlns:a16="http://schemas.microsoft.com/office/drawing/2014/main" id="{3592B9DF-BD27-4110-9511-1353B81D3965}"/>
              </a:ext>
            </a:extLst>
          </p:cNvPr>
          <p:cNvSpPr txBox="1">
            <a:spLocks/>
          </p:cNvSpPr>
          <p:nvPr/>
        </p:nvSpPr>
        <p:spPr>
          <a:xfrm>
            <a:off x="6457950" y="6028289"/>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73346A-FCA4-684E-8D18-26E8324063ED}" type="slidenum">
              <a:rPr lang="en-US" smtClean="0">
                <a:solidFill>
                  <a:prstClr val="black">
                    <a:tint val="75000"/>
                  </a:prstClr>
                </a:solidFill>
                <a:latin typeface="Calibri" panose="020F0502020204030204"/>
              </a:rPr>
              <a:pPr/>
              <a:t>4</a:t>
            </a:fld>
            <a:endParaRPr lang="en-US" dirty="0">
              <a:solidFill>
                <a:prstClr val="black">
                  <a:tint val="75000"/>
                </a:prstClr>
              </a:solidFill>
              <a:latin typeface="Calibri" panose="020F0502020204030204"/>
            </a:endParaRPr>
          </a:p>
        </p:txBody>
      </p:sp>
      <p:pic>
        <p:nvPicPr>
          <p:cNvPr id="5" name="Picture 4" descr="Scrum in a Nutshell diagram">
            <a:extLst>
              <a:ext uri="{FF2B5EF4-FFF2-40B4-BE49-F238E27FC236}">
                <a16:creationId xmlns:a16="http://schemas.microsoft.com/office/drawing/2014/main" id="{AAB6800A-4F09-47AA-8581-8D657D283D4C}"/>
              </a:ext>
            </a:extLst>
          </p:cNvPr>
          <p:cNvPicPr>
            <a:picLocks noChangeAspect="1"/>
          </p:cNvPicPr>
          <p:nvPr/>
        </p:nvPicPr>
        <p:blipFill>
          <a:blip r:embed="rId3"/>
          <a:stretch>
            <a:fillRect/>
          </a:stretch>
        </p:blipFill>
        <p:spPr>
          <a:xfrm>
            <a:off x="123371" y="1157931"/>
            <a:ext cx="8897257" cy="4983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69615"/>
            <a:ext cx="8229600" cy="1318769"/>
          </a:xfrm>
        </p:spPr>
        <p:txBody>
          <a:bodyPr anchor="ctr">
            <a:normAutofit/>
          </a:bodyPr>
          <a:lstStyle/>
          <a:p>
            <a:pPr marL="0" indent="0" algn="ctr">
              <a:buNone/>
            </a:pPr>
            <a:r>
              <a:rPr lang="en-US" sz="7200" i="1" dirty="0">
                <a:solidFill>
                  <a:schemeClr val="tx1">
                    <a:lumMod val="50000"/>
                  </a:schemeClr>
                </a:solidFill>
              </a:rPr>
              <a:t>Backlog Grooming</a:t>
            </a:r>
          </a:p>
        </p:txBody>
      </p:sp>
      <p:sp>
        <p:nvSpPr>
          <p:cNvPr id="4" name="Slide Number Placeholder 3"/>
          <p:cNvSpPr>
            <a:spLocks noGrp="1"/>
          </p:cNvSpPr>
          <p:nvPr>
            <p:ph type="sldNum" sz="quarter" idx="12"/>
          </p:nvPr>
        </p:nvSpPr>
        <p:spPr/>
        <p:txBody>
          <a:bodyPr/>
          <a:lstStyle/>
          <a:p>
            <a:fld id="{9B27D237-6C0D-5549-BE11-2040A22CBC71}" type="slidenum">
              <a:rPr lang="en-US" smtClean="0"/>
              <a:pPr/>
              <a:t>5</a:t>
            </a:fld>
            <a:endParaRPr lang="en-US" dirty="0"/>
          </a:p>
        </p:txBody>
      </p:sp>
    </p:spTree>
    <p:extLst>
      <p:ext uri="{BB962C8B-B14F-4D97-AF65-F5344CB8AC3E}">
        <p14:creationId xmlns:p14="http://schemas.microsoft.com/office/powerpoint/2010/main" val="42473994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61206" y="617106"/>
            <a:ext cx="7886700" cy="424756"/>
          </a:xfrm>
        </p:spPr>
        <p:txBody>
          <a:bodyPr>
            <a:noAutofit/>
          </a:bodyPr>
          <a:lstStyle/>
          <a:p>
            <a:pPr algn="ctr"/>
            <a:r>
              <a:rPr lang="en-US" sz="2400" dirty="0">
                <a:solidFill>
                  <a:schemeClr val="tx1">
                    <a:lumMod val="75000"/>
                  </a:schemeClr>
                </a:solidFill>
              </a:rPr>
              <a:t>What is a Backlog?</a:t>
            </a:r>
          </a:p>
        </p:txBody>
      </p:sp>
      <p:sp>
        <p:nvSpPr>
          <p:cNvPr id="6" name="Content Placeholder 2"/>
          <p:cNvSpPr>
            <a:spLocks noGrp="1"/>
          </p:cNvSpPr>
          <p:nvPr>
            <p:ph idx="1"/>
          </p:nvPr>
        </p:nvSpPr>
        <p:spPr>
          <a:xfrm>
            <a:off x="479724" y="1223868"/>
            <a:ext cx="8184552" cy="3609544"/>
          </a:xfrm>
        </p:spPr>
        <p:txBody>
          <a:bodyPr>
            <a:noAutofit/>
          </a:bodyPr>
          <a:lstStyle/>
          <a:p>
            <a:pPr marL="0" indent="0">
              <a:buNone/>
            </a:pPr>
            <a:r>
              <a:rPr lang="en-US" sz="1800" b="1" dirty="0">
                <a:solidFill>
                  <a:schemeClr val="tx1">
                    <a:lumMod val="50000"/>
                  </a:schemeClr>
                </a:solidFill>
              </a:rPr>
              <a:t>What is a Backlog? </a:t>
            </a:r>
          </a:p>
          <a:p>
            <a:pPr lvl="1">
              <a:lnSpc>
                <a:spcPct val="110000"/>
              </a:lnSpc>
            </a:pPr>
            <a:r>
              <a:rPr lang="en-US" sz="1800" dirty="0">
                <a:solidFill>
                  <a:schemeClr val="tx1">
                    <a:lumMod val="50000"/>
                  </a:schemeClr>
                </a:solidFill>
              </a:rPr>
              <a:t>A continuously prioritized list of functional and non-functional project requirements, features, defects, and work items</a:t>
            </a:r>
          </a:p>
          <a:p>
            <a:pPr marL="0" indent="0">
              <a:buNone/>
            </a:pPr>
            <a:r>
              <a:rPr lang="en-US" sz="1800" b="1" dirty="0">
                <a:solidFill>
                  <a:schemeClr val="tx1">
                    <a:lumMod val="50000"/>
                  </a:schemeClr>
                </a:solidFill>
              </a:rPr>
              <a:t>Purpose: </a:t>
            </a:r>
          </a:p>
          <a:p>
            <a:pPr lvl="1">
              <a:lnSpc>
                <a:spcPct val="110000"/>
              </a:lnSpc>
            </a:pPr>
            <a:r>
              <a:rPr lang="en-US" sz="1800" dirty="0">
                <a:solidFill>
                  <a:schemeClr val="tx1">
                    <a:lumMod val="50000"/>
                  </a:schemeClr>
                </a:solidFill>
              </a:rPr>
              <a:t>Provides insight into project </a:t>
            </a:r>
            <a:r>
              <a:rPr lang="en-US" sz="1800" b="1" dirty="0">
                <a:solidFill>
                  <a:schemeClr val="tx1">
                    <a:lumMod val="50000"/>
                  </a:schemeClr>
                </a:solidFill>
              </a:rPr>
              <a:t>vision</a:t>
            </a:r>
            <a:r>
              <a:rPr lang="en-US" sz="1800" dirty="0">
                <a:solidFill>
                  <a:schemeClr val="tx1">
                    <a:lumMod val="50000"/>
                  </a:schemeClr>
                </a:solidFill>
              </a:rPr>
              <a:t> and focus</a:t>
            </a:r>
          </a:p>
          <a:p>
            <a:pPr lvl="1">
              <a:lnSpc>
                <a:spcPct val="110000"/>
              </a:lnSpc>
            </a:pPr>
            <a:r>
              <a:rPr lang="en-US" sz="1800" dirty="0">
                <a:solidFill>
                  <a:schemeClr val="tx1">
                    <a:lumMod val="50000"/>
                  </a:schemeClr>
                </a:solidFill>
              </a:rPr>
              <a:t>Displays priority and effort for each requirement</a:t>
            </a:r>
          </a:p>
          <a:p>
            <a:pPr lvl="1">
              <a:lnSpc>
                <a:spcPct val="110000"/>
              </a:lnSpc>
            </a:pPr>
            <a:r>
              <a:rPr lang="en-US" sz="1800" dirty="0">
                <a:solidFill>
                  <a:schemeClr val="tx1">
                    <a:lumMod val="50000"/>
                  </a:schemeClr>
                </a:solidFill>
              </a:rPr>
              <a:t>Used to communicate customer needs between Team, Customers, and Stakeholders</a:t>
            </a:r>
          </a:p>
          <a:p>
            <a:pPr marL="0" indent="0">
              <a:buNone/>
            </a:pPr>
            <a:r>
              <a:rPr lang="en-US" sz="1800" b="1" dirty="0">
                <a:solidFill>
                  <a:schemeClr val="tx1">
                    <a:lumMod val="50000"/>
                  </a:schemeClr>
                </a:solidFill>
              </a:rPr>
              <a:t>Benefits:</a:t>
            </a:r>
          </a:p>
          <a:p>
            <a:pPr lvl="1">
              <a:lnSpc>
                <a:spcPct val="110000"/>
              </a:lnSpc>
            </a:pPr>
            <a:r>
              <a:rPr lang="en-US" sz="1800" dirty="0">
                <a:solidFill>
                  <a:schemeClr val="tx1">
                    <a:lumMod val="50000"/>
                  </a:schemeClr>
                </a:solidFill>
              </a:rPr>
              <a:t>Allows for long term </a:t>
            </a:r>
            <a:r>
              <a:rPr lang="en-US" sz="1800" b="1" dirty="0">
                <a:solidFill>
                  <a:schemeClr val="tx1">
                    <a:lumMod val="50000"/>
                  </a:schemeClr>
                </a:solidFill>
              </a:rPr>
              <a:t>planning</a:t>
            </a:r>
            <a:r>
              <a:rPr lang="en-US" sz="1800" dirty="0">
                <a:solidFill>
                  <a:schemeClr val="tx1">
                    <a:lumMod val="50000"/>
                  </a:schemeClr>
                </a:solidFill>
              </a:rPr>
              <a:t> and the ability to identify risks early</a:t>
            </a:r>
          </a:p>
          <a:p>
            <a:pPr lvl="1">
              <a:lnSpc>
                <a:spcPct val="110000"/>
              </a:lnSpc>
            </a:pPr>
            <a:r>
              <a:rPr lang="en-US" sz="1800" dirty="0">
                <a:solidFill>
                  <a:schemeClr val="tx1">
                    <a:lumMod val="50000"/>
                  </a:schemeClr>
                </a:solidFill>
              </a:rPr>
              <a:t>Single repository for requirements</a:t>
            </a:r>
          </a:p>
          <a:p>
            <a:pPr lvl="1">
              <a:lnSpc>
                <a:spcPct val="110000"/>
              </a:lnSpc>
            </a:pPr>
            <a:r>
              <a:rPr lang="en-US" sz="1800" dirty="0">
                <a:solidFill>
                  <a:schemeClr val="tx1">
                    <a:lumMod val="50000"/>
                  </a:schemeClr>
                </a:solidFill>
              </a:rPr>
              <a:t>Provides Team direction by prioritization </a:t>
            </a:r>
          </a:p>
          <a:p>
            <a:pPr lvl="1">
              <a:lnSpc>
                <a:spcPct val="110000"/>
              </a:lnSpc>
            </a:pPr>
            <a:r>
              <a:rPr lang="en-US" sz="1800" dirty="0">
                <a:solidFill>
                  <a:schemeClr val="tx1">
                    <a:lumMod val="50000"/>
                  </a:schemeClr>
                </a:solidFill>
              </a:rPr>
              <a:t>Constantly inspected and adapted to reflect current customer needs</a:t>
            </a:r>
          </a:p>
        </p:txBody>
      </p:sp>
      <p:sp>
        <p:nvSpPr>
          <p:cNvPr id="4" name="Slide Number Placeholder 3"/>
          <p:cNvSpPr>
            <a:spLocks noGrp="1"/>
          </p:cNvSpPr>
          <p:nvPr>
            <p:ph type="sldNum" sz="quarter" idx="12"/>
          </p:nvPr>
        </p:nvSpPr>
        <p:spPr/>
        <p:txBody>
          <a:bodyPr/>
          <a:lstStyle/>
          <a:p>
            <a:fld id="{6BB337D2-5E4E-4602-9A9D-FD7DBE97816D}" type="slidenum">
              <a:rPr lang="en-US" smtClean="0"/>
              <a:pPr/>
              <a:t>6</a:t>
            </a:fld>
            <a:endParaRPr lang="en-US"/>
          </a:p>
        </p:txBody>
      </p:sp>
    </p:spTree>
    <p:extLst>
      <p:ext uri="{BB962C8B-B14F-4D97-AF65-F5344CB8AC3E}">
        <p14:creationId xmlns:p14="http://schemas.microsoft.com/office/powerpoint/2010/main" val="9518999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95586"/>
            <a:ext cx="8229600" cy="810665"/>
          </a:xfrm>
        </p:spPr>
        <p:txBody>
          <a:bodyPr>
            <a:normAutofit/>
          </a:bodyPr>
          <a:lstStyle/>
          <a:p>
            <a:pPr algn="ctr"/>
            <a:r>
              <a:rPr lang="en-US" sz="2400" dirty="0">
                <a:solidFill>
                  <a:schemeClr val="tx1">
                    <a:lumMod val="75000"/>
                  </a:schemeClr>
                </a:solidFill>
              </a:rPr>
              <a:t>Backlog Grooming</a:t>
            </a:r>
          </a:p>
        </p:txBody>
      </p:sp>
      <p:sp>
        <p:nvSpPr>
          <p:cNvPr id="3" name="Content Placeholder 2"/>
          <p:cNvSpPr>
            <a:spLocks noGrp="1"/>
          </p:cNvSpPr>
          <p:nvPr>
            <p:ph idx="1"/>
          </p:nvPr>
        </p:nvSpPr>
        <p:spPr>
          <a:xfrm>
            <a:off x="457200" y="1417740"/>
            <a:ext cx="4592972" cy="4708426"/>
          </a:xfrm>
        </p:spPr>
        <p:txBody>
          <a:bodyPr>
            <a:normAutofit/>
          </a:bodyPr>
          <a:lstStyle/>
          <a:p>
            <a:r>
              <a:rPr lang="en-US" sz="1800" dirty="0">
                <a:solidFill>
                  <a:schemeClr val="tx1">
                    <a:lumMod val="50000"/>
                  </a:schemeClr>
                </a:solidFill>
              </a:rPr>
              <a:t>Meetings where the Product Owner and Scrum Master groom the backlog, along with available members of the Product Team</a:t>
            </a:r>
          </a:p>
          <a:p>
            <a:r>
              <a:rPr lang="en-US" sz="1800" dirty="0">
                <a:solidFill>
                  <a:schemeClr val="tx1">
                    <a:lumMod val="50000"/>
                  </a:schemeClr>
                </a:solidFill>
              </a:rPr>
              <a:t>Grooming may include the following:</a:t>
            </a:r>
          </a:p>
          <a:p>
            <a:pPr lvl="1"/>
            <a:r>
              <a:rPr lang="en-US" sz="1800" dirty="0">
                <a:solidFill>
                  <a:schemeClr val="tx1">
                    <a:lumMod val="50000"/>
                  </a:schemeClr>
                </a:solidFill>
              </a:rPr>
              <a:t>Adding items</a:t>
            </a:r>
          </a:p>
          <a:p>
            <a:pPr lvl="1"/>
            <a:r>
              <a:rPr lang="en-US" sz="1800" dirty="0">
                <a:solidFill>
                  <a:schemeClr val="tx1">
                    <a:lumMod val="50000"/>
                  </a:schemeClr>
                </a:solidFill>
              </a:rPr>
              <a:t>Removing Items</a:t>
            </a:r>
          </a:p>
          <a:p>
            <a:pPr lvl="1"/>
            <a:r>
              <a:rPr lang="en-US" sz="1800" dirty="0">
                <a:solidFill>
                  <a:schemeClr val="tx1">
                    <a:lumMod val="50000"/>
                  </a:schemeClr>
                </a:solidFill>
              </a:rPr>
              <a:t>Changing Priority</a:t>
            </a:r>
          </a:p>
          <a:p>
            <a:pPr lvl="1"/>
            <a:r>
              <a:rPr lang="en-US" sz="1800" dirty="0">
                <a:solidFill>
                  <a:schemeClr val="tx1">
                    <a:lumMod val="50000"/>
                  </a:schemeClr>
                </a:solidFill>
              </a:rPr>
              <a:t>Changing Acceptance Criteria</a:t>
            </a:r>
          </a:p>
          <a:p>
            <a:r>
              <a:rPr lang="en-US" sz="1800" dirty="0">
                <a:solidFill>
                  <a:schemeClr val="tx1">
                    <a:lumMod val="50000"/>
                  </a:schemeClr>
                </a:solidFill>
              </a:rPr>
              <a:t>These meetings occur throughout the project within a sprint</a:t>
            </a:r>
          </a:p>
          <a:p>
            <a:r>
              <a:rPr lang="en-US" sz="1800" dirty="0">
                <a:solidFill>
                  <a:schemeClr val="tx1">
                    <a:lumMod val="50000"/>
                  </a:schemeClr>
                </a:solidFill>
              </a:rPr>
              <a:t>Can be planned ahead of time or can be planned on as need basis requested by the Product Owner</a:t>
            </a:r>
          </a:p>
        </p:txBody>
      </p:sp>
      <p:sp>
        <p:nvSpPr>
          <p:cNvPr id="4" name="Slide Number Placeholder 3"/>
          <p:cNvSpPr>
            <a:spLocks noGrp="1"/>
          </p:cNvSpPr>
          <p:nvPr>
            <p:ph type="sldNum" sz="quarter" idx="12"/>
          </p:nvPr>
        </p:nvSpPr>
        <p:spPr/>
        <p:txBody>
          <a:bodyPr/>
          <a:lstStyle/>
          <a:p>
            <a:fld id="{9B27D237-6C0D-5549-BE11-2040A22CBC71}" type="slidenum">
              <a:rPr lang="en-US" smtClean="0"/>
              <a:pPr/>
              <a:t>7</a:t>
            </a:fld>
            <a:endParaRPr lang="en-US" dirty="0"/>
          </a:p>
        </p:txBody>
      </p:sp>
      <p:pic>
        <p:nvPicPr>
          <p:cNvPr id="7" name="Picture 2" descr="Image result for backlog">
            <a:extLst>
              <a:ext uri="{FF2B5EF4-FFF2-40B4-BE49-F238E27FC236}">
                <a16:creationId xmlns:a16="http://schemas.microsoft.com/office/drawing/2014/main" id="{F181342B-11B9-49EB-9EA5-2FDAF182E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172" y="1370145"/>
            <a:ext cx="3967993" cy="475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269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Planning Poker</a:t>
            </a:r>
          </a:p>
        </p:txBody>
      </p:sp>
      <p:sp>
        <p:nvSpPr>
          <p:cNvPr id="3" name="Content Placeholder 2"/>
          <p:cNvSpPr>
            <a:spLocks noGrp="1"/>
          </p:cNvSpPr>
          <p:nvPr>
            <p:ph idx="1"/>
          </p:nvPr>
        </p:nvSpPr>
        <p:spPr>
          <a:xfrm>
            <a:off x="454766" y="1542371"/>
            <a:ext cx="7497997" cy="1511222"/>
          </a:xfrm>
        </p:spPr>
        <p:txBody>
          <a:bodyPr>
            <a:noAutofit/>
          </a:bodyPr>
          <a:lstStyle/>
          <a:p>
            <a:r>
              <a:rPr lang="en-US" sz="1800" dirty="0">
                <a:solidFill>
                  <a:schemeClr val="tx1">
                    <a:lumMod val="50000"/>
                  </a:schemeClr>
                </a:solidFill>
              </a:rPr>
              <a:t>A technique for estimating the complexity, level of effort, </a:t>
            </a:r>
          </a:p>
          <a:p>
            <a:pPr marL="0" indent="0">
              <a:buNone/>
            </a:pPr>
            <a:r>
              <a:rPr lang="en-US" sz="1800" dirty="0">
                <a:solidFill>
                  <a:schemeClr val="tx1">
                    <a:lumMod val="50000"/>
                  </a:schemeClr>
                </a:solidFill>
              </a:rPr>
              <a:t> and risk inherent in a User Story</a:t>
            </a:r>
          </a:p>
          <a:p>
            <a:r>
              <a:rPr lang="en-US" sz="1800" dirty="0">
                <a:solidFill>
                  <a:schemeClr val="tx1">
                    <a:lumMod val="50000"/>
                  </a:schemeClr>
                </a:solidFill>
              </a:rPr>
              <a:t>Estimates follow the Fibonacci sequence</a:t>
            </a:r>
          </a:p>
          <a:p>
            <a:endParaRPr lang="en-US" sz="1800" dirty="0">
              <a:solidFill>
                <a:schemeClr val="tx1">
                  <a:lumMod val="50000"/>
                </a:schemeClr>
              </a:solidFill>
            </a:endParaRPr>
          </a:p>
          <a:p>
            <a:r>
              <a:rPr lang="en-US" sz="1800" dirty="0">
                <a:solidFill>
                  <a:schemeClr val="tx1">
                    <a:lumMod val="50000"/>
                  </a:schemeClr>
                </a:solidFill>
              </a:rPr>
              <a:t>How does it work?</a:t>
            </a:r>
          </a:p>
          <a:p>
            <a:pPr lvl="1"/>
            <a:r>
              <a:rPr lang="en-US" sz="1800" dirty="0">
                <a:solidFill>
                  <a:schemeClr val="tx1">
                    <a:lumMod val="50000"/>
                  </a:schemeClr>
                </a:solidFill>
              </a:rPr>
              <a:t>Product Owner presents the highest priority user story to be included in the Sprint Backlog</a:t>
            </a:r>
          </a:p>
          <a:p>
            <a:pPr lvl="1"/>
            <a:r>
              <a:rPr lang="en-US" sz="1800" dirty="0">
                <a:solidFill>
                  <a:schemeClr val="tx1">
                    <a:lumMod val="50000"/>
                  </a:schemeClr>
                </a:solidFill>
              </a:rPr>
              <a:t>Team asks questions and gets clarity from the Product Owner</a:t>
            </a:r>
          </a:p>
          <a:p>
            <a:pPr lvl="1"/>
            <a:r>
              <a:rPr lang="en-US" sz="1800" dirty="0">
                <a:solidFill>
                  <a:schemeClr val="tx1">
                    <a:lumMod val="50000"/>
                  </a:schemeClr>
                </a:solidFill>
              </a:rPr>
              <a:t>Each team member simultaneously submits their story point vote</a:t>
            </a:r>
          </a:p>
          <a:p>
            <a:pPr lvl="1"/>
            <a:r>
              <a:rPr lang="en-US" sz="1800" dirty="0">
                <a:solidFill>
                  <a:schemeClr val="tx1">
                    <a:lumMod val="50000"/>
                  </a:schemeClr>
                </a:solidFill>
              </a:rPr>
              <a:t>High and low estimates are discussed and a re-vote takes place</a:t>
            </a:r>
          </a:p>
          <a:p>
            <a:pPr lvl="1"/>
            <a:r>
              <a:rPr lang="en-US" sz="1800" dirty="0">
                <a:solidFill>
                  <a:schemeClr val="tx1">
                    <a:lumMod val="50000"/>
                  </a:schemeClr>
                </a:solidFill>
              </a:rPr>
              <a:t>The process continue until a consensus is reached</a:t>
            </a:r>
          </a:p>
          <a:p>
            <a:pPr lvl="1"/>
            <a:r>
              <a:rPr lang="en-US" sz="1800" dirty="0">
                <a:solidFill>
                  <a:schemeClr val="tx1">
                    <a:lumMod val="50000"/>
                  </a:schemeClr>
                </a:solidFill>
              </a:rPr>
              <a:t>Once a consensus is reached, the story point is assigned to the User Story. The process is repeated for each User Story</a:t>
            </a:r>
          </a:p>
        </p:txBody>
      </p:sp>
      <p:sp>
        <p:nvSpPr>
          <p:cNvPr id="4" name="Slide Number Placeholder 3"/>
          <p:cNvSpPr>
            <a:spLocks noGrp="1"/>
          </p:cNvSpPr>
          <p:nvPr>
            <p:ph type="sldNum" sz="quarter" idx="12"/>
          </p:nvPr>
        </p:nvSpPr>
        <p:spPr/>
        <p:txBody>
          <a:bodyPr/>
          <a:lstStyle/>
          <a:p>
            <a:fld id="{9B27D237-6C0D-5549-BE11-2040A22CBC71}" type="slidenum">
              <a:rPr lang="en-US" smtClean="0"/>
              <a:pPr/>
              <a:t>8</a:t>
            </a:fld>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0" y="255633"/>
            <a:ext cx="2386673" cy="1617253"/>
          </a:xfrm>
          <a:prstGeom prst="rect">
            <a:avLst/>
          </a:prstGeom>
        </p:spPr>
      </p:pic>
    </p:spTree>
    <p:extLst>
      <p:ext uri="{BB962C8B-B14F-4D97-AF65-F5344CB8AC3E}">
        <p14:creationId xmlns:p14="http://schemas.microsoft.com/office/powerpoint/2010/main" val="2043295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D Templates" ma:contentTypeID="0x01010089BF7982317E0147B61414EC856D23FF00D21646A77F305C4BAE3F31CC42E53223" ma:contentTypeVersion="4" ma:contentTypeDescription="" ma:contentTypeScope="" ma:versionID="1c2220f2bb70f0745a7045453057b0e3">
  <xsd:schema xmlns:xsd="http://www.w3.org/2001/XMLSchema" xmlns:xs="http://www.w3.org/2001/XMLSchema" xmlns:p="http://schemas.microsoft.com/office/2006/metadata/properties" xmlns:ns2="2e2c682c-85e9-4502-9caf-4576ebc5b018" xmlns:ns3="http://schemas.microsoft.com/sharepoint/v3/fields" xmlns:ns4="cdd665a5-4d39-4c80-990a-8a3abca4f55f" targetNamespace="http://schemas.microsoft.com/office/2006/metadata/properties" ma:root="true" ma:fieldsID="56972b63f8bef149e7b9acc7197f8d39" ns2:_="" ns3:_="" ns4:_="">
    <xsd:import namespace="2e2c682c-85e9-4502-9caf-4576ebc5b018"/>
    <xsd:import namespace="http://schemas.microsoft.com/sharepoint/v3/fields"/>
    <xsd:import namespace="cdd665a5-4d39-4c80-990a-8a3abca4f55f"/>
    <xsd:element name="properties">
      <xsd:complexType>
        <xsd:sequence>
          <xsd:element name="documentManagement">
            <xsd:complexType>
              <xsd:all>
                <xsd:element ref="ns2:Sponsor_x0020_Organization"/>
                <xsd:element ref="ns2:PD_x0020_Organization_x0020_Divisions" minOccurs="0"/>
                <xsd:element ref="ns3:_Source" minOccurs="0"/>
                <xsd:element ref="ns4:_dlc_DocId" minOccurs="0"/>
                <xsd:element ref="ns4:_dlc_DocIdUrl" minOccurs="0"/>
                <xsd:element ref="ns4:_dlc_DocIdPersistId" minOccurs="0"/>
                <xsd:element ref="ns2:Sponsor_x0020_Organization_x003a_PD_x0020_Media_x0020_Approvers" minOccurs="0"/>
                <xsd:element ref="ns4:TaxKeywordTaxHTField" minOccurs="0"/>
                <xsd:element ref="ns4:TaxCatchAll" minOccurs="0"/>
                <xsd:element ref="ns4: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2c682c-85e9-4502-9caf-4576ebc5b018" elementFormDefault="qualified">
    <xsd:import namespace="http://schemas.microsoft.com/office/2006/documentManagement/types"/>
    <xsd:import namespace="http://schemas.microsoft.com/office/infopath/2007/PartnerControls"/>
    <xsd:element name="Sponsor_x0020_Organization" ma:index="2" ma:displayName="Sponsor Organization" ma:list="{174d2d7a-6f29-4cff-907e-10fca49844ff}" ma:internalName="Sponsor_x0020_Organization" ma:readOnly="false" ma:showField="Title" ma:web="2e2c682c-85e9-4502-9caf-4576ebc5b018">
      <xsd:simpleType>
        <xsd:restriction base="dms:Lookup"/>
      </xsd:simpleType>
    </xsd:element>
    <xsd:element name="PD_x0020_Organization_x0020_Divisions" ma:index="3" nillable="true" ma:displayName="PD Organization Divisions" ma:format="Dropdown" ma:internalName="PD_x0020_Organization_x0020_Divisions">
      <xsd:simpleType>
        <xsd:restriction base="dms:Choice">
          <xsd:enumeration value="DM Application Development"/>
          <xsd:enumeration value="DM Product Assessment"/>
          <xsd:enumeration value="DM Planning &amp; Analysis"/>
          <xsd:enumeration value="DM Projects"/>
          <xsd:enumeration value="DM Benefits Gateway Service"/>
          <xsd:enumeration value="PDBizO Communications &amp; Executive Support"/>
          <xsd:enumeration value="PDBizO Program Planning % Oversight"/>
          <xsd:enumeration value="PDBizO Workforce Management"/>
          <xsd:enumeration value="PDBizO Acquisition &amp; Contract Administration"/>
          <xsd:enumeration value="PDBizO Budget Planning &amp; Executive"/>
          <xsd:enumeration value="PDBizO Performance Management"/>
          <xsd:enumeration value="PM Benefits &amp; Corporate Products"/>
          <xsd:enumeration value="PM Health Products"/>
          <xsd:enumeration value="PM Projects"/>
          <xsd:enumeration value="PS Benefits Product Support"/>
          <xsd:enumeration value="PS Health Product Support"/>
          <xsd:enumeration value="PS Projects"/>
        </xsd:restriction>
      </xsd:simpleType>
    </xsd:element>
    <xsd:element name="Sponsor_x0020_Organization_x003a_PD_x0020_Media_x0020_Approvers" ma:index="12" nillable="true" ma:displayName="PD Media Approvers" ma:list="{174d2d7a-6f29-4cff-907e-10fca49844ff}" ma:internalName="Sponsor_x0020_Organization_x003A_PD_x0020_Media_x0020_Approvers" ma:readOnly="true" ma:showField="PD_x0020_Media_x0020_Approvers" ma:web="2e2c682c-85e9-4502-9caf-4576ebc5b018">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ource" ma:index="4" nillable="true" ma:displayName="Source" ma:description="References to resources from which this resource was derived" ma:internalName="_Sourc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d665a5-4d39-4c80-990a-8a3abca4f55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3"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4" nillable="true" ma:displayName="Taxonomy Catch All Column" ma:hidden="true" ma:list="{4588182f-46bd-4c7e-8ddd-06410e35bead}" ma:internalName="TaxCatchAll" ma:showField="CatchAllData" ma:web="cdd665a5-4d39-4c80-990a-8a3abca4f55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4588182f-46bd-4c7e-8ddd-06410e35bead}" ma:internalName="TaxCatchAllLabel" ma:readOnly="true" ma:showField="CatchAllDataLabel" ma:web="cdd665a5-4d39-4c80-990a-8a3abca4f5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cdd665a5-4d39-4c80-990a-8a3abca4f55f">657KNE7CTRDA-5387-64</_dlc_DocId>
    <_dlc_DocIdUrl xmlns="cdd665a5-4d39-4c80-990a-8a3abca4f55f">
      <Url>http://vaww.oed.portal.va.gov/visuals/_layouts/DocIdRedir.aspx?ID=657KNE7CTRDA-5387-64</Url>
      <Description>657KNE7CTRDA-5387-64</Description>
    </_dlc_DocIdUrl>
    <TaxKeywordTaxHTField xmlns="cdd665a5-4d39-4c80-990a-8a3abca4f55f">
      <Terms xmlns="http://schemas.microsoft.com/office/infopath/2007/PartnerControls">
        <TermInfo xmlns="http://schemas.microsoft.com/office/infopath/2007/PartnerControls">
          <TermName xmlns="http://schemas.microsoft.com/office/infopath/2007/PartnerControls">PD Templates</TermName>
          <TermId xmlns="http://schemas.microsoft.com/office/infopath/2007/PartnerControls">46a19f4d-051e-4205-b4dd-5c0a4094b979</TermId>
        </TermInfo>
      </Terms>
    </TaxKeywordTaxHTField>
    <TaxCatchAll xmlns="cdd665a5-4d39-4c80-990a-8a3abca4f55f">
      <Value>149</Value>
    </TaxCatchAll>
    <PD_x0020_Organization_x0020_Divisions xmlns="2e2c682c-85e9-4502-9caf-4576ebc5b018" xsi:nil="true"/>
    <Sponsor_x0020_Organization xmlns="2e2c682c-85e9-4502-9caf-4576ebc5b018">1</Sponsor_x0020_Organization>
    <_Source xmlns="http://schemas.microsoft.com/sharepoint/v3/fields"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69BB549-F9D9-4E5C-93E2-1358A2A3D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2c682c-85e9-4502-9caf-4576ebc5b018"/>
    <ds:schemaRef ds:uri="http://schemas.microsoft.com/sharepoint/v3/fields"/>
    <ds:schemaRef ds:uri="cdd665a5-4d39-4c80-990a-8a3abca4f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C9BCC-726B-4DA9-B6A2-A590DAC08D5E}">
  <ds:schemaRefs>
    <ds:schemaRef ds:uri="http://schemas.microsoft.com/office/2006/metadata/properties"/>
    <ds:schemaRef ds:uri="http://www.w3.org/XML/1998/namespace"/>
    <ds:schemaRef ds:uri="http://schemas.microsoft.com/office/infopath/2007/PartnerControls"/>
    <ds:schemaRef ds:uri="http://purl.org/dc/terms/"/>
    <ds:schemaRef ds:uri="2e2c682c-85e9-4502-9caf-4576ebc5b018"/>
    <ds:schemaRef ds:uri="http://purl.org/dc/elements/1.1/"/>
    <ds:schemaRef ds:uri="http://schemas.microsoft.com/office/2006/documentManagement/types"/>
    <ds:schemaRef ds:uri="http://schemas.openxmlformats.org/package/2006/metadata/core-properties"/>
    <ds:schemaRef ds:uri="cdd665a5-4d39-4c80-990a-8a3abca4f55f"/>
    <ds:schemaRef ds:uri="http://schemas.microsoft.com/sharepoint/v3/fields"/>
    <ds:schemaRef ds:uri="http://purl.org/dc/dcmitype/"/>
  </ds:schemaRefs>
</ds:datastoreItem>
</file>

<file path=customXml/itemProps3.xml><?xml version="1.0" encoding="utf-8"?>
<ds:datastoreItem xmlns:ds="http://schemas.openxmlformats.org/officeDocument/2006/customXml" ds:itemID="{343E7A49-605C-4831-B864-42E95D232A22}">
  <ds:schemaRefs>
    <ds:schemaRef ds:uri="http://schemas.microsoft.com/sharepoint/v3/contenttype/forms"/>
  </ds:schemaRefs>
</ds:datastoreItem>
</file>

<file path=customXml/itemProps4.xml><?xml version="1.0" encoding="utf-8"?>
<ds:datastoreItem xmlns:ds="http://schemas.openxmlformats.org/officeDocument/2006/customXml" ds:itemID="{2B482E93-B8BA-4A46-A5E1-7C552456832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356</TotalTime>
  <Words>1289</Words>
  <Application>Microsoft Office PowerPoint</Application>
  <PresentationFormat>On-screen Show (4:3)</PresentationFormat>
  <Paragraphs>193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.AppleSystemUIFont</vt:lpstr>
      <vt:lpstr>Arial</vt:lpstr>
      <vt:lpstr>Arial Rounded MT Bold</vt:lpstr>
      <vt:lpstr>Calibri</vt:lpstr>
      <vt:lpstr>CambriaMath</vt:lpstr>
      <vt:lpstr>Wingdings</vt:lpstr>
      <vt:lpstr>OI&amp;T Division PPT Layout</vt:lpstr>
      <vt:lpstr>Agile Overview and Ceremonies</vt:lpstr>
      <vt:lpstr>Agenda</vt:lpstr>
      <vt:lpstr>What is Agile?</vt:lpstr>
      <vt:lpstr>What is Scrum? </vt:lpstr>
      <vt:lpstr>Scrum In A Nutshell</vt:lpstr>
      <vt:lpstr>PowerPoint Presentation</vt:lpstr>
      <vt:lpstr>What is a Backlog?</vt:lpstr>
      <vt:lpstr>Backlog Grooming</vt:lpstr>
      <vt:lpstr>Planning Poker</vt:lpstr>
      <vt:lpstr>PowerPoint Presentation</vt:lpstr>
      <vt:lpstr>Capacity Planning</vt:lpstr>
      <vt:lpstr>Sprint Planning</vt:lpstr>
      <vt:lpstr>PowerPoint Presentation</vt:lpstr>
      <vt:lpstr>Daily Scrum Overview</vt:lpstr>
      <vt:lpstr>Participants</vt:lpstr>
      <vt:lpstr>PowerPoint Presentation</vt:lpstr>
      <vt:lpstr>What is a Sprint Review?</vt:lpstr>
      <vt:lpstr>What is a Retrospective?</vt:lpstr>
      <vt:lpstr>PowerPoint Presentation</vt:lpstr>
      <vt:lpstr>Scrum of Scrums</vt:lpstr>
      <vt:lpstr>Roles and Responsibilities</vt:lpstr>
      <vt:lpstr>Scrum of Scrums Format and Outputs</vt:lpstr>
      <vt:lpstr>Questions</vt:lpstr>
    </vt:vector>
  </TitlesOfParts>
  <Company>U.S. Department of Veterans Affairs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 upscale PPT template</dc:title>
  <dc:subject>Enter Document Subject</dc:subject>
  <dc:creator>U.S. Department of Veterans Affairs, Office of Information and Technology, Office of Information Security</dc:creator>
  <cp:keywords>PD Templates</cp:keywords>
  <cp:lastModifiedBy>Adam Eitarhoni</cp:lastModifiedBy>
  <cp:revision>447</cp:revision>
  <cp:lastPrinted>2011-05-13T15:25:22Z</cp:lastPrinted>
  <dcterms:created xsi:type="dcterms:W3CDTF">2011-05-12T19:56:03Z</dcterms:created>
  <dcterms:modified xsi:type="dcterms:W3CDTF">2019-09-03T18:35:53Z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using the OIS PowerPoint template.</vt:lpwstr>
  </property>
  <property fmtid="{D5CDD505-2E9C-101B-9397-08002B2CF9AE}" pid="7" name="Creator">
    <vt:lpwstr>U.S. Department of Veterans Affairs</vt:lpwstr>
  </property>
  <property fmtid="{D5CDD505-2E9C-101B-9397-08002B2CF9AE}" pid="8" name="ContentTypeId">
    <vt:lpwstr>0x01010089BF7982317E0147B61414EC856D23FF00D21646A77F305C4BAE3F31CC42E53223</vt:lpwstr>
  </property>
  <property fmtid="{D5CDD505-2E9C-101B-9397-08002B2CF9AE}" pid="9" name="Order">
    <vt:r8>319400</vt:r8>
  </property>
  <property fmtid="{D5CDD505-2E9C-101B-9397-08002B2CF9AE}" pid="10" name="_dlc_DocIdItemGuid">
    <vt:lpwstr>29c36521-8afe-457d-9cec-12a17386ca6d</vt:lpwstr>
  </property>
  <property fmtid="{D5CDD505-2E9C-101B-9397-08002B2CF9AE}" pid="11" name="TaxKeyword">
    <vt:lpwstr>149;#PD Templates|46a19f4d-051e-4205-b4dd-5c0a4094b979</vt:lpwstr>
  </property>
</Properties>
</file>