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Bitter"/>
      <p:regular r:id="rId37"/>
      <p:bold r:id="rId38"/>
      <p: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1.xml"/><Relationship Id="rId37" Type="http://schemas.openxmlformats.org/officeDocument/2006/relationships/font" Target="fonts/Bitter-regular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39" Type="http://schemas.openxmlformats.org/officeDocument/2006/relationships/font" Target="fonts/Bitter-italic.fntdata"/><Relationship Id="rId16" Type="http://schemas.openxmlformats.org/officeDocument/2006/relationships/slide" Target="slides/slide12.xml"/><Relationship Id="rId38" Type="http://schemas.openxmlformats.org/officeDocument/2006/relationships/font" Target="fonts/Bitt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hzz6whEGoQJQbiNvIggirhydYYdv57nfOZfLvFqZ1pQ/edit#gid=1535759874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56e569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56e569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Product Portfolio for Global UX &amp; Content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Already prioritized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DSVA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</a:t>
            </a:r>
            <a:r>
              <a:rPr lang="en-US"/>
              <a:t>measure</a:t>
            </a:r>
            <a:r>
              <a:rPr lang="en-US"/>
              <a:t> success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Engagement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84" name="Google Shape;184;g4756e569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56e569b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56e569b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Original Claim - removing wizard where a Veteran may file a claim.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can’t currently start this on va.gov. _can_ start it on eBenefits.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BDD - allow claim submission via va.gov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Active Duty nearing discharge are prevented from submitting a claim via Va.gov and are directed to eBenefits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Decision Review - an appeal on a particular decision regarding a claim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no ability to submit a personalized decision review on va.gov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EVSS integration hardening - ____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Migration of Letters from eBenefits to va.gov - ____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move letters onto va.gov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Decision Review part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Supplemental Claim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Board Appeal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Form 526 enhancements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Veteran’s disability identification - New condition autofill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when indicating a particular disability, not limiting the Veteran to _______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DD214 Discharge papers - certificate for eligibility for education 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_____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Claim forms from 526 flow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prioritizing next forms to integrate into Va.gov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Burial benefits - requesting reimbursement for burial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Problem: allow Veteran or family to submit a claim for burial benefit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756e569b9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61b22f98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61b22f98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061b22f98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312df59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312df59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learned that success is determined by our 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“just moving stuff left to right”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“we want to get to is where we can improve the respective vertical’s health along the 4 dimensions: discover, apply, track, manage”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“how are we currently setting priorities?” e.g. Authenticated Experience’s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does success look like (in terms of outcomes/objectives) for VSA as a whole under each of these categories?</a:t>
            </a:r>
            <a:endParaRPr b="1"/>
          </a:p>
        </p:txBody>
      </p:sp>
      <p:sp>
        <p:nvSpPr>
          <p:cNvPr id="224" name="Google Shape;224;g33f312df59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61b22f98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61b22f98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might we drive priorities for each product vertical?</a:t>
            </a:r>
            <a:endParaRPr/>
          </a:p>
        </p:txBody>
      </p:sp>
      <p:sp>
        <p:nvSpPr>
          <p:cNvPr id="240" name="Google Shape;240;g6061b22f98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f312df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f312df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3f312df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312df5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312df5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f312df59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f312df59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f312df59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3f312df59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fe2b4fc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fe2b4fc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fde8b344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fde8b344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fde8b3442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312df5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this statement representative of *VSA*?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we just interested in benefits e.g. Facility Locator?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rationale - a product like facility locator helps Veterans discover and make use of their 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might ask ourselves what it looks like for any VSA product suite to be successful across </a:t>
            </a:r>
            <a:r>
              <a:rPr lang="en-US"/>
              <a:t>discover</a:t>
            </a:r>
            <a:r>
              <a:rPr lang="en-US"/>
              <a:t>, apply, </a:t>
            </a:r>
            <a:r>
              <a:rPr lang="en-US"/>
              <a:t>track</a:t>
            </a:r>
            <a:r>
              <a:rPr lang="en-US"/>
              <a:t>, manage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but if we ask ourselves this </a:t>
            </a:r>
            <a:r>
              <a:rPr lang="en-US"/>
              <a:t>question</a:t>
            </a:r>
            <a:r>
              <a:rPr lang="en-US"/>
              <a:t> alone, do we lose a cohesiveness around VSA as a whole? </a:t>
            </a:r>
            <a:endParaRPr/>
          </a:p>
        </p:txBody>
      </p:sp>
      <p:sp>
        <p:nvSpPr>
          <p:cNvPr id="90" name="Google Shape;90;g33f312df5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f312df5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f312df5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f312df5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fe2b4fca9_1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fe2b4fca9_1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5fe2b4fca9_1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f312df59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3f312df59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e2b4fca9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e2b4fca9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5fe2b4fca9_1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e2b4fca9_1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e2b4fca9_1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fe2b4fca9_1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e2b4fca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fe2b4fca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fe2b4fca9_1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1fbb6cd1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1fbb6cd1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61fbb6cd1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61b22f9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61b22f9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to understand what’s currently in our portfolio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 can determine how best to prioritize the outcomes for the 4 verticals.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https://docs.google.com/spreadsheets/d/1hzz6whEGoQJQbiNvIggirhydYYdv57nfOZfLvFqZ1pQ/edit#gid=1535759874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are we currently setting prioritization for the respective teams?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those aligned with our mission, vision?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6061b22f9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061b22f9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061b22f9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6061b22f98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312df5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3f312df5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8ea92f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608ea92f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44f9b81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44f9b81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144f9b81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61b22f98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61b22f98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*Level-set*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to provide clarity on direction for each product team. This includes current/future priorities as well as introducing new teams to the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“A collection of apps and less a cohesive service”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How do we refer to these concepts/organizations? Product teams? Portfolio?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How are new “teams” introduced/on-boarded to this portfolio?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Learned how we’re organized - a portfolio of products within 4 verticals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Start/reference DEPO structure and drill into VSA</a:t>
            </a:r>
            <a:endParaRPr/>
          </a:p>
        </p:txBody>
      </p:sp>
      <p:sp>
        <p:nvSpPr>
          <p:cNvPr id="121" name="Google Shape;121;g6061b22f98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61b22f98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61b22f98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61b22f98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de8b344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de8b344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fde8b344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de8b344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de8b344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fde8b344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 - dark">
  <p:cSld name="Comparison dark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ps - Squares">
  <p:cSld name="Two Conte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">
  <p:cSld name="Four Content Boxe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Setting Direction for VSA Products </a:t>
            </a:r>
            <a:endParaRPr sz="4200"/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Mission &amp; Vision, Product Portfolio, KPIs, OKRs, and Roadmaps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8901075" y="6072925"/>
            <a:ext cx="24231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Last updated: October 31,  2019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Websites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609600" y="1297800"/>
            <a:ext cx="10389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1" lang="en-US" sz="2000">
                <a:latin typeface="Source Sans Pro"/>
                <a:ea typeface="Source Sans Pro"/>
                <a:cs typeface="Source Sans Pro"/>
                <a:sym typeface="Source Sans Pro"/>
              </a:rPr>
              <a:t>Help users ﬁnd what they need by serving as the single source of truth for Veterans and their family members.</a:t>
            </a:r>
            <a:endParaRPr b="1" i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>
            <a:off x="950550" y="2590900"/>
            <a:ext cx="1029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15523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51472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8378550" y="2048250"/>
            <a:ext cx="21447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3" name="Google Shape;193;p23"/>
          <p:cNvCxnSpPr/>
          <p:nvPr/>
        </p:nvCxnSpPr>
        <p:spPr>
          <a:xfrm>
            <a:off x="7664650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/>
          <p:nvPr/>
        </p:nvCxnSpPr>
        <p:spPr>
          <a:xfrm>
            <a:off x="3919325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23"/>
          <p:cNvSpPr txBox="1"/>
          <p:nvPr/>
        </p:nvSpPr>
        <p:spPr>
          <a:xfrm>
            <a:off x="711900" y="2731500"/>
            <a:ext cx="29553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Tier 2 Content audit / Analysis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On-site search for VA.gov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Google Markup Pilot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Establish KPIs / analytics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Build/Launch/Publish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Retirement of explore.VA.gov redirects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Style Guide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Drupal Training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Updates to community care facility locator (urgent care, performance)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Research/Design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Search landing page template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VA forms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IA/ Menu/ Navigation structure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314350" y="2731500"/>
            <a:ext cx="3105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Tier 3 Content audit / Analysis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VA.gov Sitewide Analytics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Analyze Google Markup Pilot Results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Build/Launch/Publish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Tier 2/Tier 3 content templates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IA / Menu / Navigation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On-site search for VA.gov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 forms templates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Schema.org Pilot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814675" y="2731500"/>
            <a:ext cx="31842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VAMC Sites / Pages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Refine established KPIs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&amp; Memorials 1</a:t>
            </a:r>
            <a:endParaRPr/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09600" y="1297800"/>
            <a:ext cx="10389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1" lang="en-US" sz="2000">
                <a:latin typeface="Source Sans Pro"/>
                <a:ea typeface="Source Sans Pro"/>
                <a:cs typeface="Source Sans Pro"/>
                <a:sym typeface="Source Sans Pro"/>
              </a:rPr>
              <a:t>Help users seamlessly manage their benefits online.</a:t>
            </a:r>
            <a:endParaRPr b="1" i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>
            <a:off x="950550" y="2590900"/>
            <a:ext cx="1029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4"/>
          <p:cNvSpPr txBox="1"/>
          <p:nvPr/>
        </p:nvSpPr>
        <p:spPr>
          <a:xfrm>
            <a:off x="15523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51472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8378550" y="2048250"/>
            <a:ext cx="21447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7664650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3919325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711900" y="2731500"/>
            <a:ext cx="29553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Form 526 – Disability Compensation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Original Claim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Benefit Delivery at Discharge (BDD) Claims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Decision Review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Higher Level Review (Pilot)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314350" y="2731500"/>
            <a:ext cx="3105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EVSS Integration Hardening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Migration of Letters from eBenefits to va.gov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814675" y="2731500"/>
            <a:ext cx="31842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Decision Review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Supplemental Claim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Board Appeal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Form 526 Enhancements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Improvements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V1 migration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Veteran’s disability identification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DD214 Discharge papers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Claim forms from 526 flow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Burial benefits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measure success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the experience</a:t>
            </a:r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795900" y="3124300"/>
            <a:ext cx="106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9" name="Google Shape;229;p26"/>
          <p:cNvSpPr txBox="1"/>
          <p:nvPr/>
        </p:nvSpPr>
        <p:spPr>
          <a:xfrm>
            <a:off x="17809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Discover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43090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Apply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69895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94414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Manage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1066800" y="1461775"/>
            <a:ext cx="10058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Enable Veterans and their caregivers to easily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discover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apply for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manage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 their benefits in one place.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4" name="Google Shape;234;p26"/>
          <p:cNvCxnSpPr/>
          <p:nvPr/>
        </p:nvCxnSpPr>
        <p:spPr>
          <a:xfrm>
            <a:off x="8911400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6107725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/>
          <p:nvPr/>
        </p:nvCxnSpPr>
        <p:spPr>
          <a:xfrm>
            <a:off x="3471975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the experience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795900" y="3124300"/>
            <a:ext cx="106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5" name="Google Shape;245;p27"/>
          <p:cNvSpPr txBox="1"/>
          <p:nvPr/>
        </p:nvSpPr>
        <p:spPr>
          <a:xfrm>
            <a:off x="17809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Discover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43090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Apply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69895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9441450" y="25054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Manage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1066800" y="1461775"/>
            <a:ext cx="100584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Enable Veterans and their caregivers to easily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discover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apply for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manage</a:t>
            </a: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 their benefits in one place.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911400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6107725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3471975" y="26526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3" name="Google Shape;253;p27"/>
          <p:cNvSpPr/>
          <p:nvPr/>
        </p:nvSpPr>
        <p:spPr>
          <a:xfrm>
            <a:off x="1302971" y="3363350"/>
            <a:ext cx="9576900" cy="474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Unauthenticated Experience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1313431" y="4978124"/>
            <a:ext cx="9576900" cy="474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1313482" y="4170737"/>
            <a:ext cx="9576900" cy="474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Authenticated Experience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1301600" y="5785510"/>
            <a:ext cx="9576900" cy="474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&amp; Memorials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236250" y="2329375"/>
            <a:ext cx="2235600" cy="443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985250" y="5408700"/>
            <a:ext cx="12444600" cy="122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KPIs</a:t>
            </a:r>
            <a:endParaRPr/>
          </a:p>
        </p:txBody>
      </p:sp>
      <p:sp>
        <p:nvSpPr>
          <p:cNvPr id="265" name="Google Shape;265;p2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Measuring Success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609600" y="1297800"/>
            <a:ext cx="10662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OKRs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Measuring Success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609600" y="1297800"/>
            <a:ext cx="10662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Roadmap</a:t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609600" y="1297800"/>
            <a:ext cx="10662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TBD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609600" y="1297800"/>
            <a:ext cx="10662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Purpose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Guideposts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Product Suite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Measuring Success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Roadmap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VSA’s Mission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Guideposts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8235275" y="1529675"/>
            <a:ext cx="333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VSA’s Mission</a:t>
            </a:r>
            <a:endParaRPr sz="24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09600" y="1297800"/>
            <a:ext cx="100584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Enable Veterans and their caregivers to easily discover, apply for, track, and manage their benefits in one place.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Program</a:t>
            </a:r>
            <a:endParaRPr/>
          </a:p>
        </p:txBody>
      </p:sp>
      <p:sp>
        <p:nvSpPr>
          <p:cNvPr id="301" name="Google Shape;301;p33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609600" y="1297800"/>
            <a:ext cx="10389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Mission: </a:t>
            </a:r>
            <a:r>
              <a:rPr b="1"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Enable Veterans to easily discover, apply for, track, and manage their benefits in one place.</a:t>
            </a:r>
            <a:endParaRPr b="1" i="1"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VSA’s most meaningful outcomes (Spans DSVA, VA IT)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Experience that meets all VA.gov users’ expectations consistent with those of the private sector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Enable self-service interactions with VA services where appropriate while being considerate of offline experience/preferences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Make it easier for Veterans and their families to discover applicable benefits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■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e.g. signing up for VA Healthcare starting with verifying eligibility and going thru to adjudication/decision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Discovery, Right thing, Workflow, Communication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VSA’s most important measurement - how do we know when we’re doing things right?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Working through what’s most useful starting with Customer Satisfaction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■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Enabled in part thru Foresee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Balancing Time to service vs making their progress more visible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■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Example: reducing application workload thru visibility into already submitted applications → prevents duplicative submissions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■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Example: Pension/Burials → making submissions more useful e.g. by sending structured data opposed to documents like PDFs. Idea is the structured data makes back-office processing more efficient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■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Example: Unauth Exp → survey to find did you find the information you sought today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○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What’s a metric that can be applied to any VFS team?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Suites</a:t>
            </a:r>
            <a:endParaRPr/>
          </a:p>
        </p:txBody>
      </p:sp>
      <p:sp>
        <p:nvSpPr>
          <p:cNvPr id="309" name="Google Shape;309;p34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609600" y="1238475"/>
            <a:ext cx="10389300" cy="5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How do these teams enable VSA’s outcomes? What should each VSA Product Team get right? 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Unauthenticated Experience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Global UX &amp; Content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Are users able to find the information they need? [Discover]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Facility Locator (to be)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Are you able to find the facility/health service you’re looking for?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Authenticated Experience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Authenticated Experience (may be differentiated)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Are you confident VA knows who you are and what you care about (reflected back to you)?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 VA tailoring their digital experience to who the Veteran is and what they need?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Defer to Lisa K.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Health Products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-US">
                <a:latin typeface="Source Sans Pro"/>
                <a:ea typeface="Source Sans Pro"/>
                <a:cs typeface="Source Sans Pro"/>
                <a:sym typeface="Source Sans Pro"/>
              </a:rPr>
              <a:t>Providing access to the right health service for the person’s need [Right care + Communication + Workflow]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i="1" lang="en-US">
                <a:latin typeface="Source Sans Pro"/>
                <a:ea typeface="Source Sans Pro"/>
                <a:cs typeface="Source Sans Pro"/>
                <a:sym typeface="Source Sans Pro"/>
              </a:rPr>
              <a:t>Regardless of the mode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Caregiver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Helping caregivers apply for and get access to caregiver benefits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Benefits and Memorials Products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-US">
                <a:latin typeface="Source Sans Pro"/>
                <a:ea typeface="Source Sans Pro"/>
                <a:cs typeface="Source Sans Pro"/>
                <a:sym typeface="Source Sans Pro"/>
              </a:rPr>
              <a:t>Providing access to the right benefits for the Veterans’ situation and needs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eBenefits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Disability, Benefits, &amp;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Memorials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Disability &amp; Appeals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“Benefits 2” - Pension &amp; Burials (to be)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Modernization Principles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Guideposts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8235275" y="1529675"/>
            <a:ext cx="333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VSA’s Mission</a:t>
            </a:r>
            <a:endParaRPr sz="24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4" y="1578100"/>
            <a:ext cx="11153952" cy="44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5" y="152399"/>
            <a:ext cx="11428531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0637"/>
            <a:ext cx="11887200" cy="60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878512"/>
            <a:ext cx="11887199" cy="510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9"/>
          <p:cNvCxnSpPr/>
          <p:nvPr/>
        </p:nvCxnSpPr>
        <p:spPr>
          <a:xfrm>
            <a:off x="2844750" y="1371700"/>
            <a:ext cx="650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9"/>
          <p:cNvSpPr txBox="1"/>
          <p:nvPr/>
        </p:nvSpPr>
        <p:spPr>
          <a:xfrm>
            <a:off x="3446550" y="8290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5517450" y="8290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7148550" y="829050"/>
            <a:ext cx="21447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6" name="Google Shape;346;p39"/>
          <p:cNvCxnSpPr/>
          <p:nvPr/>
        </p:nvCxnSpPr>
        <p:spPr>
          <a:xfrm>
            <a:off x="7196650" y="1204800"/>
            <a:ext cx="0" cy="470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9"/>
          <p:cNvCxnSpPr/>
          <p:nvPr/>
        </p:nvCxnSpPr>
        <p:spPr>
          <a:xfrm>
            <a:off x="5203925" y="1204800"/>
            <a:ext cx="0" cy="470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8" name="Google Shape;348;p39"/>
          <p:cNvSpPr/>
          <p:nvPr/>
        </p:nvSpPr>
        <p:spPr>
          <a:xfrm>
            <a:off x="5744950" y="3089750"/>
            <a:ext cx="878400" cy="878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5744950" y="1672000"/>
            <a:ext cx="878400" cy="878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3644550" y="1672000"/>
            <a:ext cx="878400" cy="87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3644538" y="4507500"/>
            <a:ext cx="878400" cy="878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644550" y="3089750"/>
            <a:ext cx="878400" cy="87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7769950" y="3089750"/>
            <a:ext cx="878400" cy="878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7769950" y="1672000"/>
            <a:ext cx="878400" cy="878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Outcome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Team Portfolio</a:t>
            </a:r>
            <a:endParaRPr/>
          </a:p>
        </p:txBody>
      </p:sp>
      <p:sp>
        <p:nvSpPr>
          <p:cNvPr id="361" name="Google Shape;361;p40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235453" y="15753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UX &amp; Content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9873962" y="15753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&amp; Memorials 1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9884319" y="4910995"/>
            <a:ext cx="20514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eBenefits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3455127" y="1575395"/>
            <a:ext cx="20514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Authenticated Experience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6664549" y="1575395"/>
            <a:ext cx="20514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Caregiver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83050" y="2426475"/>
            <a:ext cx="2743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Home Page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Header / Footer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IA, Menus, Navigation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Content Hubs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Legacy content rewriting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Content Migration (Github to Drupal)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VAMC Sites / Pages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Facility Locator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On-site Search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Tier 2 content templates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Tier 3 content templates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Style Guide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VA Forms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Contact Us/ Help Utility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Global Alerts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3302725" y="2426475"/>
            <a:ext cx="274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Dashboard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Profile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Account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Notifications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Login Flows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In Content Personalization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6586326" y="2426475"/>
            <a:ext cx="196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Form 10-10CG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9764000" y="2426475"/>
            <a:ext cx="22314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526 - Disability Claims and Appeals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Appeals / Decision Review / AMA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530 - Burials App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Burial Pre-need App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1990 - Education Apps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527 Pension App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GIBCT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GIBFT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VR&amp;E Benefits Apps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9764000" y="5701875"/>
            <a:ext cx="2427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eBenefits Product Migration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What, Why, How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VSA’s Vision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Guideposts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235275" y="1529675"/>
            <a:ext cx="333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VSA’s Mission</a:t>
            </a:r>
            <a:endParaRPr sz="24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09600" y="1297800"/>
            <a:ext cx="100584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An experience that meets all VA.gov users’ expectations consistent with those of the private sector.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VSA’s North Star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Guideposts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235275" y="1529675"/>
            <a:ext cx="333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VSA’s Mission</a:t>
            </a:r>
            <a:endParaRPr sz="24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09600" y="1297800"/>
            <a:ext cx="100584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WIP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we 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VSA Product </a:t>
            </a:r>
            <a:r>
              <a:rPr lang="en-US"/>
              <a:t>Suites and Teams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</a:t>
            </a:r>
            <a:r>
              <a:rPr lang="en-US"/>
              <a:t>Management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586050" y="1405100"/>
            <a:ext cx="5019900" cy="85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Veteran-facing Services Applications (VSA) </a:t>
            </a:r>
            <a:endParaRPr sz="2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35453" y="40137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Websites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9873962" y="40137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&amp; Memorials 1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8" name="Google Shape;128;p19"/>
          <p:cNvCxnSpPr>
            <a:stCxn id="125" idx="2"/>
            <a:endCxn id="129" idx="0"/>
          </p:cNvCxnSpPr>
          <p:nvPr/>
        </p:nvCxnSpPr>
        <p:spPr>
          <a:xfrm rot="5400000">
            <a:off x="4898700" y="1843100"/>
            <a:ext cx="779400" cy="1615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9"/>
          <p:cNvCxnSpPr>
            <a:stCxn id="131" idx="0"/>
            <a:endCxn id="125" idx="2"/>
          </p:cNvCxnSpPr>
          <p:nvPr/>
        </p:nvCxnSpPr>
        <p:spPr>
          <a:xfrm flipH="1" rot="5400000">
            <a:off x="8113250" y="243645"/>
            <a:ext cx="779400" cy="48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9"/>
          <p:cNvCxnSpPr>
            <a:stCxn id="133" idx="0"/>
            <a:endCxn id="125" idx="2"/>
          </p:cNvCxnSpPr>
          <p:nvPr/>
        </p:nvCxnSpPr>
        <p:spPr>
          <a:xfrm flipH="1" rot="5400000">
            <a:off x="6503367" y="1853595"/>
            <a:ext cx="779400" cy="159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9"/>
          <p:cNvSpPr/>
          <p:nvPr/>
        </p:nvSpPr>
        <p:spPr>
          <a:xfrm>
            <a:off x="9884319" y="4987195"/>
            <a:ext cx="20514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eBenefits 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47850" y="3040345"/>
            <a:ext cx="2247300" cy="7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Unauthenticated Experience Products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6" name="Google Shape;136;p19"/>
          <p:cNvCxnSpPr>
            <a:stCxn id="125" idx="2"/>
            <a:endCxn id="135" idx="0"/>
          </p:cNvCxnSpPr>
          <p:nvPr/>
        </p:nvCxnSpPr>
        <p:spPr>
          <a:xfrm rot="5400000">
            <a:off x="3294000" y="238400"/>
            <a:ext cx="779400" cy="4824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9"/>
          <p:cNvSpPr/>
          <p:nvPr/>
        </p:nvSpPr>
        <p:spPr>
          <a:xfrm>
            <a:off x="3357183" y="3040345"/>
            <a:ext cx="2247300" cy="7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Authenticated Experience Products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9775850" y="3040395"/>
            <a:ext cx="2268300" cy="7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&amp; Memorial Products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455127" y="4013795"/>
            <a:ext cx="20514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Authenticated Experience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566517" y="3040395"/>
            <a:ext cx="2247300" cy="7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 Products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35453" y="498724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Facility Locator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9873987" y="59016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&amp; Memorials 2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35453" y="5960695"/>
            <a:ext cx="2072100" cy="777300"/>
          </a:xfrm>
          <a:prstGeom prst="rect">
            <a:avLst/>
          </a:prstGeom>
          <a:solidFill>
            <a:srgbClr val="318D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 Medical Centers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Authenticated Experience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09600" y="1297800"/>
            <a:ext cx="103893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1" lang="en-US" sz="2000">
                <a:latin typeface="Source Sans Pro"/>
                <a:ea typeface="Source Sans Pro"/>
                <a:cs typeface="Source Sans Pro"/>
                <a:sym typeface="Source Sans Pro"/>
              </a:rPr>
              <a:t>Help users accomplish tasks more easily by leveraging what we know about them as a logged in user.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950550" y="2590900"/>
            <a:ext cx="1029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15523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51472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85897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7664650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3919325" y="24240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711900" y="2731500"/>
            <a:ext cx="29553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Personalization 2.0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Start Personalization 2.0 updates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Build and Launch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HCA Updates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314351" y="2731500"/>
            <a:ext cx="31053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Notifications V2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Finish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 Personalization 2.0 updates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Build and Launch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Direct Deposit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Notification MVP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Address Validation &amp; Bad Address Indicator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Personalization 2.0 (TBD)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814675" y="2731500"/>
            <a:ext cx="31842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Contact Info Update Prompt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eBenefits Migration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Continued Notification Strategy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Content Authenticated Experiences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Forms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Claims &amp; Appeals Status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Pre-Fill expansion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Update to New Page Grid Templates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Continued Personalization 2.0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eBenefits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609600" y="1297800"/>
            <a:ext cx="10389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1" lang="en-US" sz="2000">
                <a:latin typeface="Source Sans Pro"/>
                <a:ea typeface="Source Sans Pro"/>
                <a:cs typeface="Source Sans Pro"/>
                <a:sym typeface="Source Sans Pro"/>
              </a:rPr>
              <a:t>Help Veterans, their dependents, and caregivers get the benefits they've earned by transforming, migrating, and optimizing critical features and functions from eBenefits to the VA.gov central location.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950550" y="2895700"/>
            <a:ext cx="1029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552350" y="23530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5147250" y="23530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8589750" y="23530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7664650" y="27288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3919325" y="2728800"/>
            <a:ext cx="0" cy="3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711900" y="3036300"/>
            <a:ext cx="31053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View Rated Disabilities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View Compensation Payment History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View Dependents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View Representative/ POA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View Roles and Relationships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Login User Roles and Relationships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314351" y="3036300"/>
            <a:ext cx="31053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Apply for or Modify Dependency Benefits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Find a Representative for VA Claims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Order Hearing Aid Batteries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Order Prosthetic Socks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Apply for VA Home Loan Certificate of Eligibility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909650" y="3036300"/>
            <a:ext cx="39489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View Post 9/11 GI Bill Enrollment Status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View Education Payments History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Update Direct Deposit and Contact Information for Post 9/11 GI Bill Education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Specially Adapted Housing Grant Application and Claim Status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Claim Status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View Open Applications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Claim Status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View Ancillary Benefits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View My Documents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Request a Representative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Vocational Rehabilitation Benefits &amp; Counseling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Download VA Letters - NonVet Dependent Summary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Exam Appointments Calendar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Servicemembers' Group Life Insurance (SGLI)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