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4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7974" autoAdjust="0"/>
  </p:normalViewPr>
  <p:slideViewPr>
    <p:cSldViewPr snapToGrid="0" snapToObjects="1">
      <p:cViewPr>
        <p:scale>
          <a:sx n="93" d="100"/>
          <a:sy n="93" d="100"/>
        </p:scale>
        <p:origin x="2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4C59E-0175-5F4D-AD08-6750930B6AF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70B1A-9E19-474B-A3A7-63A8139B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2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 686 – moving to </a:t>
            </a:r>
            <a:r>
              <a:rPr lang="en-US" dirty="0" err="1"/>
              <a:t>eBenefits</a:t>
            </a:r>
            <a:r>
              <a:rPr lang="en-US" dirty="0"/>
              <a:t> team</a:t>
            </a:r>
          </a:p>
          <a:p>
            <a:r>
              <a:rPr lang="en-US" dirty="0"/>
              <a:t>Burial benefits – may be moving to another team</a:t>
            </a:r>
          </a:p>
          <a:p>
            <a:r>
              <a:rPr lang="en-US" dirty="0"/>
              <a:t>Notifications – may hand off to, or work with, Authenticated Exp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70B1A-9E19-474B-A3A7-63A8139B99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48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54A7-7B8B-0C49-A017-A92627CEE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92D35-9BA5-7849-8029-3EC82E9A6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782CF-4D5C-6C41-95AF-650DD5EE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7EB6-59F2-D145-83E3-58C4158AFBF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BDC93-E60C-AF48-AFE3-43A6BD54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F36F4-3398-DB47-B9F9-C134F42E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505E-C68C-7642-AB1A-9496CAD4C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7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4D77-A117-A345-87A6-1B035F53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56EBE-DEA3-A344-960B-7B0DC8CB5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C8A1D-8D59-4140-9EE4-99342575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7EB6-59F2-D145-83E3-58C4158AFBF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3E4E3-D47C-C943-AA52-4491DDA0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B52A0-C2A6-D241-87E5-102CD062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505E-C68C-7642-AB1A-9496CAD4C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1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2E1460-4C5E-5F44-B0E1-E05E01EA1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60C54-7E87-8641-8E8A-7F661EAE6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938DD-3882-9545-B7C5-AB5E0E8E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7EB6-59F2-D145-83E3-58C4158AFBF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CCCDC-B5E5-324A-9DE1-40257A8D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886CD-24F2-9B4E-9B2C-5B1BD0E4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505E-C68C-7642-AB1A-9496CAD4C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2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415599" y="593367"/>
            <a:ext cx="11360803" cy="763601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/>
          </p:nvPr>
        </p:nvSpPr>
        <p:spPr>
          <a:xfrm>
            <a:off x="415599" y="1536633"/>
            <a:ext cx="11360803" cy="4555200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spcBef>
                <a:spcPts val="0"/>
              </a:spcBef>
            </a:lvl1pPr>
            <a:lvl2pPr>
              <a:spcBef>
                <a:spcPts val="0"/>
              </a:spcBef>
            </a:lvl2pPr>
            <a:lvl3pPr>
              <a:spcBef>
                <a:spcPts val="0"/>
              </a:spcBef>
            </a:lvl3pPr>
            <a:lvl4pPr>
              <a:spcBef>
                <a:spcPts val="0"/>
              </a:spcBef>
            </a:lvl4pPr>
            <a:lvl5pPr>
              <a:spcBef>
                <a:spcPts val="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41455" y="6299696"/>
            <a:ext cx="486756" cy="360651"/>
          </a:xfrm>
          <a:prstGeom prst="rect">
            <a:avLst/>
          </a:prstGeom>
        </p:spPr>
        <p:txBody>
          <a:bodyPr lIns="91424" tIns="91424" rIns="91424" bIns="91424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5943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F7DF-FE98-3F40-9B86-1AEACDAF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A69D9-7AF5-AA44-966E-F8EEB8AFC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38E00-8C75-E142-A8CD-46A7D5F2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7EB6-59F2-D145-83E3-58C4158AFBF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3C0CF-E6B0-4441-A0C6-85F6743D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7CBCA-725A-AD4B-B9EA-65C5ED9D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505E-C68C-7642-AB1A-9496CAD4C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8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01BA-FCFF-1044-A997-7FD832A6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E8C0C-9647-574D-9800-BF33DB16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2F353-164A-0C49-A9FA-B0B4FE0C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7EB6-59F2-D145-83E3-58C4158AFBF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3CD9C-0814-754B-9D15-E87D415D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88CE5-72F7-B542-B4BB-BF9EA09A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505E-C68C-7642-AB1A-9496CAD4C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6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1B3E-E7E8-7C47-865F-4D55FF99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BA852-30C2-9749-B2EA-F061A904D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7F8F7-7AB0-C045-B5B4-15CEEBAC6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A893C-32E8-D449-8158-224646BEB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7EB6-59F2-D145-83E3-58C4158AFBF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FCD44-4AD9-6F41-8B08-336B881E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BCA81-E332-C44E-AAA7-9CDD8127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505E-C68C-7642-AB1A-9496CAD4C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7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C149-C1FD-B245-8438-28C7035A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5608A-EA6F-CD47-97B4-9CD7C338A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95AA1-A142-A943-8A3D-C8170657E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27F78-C63E-2648-94AD-4053D0770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2413D-F8F4-464C-8D5D-804388993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2FACA-FBA9-C741-9370-1A0A049C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7EB6-59F2-D145-83E3-58C4158AFBF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9E00D-968A-E74D-AEBF-01844094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D28CD-A9F7-0341-8201-AF6883DA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505E-C68C-7642-AB1A-9496CAD4C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3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7F3C-420B-E940-9958-B26F03E6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D5F96-1206-D844-B70F-E1A89736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7EB6-59F2-D145-83E3-58C4158AFBF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603F8-1E41-2A46-A9E4-B8B4EACF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3AA86-ACC6-DB45-AED4-13926CA8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505E-C68C-7642-AB1A-9496CAD4C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41929-96AA-2D4B-B92B-A8BD9EDE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7EB6-59F2-D145-83E3-58C4158AFBF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87400-0969-3644-B6A6-9B601835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C5508-21C2-1E4D-88B1-262F77F2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505E-C68C-7642-AB1A-9496CAD4C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4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DB68-5E76-C649-BCFF-A87E2E3D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3FD4-8E23-F349-98F5-26938A16B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5BDDB-F92A-9644-A513-EA0E63C6B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D6717-AFC2-3544-B814-B2DEA710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7EB6-59F2-D145-83E3-58C4158AFBF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2CC0E-C5CE-A047-B4A3-A6E46A6F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CA790-F091-CD45-BA6D-290590C5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505E-C68C-7642-AB1A-9496CAD4C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7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3C84-7411-854A-A60A-C474D11D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6336C-0CBA-EA44-8295-D7ADD7432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6FB61-F1F1-C44D-8D1E-E58E44729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6C645-D7C9-5A46-AF2D-F955820D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7EB6-59F2-D145-83E3-58C4158AFBF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626D7-1409-E541-AE55-E6AFC1FA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40008-0251-2144-856A-9A7DEB2C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505E-C68C-7642-AB1A-9496CAD4C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6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599A2D-4C67-764A-ACC0-6CF4762FA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4EC49-5DAB-B540-ACD6-E6EDF5A55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F43A-3FCA-0C43-9D2C-BB51DF589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F7EB6-59F2-D145-83E3-58C4158AFBF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50F7B-16C5-0E4F-A3DE-99F7E9F9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A4AB4-14F8-6E44-9DAF-C749FCD18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F505E-C68C-7642-AB1A-9496CAD4C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5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Rectangle"/>
          <p:cNvSpPr/>
          <p:nvPr/>
        </p:nvSpPr>
        <p:spPr>
          <a:xfrm>
            <a:off x="573611" y="827595"/>
            <a:ext cx="11044778" cy="45719"/>
          </a:xfrm>
          <a:prstGeom prst="rect">
            <a:avLst/>
          </a:prstGeom>
          <a:solidFill>
            <a:srgbClr val="0F71B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21" name="Finally, participants were interviewed about past experiences communicating with the VA, as well as about their notifications preferences in general.…">
            <a:extLst>
              <a:ext uri="{FF2B5EF4-FFF2-40B4-BE49-F238E27FC236}">
                <a16:creationId xmlns:a16="http://schemas.microsoft.com/office/drawing/2014/main" id="{7C601A22-1B13-2E4B-9A3E-C2F3C421462B}"/>
              </a:ext>
            </a:extLst>
          </p:cNvPr>
          <p:cNvSpPr txBox="1"/>
          <p:nvPr/>
        </p:nvSpPr>
        <p:spPr>
          <a:xfrm>
            <a:off x="573612" y="854679"/>
            <a:ext cx="3884784" cy="7054880"/>
          </a:xfrm>
          <a:prstGeom prst="rect">
            <a:avLst/>
          </a:prstGeom>
          <a:ln w="12700">
            <a:noFill/>
            <a:prstDash val="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Form 526 – Disability Compensation</a:t>
            </a:r>
          </a:p>
          <a:p>
            <a:pPr marL="800100" lvl="1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Original Claim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Decision Review</a:t>
            </a:r>
          </a:p>
          <a:p>
            <a:pPr marL="800100" lvl="1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Higher Level Review </a:t>
            </a:r>
          </a:p>
          <a:p>
            <a:pPr marL="800100" lvl="1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NOD</a:t>
            </a:r>
          </a:p>
          <a:p>
            <a:pPr marL="800100" lvl="1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Supplemental Claim</a:t>
            </a:r>
          </a:p>
          <a:p>
            <a:pPr marL="1257300" lvl="2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ITF in Supplemental Claim process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Changes to Form 526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EVSS Integration Hardening</a:t>
            </a: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marL="800100" lvl="1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Resolution of Error Rates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Migration of Letters from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eBenefits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to va.gov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86" name="Interviews"/>
          <p:cNvSpPr txBox="1"/>
          <p:nvPr/>
        </p:nvSpPr>
        <p:spPr>
          <a:xfrm>
            <a:off x="1044652" y="105432"/>
            <a:ext cx="3372773" cy="707854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anchor="b">
            <a:spAutoFit/>
          </a:bodyPr>
          <a:lstStyle>
            <a:lvl1pPr>
              <a:defRPr>
                <a:solidFill>
                  <a:srgbClr val="0E70BC"/>
                </a:solidFill>
              </a:defRPr>
            </a:lvl1pPr>
          </a:lstStyle>
          <a:p>
            <a:pPr algn="ctr"/>
            <a:r>
              <a:rPr lang="en-US" sz="2000" b="1" dirty="0">
                <a:latin typeface="Roboto Slab" pitchFamily="2" charset="0"/>
                <a:ea typeface="Roboto Slab" pitchFamily="2" charset="0"/>
              </a:rPr>
              <a:t>Now</a:t>
            </a:r>
          </a:p>
          <a:p>
            <a:pPr algn="ctr"/>
            <a:r>
              <a:rPr lang="en-US" sz="1400" b="1" dirty="0">
                <a:latin typeface="Roboto Slab" pitchFamily="2" charset="0"/>
                <a:ea typeface="Roboto Slab" pitchFamily="2" charset="0"/>
              </a:rPr>
              <a:t>(July ‘19 – December ‘19)</a:t>
            </a:r>
            <a:endParaRPr sz="1400" dirty="0"/>
          </a:p>
        </p:txBody>
      </p:sp>
      <p:sp>
        <p:nvSpPr>
          <p:cNvPr id="26" name="Interviews">
            <a:extLst>
              <a:ext uri="{FF2B5EF4-FFF2-40B4-BE49-F238E27FC236}">
                <a16:creationId xmlns:a16="http://schemas.microsoft.com/office/drawing/2014/main" id="{48B55C13-B0C1-4348-82ED-090E66B0E253}"/>
              </a:ext>
            </a:extLst>
          </p:cNvPr>
          <p:cNvSpPr txBox="1"/>
          <p:nvPr/>
        </p:nvSpPr>
        <p:spPr>
          <a:xfrm>
            <a:off x="5147873" y="112587"/>
            <a:ext cx="2697356" cy="707854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anchor="b">
            <a:spAutoFit/>
          </a:bodyPr>
          <a:lstStyle>
            <a:lvl1pPr>
              <a:defRPr>
                <a:solidFill>
                  <a:srgbClr val="0E70BC"/>
                </a:solidFill>
              </a:defRPr>
            </a:lvl1pPr>
          </a:lstStyle>
          <a:p>
            <a:pPr algn="ctr"/>
            <a:r>
              <a:rPr lang="en-US" sz="2000" b="1" dirty="0">
                <a:latin typeface="Roboto Slab" pitchFamily="2" charset="0"/>
                <a:ea typeface="Roboto Slab" pitchFamily="2" charset="0"/>
              </a:rPr>
              <a:t>Next</a:t>
            </a:r>
          </a:p>
          <a:p>
            <a:pPr algn="ctr"/>
            <a:r>
              <a:rPr lang="en-US" sz="1400" b="1" dirty="0">
                <a:latin typeface="Roboto Slab" pitchFamily="2" charset="0"/>
                <a:ea typeface="Roboto Slab" pitchFamily="2" charset="0"/>
              </a:rPr>
              <a:t>(January ‘20 – March ‘20)</a:t>
            </a:r>
            <a:endParaRPr sz="1400" dirty="0"/>
          </a:p>
        </p:txBody>
      </p:sp>
      <p:sp>
        <p:nvSpPr>
          <p:cNvPr id="28" name="Finally, participants were interviewed about past experiences communicating with the VA, as well as about their notifications preferences in general.…">
            <a:extLst>
              <a:ext uri="{FF2B5EF4-FFF2-40B4-BE49-F238E27FC236}">
                <a16:creationId xmlns:a16="http://schemas.microsoft.com/office/drawing/2014/main" id="{367E3F42-665A-FE48-AFB4-F6A2387551D2}"/>
              </a:ext>
            </a:extLst>
          </p:cNvPr>
          <p:cNvSpPr txBox="1"/>
          <p:nvPr/>
        </p:nvSpPr>
        <p:spPr>
          <a:xfrm>
            <a:off x="4730719" y="860559"/>
            <a:ext cx="3822169" cy="6391622"/>
          </a:xfrm>
          <a:prstGeom prst="rect">
            <a:avLst/>
          </a:prstGeom>
          <a:ln w="12700">
            <a:noFill/>
            <a:prstDash val="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Benefit Delivery at Discharge Claims</a:t>
            </a:r>
          </a:p>
          <a:p>
            <a:pPr marL="457200" indent="-4572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Complete ancillary forms</a:t>
            </a:r>
          </a:p>
          <a:p>
            <a:pPr marL="914400" lvl="1" indent="-4572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8940 and 4192</a:t>
            </a:r>
          </a:p>
          <a:p>
            <a:pPr marL="457200" indent="-4572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Form 526 Enhancements</a:t>
            </a:r>
          </a:p>
          <a:p>
            <a:pPr marL="914400" lvl="1" indent="-4572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Improvements</a:t>
            </a:r>
          </a:p>
          <a:p>
            <a:pPr marL="914400" lvl="1" indent="-4572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New condition autofill – Veteran’s disability identification </a:t>
            </a:r>
          </a:p>
          <a:p>
            <a:pPr marL="457200" indent="-4572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New APIs and swapping of middle systems</a:t>
            </a:r>
          </a:p>
          <a:p>
            <a:pPr marL="800100" lvl="1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46AE97-83A3-0A45-BC70-917F33CB3090}"/>
              </a:ext>
            </a:extLst>
          </p:cNvPr>
          <p:cNvCxnSpPr>
            <a:cxnSpLocks/>
          </p:cNvCxnSpPr>
          <p:nvPr/>
        </p:nvCxnSpPr>
        <p:spPr>
          <a:xfrm flipV="1">
            <a:off x="4545090" y="507684"/>
            <a:ext cx="0" cy="6145748"/>
          </a:xfrm>
          <a:prstGeom prst="line">
            <a:avLst/>
          </a:prstGeom>
          <a:ln w="412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inally, participants were interviewed about past experiences communicating with the VA, as well as about their notifications preferences in general.…">
            <a:extLst>
              <a:ext uri="{FF2B5EF4-FFF2-40B4-BE49-F238E27FC236}">
                <a16:creationId xmlns:a16="http://schemas.microsoft.com/office/drawing/2014/main" id="{81729A11-EB44-4BFC-B37A-B921B09EE9C2}"/>
              </a:ext>
            </a:extLst>
          </p:cNvPr>
          <p:cNvSpPr txBox="1"/>
          <p:nvPr/>
        </p:nvSpPr>
        <p:spPr>
          <a:xfrm>
            <a:off x="8578159" y="853248"/>
            <a:ext cx="3356828" cy="4160241"/>
          </a:xfrm>
          <a:prstGeom prst="rect">
            <a:avLst/>
          </a:prstGeom>
          <a:ln w="12700">
            <a:noFill/>
            <a:prstDash val="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Decision letter – online display</a:t>
            </a:r>
          </a:p>
          <a:p>
            <a:pPr marL="457200" indent="-4572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 Claim forms from 526 flow</a:t>
            </a:r>
          </a:p>
          <a:p>
            <a:pPr marL="457200" indent="-4572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Claim Status API swap</a:t>
            </a:r>
          </a:p>
          <a:p>
            <a:pPr marL="457200" indent="-4572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Burial benefits</a:t>
            </a:r>
          </a:p>
          <a:p>
            <a:pPr marL="457200" indent="-4572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Notifications</a:t>
            </a:r>
          </a:p>
          <a:p>
            <a:pPr marL="457200" indent="-4572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DD214 Discharge papers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4435A9-82D1-420C-8438-6BD98095F6DE}"/>
              </a:ext>
            </a:extLst>
          </p:cNvPr>
          <p:cNvCxnSpPr>
            <a:cxnSpLocks/>
          </p:cNvCxnSpPr>
          <p:nvPr/>
        </p:nvCxnSpPr>
        <p:spPr>
          <a:xfrm flipV="1">
            <a:off x="8578159" y="507684"/>
            <a:ext cx="0" cy="6145748"/>
          </a:xfrm>
          <a:prstGeom prst="line">
            <a:avLst/>
          </a:prstGeom>
          <a:ln w="412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nterviews">
            <a:extLst>
              <a:ext uri="{FF2B5EF4-FFF2-40B4-BE49-F238E27FC236}">
                <a16:creationId xmlns:a16="http://schemas.microsoft.com/office/drawing/2014/main" id="{AAB70109-8A66-4995-8D72-2B1CCF06D858}"/>
              </a:ext>
            </a:extLst>
          </p:cNvPr>
          <p:cNvSpPr txBox="1"/>
          <p:nvPr/>
        </p:nvSpPr>
        <p:spPr>
          <a:xfrm>
            <a:off x="8664854" y="132568"/>
            <a:ext cx="2697356" cy="707854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anchor="b">
            <a:spAutoFit/>
          </a:bodyPr>
          <a:lstStyle>
            <a:lvl1pPr>
              <a:defRPr>
                <a:solidFill>
                  <a:srgbClr val="0E70BC"/>
                </a:solidFill>
              </a:defRPr>
            </a:lvl1pPr>
          </a:lstStyle>
          <a:p>
            <a:pPr algn="ctr"/>
            <a:r>
              <a:rPr lang="en-US" sz="2000" b="1" dirty="0">
                <a:latin typeface="Roboto Slab" pitchFamily="2" charset="0"/>
                <a:ea typeface="Roboto Slab" pitchFamily="2" charset="0"/>
              </a:rPr>
              <a:t>Future</a:t>
            </a:r>
          </a:p>
          <a:p>
            <a:pPr algn="ctr"/>
            <a:r>
              <a:rPr lang="en-US" sz="1400" b="1" dirty="0">
                <a:latin typeface="Roboto Slab" pitchFamily="2" charset="0"/>
                <a:ea typeface="Roboto Slab" pitchFamily="2" charset="0"/>
              </a:rPr>
              <a:t>(April ’20 - ongoing)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6394648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27713</TotalTime>
  <Words>148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 Slab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Authenticated Experience Roadmap</dc:title>
  <dc:creator>Koenigsberg, Lisa</dc:creator>
  <cp:lastModifiedBy>Yana Roy</cp:lastModifiedBy>
  <cp:revision>101</cp:revision>
  <dcterms:created xsi:type="dcterms:W3CDTF">2019-07-22T19:03:44Z</dcterms:created>
  <dcterms:modified xsi:type="dcterms:W3CDTF">2019-11-06T22:57:07Z</dcterms:modified>
</cp:coreProperties>
</file>