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Merriweather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Merriweather-boldItalic.fntdata"/><Relationship Id="rId9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erriweather-regular.fntdata"/><Relationship Id="rId8" Type="http://schemas.openxmlformats.org/officeDocument/2006/relationships/font" Target="fonts/Merriweather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93625" y="343100"/>
            <a:ext cx="8520600" cy="6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37BE6"/>
                </a:solidFill>
                <a:latin typeface="Merriweather"/>
                <a:ea typeface="Merriweather"/>
                <a:cs typeface="Merriweather"/>
                <a:sym typeface="Merriweather"/>
              </a:rPr>
              <a:t>Facility Locator</a:t>
            </a:r>
            <a:endParaRPr sz="3000">
              <a:solidFill>
                <a:srgbClr val="037BE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97100" y="861025"/>
            <a:ext cx="8865600" cy="9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4292E"/>
                </a:solidFill>
                <a:highlight>
                  <a:srgbClr val="FFFFFF"/>
                </a:highlight>
              </a:rPr>
              <a:t>Providing a single, consolidated place across VA.gov where Veterans and beneficiaries can easily find and understand high-level information about facilities offering priority VA benefits and services </a:t>
            </a:r>
            <a:endParaRPr b="1" i="1">
              <a:solidFill>
                <a:srgbClr val="666666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313025" y="-18900"/>
            <a:ext cx="7868700" cy="462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37B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37BE6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4175" y="2650"/>
            <a:ext cx="19980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99999"/>
                </a:solidFill>
              </a:rPr>
              <a:t>VSA Product Management</a:t>
            </a:r>
            <a:endParaRPr b="1" sz="1000">
              <a:solidFill>
                <a:srgbClr val="999999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183725" y="-8100"/>
            <a:ext cx="19980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rgbClr val="FFFFFF"/>
                </a:solidFill>
              </a:rPr>
              <a:t>Updated: November 2019</a:t>
            </a:r>
            <a:endParaRPr i="1" sz="700">
              <a:solidFill>
                <a:srgbClr val="FFFFFF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97550" y="1410150"/>
            <a:ext cx="29625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Now</a:t>
            </a:r>
            <a:r>
              <a:rPr b="1" lang="en">
                <a:solidFill>
                  <a:srgbClr val="434343"/>
                </a:solidFill>
              </a:rPr>
              <a:t>    </a:t>
            </a:r>
            <a:r>
              <a:rPr b="1" i="1" lang="en" sz="800">
                <a:solidFill>
                  <a:srgbClr val="999999"/>
                </a:solidFill>
              </a:rPr>
              <a:t>(Q4 2019 - Q2 2020)</a:t>
            </a:r>
            <a:r>
              <a:rPr b="1" i="1" lang="en" sz="800">
                <a:solidFill>
                  <a:srgbClr val="FF0000"/>
                </a:solidFill>
              </a:rPr>
              <a:t>*</a:t>
            </a:r>
            <a:endParaRPr b="1" i="1" sz="8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Address known usability and accessibility issues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Begin resolving data quality issues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Evaluate current performance against private sector industry standard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Improve functionality of map feature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Redesign the urgent and emergency care search experience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Begin i</a:t>
            </a:r>
            <a:r>
              <a:rPr lang="en" sz="1200">
                <a:solidFill>
                  <a:srgbClr val="666666"/>
                </a:solidFill>
              </a:rPr>
              <a:t>ntegration of  new VAMC facility detail pages 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Transition from GeoBISL to Facilities API for VHA and NCA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Implement user feedback loop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130338" y="1410150"/>
            <a:ext cx="29991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Next </a:t>
            </a:r>
            <a:r>
              <a:rPr b="1" i="1" lang="en" sz="800">
                <a:solidFill>
                  <a:srgbClr val="999999"/>
                </a:solidFill>
              </a:rPr>
              <a:t>(Q2 2020 - Q4 2020)</a:t>
            </a:r>
            <a:r>
              <a:rPr b="1" i="1" lang="en" sz="800">
                <a:solidFill>
                  <a:srgbClr val="FF0000"/>
                </a:solidFill>
              </a:rPr>
              <a:t>*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Redesign the community care search experience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Incorporate Health Services Taxonomy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Redesign facility details pages</a:t>
            </a:r>
            <a:endParaRPr sz="1200">
              <a:solidFill>
                <a:srgbClr val="666666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 sz="1200">
                <a:solidFill>
                  <a:srgbClr val="666666"/>
                </a:solidFill>
              </a:rPr>
              <a:t>Vet Centers (rest of VHA)</a:t>
            </a:r>
            <a:endParaRPr sz="1200">
              <a:solidFill>
                <a:srgbClr val="666666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 sz="1200">
                <a:solidFill>
                  <a:srgbClr val="666666"/>
                </a:solidFill>
              </a:rPr>
              <a:t>Benefit facilities (VBA)</a:t>
            </a:r>
            <a:endParaRPr sz="1200">
              <a:solidFill>
                <a:srgbClr val="666666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 sz="1200">
                <a:solidFill>
                  <a:srgbClr val="666666"/>
                </a:solidFill>
              </a:rPr>
              <a:t>NCA facilities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Continue consolidation of legacy facility locators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115525" y="1410150"/>
            <a:ext cx="27045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Later </a:t>
            </a:r>
            <a:r>
              <a:rPr b="1" i="1" lang="en" sz="800">
                <a:solidFill>
                  <a:srgbClr val="999999"/>
                </a:solidFill>
              </a:rPr>
              <a:t>(2021+)</a:t>
            </a:r>
            <a:r>
              <a:rPr b="1" i="1" lang="en" sz="800">
                <a:solidFill>
                  <a:srgbClr val="FF0000"/>
                </a:solidFill>
              </a:rPr>
              <a:t>*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Incorporate information on the availability of online scheduling 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Integration with Get Care now widget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Integration with authenticated experience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Search by Service-first rather than facility-type</a:t>
            </a:r>
            <a:endParaRPr sz="1200">
              <a:solidFill>
                <a:srgbClr val="666666"/>
              </a:solidFill>
            </a:endParaRPr>
          </a:p>
        </p:txBody>
      </p:sp>
      <p:cxnSp>
        <p:nvCxnSpPr>
          <p:cNvPr id="62" name="Google Shape;62;p13"/>
          <p:cNvCxnSpPr/>
          <p:nvPr/>
        </p:nvCxnSpPr>
        <p:spPr>
          <a:xfrm>
            <a:off x="3084200" y="1639400"/>
            <a:ext cx="0" cy="21768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>
            <a:off x="6084650" y="1639400"/>
            <a:ext cx="0" cy="21768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/>
          <p:nvPr/>
        </p:nvCxnSpPr>
        <p:spPr>
          <a:xfrm>
            <a:off x="430425" y="1842025"/>
            <a:ext cx="8445000" cy="13200"/>
          </a:xfrm>
          <a:prstGeom prst="straightConnector1">
            <a:avLst/>
          </a:prstGeom>
          <a:noFill/>
          <a:ln cap="flat" cmpd="sng" w="28575">
            <a:solidFill>
              <a:srgbClr val="037BE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 txBox="1"/>
          <p:nvPr/>
        </p:nvSpPr>
        <p:spPr>
          <a:xfrm>
            <a:off x="7225600" y="4784250"/>
            <a:ext cx="18336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FF0000"/>
                </a:solidFill>
              </a:rPr>
              <a:t>*</a:t>
            </a:r>
            <a:r>
              <a:rPr i="1" lang="en" sz="800">
                <a:solidFill>
                  <a:srgbClr val="999999"/>
                </a:solidFill>
              </a:rPr>
              <a:t> </a:t>
            </a:r>
            <a:r>
              <a:rPr i="1" lang="en" sz="800">
                <a:solidFill>
                  <a:srgbClr val="999999"/>
                </a:solidFill>
              </a:rPr>
              <a:t>Subject to change</a:t>
            </a:r>
            <a:endParaRPr i="1" sz="8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