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24" r:id="rId2"/>
    <p:sldId id="815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788D-3B25-4657-A413-F4726AEEA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BD4A8-F40E-485C-8059-AF9F3CCC4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B0C0-9DD1-4E35-A6C4-870AE4CF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BE3-3664-4456-97C4-8B7238B207C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C011E-F3AC-40D1-B3A9-15FD519E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3271B-8197-4069-A732-387FEC29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100-FBD0-4E68-80E5-4EC142190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5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1ADE-A97F-417F-80D3-1634585C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DACB6-B35D-4230-9816-2EEA29DAE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1BC51-A3CD-4D86-9B43-89FFDCBF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BE3-3664-4456-97C4-8B7238B207C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71BD-1050-4F40-8D4B-228525C6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77C9D-712F-4F8F-AC25-27869C38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100-FBD0-4E68-80E5-4EC142190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9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82590-C924-43F4-A230-89E6DC9E2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2CE9E-7454-481E-BF6F-56D6C4FDC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6F127-49B0-4C36-9C74-A7FA2813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BE3-3664-4456-97C4-8B7238B207C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CFF6A-5BE3-4662-86BA-7B015CC2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57C2-4393-4892-ABF7-079D4C2E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100-FBD0-4E68-80E5-4EC142190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1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6AA3-6F98-4763-A65E-B61B28AB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65DD-B5A2-4263-B942-EE9816B55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ECAF5-9D5A-40EB-94DB-2D789A902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BE3-3664-4456-97C4-8B7238B207C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6410-C37B-45C2-A0B0-64D42C8F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6AC67-E916-4207-A03E-2CA07598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100-FBD0-4E68-80E5-4EC142190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5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2AC2-DE4E-4F21-81AC-6862AA2A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0FD2C-D70F-45B8-A2A2-8C874A864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FAB0E-3CF2-4636-8252-23E167BB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BE3-3664-4456-97C4-8B7238B207C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D9ADD-9E3E-489D-9B01-15EE418F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628A-F6BA-4087-A3A4-B2634EC9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100-FBD0-4E68-80E5-4EC142190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17F0-B87E-44CA-95C8-A52860D6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7FBF-2E3E-4892-BCFD-E79C865E0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68029-C48A-4207-82F3-A0BDFF558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1F7EE-7B75-4358-A7F9-81A2375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BE3-3664-4456-97C4-8B7238B207C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68463-7E65-4775-9A99-727D7879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EF2A2-46A0-4822-BEB0-55CB35E1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100-FBD0-4E68-80E5-4EC142190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547A-0116-40F5-94DA-AC6D08078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E9B0E-5E57-4BA7-ABF4-75B91611E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D46A5-B179-4815-A184-7ABD84DD1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37B94-2BBA-4538-A5EA-289B799A0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C418B-0190-42DC-98BD-048FBD425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187F9-E4AA-4095-9776-BD8D4BDA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BE3-3664-4456-97C4-8B7238B207C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7F474-2E33-455B-A3FC-B8E6B5A8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005D1-C64F-4F31-8519-1742F1C2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100-FBD0-4E68-80E5-4EC142190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6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97C5-35FC-41F3-A2D3-7DF838B7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E126F-4E2D-42A8-B986-CA5C54D2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BE3-3664-4456-97C4-8B7238B207C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022B0-2535-478E-8CBC-F34F63A9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38A81-F683-4C83-B5DB-ECAA9CA6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100-FBD0-4E68-80E5-4EC142190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3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F62E2-3097-46FC-BE8B-7EE1DBBD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BE3-3664-4456-97C4-8B7238B207C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8BC33-DAE9-4442-88C4-FB502874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ABE6E-CAD0-4004-9275-92C4AECF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100-FBD0-4E68-80E5-4EC142190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2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9990C-747E-49CB-9C2D-20D280E6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4443-0E15-4792-A4EE-CBE4FB9A3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4376E-F729-433D-8B95-01296A9F3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D7AAC-CC14-4DE5-BC62-B4FBCB8F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BE3-3664-4456-97C4-8B7238B207C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6FE73-580B-40D8-8F10-A7086BB6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E6366-81BE-42D7-A5BE-723534FD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100-FBD0-4E68-80E5-4EC142190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3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BC48-303A-4768-BF2B-A43A2FE4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B4F82-90BD-4037-93DB-F0C3E0B1A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BD500-9C15-4B73-A149-23C9F66A2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7213D-EEFC-4B37-91B5-8FDA20F3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1BE3-3664-4456-97C4-8B7238B207C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A4766-7B19-4274-A620-0AFAAAED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EF3DA-F803-40B9-A072-547579C7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5A100-FBD0-4E68-80E5-4EC142190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0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E2113-4368-474F-A2C7-61D91936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8D03D-29CD-413C-85BD-192C3EA6B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ABFA2-E0C4-4CA7-9A9C-0DBAD75F8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41BE3-3664-4456-97C4-8B7238B207CC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EDBA1-729D-4DAB-BAEF-11F1943F0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1C648-3E95-44DA-8EAB-6A9E1B7EA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5A100-FBD0-4E68-80E5-4EC142190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5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va.gov/vaforms/form_detail.asp?formno=10e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C1A6-C6AF-498A-A161-DF075AE4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4" y="135947"/>
            <a:ext cx="5152572" cy="224944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Phase 1 MVP: Frontend redesign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Phase 2 MVP: Frontend and forms </a:t>
            </a:r>
            <a:r>
              <a:rPr lang="en-US" sz="2800" b="1" dirty="0" err="1">
                <a:solidFill>
                  <a:schemeClr val="accent1"/>
                </a:solidFill>
              </a:rPr>
              <a:t>db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688CB-6011-4B02-AC4A-A649C7520D0D}"/>
              </a:ext>
            </a:extLst>
          </p:cNvPr>
          <p:cNvSpPr txBox="1"/>
          <p:nvPr/>
        </p:nvSpPr>
        <p:spPr>
          <a:xfrm>
            <a:off x="553129" y="2385391"/>
            <a:ext cx="51235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1 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SEO &amp; analytics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Digital path for top forms only </a:t>
            </a:r>
            <a:br>
              <a:rPr lang="en-US" dirty="0"/>
            </a:br>
            <a:r>
              <a:rPr lang="en-US" dirty="0"/>
              <a:t>(EX: health care, disability, education, pension, medical records, military records, etc.) </a:t>
            </a:r>
          </a:p>
          <a:p>
            <a:endParaRPr lang="en-US" dirty="0"/>
          </a:p>
          <a:p>
            <a:r>
              <a:rPr lang="en-US" dirty="0"/>
              <a:t>Phase 2 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 field (frontend) and text (forms 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other forms with digital experience (forms </a:t>
            </a:r>
            <a:r>
              <a:rPr lang="en-US" dirty="0" err="1"/>
              <a:t>db</a:t>
            </a:r>
            <a:r>
              <a:rPr lang="en-US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3B0CB8-0E04-4278-91BD-0AC2B35F1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15" y="261431"/>
            <a:ext cx="3881091" cy="6791908"/>
          </a:xfrm>
          <a:prstGeom prst="rect">
            <a:avLst/>
          </a:prstGeom>
        </p:spPr>
      </p:pic>
      <p:pic>
        <p:nvPicPr>
          <p:cNvPr id="15" name="Content Placeholder 11">
            <a:extLst>
              <a:ext uri="{FF2B5EF4-FFF2-40B4-BE49-F238E27FC236}">
                <a16:creationId xmlns:a16="http://schemas.microsoft.com/office/drawing/2014/main" id="{0D96D7A4-56AF-4FFE-BFD1-4ACF7E091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43" y="3043903"/>
            <a:ext cx="4920236" cy="3814097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2176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C13B18-AFF9-4DBA-822A-15DD86C46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25" y="957883"/>
            <a:ext cx="6505161" cy="494223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C178238-996D-4326-A607-A6A64EB3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1" y="957882"/>
            <a:ext cx="4888474" cy="3799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  <a:latin typeface="+mn-lt"/>
              </a:rPr>
              <a:t>Search results for “1010ez”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Slight variation excludes possible results.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Doesn’t show what term you just searched for. 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i="1" dirty="0">
                <a:latin typeface="+mn-lt"/>
              </a:rPr>
              <a:t>Now I have to do another search but – um – what did I type in? </a:t>
            </a:r>
            <a:br>
              <a:rPr lang="en-US" sz="2000" i="1" dirty="0">
                <a:latin typeface="+mn-lt"/>
              </a:rPr>
            </a:br>
            <a:br>
              <a:rPr lang="en-US" sz="2000" i="1" dirty="0">
                <a:latin typeface="+mn-lt"/>
              </a:rPr>
            </a:br>
            <a:br>
              <a:rPr lang="en-US" sz="2000" i="1" dirty="0">
                <a:latin typeface="+mn-lt"/>
              </a:rPr>
            </a:br>
            <a:r>
              <a:rPr lang="en-US" sz="2000" b="1" dirty="0">
                <a:latin typeface="+mn-lt"/>
              </a:rPr>
              <a:t>What is the tool driving the forms search engine? </a:t>
            </a:r>
          </a:p>
        </p:txBody>
      </p:sp>
    </p:spTree>
    <p:extLst>
      <p:ext uri="{BB962C8B-B14F-4D97-AF65-F5344CB8AC3E}">
        <p14:creationId xmlns:p14="http://schemas.microsoft.com/office/powerpoint/2010/main" val="244219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7EB9-CA3A-4837-AE95-EF484A1C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78" y="609599"/>
            <a:ext cx="5628861" cy="467801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100" b="1" dirty="0">
                <a:solidFill>
                  <a:schemeClr val="accent1"/>
                </a:solidFill>
                <a:latin typeface="+mn-lt"/>
              </a:rPr>
              <a:t>Example of a forms landing (“detail”) page</a:t>
            </a:r>
            <a:br>
              <a:rPr lang="en-US" sz="1600" dirty="0">
                <a:latin typeface="+mn-lt"/>
              </a:rPr>
            </a:br>
            <a:br>
              <a:rPr lang="en-US" sz="1600" dirty="0">
                <a:latin typeface="+mn-lt"/>
              </a:rPr>
            </a:br>
            <a:r>
              <a:rPr lang="en-US" sz="1800" b="1" dirty="0">
                <a:latin typeface="+mn-lt"/>
              </a:rPr>
              <a:t>10-10EZ health care application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  <a:hlinkClick r:id="rId2"/>
              </a:rPr>
              <a:t>https://www.va.gov/vaforms/form_detail.asp?formno=10ez</a:t>
            </a:r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Only lists the instructions (Spanish and English versions) -  2 of the 4 10-10EZ forms.</a:t>
            </a:r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Missing the actual application forms. </a:t>
            </a:r>
            <a:br>
              <a:rPr lang="en-US" sz="1600" dirty="0">
                <a:latin typeface="+mn-lt"/>
              </a:rPr>
            </a:br>
            <a:br>
              <a:rPr lang="en-US" sz="1600" dirty="0">
                <a:latin typeface="+mn-lt"/>
              </a:rPr>
            </a:br>
            <a:r>
              <a:rPr lang="en-US" sz="1600" dirty="0">
                <a:highlight>
                  <a:srgbClr val="FFFF00"/>
                </a:highlight>
                <a:latin typeface="+mn-lt"/>
              </a:rPr>
              <a:t>Learned: 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highlight>
                  <a:srgbClr val="FFFF00"/>
                </a:highlight>
                <a:latin typeface="+mn-lt"/>
              </a:rPr>
              <a:t>Form “DETAIL” page</a:t>
            </a:r>
            <a:br>
              <a:rPr lang="en-US" sz="1600" dirty="0">
                <a:highlight>
                  <a:srgbClr val="FFFF00"/>
                </a:highlight>
                <a:latin typeface="+mn-lt"/>
              </a:rPr>
            </a:br>
            <a:r>
              <a:rPr lang="en-US" sz="1600" dirty="0">
                <a:highlight>
                  <a:srgbClr val="FFFF00"/>
                </a:highlight>
                <a:latin typeface="+mn-lt"/>
              </a:rPr>
              <a:t>The forms here are dynamically pulled from the </a:t>
            </a:r>
            <a:r>
              <a:rPr lang="en-US" sz="1600" dirty="0" err="1">
                <a:highlight>
                  <a:srgbClr val="FFFF00"/>
                </a:highlight>
                <a:latin typeface="+mn-lt"/>
              </a:rPr>
              <a:t>db</a:t>
            </a:r>
            <a:br>
              <a:rPr lang="en-US" sz="1600" dirty="0">
                <a:highlight>
                  <a:srgbClr val="FFFF00"/>
                </a:highlight>
                <a:latin typeface="+mn-lt"/>
              </a:rPr>
            </a:br>
            <a:br>
              <a:rPr lang="en-US" sz="1600" dirty="0">
                <a:highlight>
                  <a:srgbClr val="FFFF00"/>
                </a:highlight>
                <a:latin typeface="+mn-lt"/>
              </a:rPr>
            </a:br>
            <a:r>
              <a:rPr lang="en-US" sz="1600" dirty="0">
                <a:highlight>
                  <a:srgbClr val="FFFF00"/>
                </a:highlight>
                <a:latin typeface="+mn-lt"/>
              </a:rPr>
              <a:t>The content at the bottom (“If you’re unable to find…”) – static content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E5CBA8-CD55-44EC-A7C6-BAA84CA71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77777"/>
            <a:ext cx="4720770" cy="6580294"/>
          </a:xfrm>
        </p:spPr>
      </p:pic>
    </p:spTree>
    <p:extLst>
      <p:ext uri="{BB962C8B-B14F-4D97-AF65-F5344CB8AC3E}">
        <p14:creationId xmlns:p14="http://schemas.microsoft.com/office/powerpoint/2010/main" val="176615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Phase 1 MVP: Frontend redesign Phase 2 MVP: Frontend and forms db</vt:lpstr>
      <vt:lpstr>Search results for “1010ez”  Slight variation excludes possible results.  Doesn’t show what term you just searched for.   Now I have to do another search but – um – what did I type in?    What is the tool driving the forms search engine? </vt:lpstr>
      <vt:lpstr>Example of a forms landing (“detail”) page  10-10EZ health care application https://www.va.gov/vaforms/form_detail.asp?formno=10ez  Only lists the instructions (Spanish and English versions) -  2 of the 4 10-10EZ forms.  Missing the actual application forms.   Learned:  Form “DETAIL” page The forms here are dynamically pulled from the db  The content at the bottom (“If you’re unable to find…”) – static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1 MVP: Frontend redesign Phase 2 MVP: Frontend and forms db</dc:title>
  <dc:creator>Lee, Jennifer Y.</dc:creator>
  <cp:lastModifiedBy>Lee, Jennifer Y.</cp:lastModifiedBy>
  <cp:revision>1</cp:revision>
  <dcterms:created xsi:type="dcterms:W3CDTF">2019-09-17T16:10:39Z</dcterms:created>
  <dcterms:modified xsi:type="dcterms:W3CDTF">2019-09-17T16:11:33Z</dcterms:modified>
</cp:coreProperties>
</file>