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6" r:id="rId11"/>
    <p:sldId id="267" r:id="rId12"/>
    <p:sldId id="265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49A5C-CAB6-4513-931C-A0392D04377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871C2445-5CA4-49CE-9264-0ABFE988FF2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Ingeniería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análisis del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sistema</a:t>
          </a:r>
        </a:p>
      </dgm:t>
    </dgm:pt>
    <dgm:pt modelId="{816AE238-4505-413A-BA99-4A61FC986ADA}" type="parTrans" cxnId="{C158FDCC-690C-4515-BC6F-DF941A5387A1}">
      <dgm:prSet/>
      <dgm:spPr/>
    </dgm:pt>
    <dgm:pt modelId="{8C9BD434-98F9-4034-9B98-733BFD503505}" type="sibTrans" cxnId="{C158FDCC-690C-4515-BC6F-DF941A5387A1}">
      <dgm:prSet/>
      <dgm:spPr/>
    </dgm:pt>
    <dgm:pt modelId="{84EF170F-B89A-4B3B-A367-28151356DBB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Análisis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requerimientos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del sistema</a:t>
          </a:r>
        </a:p>
      </dgm:t>
    </dgm:pt>
    <dgm:pt modelId="{9C95885D-B490-4BB6-B3DA-FF0EEC93702C}" type="parTrans" cxnId="{6205C97D-5C93-4848-970A-9FBF9D6315AA}">
      <dgm:prSet/>
      <dgm:spPr/>
      <dgm:t>
        <a:bodyPr/>
        <a:lstStyle/>
        <a:p>
          <a:endParaRPr lang="es-GT"/>
        </a:p>
      </dgm:t>
    </dgm:pt>
    <dgm:pt modelId="{9BBE539E-E9C1-48CB-8824-1001B50F0BD4}" type="sibTrans" cxnId="{6205C97D-5C93-4848-970A-9FBF9D6315AA}">
      <dgm:prSet/>
      <dgm:spPr/>
    </dgm:pt>
    <dgm:pt modelId="{535E4ACA-A61D-4B58-8F97-1A74F2E7F2E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Diseño</a:t>
          </a:r>
        </a:p>
      </dgm:t>
    </dgm:pt>
    <dgm:pt modelId="{58FEA998-026E-4573-92F2-64F35665A244}" type="parTrans" cxnId="{D5C7E4EB-5257-48DF-BB52-704F8499534B}">
      <dgm:prSet/>
      <dgm:spPr/>
      <dgm:t>
        <a:bodyPr/>
        <a:lstStyle/>
        <a:p>
          <a:endParaRPr lang="es-GT"/>
        </a:p>
      </dgm:t>
    </dgm:pt>
    <dgm:pt modelId="{4FEE500D-2C8B-43EB-9F35-43308D1D158B}" type="sibTrans" cxnId="{D5C7E4EB-5257-48DF-BB52-704F8499534B}">
      <dgm:prSet/>
      <dgm:spPr/>
    </dgm:pt>
    <dgm:pt modelId="{E1C3B296-AD3F-4155-A274-09F3DB9AEA1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Codificación</a:t>
          </a:r>
        </a:p>
      </dgm:t>
    </dgm:pt>
    <dgm:pt modelId="{F8D57747-57BA-4271-B68B-9A88C50540AF}" type="parTrans" cxnId="{60AC5074-BF3C-4023-8416-A8F1F40E92C4}">
      <dgm:prSet/>
      <dgm:spPr/>
      <dgm:t>
        <a:bodyPr/>
        <a:lstStyle/>
        <a:p>
          <a:endParaRPr lang="es-GT"/>
        </a:p>
      </dgm:t>
    </dgm:pt>
    <dgm:pt modelId="{3B5691CD-6F18-41DD-B8B2-1DA129617566}" type="sibTrans" cxnId="{60AC5074-BF3C-4023-8416-A8F1F40E92C4}">
      <dgm:prSet/>
      <dgm:spPr/>
    </dgm:pt>
    <dgm:pt modelId="{E2A0D271-C898-4818-9C1F-1CB9CC9495D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Prueba</a:t>
          </a:r>
        </a:p>
      </dgm:t>
    </dgm:pt>
    <dgm:pt modelId="{D6AAF45E-6E00-4976-A7E3-CD631AE50CD6}" type="parTrans" cxnId="{7AC754A8-127A-4E89-82CE-4E18A7CDC4D4}">
      <dgm:prSet/>
      <dgm:spPr/>
      <dgm:t>
        <a:bodyPr/>
        <a:lstStyle/>
        <a:p>
          <a:endParaRPr lang="es-GT"/>
        </a:p>
      </dgm:t>
    </dgm:pt>
    <dgm:pt modelId="{B925F7B3-94AC-4324-8D3C-CF28AB4CC61B}" type="sibTrans" cxnId="{7AC754A8-127A-4E89-82CE-4E18A7CDC4D4}">
      <dgm:prSet/>
      <dgm:spPr/>
    </dgm:pt>
    <dgm:pt modelId="{DAC52AE1-1CF8-41BE-A054-50F28A2371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Mantenimiento</a:t>
          </a:r>
        </a:p>
      </dgm:t>
    </dgm:pt>
    <dgm:pt modelId="{68A082C5-394E-4CB6-9735-43544D660BA9}" type="parTrans" cxnId="{877DA351-7094-47D3-AA04-61E589938468}">
      <dgm:prSet/>
      <dgm:spPr/>
      <dgm:t>
        <a:bodyPr/>
        <a:lstStyle/>
        <a:p>
          <a:endParaRPr lang="es-GT"/>
        </a:p>
      </dgm:t>
    </dgm:pt>
    <dgm:pt modelId="{49AE147E-0A7E-4AF4-AD60-960AEA0ED7EB}" type="sibTrans" cxnId="{877DA351-7094-47D3-AA04-61E589938468}">
      <dgm:prSet/>
      <dgm:spPr/>
    </dgm:pt>
    <dgm:pt modelId="{7F0056C2-DC20-4F26-A18A-6B3F245158F4}" type="pres">
      <dgm:prSet presAssocID="{C2249A5C-CAB6-4513-931C-A0392D04377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C54CD72-C04F-4B91-8ABA-DD71A7E03381}" type="pres">
      <dgm:prSet presAssocID="{871C2445-5CA4-49CE-9264-0ABFE988FF21}" presName="centerShape" presStyleLbl="node0" presStyleIdx="0" presStyleCnt="1"/>
      <dgm:spPr/>
    </dgm:pt>
    <dgm:pt modelId="{9D35AE88-4E32-4DC3-8E9E-05981FF6A5B1}" type="pres">
      <dgm:prSet presAssocID="{9C95885D-B490-4BB6-B3DA-FF0EEC93702C}" presName="Name9" presStyleLbl="parChTrans1D2" presStyleIdx="0" presStyleCnt="5"/>
      <dgm:spPr/>
    </dgm:pt>
    <dgm:pt modelId="{1C5D58FA-9599-41E3-9DC9-902127FB4ADF}" type="pres">
      <dgm:prSet presAssocID="{9C95885D-B490-4BB6-B3DA-FF0EEC93702C}" presName="connTx" presStyleLbl="parChTrans1D2" presStyleIdx="0" presStyleCnt="5"/>
      <dgm:spPr/>
    </dgm:pt>
    <dgm:pt modelId="{6621C1FE-6B8E-4D31-A744-31CEF4CE518D}" type="pres">
      <dgm:prSet presAssocID="{84EF170F-B89A-4B3B-A367-28151356DBB4}" presName="node" presStyleLbl="node1" presStyleIdx="0" presStyleCnt="5">
        <dgm:presLayoutVars>
          <dgm:bulletEnabled val="1"/>
        </dgm:presLayoutVars>
      </dgm:prSet>
      <dgm:spPr/>
    </dgm:pt>
    <dgm:pt modelId="{6E1F5DF8-7F55-472B-B1AF-1A4C8E0FD99E}" type="pres">
      <dgm:prSet presAssocID="{58FEA998-026E-4573-92F2-64F35665A244}" presName="Name9" presStyleLbl="parChTrans1D2" presStyleIdx="1" presStyleCnt="5"/>
      <dgm:spPr/>
    </dgm:pt>
    <dgm:pt modelId="{455AC0CC-0496-46EA-9F85-E47E722B224F}" type="pres">
      <dgm:prSet presAssocID="{58FEA998-026E-4573-92F2-64F35665A244}" presName="connTx" presStyleLbl="parChTrans1D2" presStyleIdx="1" presStyleCnt="5"/>
      <dgm:spPr/>
    </dgm:pt>
    <dgm:pt modelId="{41FDD098-9BD3-419A-B36D-CB76AC7A11FE}" type="pres">
      <dgm:prSet presAssocID="{535E4ACA-A61D-4B58-8F97-1A74F2E7F2E1}" presName="node" presStyleLbl="node1" presStyleIdx="1" presStyleCnt="5">
        <dgm:presLayoutVars>
          <dgm:bulletEnabled val="1"/>
        </dgm:presLayoutVars>
      </dgm:prSet>
      <dgm:spPr/>
    </dgm:pt>
    <dgm:pt modelId="{7FDD6BA7-5475-4266-88E5-D08A8597C967}" type="pres">
      <dgm:prSet presAssocID="{F8D57747-57BA-4271-B68B-9A88C50540AF}" presName="Name9" presStyleLbl="parChTrans1D2" presStyleIdx="2" presStyleCnt="5"/>
      <dgm:spPr/>
    </dgm:pt>
    <dgm:pt modelId="{3FCF5812-06AE-48A0-9490-5E8D2E3E8F08}" type="pres">
      <dgm:prSet presAssocID="{F8D57747-57BA-4271-B68B-9A88C50540AF}" presName="connTx" presStyleLbl="parChTrans1D2" presStyleIdx="2" presStyleCnt="5"/>
      <dgm:spPr/>
    </dgm:pt>
    <dgm:pt modelId="{082778C1-EF63-4692-8A0F-80D02D2E53F0}" type="pres">
      <dgm:prSet presAssocID="{E1C3B296-AD3F-4155-A274-09F3DB9AEA13}" presName="node" presStyleLbl="node1" presStyleIdx="2" presStyleCnt="5">
        <dgm:presLayoutVars>
          <dgm:bulletEnabled val="1"/>
        </dgm:presLayoutVars>
      </dgm:prSet>
      <dgm:spPr/>
    </dgm:pt>
    <dgm:pt modelId="{6EEAC326-4AD6-42C1-9F5A-298E0138F457}" type="pres">
      <dgm:prSet presAssocID="{D6AAF45E-6E00-4976-A7E3-CD631AE50CD6}" presName="Name9" presStyleLbl="parChTrans1D2" presStyleIdx="3" presStyleCnt="5"/>
      <dgm:spPr/>
    </dgm:pt>
    <dgm:pt modelId="{06B682ED-8014-44B5-8480-CD2D9412FF8B}" type="pres">
      <dgm:prSet presAssocID="{D6AAF45E-6E00-4976-A7E3-CD631AE50CD6}" presName="connTx" presStyleLbl="parChTrans1D2" presStyleIdx="3" presStyleCnt="5"/>
      <dgm:spPr/>
    </dgm:pt>
    <dgm:pt modelId="{64C438B4-0432-4DCD-BF3F-6C7F75ECFF2B}" type="pres">
      <dgm:prSet presAssocID="{E2A0D271-C898-4818-9C1F-1CB9CC9495DD}" presName="node" presStyleLbl="node1" presStyleIdx="3" presStyleCnt="5">
        <dgm:presLayoutVars>
          <dgm:bulletEnabled val="1"/>
        </dgm:presLayoutVars>
      </dgm:prSet>
      <dgm:spPr/>
    </dgm:pt>
    <dgm:pt modelId="{9B8E7BE7-F8B7-4C86-B105-C8B425CA4FAC}" type="pres">
      <dgm:prSet presAssocID="{68A082C5-394E-4CB6-9735-43544D660BA9}" presName="Name9" presStyleLbl="parChTrans1D2" presStyleIdx="4" presStyleCnt="5"/>
      <dgm:spPr/>
    </dgm:pt>
    <dgm:pt modelId="{C5102853-AEB8-41C4-904D-9B87DE3856DF}" type="pres">
      <dgm:prSet presAssocID="{68A082C5-394E-4CB6-9735-43544D660BA9}" presName="connTx" presStyleLbl="parChTrans1D2" presStyleIdx="4" presStyleCnt="5"/>
      <dgm:spPr/>
    </dgm:pt>
    <dgm:pt modelId="{E2CB9D87-6D7C-48D8-9317-6D97677756FF}" type="pres">
      <dgm:prSet presAssocID="{DAC52AE1-1CF8-41BE-A054-50F28A2371A6}" presName="node" presStyleLbl="node1" presStyleIdx="4" presStyleCnt="5">
        <dgm:presLayoutVars>
          <dgm:bulletEnabled val="1"/>
        </dgm:presLayoutVars>
      </dgm:prSet>
      <dgm:spPr/>
    </dgm:pt>
  </dgm:ptLst>
  <dgm:cxnLst>
    <dgm:cxn modelId="{A4CFBA16-F636-448A-AE4C-C0ADF61774AF}" type="presOf" srcId="{68A082C5-394E-4CB6-9735-43544D660BA9}" destId="{C5102853-AEB8-41C4-904D-9B87DE3856DF}" srcOrd="1" destOrd="0" presId="urn:microsoft.com/office/officeart/2005/8/layout/radial1"/>
    <dgm:cxn modelId="{3BA4CB1A-5C91-4F89-9C7C-C90BDA6526EF}" type="presOf" srcId="{58FEA998-026E-4573-92F2-64F35665A244}" destId="{455AC0CC-0496-46EA-9F85-E47E722B224F}" srcOrd="1" destOrd="0" presId="urn:microsoft.com/office/officeart/2005/8/layout/radial1"/>
    <dgm:cxn modelId="{9A4F5E1E-6505-465E-9857-F8D415AF9FE8}" type="presOf" srcId="{D6AAF45E-6E00-4976-A7E3-CD631AE50CD6}" destId="{06B682ED-8014-44B5-8480-CD2D9412FF8B}" srcOrd="1" destOrd="0" presId="urn:microsoft.com/office/officeart/2005/8/layout/radial1"/>
    <dgm:cxn modelId="{02BE6B32-B456-4B53-A845-A9D0601303A7}" type="presOf" srcId="{871C2445-5CA4-49CE-9264-0ABFE988FF21}" destId="{5C54CD72-C04F-4B91-8ABA-DD71A7E03381}" srcOrd="0" destOrd="0" presId="urn:microsoft.com/office/officeart/2005/8/layout/radial1"/>
    <dgm:cxn modelId="{FD664D32-D01E-40A8-B043-9E2360D0191A}" type="presOf" srcId="{F8D57747-57BA-4271-B68B-9A88C50540AF}" destId="{3FCF5812-06AE-48A0-9490-5E8D2E3E8F08}" srcOrd="1" destOrd="0" presId="urn:microsoft.com/office/officeart/2005/8/layout/radial1"/>
    <dgm:cxn modelId="{24394362-D7E2-4C3A-8D86-1D36470BF2C7}" type="presOf" srcId="{9C95885D-B490-4BB6-B3DA-FF0EEC93702C}" destId="{1C5D58FA-9599-41E3-9DC9-902127FB4ADF}" srcOrd="1" destOrd="0" presId="urn:microsoft.com/office/officeart/2005/8/layout/radial1"/>
    <dgm:cxn modelId="{71418A71-5A09-4550-AB87-5F4EA5DF77D4}" type="presOf" srcId="{C2249A5C-CAB6-4513-931C-A0392D04377B}" destId="{7F0056C2-DC20-4F26-A18A-6B3F245158F4}" srcOrd="0" destOrd="0" presId="urn:microsoft.com/office/officeart/2005/8/layout/radial1"/>
    <dgm:cxn modelId="{877DA351-7094-47D3-AA04-61E589938468}" srcId="{871C2445-5CA4-49CE-9264-0ABFE988FF21}" destId="{DAC52AE1-1CF8-41BE-A054-50F28A2371A6}" srcOrd="4" destOrd="0" parTransId="{68A082C5-394E-4CB6-9735-43544D660BA9}" sibTransId="{49AE147E-0A7E-4AF4-AD60-960AEA0ED7EB}"/>
    <dgm:cxn modelId="{745B8473-DE78-4446-B58A-24611AA7CE65}" type="presOf" srcId="{58FEA998-026E-4573-92F2-64F35665A244}" destId="{6E1F5DF8-7F55-472B-B1AF-1A4C8E0FD99E}" srcOrd="0" destOrd="0" presId="urn:microsoft.com/office/officeart/2005/8/layout/radial1"/>
    <dgm:cxn modelId="{60AC5074-BF3C-4023-8416-A8F1F40E92C4}" srcId="{871C2445-5CA4-49CE-9264-0ABFE988FF21}" destId="{E1C3B296-AD3F-4155-A274-09F3DB9AEA13}" srcOrd="2" destOrd="0" parTransId="{F8D57747-57BA-4271-B68B-9A88C50540AF}" sibTransId="{3B5691CD-6F18-41DD-B8B2-1DA129617566}"/>
    <dgm:cxn modelId="{6205C97D-5C93-4848-970A-9FBF9D6315AA}" srcId="{871C2445-5CA4-49CE-9264-0ABFE988FF21}" destId="{84EF170F-B89A-4B3B-A367-28151356DBB4}" srcOrd="0" destOrd="0" parTransId="{9C95885D-B490-4BB6-B3DA-FF0EEC93702C}" sibTransId="{9BBE539E-E9C1-48CB-8824-1001B50F0BD4}"/>
    <dgm:cxn modelId="{7AC754A8-127A-4E89-82CE-4E18A7CDC4D4}" srcId="{871C2445-5CA4-49CE-9264-0ABFE988FF21}" destId="{E2A0D271-C898-4818-9C1F-1CB9CC9495DD}" srcOrd="3" destOrd="0" parTransId="{D6AAF45E-6E00-4976-A7E3-CD631AE50CD6}" sibTransId="{B925F7B3-94AC-4324-8D3C-CF28AB4CC61B}"/>
    <dgm:cxn modelId="{29D59CAF-14EC-4DD2-86DB-D4BFB81E66F2}" type="presOf" srcId="{535E4ACA-A61D-4B58-8F97-1A74F2E7F2E1}" destId="{41FDD098-9BD3-419A-B36D-CB76AC7A11FE}" srcOrd="0" destOrd="0" presId="urn:microsoft.com/office/officeart/2005/8/layout/radial1"/>
    <dgm:cxn modelId="{B62911C3-3CA5-47FC-94CA-B3729D886E36}" type="presOf" srcId="{84EF170F-B89A-4B3B-A367-28151356DBB4}" destId="{6621C1FE-6B8E-4D31-A744-31CEF4CE518D}" srcOrd="0" destOrd="0" presId="urn:microsoft.com/office/officeart/2005/8/layout/radial1"/>
    <dgm:cxn modelId="{C158FDCC-690C-4515-BC6F-DF941A5387A1}" srcId="{C2249A5C-CAB6-4513-931C-A0392D04377B}" destId="{871C2445-5CA4-49CE-9264-0ABFE988FF21}" srcOrd="0" destOrd="0" parTransId="{816AE238-4505-413A-BA99-4A61FC986ADA}" sibTransId="{8C9BD434-98F9-4034-9B98-733BFD503505}"/>
    <dgm:cxn modelId="{8BABFFE7-19B1-41C9-9063-36AB8D2F45B9}" type="presOf" srcId="{E2A0D271-C898-4818-9C1F-1CB9CC9495DD}" destId="{64C438B4-0432-4DCD-BF3F-6C7F75ECFF2B}" srcOrd="0" destOrd="0" presId="urn:microsoft.com/office/officeart/2005/8/layout/radial1"/>
    <dgm:cxn modelId="{E684D8E8-7EE5-4557-BBF6-ECBA480CCE2E}" type="presOf" srcId="{E1C3B296-AD3F-4155-A274-09F3DB9AEA13}" destId="{082778C1-EF63-4692-8A0F-80D02D2E53F0}" srcOrd="0" destOrd="0" presId="urn:microsoft.com/office/officeart/2005/8/layout/radial1"/>
    <dgm:cxn modelId="{11BDB3EB-D401-470E-A955-CB329B903E2F}" type="presOf" srcId="{D6AAF45E-6E00-4976-A7E3-CD631AE50CD6}" destId="{6EEAC326-4AD6-42C1-9F5A-298E0138F457}" srcOrd="0" destOrd="0" presId="urn:microsoft.com/office/officeart/2005/8/layout/radial1"/>
    <dgm:cxn modelId="{D5C7E4EB-5257-48DF-BB52-704F8499534B}" srcId="{871C2445-5CA4-49CE-9264-0ABFE988FF21}" destId="{535E4ACA-A61D-4B58-8F97-1A74F2E7F2E1}" srcOrd="1" destOrd="0" parTransId="{58FEA998-026E-4573-92F2-64F35665A244}" sibTransId="{4FEE500D-2C8B-43EB-9F35-43308D1D158B}"/>
    <dgm:cxn modelId="{4263A0EE-9F77-4A66-9FE6-B8CE3B30B288}" type="presOf" srcId="{68A082C5-394E-4CB6-9735-43544D660BA9}" destId="{9B8E7BE7-F8B7-4C86-B105-C8B425CA4FAC}" srcOrd="0" destOrd="0" presId="urn:microsoft.com/office/officeart/2005/8/layout/radial1"/>
    <dgm:cxn modelId="{3DA09CEF-373C-4BB3-AAA5-04E2DE08A495}" type="presOf" srcId="{DAC52AE1-1CF8-41BE-A054-50F28A2371A6}" destId="{E2CB9D87-6D7C-48D8-9317-6D97677756FF}" srcOrd="0" destOrd="0" presId="urn:microsoft.com/office/officeart/2005/8/layout/radial1"/>
    <dgm:cxn modelId="{5366B1F2-DB0F-4D11-B690-0DE7485A70A3}" type="presOf" srcId="{F8D57747-57BA-4271-B68B-9A88C50540AF}" destId="{7FDD6BA7-5475-4266-88E5-D08A8597C967}" srcOrd="0" destOrd="0" presId="urn:microsoft.com/office/officeart/2005/8/layout/radial1"/>
    <dgm:cxn modelId="{0B50F0F4-E154-4010-812D-86C2AC068C04}" type="presOf" srcId="{9C95885D-B490-4BB6-B3DA-FF0EEC93702C}" destId="{9D35AE88-4E32-4DC3-8E9E-05981FF6A5B1}" srcOrd="0" destOrd="0" presId="urn:microsoft.com/office/officeart/2005/8/layout/radial1"/>
    <dgm:cxn modelId="{59E18F0A-EA38-47DA-A832-A682B5F025E9}" type="presParOf" srcId="{7F0056C2-DC20-4F26-A18A-6B3F245158F4}" destId="{5C54CD72-C04F-4B91-8ABA-DD71A7E03381}" srcOrd="0" destOrd="0" presId="urn:microsoft.com/office/officeart/2005/8/layout/radial1"/>
    <dgm:cxn modelId="{2AE6BA25-2128-43C1-8EE6-F8A115A6100F}" type="presParOf" srcId="{7F0056C2-DC20-4F26-A18A-6B3F245158F4}" destId="{9D35AE88-4E32-4DC3-8E9E-05981FF6A5B1}" srcOrd="1" destOrd="0" presId="urn:microsoft.com/office/officeart/2005/8/layout/radial1"/>
    <dgm:cxn modelId="{121AF415-2225-4BF5-9C52-580C4C114983}" type="presParOf" srcId="{9D35AE88-4E32-4DC3-8E9E-05981FF6A5B1}" destId="{1C5D58FA-9599-41E3-9DC9-902127FB4ADF}" srcOrd="0" destOrd="0" presId="urn:microsoft.com/office/officeart/2005/8/layout/radial1"/>
    <dgm:cxn modelId="{09BD9A42-DC77-4758-8F8C-AACFD39FB234}" type="presParOf" srcId="{7F0056C2-DC20-4F26-A18A-6B3F245158F4}" destId="{6621C1FE-6B8E-4D31-A744-31CEF4CE518D}" srcOrd="2" destOrd="0" presId="urn:microsoft.com/office/officeart/2005/8/layout/radial1"/>
    <dgm:cxn modelId="{B837648F-59DD-45EA-AF4F-0BAE36CC997B}" type="presParOf" srcId="{7F0056C2-DC20-4F26-A18A-6B3F245158F4}" destId="{6E1F5DF8-7F55-472B-B1AF-1A4C8E0FD99E}" srcOrd="3" destOrd="0" presId="urn:microsoft.com/office/officeart/2005/8/layout/radial1"/>
    <dgm:cxn modelId="{75747B05-EBC2-48E1-B400-959CB48A98FE}" type="presParOf" srcId="{6E1F5DF8-7F55-472B-B1AF-1A4C8E0FD99E}" destId="{455AC0CC-0496-46EA-9F85-E47E722B224F}" srcOrd="0" destOrd="0" presId="urn:microsoft.com/office/officeart/2005/8/layout/radial1"/>
    <dgm:cxn modelId="{68F898F9-6912-4A05-BFA0-EE0E5695AD9B}" type="presParOf" srcId="{7F0056C2-DC20-4F26-A18A-6B3F245158F4}" destId="{41FDD098-9BD3-419A-B36D-CB76AC7A11FE}" srcOrd="4" destOrd="0" presId="urn:microsoft.com/office/officeart/2005/8/layout/radial1"/>
    <dgm:cxn modelId="{83C9BC52-C401-4FDB-B687-0E22E8C8E1CC}" type="presParOf" srcId="{7F0056C2-DC20-4F26-A18A-6B3F245158F4}" destId="{7FDD6BA7-5475-4266-88E5-D08A8597C967}" srcOrd="5" destOrd="0" presId="urn:microsoft.com/office/officeart/2005/8/layout/radial1"/>
    <dgm:cxn modelId="{A4F71061-40F8-4572-85AC-478B6785EEE4}" type="presParOf" srcId="{7FDD6BA7-5475-4266-88E5-D08A8597C967}" destId="{3FCF5812-06AE-48A0-9490-5E8D2E3E8F08}" srcOrd="0" destOrd="0" presId="urn:microsoft.com/office/officeart/2005/8/layout/radial1"/>
    <dgm:cxn modelId="{732C2138-4853-49FA-A614-40CD08B50264}" type="presParOf" srcId="{7F0056C2-DC20-4F26-A18A-6B3F245158F4}" destId="{082778C1-EF63-4692-8A0F-80D02D2E53F0}" srcOrd="6" destOrd="0" presId="urn:microsoft.com/office/officeart/2005/8/layout/radial1"/>
    <dgm:cxn modelId="{6D210188-E5BC-4199-B9AD-C3F7B8B03566}" type="presParOf" srcId="{7F0056C2-DC20-4F26-A18A-6B3F245158F4}" destId="{6EEAC326-4AD6-42C1-9F5A-298E0138F457}" srcOrd="7" destOrd="0" presId="urn:microsoft.com/office/officeart/2005/8/layout/radial1"/>
    <dgm:cxn modelId="{DB580808-2B9D-4E2A-8391-1C2DB5B82220}" type="presParOf" srcId="{6EEAC326-4AD6-42C1-9F5A-298E0138F457}" destId="{06B682ED-8014-44B5-8480-CD2D9412FF8B}" srcOrd="0" destOrd="0" presId="urn:microsoft.com/office/officeart/2005/8/layout/radial1"/>
    <dgm:cxn modelId="{FA010366-230D-4C90-A7A8-2D1F72D019C6}" type="presParOf" srcId="{7F0056C2-DC20-4F26-A18A-6B3F245158F4}" destId="{64C438B4-0432-4DCD-BF3F-6C7F75ECFF2B}" srcOrd="8" destOrd="0" presId="urn:microsoft.com/office/officeart/2005/8/layout/radial1"/>
    <dgm:cxn modelId="{E726DC0C-5EF6-42C4-AF8B-3F1468C9F40C}" type="presParOf" srcId="{7F0056C2-DC20-4F26-A18A-6B3F245158F4}" destId="{9B8E7BE7-F8B7-4C86-B105-C8B425CA4FAC}" srcOrd="9" destOrd="0" presId="urn:microsoft.com/office/officeart/2005/8/layout/radial1"/>
    <dgm:cxn modelId="{9D56EB9A-6366-4086-A219-80F35082BC6F}" type="presParOf" srcId="{9B8E7BE7-F8B7-4C86-B105-C8B425CA4FAC}" destId="{C5102853-AEB8-41C4-904D-9B87DE3856DF}" srcOrd="0" destOrd="0" presId="urn:microsoft.com/office/officeart/2005/8/layout/radial1"/>
    <dgm:cxn modelId="{6C2FB6C7-1059-4F3B-B582-50522BE1D3CA}" type="presParOf" srcId="{7F0056C2-DC20-4F26-A18A-6B3F245158F4}" destId="{E2CB9D87-6D7C-48D8-9317-6D97677756FF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4CD72-C04F-4B91-8ABA-DD71A7E03381}">
      <dsp:nvSpPr>
        <dsp:cNvPr id="0" name=""/>
        <dsp:cNvSpPr/>
      </dsp:nvSpPr>
      <dsp:spPr>
        <a:xfrm>
          <a:off x="3817080" y="1875887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Ingeniería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análisis del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sistema</a:t>
          </a:r>
        </a:p>
      </dsp:txBody>
      <dsp:txXfrm>
        <a:off x="4027962" y="2086769"/>
        <a:ext cx="1018225" cy="1018225"/>
      </dsp:txXfrm>
    </dsp:sp>
    <dsp:sp modelId="{9D35AE88-4E32-4DC3-8E9E-05981FF6A5B1}">
      <dsp:nvSpPr>
        <dsp:cNvPr id="0" name=""/>
        <dsp:cNvSpPr/>
      </dsp:nvSpPr>
      <dsp:spPr>
        <a:xfrm rot="16200000">
          <a:off x="4320264" y="1644794"/>
          <a:ext cx="433620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433620" y="14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500" kern="1200"/>
        </a:p>
      </dsp:txBody>
      <dsp:txXfrm>
        <a:off x="4526234" y="1648236"/>
        <a:ext cx="21681" cy="21681"/>
      </dsp:txXfrm>
    </dsp:sp>
    <dsp:sp modelId="{6621C1FE-6B8E-4D31-A744-31CEF4CE518D}">
      <dsp:nvSpPr>
        <dsp:cNvPr id="0" name=""/>
        <dsp:cNvSpPr/>
      </dsp:nvSpPr>
      <dsp:spPr>
        <a:xfrm>
          <a:off x="3817080" y="2277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Análisis y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requerimientos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del sistema</a:t>
          </a:r>
        </a:p>
      </dsp:txBody>
      <dsp:txXfrm>
        <a:off x="4027962" y="213159"/>
        <a:ext cx="1018225" cy="1018225"/>
      </dsp:txXfrm>
    </dsp:sp>
    <dsp:sp modelId="{6E1F5DF8-7F55-472B-B1AF-1A4C8E0FD99E}">
      <dsp:nvSpPr>
        <dsp:cNvPr id="0" name=""/>
        <dsp:cNvSpPr/>
      </dsp:nvSpPr>
      <dsp:spPr>
        <a:xfrm rot="20520000">
          <a:off x="5211219" y="2292111"/>
          <a:ext cx="433620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433620" y="14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500" kern="1200"/>
        </a:p>
      </dsp:txBody>
      <dsp:txXfrm>
        <a:off x="5417189" y="2295553"/>
        <a:ext cx="21681" cy="21681"/>
      </dsp:txXfrm>
    </dsp:sp>
    <dsp:sp modelId="{41FDD098-9BD3-419A-B36D-CB76AC7A11FE}">
      <dsp:nvSpPr>
        <dsp:cNvPr id="0" name=""/>
        <dsp:cNvSpPr/>
      </dsp:nvSpPr>
      <dsp:spPr>
        <a:xfrm>
          <a:off x="5598989" y="1296910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Diseño</a:t>
          </a:r>
        </a:p>
      </dsp:txBody>
      <dsp:txXfrm>
        <a:off x="5809871" y="1507792"/>
        <a:ext cx="1018225" cy="1018225"/>
      </dsp:txXfrm>
    </dsp:sp>
    <dsp:sp modelId="{7FDD6BA7-5475-4266-88E5-D08A8597C967}">
      <dsp:nvSpPr>
        <dsp:cNvPr id="0" name=""/>
        <dsp:cNvSpPr/>
      </dsp:nvSpPr>
      <dsp:spPr>
        <a:xfrm rot="3240000">
          <a:off x="4870904" y="3339491"/>
          <a:ext cx="433620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433620" y="14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500" kern="1200"/>
        </a:p>
      </dsp:txBody>
      <dsp:txXfrm>
        <a:off x="5076874" y="3342933"/>
        <a:ext cx="21681" cy="21681"/>
      </dsp:txXfrm>
    </dsp:sp>
    <dsp:sp modelId="{082778C1-EF63-4692-8A0F-80D02D2E53F0}">
      <dsp:nvSpPr>
        <dsp:cNvPr id="0" name=""/>
        <dsp:cNvSpPr/>
      </dsp:nvSpPr>
      <dsp:spPr>
        <a:xfrm>
          <a:off x="4918360" y="3391670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Codificación</a:t>
          </a:r>
        </a:p>
      </dsp:txBody>
      <dsp:txXfrm>
        <a:off x="5129242" y="3602552"/>
        <a:ext cx="1018225" cy="1018225"/>
      </dsp:txXfrm>
    </dsp:sp>
    <dsp:sp modelId="{6EEAC326-4AD6-42C1-9F5A-298E0138F457}">
      <dsp:nvSpPr>
        <dsp:cNvPr id="0" name=""/>
        <dsp:cNvSpPr/>
      </dsp:nvSpPr>
      <dsp:spPr>
        <a:xfrm rot="7560000">
          <a:off x="3769624" y="3339491"/>
          <a:ext cx="433620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433620" y="14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500" kern="1200"/>
        </a:p>
      </dsp:txBody>
      <dsp:txXfrm rot="10800000">
        <a:off x="3975594" y="3342933"/>
        <a:ext cx="21681" cy="21681"/>
      </dsp:txXfrm>
    </dsp:sp>
    <dsp:sp modelId="{64C438B4-0432-4DCD-BF3F-6C7F75ECFF2B}">
      <dsp:nvSpPr>
        <dsp:cNvPr id="0" name=""/>
        <dsp:cNvSpPr/>
      </dsp:nvSpPr>
      <dsp:spPr>
        <a:xfrm>
          <a:off x="2715799" y="3391670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Prueba</a:t>
          </a:r>
        </a:p>
      </dsp:txBody>
      <dsp:txXfrm>
        <a:off x="2926681" y="3602552"/>
        <a:ext cx="1018225" cy="1018225"/>
      </dsp:txXfrm>
    </dsp:sp>
    <dsp:sp modelId="{9B8E7BE7-F8B7-4C86-B105-C8B425CA4FAC}">
      <dsp:nvSpPr>
        <dsp:cNvPr id="0" name=""/>
        <dsp:cNvSpPr/>
      </dsp:nvSpPr>
      <dsp:spPr>
        <a:xfrm rot="11880000">
          <a:off x="3429309" y="2292111"/>
          <a:ext cx="433620" cy="28564"/>
        </a:xfrm>
        <a:custGeom>
          <a:avLst/>
          <a:gdLst/>
          <a:ahLst/>
          <a:cxnLst/>
          <a:rect l="0" t="0" r="0" b="0"/>
          <a:pathLst>
            <a:path>
              <a:moveTo>
                <a:pt x="0" y="14282"/>
              </a:moveTo>
              <a:lnTo>
                <a:pt x="433620" y="14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GT" sz="500" kern="1200"/>
        </a:p>
      </dsp:txBody>
      <dsp:txXfrm rot="10800000">
        <a:off x="3635279" y="2295553"/>
        <a:ext cx="21681" cy="21681"/>
      </dsp:txXfrm>
    </dsp:sp>
    <dsp:sp modelId="{E2CB9D87-6D7C-48D8-9317-6D97677756FF}">
      <dsp:nvSpPr>
        <dsp:cNvPr id="0" name=""/>
        <dsp:cNvSpPr/>
      </dsp:nvSpPr>
      <dsp:spPr>
        <a:xfrm>
          <a:off x="2035170" y="1296910"/>
          <a:ext cx="1439989" cy="1439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altLang="es-GT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rPr>
            <a:t>Mantenimiento</a:t>
          </a:r>
        </a:p>
      </dsp:txBody>
      <dsp:txXfrm>
        <a:off x="2246052" y="1507792"/>
        <a:ext cx="1018225" cy="1018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26FDB-9583-41F5-A9BC-381318244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6D7197-383C-4CE4-A3B9-9F919DD94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8932A7-69E4-41A1-ACFB-CA9B63FA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68378-3060-44AC-9DAA-A180DEB5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0028-3CA1-4517-A901-C0FFC9EE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4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FFD78-A7C0-43D0-BBA3-102FCDC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BE807-7A7F-4F5B-A62C-5D0A15B16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82D39-82D7-4A2B-902D-91F516D4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8A588-89EB-4100-A1BD-3195B752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00557-D6E9-4564-BFF4-4D451772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5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14C4D4-3D9E-474A-9A0D-F7A8599F2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960008-E16D-4D6D-ABAF-75F1C65AE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218A-CCC8-4F1F-BD25-8626A85D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6F5C8-B9DA-498E-8E03-AD2C6424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5AE2F-FCFB-44CD-A0DF-2F130531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6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4E412A-986A-4BA6-8FE9-4A1DBD8C662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12153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B8ED8-52D9-49F1-87E7-DB0BCFA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056FB-ABEB-4D28-9838-0D1C0A6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E867E-F20A-4F70-A450-1573CB7E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4114F-302D-48E2-B235-7099D446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0F447-A5E0-470A-BD1B-964F6982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66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CEBAA-E523-447F-B029-C35134C4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36AD50-964E-486F-B1DE-2EEE5BBF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16D1D-18D2-4823-85DB-AC0B8EF7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2E3B-3174-4C77-BD92-319955E0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0CCE4-4C4B-4E7A-AF87-EB0D47C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7C549-30AE-4A1D-A3E6-53E2372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E811FC-7E36-4966-8B26-91657602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7F80B4-6A36-489C-8AAA-0494AB25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D5958-6893-42FF-A962-A18F702A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8BA44-96ED-4C97-B0F7-4EAF30C3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E3014C-F6FE-4212-AB8D-AB1E4C09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9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A8F8-AD8E-4FD7-9C6C-178CF8B5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731676-92DD-4B97-A4A1-5998EBED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90884E-45AE-48C2-A23D-3D854DAB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C8C024-59F9-48D0-8206-3107F2E4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556EBA-7670-49D4-BBDB-12175814E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1B229-509F-449C-93C3-CFFB66E0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085F12-4A3C-417D-8277-FC80DECE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64671F-72F8-4E9E-AE58-0E5ECEC0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2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4DCB-80A8-489F-8009-DD69F538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1B8B25-8F47-44C2-9316-4C3CEB7F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A4BC6F-2375-4610-B1B8-84C46AA1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C4C3B-AC24-4A6B-BF86-C7B056B7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6BBF48-9A76-4684-B8E0-6593E057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2ADD98-40C4-43A4-95BB-94CFA84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25DB35-5DCD-452F-8FE4-0D331067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6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0DC53-D180-496F-8C3D-70AF9D44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4B567-0A18-4758-8BF8-E2A0F867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F120A-FAC4-4820-9672-B15FEB32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6E6E1-7E64-419D-8018-932A2C63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39BC0-7386-4404-A4D1-62591DFC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B8D2B-EEA0-4B23-B9CD-4926DEB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36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1ADB-4B0A-4591-9D93-02CE882F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B68B91-AD8F-4AD7-A3C8-C573BD08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12BBB-499E-4299-8ED4-0FD17CFF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CC68E-4BFE-44B3-A109-2C3B8946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D5A6ED-3777-4B8A-9710-071CB26C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B5F50-E8AA-4A89-A5ED-31E8AEDD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A408F-FEDA-495A-8A81-DD92D6EC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C3D7E-A8FA-4C29-B523-F564306D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AD6E-4ECC-4BB6-BD07-04E162235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154AD-3972-4345-9B73-08132BA40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0CA9D-F53A-41BA-B256-F3E39006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1C3E-48C4-4619-B139-FF02C69976D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9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Modelo de ciclo de vida clásico o </a:t>
            </a:r>
            <a:r>
              <a:rPr lang="es-ES" sz="4000"/>
              <a:t>en cascada</a:t>
            </a:r>
            <a:endParaRPr lang="es-E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Ciclo de vida clásico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Prueba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765175"/>
            <a:ext cx="7991475" cy="5832475"/>
          </a:xfrm>
          <a:prstGeom prst="irregularSeal2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Una vez que se ha generado el código,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comienza la prueba del programa,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la prueba se enfoca sobre la lógica interna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del software asegurando que todas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las sentencias se han probado y sobre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las funciones externas estoy realizando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pruebas para asegurar que la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entrada definida producirá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los resultados que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realmente se requieren. 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Mantenimiento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908175" y="1700213"/>
            <a:ext cx="6696075" cy="20875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El mantenimiento del software se aplica </a:t>
            </a:r>
          </a:p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cada uno de los pasos precedentes del</a:t>
            </a:r>
          </a:p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 ciclo de vida a un programa </a:t>
            </a:r>
          </a:p>
          <a:p>
            <a:pPr algn="ctr"/>
            <a:r>
              <a:rPr lang="es-ES" b="1">
                <a:effectLst>
                  <a:outerShdw blurRad="38100" dist="38100" dir="2700000" algn="tl">
                    <a:srgbClr val="000000"/>
                  </a:outerShdw>
                </a:effectLst>
              </a:rPr>
              <a:t>existente en lugar de uno nuevo.</a:t>
            </a:r>
            <a:r>
              <a:rPr lang="es-ES"/>
              <a:t> </a:t>
            </a:r>
          </a:p>
        </p:txBody>
      </p:sp>
      <p:pic>
        <p:nvPicPr>
          <p:cNvPr id="17413" name="Picture 5" descr="j02870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3789363"/>
            <a:ext cx="3438525" cy="2763837"/>
          </a:xfrm>
          <a:prstGeom prst="rect">
            <a:avLst/>
          </a:prstGeom>
          <a:noFill/>
          <a:effectLst>
            <a:prstShdw prst="shdw13" dist="53882" dir="13500000">
              <a:srgbClr val="808080">
                <a:alpha val="50000"/>
              </a:srgbClr>
            </a:prstShdw>
          </a:effec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1908175" y="908720"/>
            <a:ext cx="4573588" cy="5688930"/>
            <a:chOff x="1202" y="300"/>
            <a:chExt cx="2881" cy="385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202" y="1003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/>
                <a:t>Prototipación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948" y="300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Estudio de </a:t>
              </a:r>
            </a:p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factibilidad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2948" y="1004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Ingeniería de </a:t>
              </a:r>
            </a:p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requerimientos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948" y="1752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Diseño y </a:t>
              </a:r>
            </a:p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especificación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948" y="2432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Codificación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948" y="3112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Verificación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948" y="3793"/>
              <a:ext cx="1134" cy="3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3" dist="53882" dir="13500000">
                <a:srgbClr val="808080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Entrega y </a:t>
              </a:r>
            </a:p>
            <a:p>
              <a:pPr algn="ctr"/>
              <a:r>
                <a:rPr lang="es-E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mantenimiento</a:t>
              </a:r>
            </a:p>
          </p:txBody>
        </p:sp>
        <p:cxnSp>
          <p:nvCxnSpPr>
            <p:cNvPr id="15372" name="AutoShape 12"/>
            <p:cNvCxnSpPr>
              <a:cxnSpLocks noChangeShapeType="1"/>
              <a:stCxn id="15365" idx="0"/>
              <a:endCxn id="15367" idx="0"/>
            </p:cNvCxnSpPr>
            <p:nvPr/>
          </p:nvCxnSpPr>
          <p:spPr bwMode="auto">
            <a:xfrm rot="5400000" flipV="1">
              <a:off x="2641" y="131"/>
              <a:ext cx="1" cy="174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3" name="AutoShape 13"/>
            <p:cNvCxnSpPr>
              <a:cxnSpLocks noChangeShapeType="1"/>
              <a:stCxn id="15367" idx="2"/>
              <a:endCxn id="15365" idx="2"/>
            </p:cNvCxnSpPr>
            <p:nvPr/>
          </p:nvCxnSpPr>
          <p:spPr bwMode="auto">
            <a:xfrm rot="16200000" flipV="1">
              <a:off x="2641" y="494"/>
              <a:ext cx="1" cy="1746"/>
            </a:xfrm>
            <a:prstGeom prst="curvedConnector3">
              <a:avLst>
                <a:gd name="adj1" fmla="val -14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5" name="AutoShape 15"/>
            <p:cNvCxnSpPr>
              <a:cxnSpLocks noChangeShapeType="1"/>
              <a:stCxn id="15367" idx="1"/>
              <a:endCxn id="15368" idx="1"/>
            </p:cNvCxnSpPr>
            <p:nvPr/>
          </p:nvCxnSpPr>
          <p:spPr bwMode="auto">
            <a:xfrm rot="10800000" flipH="1" flipV="1">
              <a:off x="2948" y="1186"/>
              <a:ext cx="1" cy="74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6" name="AutoShape 16"/>
            <p:cNvCxnSpPr>
              <a:cxnSpLocks noChangeShapeType="1"/>
              <a:stCxn id="15366" idx="1"/>
              <a:endCxn id="15367" idx="1"/>
            </p:cNvCxnSpPr>
            <p:nvPr/>
          </p:nvCxnSpPr>
          <p:spPr bwMode="auto">
            <a:xfrm rot="10800000" flipH="1" flipV="1">
              <a:off x="2948" y="482"/>
              <a:ext cx="1" cy="704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7" name="AutoShape 17"/>
            <p:cNvCxnSpPr>
              <a:cxnSpLocks noChangeShapeType="1"/>
              <a:stCxn id="15368" idx="1"/>
              <a:endCxn id="15369" idx="1"/>
            </p:cNvCxnSpPr>
            <p:nvPr/>
          </p:nvCxnSpPr>
          <p:spPr bwMode="auto">
            <a:xfrm rot="10800000" flipH="1" flipV="1">
              <a:off x="2948" y="1934"/>
              <a:ext cx="1" cy="68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8" name="AutoShape 18"/>
            <p:cNvCxnSpPr>
              <a:cxnSpLocks noChangeShapeType="1"/>
              <a:stCxn id="15369" idx="1"/>
              <a:endCxn id="15370" idx="1"/>
            </p:cNvCxnSpPr>
            <p:nvPr/>
          </p:nvCxnSpPr>
          <p:spPr bwMode="auto">
            <a:xfrm rot="10800000" flipH="1" flipV="1">
              <a:off x="2948" y="2614"/>
              <a:ext cx="1" cy="68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79" name="AutoShape 19"/>
            <p:cNvCxnSpPr>
              <a:cxnSpLocks noChangeShapeType="1"/>
              <a:stCxn id="15370" idx="1"/>
              <a:endCxn id="15371" idx="1"/>
            </p:cNvCxnSpPr>
            <p:nvPr/>
          </p:nvCxnSpPr>
          <p:spPr bwMode="auto">
            <a:xfrm rot="10800000" flipH="1" flipV="1">
              <a:off x="2948" y="3294"/>
              <a:ext cx="1" cy="681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386" name="AutoShape 26"/>
            <p:cNvCxnSpPr>
              <a:cxnSpLocks noChangeShapeType="1"/>
              <a:stCxn id="15371" idx="3"/>
              <a:endCxn id="15370" idx="3"/>
            </p:cNvCxnSpPr>
            <p:nvPr/>
          </p:nvCxnSpPr>
          <p:spPr bwMode="auto">
            <a:xfrm flipV="1">
              <a:off x="4082" y="3294"/>
              <a:ext cx="1" cy="681"/>
            </a:xfrm>
            <a:prstGeom prst="bent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387" name="AutoShape 27"/>
            <p:cNvCxnSpPr>
              <a:cxnSpLocks noChangeShapeType="1"/>
              <a:stCxn id="15370" idx="3"/>
              <a:endCxn id="15369" idx="3"/>
            </p:cNvCxnSpPr>
            <p:nvPr/>
          </p:nvCxnSpPr>
          <p:spPr bwMode="auto">
            <a:xfrm flipV="1">
              <a:off x="4082" y="2614"/>
              <a:ext cx="1" cy="680"/>
            </a:xfrm>
            <a:prstGeom prst="bent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388" name="AutoShape 28"/>
            <p:cNvCxnSpPr>
              <a:cxnSpLocks noChangeShapeType="1"/>
              <a:stCxn id="15369" idx="3"/>
              <a:endCxn id="15368" idx="3"/>
            </p:cNvCxnSpPr>
            <p:nvPr/>
          </p:nvCxnSpPr>
          <p:spPr bwMode="auto">
            <a:xfrm flipV="1">
              <a:off x="4082" y="1934"/>
              <a:ext cx="1" cy="680"/>
            </a:xfrm>
            <a:prstGeom prst="bent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389" name="AutoShape 29"/>
            <p:cNvCxnSpPr>
              <a:cxnSpLocks noChangeShapeType="1"/>
              <a:endCxn id="15367" idx="3"/>
            </p:cNvCxnSpPr>
            <p:nvPr/>
          </p:nvCxnSpPr>
          <p:spPr bwMode="auto">
            <a:xfrm rot="16200000">
              <a:off x="3697" y="1548"/>
              <a:ext cx="747" cy="23"/>
            </a:xfrm>
            <a:prstGeom prst="bentConnector4">
              <a:avLst>
                <a:gd name="adj1" fmla="val 801"/>
                <a:gd name="adj2" fmla="val 726088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390" name="AutoShape 30"/>
            <p:cNvCxnSpPr>
              <a:cxnSpLocks noChangeShapeType="1"/>
              <a:stCxn id="15367" idx="3"/>
              <a:endCxn id="15366" idx="3"/>
            </p:cNvCxnSpPr>
            <p:nvPr/>
          </p:nvCxnSpPr>
          <p:spPr bwMode="auto">
            <a:xfrm flipV="1">
              <a:off x="4082" y="482"/>
              <a:ext cx="1" cy="704"/>
            </a:xfrm>
            <a:prstGeom prst="bent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5392" name="WordArt 32"/>
          <p:cNvSpPr>
            <a:spLocks noChangeArrowheads="1" noChangeShapeType="1" noTextEdit="1"/>
          </p:cNvSpPr>
          <p:nvPr/>
        </p:nvSpPr>
        <p:spPr bwMode="auto">
          <a:xfrm rot="5400000">
            <a:off x="5149998" y="3499074"/>
            <a:ext cx="5540375" cy="647700"/>
          </a:xfrm>
          <a:prstGeom prst="rect">
            <a:avLst/>
          </a:prstGeom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Arial Black"/>
              </a:rPr>
              <a:t>Modelo</a:t>
            </a:r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Arial Black"/>
              </a:rPr>
              <a:t> de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Arial Black"/>
              </a:rPr>
              <a:t>cascada</a:t>
            </a:r>
            <a:endParaRPr lang="en-U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00FF00"/>
                  </a:gs>
                  <a:gs pos="100000">
                    <a:srgbClr val="00CCFF"/>
                  </a:gs>
                </a:gsLst>
                <a:lin ang="0" scaled="1"/>
              </a:gradFill>
              <a:effectLst>
                <a:outerShdw dist="99190" dir="7788334" algn="ctr" rotWithShape="0">
                  <a:srgbClr val="000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15393" name="AutoShape 33"/>
          <p:cNvSpPr>
            <a:spLocks noChangeArrowheads="1"/>
          </p:cNvSpPr>
          <p:nvPr/>
        </p:nvSpPr>
        <p:spPr bwMode="auto">
          <a:xfrm rot="-1499785">
            <a:off x="1358900" y="2940050"/>
            <a:ext cx="2974975" cy="32400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s-ES">
                <a:solidFill>
                  <a:srgbClr val="000000"/>
                </a:solidFill>
              </a:rPr>
              <a:t>Flujo secuencial </a:t>
            </a:r>
          </a:p>
          <a:p>
            <a:pPr algn="ctr"/>
            <a:r>
              <a:rPr lang="es-ES">
                <a:solidFill>
                  <a:srgbClr val="000000"/>
                </a:solidFill>
              </a:rPr>
              <a:t>entre las fases.</a:t>
            </a:r>
          </a:p>
          <a:p>
            <a:pPr algn="ctr">
              <a:buFontTx/>
              <a:buChar char="•"/>
            </a:pPr>
            <a:r>
              <a:rPr lang="es-ES">
                <a:solidFill>
                  <a:srgbClr val="000000"/>
                </a:solidFill>
              </a:rPr>
              <a:t>Input – output</a:t>
            </a:r>
          </a:p>
          <a:p>
            <a:pPr algn="ctr">
              <a:buFontTx/>
              <a:buChar char="•"/>
            </a:pPr>
            <a:r>
              <a:rPr lang="es-ES">
                <a:solidFill>
                  <a:srgbClr val="000000"/>
                </a:solidFill>
              </a:rPr>
              <a:t>Se debe finalizar cada </a:t>
            </a:r>
          </a:p>
          <a:p>
            <a:pPr algn="ctr"/>
            <a:r>
              <a:rPr lang="es-ES">
                <a:solidFill>
                  <a:srgbClr val="000000"/>
                </a:solidFill>
              </a:rPr>
              <a:t>etapa</a:t>
            </a:r>
          </a:p>
          <a:p>
            <a:pPr algn="ctr"/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1069848"/>
          </a:xfrm>
        </p:spPr>
        <p:txBody>
          <a:bodyPr/>
          <a:lstStyle/>
          <a:p>
            <a:r>
              <a:rPr lang="es-ES" dirty="0"/>
              <a:t>Ingeniería de requerimientos</a:t>
            </a:r>
          </a:p>
        </p:txBody>
      </p:sp>
      <p:sp>
        <p:nvSpPr>
          <p:cNvPr id="19461" name="WordArt 5"/>
          <p:cNvSpPr>
            <a:spLocks noChangeArrowheads="1" noChangeShapeType="1" noTextEdit="1"/>
          </p:cNvSpPr>
          <p:nvPr/>
        </p:nvSpPr>
        <p:spPr bwMode="auto">
          <a:xfrm rot="18805654">
            <a:off x="2005629" y="2033459"/>
            <a:ext cx="11620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¿QUE?</a:t>
            </a:r>
          </a:p>
        </p:txBody>
      </p:sp>
      <p:pic>
        <p:nvPicPr>
          <p:cNvPr id="19462" name="Picture 6" descr="j04344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44824"/>
            <a:ext cx="1625600" cy="1828800"/>
          </a:xfrm>
          <a:prstGeom prst="rect">
            <a:avLst/>
          </a:prstGeom>
          <a:noFill/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43438" y="3357563"/>
            <a:ext cx="38893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Identificar y documentar los requerimientos exactos del sistema según las necesidades de los usuarios finales.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'Cualidades del sistema.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'Funcionales, no−funcionales, del proceso y del mantenimiento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- Especificación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932040" y="2132856"/>
            <a:ext cx="12969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Función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876256" y="2636912"/>
            <a:ext cx="1441450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 dirty="0"/>
              <a:t>Estructura</a:t>
            </a:r>
          </a:p>
        </p:txBody>
      </p:sp>
      <p:sp>
        <p:nvSpPr>
          <p:cNvPr id="20488" name="WordArt 8"/>
          <p:cNvSpPr>
            <a:spLocks noChangeArrowheads="1" noChangeShapeType="1" noTextEdit="1"/>
          </p:cNvSpPr>
          <p:nvPr/>
        </p:nvSpPr>
        <p:spPr bwMode="auto">
          <a:xfrm rot="18805654">
            <a:off x="2149646" y="2537515"/>
            <a:ext cx="11620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¿CÓMO?</a:t>
            </a:r>
          </a:p>
        </p:txBody>
      </p:sp>
      <p:pic>
        <p:nvPicPr>
          <p:cNvPr id="20489" name="Picture 9" descr="j0303415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133600"/>
            <a:ext cx="2001837" cy="1455738"/>
          </a:xfrm>
          <a:prstGeom prst="rect">
            <a:avLst/>
          </a:prstGeom>
          <a:noFill/>
        </p:spPr>
      </p:pic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779838" y="3860800"/>
            <a:ext cx="453707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Dividir el sistema en partes y establecer las</a:t>
            </a:r>
          </a:p>
          <a:p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relaciones entre ellas.</a:t>
            </a:r>
          </a:p>
          <a:p>
            <a:pPr>
              <a:buFontTx/>
              <a:buChar char="•"/>
            </a:pP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y diseño detallado.</a:t>
            </a:r>
          </a:p>
          <a:p>
            <a:pPr>
              <a:buFontTx/>
              <a:buChar char="•"/>
            </a:pP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Establecer </a:t>
            </a:r>
            <a:r>
              <a:rPr lang="es-E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qué </a:t>
            </a: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hará exactamente cada parte.</a:t>
            </a:r>
          </a:p>
          <a:p>
            <a:pPr>
              <a:buFontTx/>
              <a:buChar char="•"/>
            </a:pP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esta fase se crea un modelo funcional − estructural de los requerimientos.</a:t>
            </a:r>
          </a:p>
          <a:p>
            <a:pPr>
              <a:buFontTx/>
              <a:buChar char="•"/>
            </a:pP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 diseño debe permitir implementaciones que verifiquen los requerimientos.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Verificación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708400" y="3213100"/>
            <a:ext cx="4572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Comprobar que los distintos productos del ciclo de vida del software verifican las propiedades y funciones establecidas en los requerimientos.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Testing vs. análisis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Testing funcional y estructural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Ejecución simbólica</a:t>
            </a:r>
          </a:p>
          <a:p>
            <a:pPr>
              <a:buFontTx/>
              <a:buChar char="•"/>
            </a:pPr>
            <a:r>
              <a:rPr lang="es-E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Verificación &amp; Validación</a:t>
            </a:r>
          </a:p>
        </p:txBody>
      </p:sp>
      <p:pic>
        <p:nvPicPr>
          <p:cNvPr id="21509" name="Picture 5" descr="carcir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989138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676400"/>
          </a:xfrm>
        </p:spPr>
        <p:txBody>
          <a:bodyPr/>
          <a:lstStyle/>
          <a:p>
            <a:r>
              <a:rPr lang="es-ES" sz="4000"/>
              <a:t>PARADIGMA </a:t>
            </a:r>
            <a:br>
              <a:rPr lang="es-ES" sz="4000"/>
            </a:br>
            <a:r>
              <a:rPr lang="es-ES" sz="4000"/>
              <a:t>CICLO DE VIDA DEL SOFTWARE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57463"/>
            <a:ext cx="7772400" cy="3608387"/>
          </a:xfrm>
        </p:spPr>
        <p:txBody>
          <a:bodyPr/>
          <a:lstStyle/>
          <a:p>
            <a:r>
              <a:rPr lang="es-ES"/>
              <a:t>Este fue el modelo inicial planteado para organizar el proceso de desarrollo, aunque antiguo, tiene vigencia en algunos proyectos o como parte de otros modelos, da la medida de los pasos tradicionales de cualquier modelo: análisis, diseño, codificación, prueba y mantenimiento.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PARADIGMA CICLO DE VIDA DEL SOFTWARE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42988" y="1916113"/>
            <a:ext cx="1296987" cy="10080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>
                <a:latin typeface="Segoe Print" pitchFamily="2" charset="0"/>
              </a:rPr>
              <a:t>Ingeniería </a:t>
            </a:r>
          </a:p>
          <a:p>
            <a:pPr algn="ctr"/>
            <a:r>
              <a:rPr lang="es-ES">
                <a:latin typeface="Segoe Print" pitchFamily="2" charset="0"/>
              </a:rPr>
              <a:t>de</a:t>
            </a:r>
          </a:p>
          <a:p>
            <a:pPr algn="ctr"/>
            <a:r>
              <a:rPr lang="es-ES">
                <a:latin typeface="Segoe Print" pitchFamily="2" charset="0"/>
              </a:rPr>
              <a:t> software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843213" y="2492375"/>
            <a:ext cx="1441450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Análisis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851275" y="3357563"/>
            <a:ext cx="1441450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Diseño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940425" y="3357563"/>
            <a:ext cx="1441450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Codificación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307263" y="4437063"/>
            <a:ext cx="935037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Prueba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6902450" y="5589588"/>
            <a:ext cx="1728788" cy="431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/>
              <a:t>Mantenimiento</a:t>
            </a:r>
          </a:p>
        </p:txBody>
      </p:sp>
      <p:cxnSp>
        <p:nvCxnSpPr>
          <p:cNvPr id="6157" name="AutoShape 13"/>
          <p:cNvCxnSpPr>
            <a:cxnSpLocks noChangeShapeType="1"/>
            <a:stCxn id="6149" idx="3"/>
            <a:endCxn id="6150" idx="1"/>
          </p:cNvCxnSpPr>
          <p:nvPr/>
        </p:nvCxnSpPr>
        <p:spPr bwMode="auto">
          <a:xfrm>
            <a:off x="2339975" y="2420938"/>
            <a:ext cx="503238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8" name="AutoShape 14"/>
          <p:cNvCxnSpPr>
            <a:cxnSpLocks noChangeShapeType="1"/>
            <a:stCxn id="6150" idx="3"/>
            <a:endCxn id="6151" idx="0"/>
          </p:cNvCxnSpPr>
          <p:nvPr/>
        </p:nvCxnSpPr>
        <p:spPr bwMode="auto">
          <a:xfrm>
            <a:off x="4284663" y="2708275"/>
            <a:ext cx="287337" cy="649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59" name="AutoShape 15"/>
          <p:cNvCxnSpPr>
            <a:cxnSpLocks noChangeShapeType="1"/>
            <a:stCxn id="6152" idx="3"/>
            <a:endCxn id="6153" idx="0"/>
          </p:cNvCxnSpPr>
          <p:nvPr/>
        </p:nvCxnSpPr>
        <p:spPr bwMode="auto">
          <a:xfrm>
            <a:off x="7381875" y="3573463"/>
            <a:ext cx="393700" cy="86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61" name="AutoShape 17"/>
          <p:cNvCxnSpPr>
            <a:cxnSpLocks noChangeShapeType="1"/>
            <a:stCxn id="6153" idx="2"/>
            <a:endCxn id="6154" idx="0"/>
          </p:cNvCxnSpPr>
          <p:nvPr/>
        </p:nvCxnSpPr>
        <p:spPr bwMode="auto">
          <a:xfrm flipH="1">
            <a:off x="7767638" y="4868863"/>
            <a:ext cx="7937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2" name="AutoShape 18"/>
          <p:cNvCxnSpPr>
            <a:cxnSpLocks noChangeShapeType="1"/>
            <a:stCxn id="6151" idx="3"/>
            <a:endCxn id="6152" idx="1"/>
          </p:cNvCxnSpPr>
          <p:nvPr/>
        </p:nvCxnSpPr>
        <p:spPr bwMode="auto">
          <a:xfrm>
            <a:off x="5292725" y="3573463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3" name="AutoShape 19"/>
          <p:cNvCxnSpPr>
            <a:cxnSpLocks noChangeShapeType="1"/>
            <a:stCxn id="6154" idx="2"/>
            <a:endCxn id="6149" idx="2"/>
          </p:cNvCxnSpPr>
          <p:nvPr/>
        </p:nvCxnSpPr>
        <p:spPr bwMode="auto">
          <a:xfrm rot="16200000" flipV="1">
            <a:off x="3181350" y="1435100"/>
            <a:ext cx="3097213" cy="6075363"/>
          </a:xfrm>
          <a:prstGeom prst="bentConnector3">
            <a:avLst>
              <a:gd name="adj1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64" name="AutoShape 20"/>
          <p:cNvCxnSpPr>
            <a:cxnSpLocks noChangeShapeType="1"/>
            <a:stCxn id="6153" idx="1"/>
          </p:cNvCxnSpPr>
          <p:nvPr/>
        </p:nvCxnSpPr>
        <p:spPr bwMode="auto">
          <a:xfrm rot="10800000" flipV="1">
            <a:off x="6084888" y="4652963"/>
            <a:ext cx="1222375" cy="1584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65" name="AutoShape 21"/>
          <p:cNvCxnSpPr>
            <a:cxnSpLocks noChangeShapeType="1"/>
            <a:stCxn id="6151" idx="2"/>
          </p:cNvCxnSpPr>
          <p:nvPr/>
        </p:nvCxnSpPr>
        <p:spPr bwMode="auto">
          <a:xfrm>
            <a:off x="4572000" y="3789363"/>
            <a:ext cx="0" cy="244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66" name="AutoShape 22"/>
          <p:cNvCxnSpPr>
            <a:cxnSpLocks noChangeShapeType="1"/>
            <a:stCxn id="6152" idx="1"/>
          </p:cNvCxnSpPr>
          <p:nvPr/>
        </p:nvCxnSpPr>
        <p:spPr bwMode="auto">
          <a:xfrm>
            <a:off x="5940425" y="3573463"/>
            <a:ext cx="0" cy="266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67" name="AutoShape 23"/>
          <p:cNvCxnSpPr>
            <a:cxnSpLocks noChangeShapeType="1"/>
            <a:stCxn id="6150" idx="2"/>
          </p:cNvCxnSpPr>
          <p:nvPr/>
        </p:nvCxnSpPr>
        <p:spPr bwMode="auto">
          <a:xfrm>
            <a:off x="3563938" y="2924175"/>
            <a:ext cx="0" cy="3313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Ciclo de vida clásico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3156EAB-FFB7-4454-A150-8579A8ACC638}"/>
              </a:ext>
            </a:extLst>
          </p:cNvPr>
          <p:cNvGraphicFramePr/>
          <p:nvPr/>
        </p:nvGraphicFramePr>
        <p:xfrm>
          <a:off x="0" y="1941513"/>
          <a:ext cx="9074150" cy="483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s-ES" dirty="0"/>
              <a:t>Ingeniería y análisis del sistema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5076056" y="1700808"/>
            <a:ext cx="3241675" cy="1584325"/>
          </a:xfrm>
          <a:prstGeom prst="wedgeRoundRectCallout">
            <a:avLst>
              <a:gd name="adj1" fmla="val -47060"/>
              <a:gd name="adj2" fmla="val 58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 dirty="0"/>
              <a:t>Es esencial cuando el software debe interrelacionarse con otros elementos tales como hardware, personas y bases de datos. </a:t>
            </a:r>
          </a:p>
        </p:txBody>
      </p:sp>
      <p:pic>
        <p:nvPicPr>
          <p:cNvPr id="10245" name="Picture 5" descr="j0415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24944"/>
            <a:ext cx="2105025" cy="34575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Ingeniería y análisis del sistema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132138" y="1989138"/>
            <a:ext cx="4321175" cy="44640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prstShdw prst="shdw16">
              <a:srgbClr val="808080">
                <a:alpha val="50000"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s-ES" sz="2000"/>
              <a:t>La ingeniería y análisis del </a:t>
            </a:r>
          </a:p>
          <a:p>
            <a:pPr algn="ctr"/>
            <a:r>
              <a:rPr lang="es-ES" sz="2000"/>
              <a:t>sistema abarcan</a:t>
            </a:r>
          </a:p>
          <a:p>
            <a:pPr algn="ctr"/>
            <a:r>
              <a:rPr lang="es-ES" sz="2000"/>
              <a:t> los requerimientos globales</a:t>
            </a:r>
          </a:p>
          <a:p>
            <a:pPr algn="ctr"/>
            <a:r>
              <a:rPr lang="es-ES" sz="2000"/>
              <a:t> a un nivel de sistema con una </a:t>
            </a:r>
          </a:p>
          <a:p>
            <a:pPr algn="ctr"/>
            <a:r>
              <a:rPr lang="es-ES" sz="2000"/>
              <a:t>pequeña cantidad de </a:t>
            </a:r>
          </a:p>
          <a:p>
            <a:pPr algn="ctr"/>
            <a:r>
              <a:rPr lang="es-ES" sz="2000"/>
              <a:t>análisis y diseño a nivel superior.</a:t>
            </a:r>
          </a:p>
          <a:p>
            <a:pPr algn="ctr"/>
            <a:r>
              <a:rPr lang="es-ES" sz="2000"/>
              <a:t> Además de un análisis costo beneficio </a:t>
            </a:r>
          </a:p>
          <a:p>
            <a:pPr algn="ctr"/>
            <a:r>
              <a:rPr lang="es-ES" sz="2000"/>
              <a:t>del sistema </a:t>
            </a:r>
          </a:p>
          <a:p>
            <a:pPr algn="ctr"/>
            <a:r>
              <a:rPr lang="es-ES" sz="2000"/>
              <a:t>es decir si toda la inversión que </a:t>
            </a:r>
          </a:p>
          <a:p>
            <a:pPr algn="ctr"/>
            <a:r>
              <a:rPr lang="es-ES" sz="2000"/>
              <a:t>se hará para el sistema conviene </a:t>
            </a:r>
          </a:p>
          <a:p>
            <a:pPr algn="ctr"/>
            <a:r>
              <a:rPr lang="es-ES" sz="2000"/>
              <a:t>a los beneficios que traerá el mismo.</a:t>
            </a:r>
          </a:p>
        </p:txBody>
      </p:sp>
      <p:pic>
        <p:nvPicPr>
          <p:cNvPr id="11270" name="Picture 6" descr="j04343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349500"/>
            <a:ext cx="1152525" cy="709613"/>
          </a:xfrm>
          <a:prstGeom prst="rect">
            <a:avLst/>
          </a:prstGeom>
          <a:noFill/>
        </p:spPr>
      </p:pic>
      <p:pic>
        <p:nvPicPr>
          <p:cNvPr id="11271" name="Picture 7" descr="j04343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4292600"/>
            <a:ext cx="1152525" cy="709613"/>
          </a:xfrm>
          <a:prstGeom prst="rect">
            <a:avLst/>
          </a:prstGeom>
          <a:noFill/>
        </p:spPr>
      </p:pic>
      <p:pic>
        <p:nvPicPr>
          <p:cNvPr id="11272" name="Picture 8" descr="j04343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3284538"/>
            <a:ext cx="1152525" cy="709612"/>
          </a:xfrm>
          <a:prstGeom prst="rect">
            <a:avLst/>
          </a:prstGeom>
          <a:noFill/>
        </p:spPr>
      </p:pic>
      <p:pic>
        <p:nvPicPr>
          <p:cNvPr id="11273" name="Picture 9" descr="j04413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133600"/>
            <a:ext cx="1325563" cy="132556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 descr="j04383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429000"/>
            <a:ext cx="4248150" cy="3200400"/>
          </a:xfrm>
          <a:prstGeom prst="rect">
            <a:avLst/>
          </a:prstGeom>
          <a:noFill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Análisis de los requerimientos del sistema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004048" y="1412776"/>
            <a:ext cx="3743325" cy="1944687"/>
          </a:xfrm>
          <a:prstGeom prst="cloudCallout">
            <a:avLst>
              <a:gd name="adj1" fmla="val -62977"/>
              <a:gd name="adj2" fmla="val 110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s-ES"/>
              <a:t>En esta etapa los requerimientos del sistema se documentan y se analizan con el cliente. 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00563" y="2205038"/>
            <a:ext cx="3960812" cy="216058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s-E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estructura de datos </a:t>
            </a:r>
          </a:p>
          <a:p>
            <a:pPr>
              <a:buFontTx/>
              <a:buChar char="•"/>
            </a:pPr>
            <a:r>
              <a:rPr lang="es-E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arquitectura de software </a:t>
            </a:r>
          </a:p>
          <a:p>
            <a:pPr>
              <a:buFontTx/>
              <a:buChar char="•"/>
            </a:pPr>
            <a:r>
              <a:rPr lang="es-E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empus Sans ITC" pitchFamily="82" charset="0"/>
              </a:rPr>
              <a:t>detalle procedimental</a:t>
            </a:r>
            <a:r>
              <a:rPr lang="es-ES"/>
              <a:t> </a:t>
            </a:r>
          </a:p>
        </p:txBody>
      </p:sp>
      <p:pic>
        <p:nvPicPr>
          <p:cNvPr id="14341" name="Picture 5" descr="j02321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688" y="4437063"/>
            <a:ext cx="1689100" cy="1860550"/>
          </a:xfrm>
          <a:prstGeom prst="rect">
            <a:avLst/>
          </a:prstGeom>
          <a:noFill/>
          <a:effectLst>
            <a:prstShdw prst="shdw13" dist="53882" dir="13500000">
              <a:srgbClr val="808080">
                <a:alpha val="50000"/>
              </a:srgbClr>
            </a:prst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Codificación 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2339975" y="2205038"/>
            <a:ext cx="4895850" cy="3095625"/>
          </a:xfrm>
          <a:prstGeom prst="homePlate">
            <a:avLst>
              <a:gd name="adj" fmla="val 39538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El diseño debe traducirse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en una forma legible.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El paso de la codificación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ejecuta la tarea de establecer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la etapa de diseño legible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para la maquina,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si el diseño se ejecuta de una manera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detallada la codificación </a:t>
            </a:r>
          </a:p>
          <a:p>
            <a:pPr algn="ctr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puede realizarse mecánicamente. 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510</Words>
  <Application>Microsoft Office PowerPoint</Application>
  <PresentationFormat>Presentación en pantalla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Monotype Sorts</vt:lpstr>
      <vt:lpstr>Segoe Print</vt:lpstr>
      <vt:lpstr>Tempus Sans ITC</vt:lpstr>
      <vt:lpstr>Tema de Office</vt:lpstr>
      <vt:lpstr>Modelo de ciclo de vida clásico o en cascada</vt:lpstr>
      <vt:lpstr>PARADIGMA  CICLO DE VIDA DEL SOFTWARE </vt:lpstr>
      <vt:lpstr>PARADIGMA CICLO DE VIDA DEL SOFTWARE</vt:lpstr>
      <vt:lpstr>Ciclo de vida clásico</vt:lpstr>
      <vt:lpstr>Ingeniería y análisis del sistema</vt:lpstr>
      <vt:lpstr>Ingeniería y análisis del sistema</vt:lpstr>
      <vt:lpstr>Análisis de los requerimientos del sistema</vt:lpstr>
      <vt:lpstr>Diseño</vt:lpstr>
      <vt:lpstr>Codificación </vt:lpstr>
      <vt:lpstr>Prueba</vt:lpstr>
      <vt:lpstr>Mantenimiento</vt:lpstr>
      <vt:lpstr>Presentación de PowerPoint</vt:lpstr>
      <vt:lpstr>Ingeniería de requerimientos</vt:lpstr>
      <vt:lpstr>Diseño - Especificación</vt:lpstr>
      <vt:lpstr>Verificación</vt:lpstr>
    </vt:vector>
  </TitlesOfParts>
  <Company>ITESCAM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5.1.2. Modelo de ciclo de vida clásico o en cascada.</dc:title>
  <dc:creator>Esperancita</dc:creator>
  <cp:lastModifiedBy>8982 - ALLAN ALBERTO MORATAYA GOMEZ</cp:lastModifiedBy>
  <cp:revision>17</cp:revision>
  <cp:lastPrinted>1601-01-01T00:00:00Z</cp:lastPrinted>
  <dcterms:created xsi:type="dcterms:W3CDTF">2009-11-13T03:37:01Z</dcterms:created>
  <dcterms:modified xsi:type="dcterms:W3CDTF">2021-07-28T01:08:25Z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TC010689963082</vt:lpwstr>
  </property>
</Properties>
</file>