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81" r:id="rId4"/>
    <p:sldId id="257" r:id="rId5"/>
    <p:sldId id="258" r:id="rId6"/>
    <p:sldId id="259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65" r:id="rId15"/>
    <p:sldId id="274" r:id="rId16"/>
    <p:sldId id="275" r:id="rId17"/>
    <p:sldId id="276" r:id="rId18"/>
    <p:sldId id="279" r:id="rId19"/>
    <p:sldId id="280" r:id="rId20"/>
  </p:sldIdLst>
  <p:sldSz cx="9144000" cy="6858000" type="screen4x3"/>
  <p:notesSz cx="8540750" cy="12287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sz="3900" kern="1200">
        <a:solidFill>
          <a:srgbClr val="475A8D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ill Sans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7004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837113" y="0"/>
            <a:ext cx="37020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8AFE2610-4B60-4054-8012-81215F0A2E89}" type="datetimeFigureOut">
              <a:rPr lang="es-ES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671300"/>
            <a:ext cx="37004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37113" y="11671300"/>
            <a:ext cx="37020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320AFA3D-A8D4-4669-BFB8-B6826130DB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00463" cy="614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837113" y="0"/>
            <a:ext cx="3702050" cy="614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A2701E-A7F4-43BF-9072-35CA2BEFB499}" type="datetimeFigureOut">
              <a:rPr lang="es-GT"/>
              <a:pPr>
                <a:defRPr/>
              </a:pPr>
              <a:t>6/08/2021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922338"/>
            <a:ext cx="6140450" cy="4606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GT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854075" y="5837238"/>
            <a:ext cx="6832600" cy="55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GT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1671300"/>
            <a:ext cx="3700463" cy="614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837113" y="11671300"/>
            <a:ext cx="3702050" cy="614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411C07-97B6-4DEA-9CE7-44F4F6AECED4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2879FB-1ACC-4842-AE27-F6F0B0C5B2FE}" type="slidenum">
              <a:rPr lang="es-GT"/>
              <a:pPr>
                <a:defRPr/>
              </a:pPr>
              <a:t>8</a:t>
            </a:fld>
            <a:endParaRPr lang="es-G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6406B58-480D-4883-BE03-8629A45F53BF}" type="datetimeFigureOut">
              <a:rPr lang="es-ES" smtClean="0"/>
              <a:pPr>
                <a:defRPr/>
              </a:pPr>
              <a:t>06/08/2021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55C2C0-C785-4173-8FDC-823E8E38BBD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E</a:t>
            </a:r>
            <a:r>
              <a:rPr lang="es-ES" b="1" dirty="0" err="1">
                <a:solidFill>
                  <a:srgbClr val="FF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X</a:t>
            </a:r>
            <a:r>
              <a:rPr lang="es-ES" b="1" dirty="0" err="1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treme</a:t>
            </a:r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 </a:t>
            </a:r>
            <a:r>
              <a:rPr lang="es-ES" b="1" dirty="0" err="1">
                <a:solidFill>
                  <a:srgbClr val="FF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P</a:t>
            </a:r>
            <a:r>
              <a:rPr lang="es-ES" b="1" dirty="0" err="1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0080"/>
                </a:highlight>
                <a:latin typeface="Arial" pitchFamily="34" charset="0"/>
              </a:rPr>
              <a:t>rogramming</a:t>
            </a:r>
            <a:br>
              <a:rPr lang="es-E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99938"/>
            <a:ext cx="6779096" cy="1752600"/>
          </a:xfrm>
        </p:spPr>
        <p:txBody>
          <a:bodyPr>
            <a:normAutofit fontScale="77500" lnSpcReduction="20000"/>
          </a:bodyPr>
          <a:lstStyle/>
          <a:p>
            <a:pPr marL="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Universidad de San Carlos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Ingeniería en Sistemas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Análisis de Sistemas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s-ES" sz="5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077200" cy="1189037"/>
          </a:xfrm>
        </p:spPr>
        <p:txBody>
          <a:bodyPr lIns="91440" rIns="91440" bIns="457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Captura de Requisitos en XP</a:t>
            </a:r>
            <a:br>
              <a:rPr lang="es-ES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r>
              <a:rPr lang="es-ES" sz="28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Una ficha de </a:t>
            </a:r>
            <a:r>
              <a:rPr lang="es-ES" sz="2800" dirty="0" err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User-Story</a:t>
            </a:r>
            <a:endParaRPr lang="es-ES" sz="2800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4339" name="Picture 1029" descr="AStory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97000"/>
            <a:ext cx="81438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 lIns="91440" rIns="91440" bIns="457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Planificación en XP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196975"/>
            <a:ext cx="7777162" cy="5257800"/>
          </a:xfrm>
        </p:spPr>
        <p:txBody>
          <a:bodyPr/>
          <a:lstStyle/>
          <a:p>
            <a:pPr eaLnBrk="1" hangingPunct="1"/>
            <a:r>
              <a:rPr lang="es-ES"/>
              <a:t>Planificación por entregas (</a:t>
            </a:r>
            <a:r>
              <a:rPr lang="es-ES" i="1"/>
              <a:t>releases</a:t>
            </a:r>
            <a:r>
              <a:rPr lang="es-ES"/>
              <a:t>)</a:t>
            </a:r>
          </a:p>
          <a:p>
            <a:pPr eaLnBrk="1" hangingPunct="1"/>
            <a:r>
              <a:rPr lang="es-ES"/>
              <a:t>Se priorizan aquellas user-stories que el cliente selecciona porque son más importantes para el negocio</a:t>
            </a:r>
          </a:p>
          <a:p>
            <a:pPr eaLnBrk="1" hangingPunct="1"/>
            <a:r>
              <a:rPr lang="es-ES"/>
              <a:t>Entregas:</a:t>
            </a:r>
          </a:p>
          <a:p>
            <a:pPr lvl="1" eaLnBrk="1" hangingPunct="1"/>
            <a:r>
              <a:rPr lang="es-ES" sz="2600"/>
              <a:t>Son lo más pequeñas posibles</a:t>
            </a:r>
          </a:p>
          <a:p>
            <a:pPr lvl="1" eaLnBrk="1" hangingPunct="1"/>
            <a:r>
              <a:rPr lang="es-ES" sz="2600"/>
              <a:t>Se dividen en iteraciones (iteración = 2 o 3 semanas)</a:t>
            </a:r>
          </a:p>
          <a:p>
            <a:pPr lvl="1" eaLnBrk="1" hangingPunct="1"/>
            <a:r>
              <a:rPr lang="es-ES" sz="2600"/>
              <a:t>Están compuestas por historias</a:t>
            </a:r>
          </a:p>
          <a:p>
            <a:pPr eaLnBrk="1" hangingPunct="1"/>
            <a:r>
              <a:rPr lang="es-ES"/>
              <a:t>A cada programador se le asigna una tarea de la user-story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>
                <a:solidFill>
                  <a:schemeClr val="tx2">
                    <a:satMod val="130000"/>
                  </a:schemeClr>
                </a:solidFill>
                <a:latin typeface="Arial" charset="0"/>
              </a:rPr>
              <a:t>Programación en XP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924800" cy="5029200"/>
          </a:xfrm>
        </p:spPr>
        <p:txBody>
          <a:bodyPr/>
          <a:lstStyle/>
          <a:p>
            <a:pPr eaLnBrk="1" hangingPunct="1"/>
            <a:r>
              <a:rPr lang="es-ES" sz="2800"/>
              <a:t>La programación de tareas se realiza por parejas</a:t>
            </a:r>
          </a:p>
          <a:p>
            <a:pPr eaLnBrk="1" hangingPunct="1">
              <a:lnSpc>
                <a:spcPct val="30000"/>
              </a:lnSpc>
            </a:pPr>
            <a:endParaRPr lang="es-ES" sz="2800"/>
          </a:p>
          <a:p>
            <a:pPr eaLnBrk="1" hangingPunct="1"/>
            <a:r>
              <a:rPr lang="es-ES" sz="2800"/>
              <a:t>La pareja diseña, prueba, implementa e integra el código de la tarea</a:t>
            </a:r>
          </a:p>
          <a:p>
            <a:pPr eaLnBrk="1" hangingPunct="1">
              <a:lnSpc>
                <a:spcPct val="30000"/>
              </a:lnSpc>
            </a:pPr>
            <a:endParaRPr lang="es-ES" sz="2800"/>
          </a:p>
          <a:p>
            <a:pPr eaLnBrk="1" hangingPunct="1"/>
            <a:r>
              <a:rPr lang="es-ES" sz="2800"/>
              <a:t>Código dirigido por las pruebas</a:t>
            </a:r>
          </a:p>
          <a:p>
            <a:pPr eaLnBrk="1" hangingPunct="1">
              <a:lnSpc>
                <a:spcPct val="40000"/>
              </a:lnSpc>
            </a:pPr>
            <a:endParaRPr lang="es-ES" sz="2800"/>
          </a:p>
          <a:p>
            <a:pPr eaLnBrk="1" hangingPunct="1"/>
            <a:r>
              <a:rPr lang="es-ES" sz="2800"/>
              <a:t>Código modular, intentando refactorizar siempre que se pueda</a:t>
            </a:r>
          </a:p>
          <a:p>
            <a:pPr eaLnBrk="1" hangingPunct="1">
              <a:buFontTx/>
              <a:buNone/>
            </a:pPr>
            <a:endParaRPr lang="es-E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461541"/>
            <a:ext cx="8077200" cy="13112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2">
                    <a:satMod val="130000"/>
                  </a:schemeClr>
                </a:solidFill>
                <a:latin typeface="Arial" charset="0"/>
              </a:rPr>
              <a:t>Programación en XP </a:t>
            </a:r>
            <a:br>
              <a:rPr lang="es-ES" dirty="0">
                <a:solidFill>
                  <a:schemeClr val="tx2">
                    <a:satMod val="130000"/>
                  </a:schemeClr>
                </a:solidFill>
                <a:latin typeface="Arial" charset="0"/>
              </a:rPr>
            </a:br>
            <a:r>
              <a:rPr lang="es-ES" sz="3600" dirty="0">
                <a:solidFill>
                  <a:schemeClr val="tx2">
                    <a:satMod val="130000"/>
                  </a:schemeClr>
                </a:solidFill>
                <a:latin typeface="Arial" charset="0"/>
              </a:rPr>
              <a:t>Una ficha de Tarea</a:t>
            </a:r>
          </a:p>
        </p:txBody>
      </p:sp>
      <p:pic>
        <p:nvPicPr>
          <p:cNvPr id="17411" name="Picture 1028" descr="Task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585913"/>
            <a:ext cx="8215313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428750" y="785813"/>
            <a:ext cx="6072188" cy="500062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" sz="1800" b="1" dirty="0">
                <a:solidFill>
                  <a:schemeClr val="tx1"/>
                </a:solidFill>
                <a:effectLst/>
                <a:latin typeface="+mn-lt"/>
              </a:rPr>
              <a:t>Tarjetas CRC</a:t>
            </a: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 (</a:t>
            </a:r>
            <a:r>
              <a:rPr lang="es-CO" sz="1800" dirty="0">
                <a:solidFill>
                  <a:schemeClr val="tx1"/>
                </a:solidFill>
                <a:effectLst/>
                <a:latin typeface="+mn-lt"/>
              </a:rPr>
              <a:t>Clase - Responsabilidad – Colaborador). </a:t>
            </a:r>
            <a:endParaRPr lang="es-ES" sz="180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3214688"/>
            <a:ext cx="5049838" cy="32146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8436" name="1 Título"/>
          <p:cNvSpPr txBox="1">
            <a:spLocks/>
          </p:cNvSpPr>
          <p:nvPr/>
        </p:nvSpPr>
        <p:spPr bwMode="auto">
          <a:xfrm>
            <a:off x="1428750" y="1500188"/>
            <a:ext cx="72151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s-CO" sz="1800" dirty="0">
                <a:solidFill>
                  <a:schemeClr val="tx1"/>
                </a:solidFill>
                <a:effectLst/>
                <a:latin typeface="+mn-lt"/>
              </a:rPr>
              <a:t>Una clase es cualquier persona, cosa, evento, concepto, pantalla o reporte. Las responsabilidades de una clase son las cosas que conoce y las que realiza, sus atributos y métodos. Los colaboradores de una clase son las demás clases con las que trabaja en conjunto para llevar a cabo sus responsabilidades. </a:t>
            </a:r>
            <a:endParaRPr lang="es-ES" sz="18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>
                <a:solidFill>
                  <a:schemeClr val="tx2">
                    <a:satMod val="130000"/>
                  </a:schemeClr>
                </a:solidFill>
                <a:latin typeface="Arial" charset="0"/>
              </a:rPr>
              <a:t>Modelo de un Proyecto XP</a:t>
            </a:r>
          </a:p>
        </p:txBody>
      </p:sp>
      <p:pic>
        <p:nvPicPr>
          <p:cNvPr id="19459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98625"/>
            <a:ext cx="89154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727075"/>
            <a:ext cx="7772400" cy="7016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>
                <a:solidFill>
                  <a:schemeClr val="tx2">
                    <a:satMod val="130000"/>
                  </a:schemeClr>
                </a:solidFill>
                <a:latin typeface="Arial" charset="0"/>
              </a:rPr>
              <a:t>Espacio de trabajo XP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74813"/>
            <a:ext cx="8280400" cy="4968875"/>
          </a:xfrm>
        </p:spPr>
        <p:txBody>
          <a:bodyPr/>
          <a:lstStyle/>
          <a:p>
            <a:pPr eaLnBrk="1" hangingPunct="1"/>
            <a:r>
              <a:rPr lang="es-ES" sz="2400"/>
              <a:t>Espacio abierto</a:t>
            </a:r>
            <a:endParaRPr lang="en-US" sz="2400"/>
          </a:p>
          <a:p>
            <a:pPr eaLnBrk="1" hangingPunct="1"/>
            <a:r>
              <a:rPr lang="es-ES" sz="2400"/>
              <a:t>Mesas centrales</a:t>
            </a:r>
            <a:endParaRPr lang="en-US" sz="2400"/>
          </a:p>
          <a:p>
            <a:pPr eaLnBrk="1" hangingPunct="1"/>
            <a:r>
              <a:rPr lang="es-ES" sz="2400"/>
              <a:t>Cubículos en el espacio exterior</a:t>
            </a:r>
            <a:endParaRPr lang="es-ES_tradnl" sz="2400"/>
          </a:p>
        </p:txBody>
      </p:sp>
      <p:pic>
        <p:nvPicPr>
          <p:cNvPr id="20484" name="Picture 1028" descr="opensp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141663"/>
            <a:ext cx="41052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1029"/>
          <p:cNvSpPr txBox="1">
            <a:spLocks noChangeArrowheads="1"/>
          </p:cNvSpPr>
          <p:nvPr/>
        </p:nvSpPr>
        <p:spPr bwMode="auto">
          <a:xfrm>
            <a:off x="5029200" y="3770313"/>
            <a:ext cx="2606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s-ES" sz="2400"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Espacio de trabajo del proyecto C3</a:t>
            </a:r>
            <a:r>
              <a:rPr kumimoji="1" lang="en-US" sz="2400"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1" lang="es-ES" sz="2400"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de </a:t>
            </a:r>
            <a:r>
              <a:rPr kumimoji="1" lang="en-US" sz="2400"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DaimlerChrysler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4000">
                <a:solidFill>
                  <a:schemeClr val="tx2">
                    <a:satMod val="130000"/>
                  </a:schemeClr>
                </a:solidFill>
              </a:rPr>
              <a:t>Ventajas y desventajas de Extreme Programming</a:t>
            </a:r>
            <a:endParaRPr lang="es-ES" sz="40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/>
              <a:t>Ventajas: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/>
              <a:t>Programación organizada.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/>
              <a:t>Menor taza de errores.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/>
              <a:t>Satisfacción del programador.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/>
              <a:t>Desventajas: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/>
              <a:t>Es recomendable emplearlo solo en proyectos a corto plazo.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/>
              <a:t>Altas comisiones en caso de fallar.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MX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43000" y="639763"/>
            <a:ext cx="4464050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54000" tIns="46800" rIns="54000" bIns="46800" anchor="ctr"/>
          <a:lstStyle/>
          <a:p>
            <a:pPr>
              <a:spcBef>
                <a:spcPts val="1000"/>
              </a:spcBef>
              <a:buClr>
                <a:srgbClr val="33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70C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Prácticas de 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1284288"/>
            <a:ext cx="3384550" cy="287337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985B"/>
            </a:outerShdw>
          </a:effectLst>
        </p:spPr>
        <p:txBody>
          <a:bodyPr lIns="90000" tIns="46800" rIns="90000" bIns="46800"/>
          <a:lstStyle/>
          <a:p>
            <a:pPr fontAlgn="auto">
              <a:spcBef>
                <a:spcPts val="750"/>
              </a:spcBef>
              <a:spcAft>
                <a:spcPts val="0"/>
              </a:spcAft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PRÁCTICAS DE CODIFICACIÓN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214438" y="1706563"/>
            <a:ext cx="7705725" cy="1150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1.- </a:t>
            </a:r>
            <a:r>
              <a:rPr lang="es-BO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Simplicidad</a:t>
            </a: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 de código y de diseño para producir software fácil de modificar.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2.- Reingeniería continua para lograr que el código tenga un diseño óptimo.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3.- Desarrollar estándares de codificación, para comunicar ideas con claridad a través del código.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4.- Desarrollar un vocabulario común, para comunicar las ideas sobre el código con claridad.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22375" y="3738563"/>
            <a:ext cx="3384550" cy="287337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985B"/>
            </a:outerShdw>
          </a:effectLst>
        </p:spPr>
        <p:txBody>
          <a:bodyPr lIns="90000" tIns="46800" rIns="90000" bIns="46800"/>
          <a:lstStyle/>
          <a:p>
            <a:pPr fontAlgn="auto">
              <a:spcBef>
                <a:spcPts val="750"/>
              </a:spcBef>
              <a:spcAft>
                <a:spcPts val="0"/>
              </a:spcAft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PRÁCTICAS DE DESARROLLO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1214438" y="4171950"/>
            <a:ext cx="7705725" cy="115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1.- Adoptar un método de desarrollo basado en las pruebas para asegurar que el código se comporta según lo esperado.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2.- Programación por parejas, para incrementar el conocimiento, la experiencia y las ideas.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3.- Asumir la propiedad colectiva del código, para que todo el equipo sea responsable de él.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4.- Integración continua, para reducir el impacto de la incorporación de nuevas funcionalidades.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58888" y="712788"/>
            <a:ext cx="3384550" cy="287337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985B"/>
            </a:outerShdw>
          </a:effectLst>
        </p:spPr>
        <p:txBody>
          <a:bodyPr lIns="90000" tIns="46800" rIns="90000" bIns="46800"/>
          <a:lstStyle/>
          <a:p>
            <a:pPr fontAlgn="auto">
              <a:spcBef>
                <a:spcPts val="750"/>
              </a:spcBef>
              <a:spcAft>
                <a:spcPts val="0"/>
              </a:spcAft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PRÁCTICAS DE NEGOCIO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1187450" y="1131888"/>
            <a:ext cx="7705725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1.- Integración de un representante del cliente en el equipo, para encauzar las cuestiones de negocio del sistema de forma directa, sin retrasos o pérdidas por intermediación.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2.- Adoptar el juego de la planificación para centrar en la agenda el trabajo más importante.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3.- Entregas regulares y frecuentes para satisfacer la inversión del cliente.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4.- Ritmo de trabajo sostenible, para terminar la jornada cansado pero no agotado.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3068638"/>
            <a:ext cx="77152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Historia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Nació en 1996.</a:t>
            </a:r>
          </a:p>
          <a:p>
            <a:r>
              <a:rPr lang="es-MX"/>
              <a:t>Ken Beck fundador de la metodología de XP.</a:t>
            </a:r>
          </a:p>
          <a:p>
            <a:r>
              <a:rPr lang="es-MX"/>
              <a:t>Proyecto C3 de DaimlerChrysler.</a:t>
            </a:r>
          </a:p>
          <a:p>
            <a:r>
              <a:rPr lang="es-MX"/>
              <a:t>Identificó que era lo simple y lo difícil al momento de programar.</a:t>
            </a:r>
            <a:endParaRPr lang="es-ES"/>
          </a:p>
          <a:p>
            <a:endParaRPr lang="es-G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38213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br>
              <a:rPr lang="es-ES" sz="54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</a:br>
            <a:br>
              <a:rPr lang="es-ES" sz="54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</a:br>
            <a:r>
              <a:rPr lang="es-ES" sz="4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¿Qué es Extreme </a:t>
            </a:r>
            <a:r>
              <a:rPr lang="es-ES" sz="4800" dirty="0" err="1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GT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988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5400" dirty="0"/>
              <a:t>¿</a:t>
            </a:r>
            <a:r>
              <a:rPr lang="en-US" sz="3200" dirty="0"/>
              <a:t>En 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consiste</a:t>
            </a:r>
            <a:r>
              <a:rPr lang="en-US" sz="3200" dirty="0"/>
              <a:t> XP?</a:t>
            </a:r>
          </a:p>
          <a:p>
            <a:pPr marL="26988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3200" dirty="0"/>
          </a:p>
          <a:p>
            <a:pPr marL="26988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/>
              <a:t>La </a:t>
            </a:r>
            <a:r>
              <a:rPr lang="en-US" sz="3200" dirty="0" err="1"/>
              <a:t>Programación</a:t>
            </a:r>
            <a:r>
              <a:rPr lang="en-US" sz="3200" dirty="0"/>
              <a:t> </a:t>
            </a:r>
            <a:r>
              <a:rPr lang="en-US" sz="3200" dirty="0" err="1"/>
              <a:t>Extrema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             </a:t>
            </a:r>
            <a:r>
              <a:rPr lang="en-US" sz="3200" dirty="0" err="1"/>
              <a:t>metodología</a:t>
            </a:r>
            <a:r>
              <a:rPr lang="en-US" sz="3200" dirty="0"/>
              <a:t> </a:t>
            </a:r>
            <a:r>
              <a:rPr lang="en-US" sz="3200" dirty="0" err="1"/>
              <a:t>ligera</a:t>
            </a:r>
            <a:r>
              <a:rPr lang="en-US" sz="3200" dirty="0"/>
              <a:t> de </a:t>
            </a:r>
            <a:r>
              <a:rPr lang="en-US" sz="3200" dirty="0" err="1"/>
              <a:t>desarrollo</a:t>
            </a:r>
            <a:r>
              <a:rPr lang="en-US" sz="3200" dirty="0"/>
              <a:t> de software </a:t>
            </a:r>
            <a:r>
              <a:rPr lang="en-US" sz="3200" dirty="0" err="1"/>
              <a:t>que</a:t>
            </a:r>
            <a:r>
              <a:rPr lang="en-US" sz="3200" dirty="0"/>
              <a:t> se </a:t>
            </a:r>
            <a:r>
              <a:rPr lang="en-US" sz="3200" dirty="0" err="1"/>
              <a:t>basa</a:t>
            </a:r>
            <a:r>
              <a:rPr lang="en-US" sz="3200" dirty="0"/>
              <a:t> en:</a:t>
            </a:r>
          </a:p>
          <a:p>
            <a:pPr marL="393701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000" dirty="0"/>
              <a:t>la </a:t>
            </a:r>
            <a:r>
              <a:rPr lang="en-US" sz="3000" dirty="0" err="1"/>
              <a:t>simplicidad</a:t>
            </a:r>
            <a:r>
              <a:rPr lang="en-US" sz="3000" dirty="0"/>
              <a:t>, </a:t>
            </a:r>
          </a:p>
          <a:p>
            <a:pPr marL="393701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000" dirty="0"/>
              <a:t>la </a:t>
            </a:r>
            <a:r>
              <a:rPr lang="en-US" sz="3000" dirty="0" err="1"/>
              <a:t>comunicación</a:t>
            </a:r>
            <a:r>
              <a:rPr lang="en-US" sz="3000" dirty="0"/>
              <a:t> </a:t>
            </a:r>
          </a:p>
          <a:p>
            <a:pPr marL="393701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000" dirty="0"/>
              <a:t>la </a:t>
            </a:r>
            <a:r>
              <a:rPr lang="en-US" sz="3000" dirty="0" err="1"/>
              <a:t>retroalimentación</a:t>
            </a:r>
            <a:r>
              <a:rPr lang="en-US" sz="3000" dirty="0"/>
              <a:t> </a:t>
            </a:r>
          </a:p>
          <a:p>
            <a:pPr marL="393701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000" dirty="0" err="1"/>
              <a:t>reutilización</a:t>
            </a:r>
            <a:r>
              <a:rPr lang="en-US" sz="3000" dirty="0"/>
              <a:t> del </a:t>
            </a:r>
            <a:r>
              <a:rPr lang="en-US" sz="3000" dirty="0" err="1"/>
              <a:t>código</a:t>
            </a:r>
            <a:r>
              <a:rPr lang="en-US" sz="3000" dirty="0"/>
              <a:t> </a:t>
            </a:r>
            <a:r>
              <a:rPr lang="en-US" sz="3000" dirty="0" err="1"/>
              <a:t>desarrollado</a:t>
            </a:r>
            <a:endParaRPr lang="es-ES" sz="3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>
                <a:solidFill>
                  <a:srgbClr val="306BA3"/>
                </a:solidFill>
              </a:rPr>
              <a:t>Objetivos perseguidos</a:t>
            </a:r>
            <a:br>
              <a:rPr lang="en-US" sz="4400" dirty="0">
                <a:solidFill>
                  <a:srgbClr val="306BA3"/>
                </a:solidFill>
              </a:rPr>
            </a:b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/>
              <a:t>Obtención del producto, software funcionando, y con la satisfacción del cliente.</a:t>
            </a:r>
            <a:br>
              <a:rPr lang="es-ES"/>
            </a:br>
            <a:endParaRPr lang="es-ES"/>
          </a:p>
          <a:p>
            <a:pPr eaLnBrk="1" hangingPunct="1">
              <a:lnSpc>
                <a:spcPct val="90000"/>
              </a:lnSpc>
            </a:pPr>
            <a:r>
              <a:rPr lang="es-ES"/>
              <a:t>Minimización del riesgo actuando sobre:</a:t>
            </a:r>
          </a:p>
          <a:p>
            <a:pPr lvl="1" eaLnBrk="1" hangingPunct="1">
              <a:lnSpc>
                <a:spcPct val="90000"/>
              </a:lnSpc>
            </a:pPr>
            <a:r>
              <a:rPr lang="es-ES"/>
              <a:t>Variables del proyecto :</a:t>
            </a:r>
          </a:p>
          <a:p>
            <a:pPr lvl="2" eaLnBrk="1" hangingPunct="1">
              <a:lnSpc>
                <a:spcPct val="90000"/>
              </a:lnSpc>
            </a:pPr>
            <a:r>
              <a:rPr lang="es-ES"/>
              <a:t>Coste</a:t>
            </a:r>
          </a:p>
          <a:p>
            <a:pPr lvl="2" eaLnBrk="1" hangingPunct="1">
              <a:lnSpc>
                <a:spcPct val="90000"/>
              </a:lnSpc>
            </a:pPr>
            <a:r>
              <a:rPr lang="es-ES"/>
              <a:t>Tiempo</a:t>
            </a:r>
          </a:p>
          <a:p>
            <a:pPr lvl="2" eaLnBrk="1" hangingPunct="1">
              <a:lnSpc>
                <a:spcPct val="90000"/>
              </a:lnSpc>
            </a:pPr>
            <a:r>
              <a:rPr lang="es-ES"/>
              <a:t>Calidad</a:t>
            </a:r>
          </a:p>
          <a:p>
            <a:pPr lvl="2" eaLnBrk="1" hangingPunct="1">
              <a:lnSpc>
                <a:spcPct val="90000"/>
              </a:lnSpc>
            </a:pPr>
            <a:r>
              <a:rPr lang="es-ES"/>
              <a:t>Alcance</a:t>
            </a:r>
          </a:p>
          <a:p>
            <a:pPr eaLnBrk="1" hangingPunct="1">
              <a:lnSpc>
                <a:spcPct val="90000"/>
              </a:lnSpc>
            </a:pP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9776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rgbClr val="306BA3"/>
                </a:solidFill>
              </a:rPr>
              <a:t>Valores que inspiran XP</a:t>
            </a:r>
            <a:endParaRPr lang="es-E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827584" y="1214437"/>
            <a:ext cx="7499350" cy="5643563"/>
          </a:xfrm>
        </p:spPr>
        <p:txBody>
          <a:bodyPr/>
          <a:lstStyle/>
          <a:p>
            <a:pPr eaLnBrk="1" hangingPunct="1"/>
            <a:endParaRPr lang="es-ES" dirty="0"/>
          </a:p>
          <a:p>
            <a:pPr eaLnBrk="1" hangingPunct="1">
              <a:buFont typeface="Wingdings 2" pitchFamily="18" charset="2"/>
              <a:buNone/>
            </a:pPr>
            <a:endParaRPr lang="es-ES" dirty="0"/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2800350" y="1265238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FEEDBACK</a:t>
            </a:r>
          </a:p>
        </p:txBody>
      </p:sp>
      <p:sp>
        <p:nvSpPr>
          <p:cNvPr id="9221" name="AutoShape 7"/>
          <p:cNvSpPr>
            <a:spLocks noChangeArrowheads="1"/>
          </p:cNvSpPr>
          <p:nvPr/>
        </p:nvSpPr>
        <p:spPr bwMode="auto">
          <a:xfrm>
            <a:off x="4600575" y="1265238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CORAJE</a:t>
            </a:r>
          </a:p>
        </p:txBody>
      </p:sp>
      <p:sp>
        <p:nvSpPr>
          <p:cNvPr id="9222" name="AutoShape 8"/>
          <p:cNvSpPr>
            <a:spLocks noChangeArrowheads="1"/>
          </p:cNvSpPr>
          <p:nvPr/>
        </p:nvSpPr>
        <p:spPr bwMode="auto">
          <a:xfrm>
            <a:off x="6400800" y="1265238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COMUNICACIÓN</a:t>
            </a:r>
          </a:p>
        </p:txBody>
      </p:sp>
      <p:sp>
        <p:nvSpPr>
          <p:cNvPr id="9223" name="AutoShape 9"/>
          <p:cNvSpPr>
            <a:spLocks noChangeArrowheads="1"/>
          </p:cNvSpPr>
          <p:nvPr/>
        </p:nvSpPr>
        <p:spPr bwMode="auto">
          <a:xfrm>
            <a:off x="1000125" y="1273175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SIMPLICIDAD</a:t>
            </a:r>
          </a:p>
        </p:txBody>
      </p:sp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642938" y="2289175"/>
            <a:ext cx="7993062" cy="1211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XP pone en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comunicación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directa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y continua a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clientes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desarrolladores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. El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cliente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se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integra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en el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equipo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para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establecer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prioridades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y resolver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dudas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. De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esta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forma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ve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el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avance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día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a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día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, y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es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posible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ajustar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la agenda y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las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funcionalidades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de forma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consecuente</a:t>
            </a:r>
            <a:r>
              <a:rPr lang="en-GB" sz="2000" dirty="0">
                <a:solidFill>
                  <a:srgbClr val="000000"/>
                </a:solidFill>
                <a:effectLst/>
                <a:latin typeface="+mn-lt"/>
                <a:ea typeface="Bitstream Vera Sans"/>
                <a:cs typeface="Bitstream Vera Sans"/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938" y="1857375"/>
            <a:ext cx="4464050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 fontAlgn="auto">
              <a:spcBef>
                <a:spcPts val="1000"/>
              </a:spcBef>
              <a:spcAft>
                <a:spcPts val="0"/>
              </a:spcAft>
              <a:buClr>
                <a:srgbClr val="333399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dirty="0" err="1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Comunicación</a:t>
            </a:r>
            <a:endParaRPr lang="en-GB" sz="1800" b="1" dirty="0">
              <a:solidFill>
                <a:srgbClr val="0070C0"/>
              </a:solidFill>
              <a:effectLst/>
              <a:latin typeface="+mj-lt"/>
              <a:ea typeface="Bitstream Vera Sans" charset="0"/>
              <a:cs typeface="Bitstream Vera Sans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9552" y="4293096"/>
            <a:ext cx="7993063" cy="1720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fontAlgn="auto">
              <a:spcBef>
                <a:spcPts val="750"/>
              </a:spcBef>
              <a:spcAft>
                <a:spcPts val="0"/>
              </a:spcAft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Una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metodología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basada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en el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desarrollo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incremental de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pequeñas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partes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, con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entregas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y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pruebas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frecuentes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y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continuas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proporciona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un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flujo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de retro-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información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valioso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para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detectar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los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problemas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o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desviaciones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De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esta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forma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fallos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se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localizan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muy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pronto.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La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planificación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no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puede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evitar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algunos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errores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que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sólo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se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evidencian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al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desarrollar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el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sistema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La retro-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información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es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la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herramienta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que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permite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reajustar</a:t>
            </a:r>
            <a:r>
              <a:rPr lang="en-GB" sz="1800" dirty="0">
                <a:solidFill>
                  <a:srgbClr val="000000"/>
                </a:solidFill>
                <a:effectLst/>
                <a:latin typeface="+mn-lt"/>
                <a:ea typeface="Bitstream Vera Sans" charset="0"/>
                <a:cs typeface="Bitstream Vera Sans" charset="0"/>
              </a:rPr>
              <a:t> la agenda y los planes</a:t>
            </a:r>
            <a:r>
              <a:rPr lang="en-GB" sz="1800" dirty="0">
                <a:solidFill>
                  <a:srgbClr val="00000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.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3568" y="3861048"/>
            <a:ext cx="4464050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 fontAlgn="auto">
              <a:spcBef>
                <a:spcPts val="1000"/>
              </a:spcBef>
              <a:spcAft>
                <a:spcPts val="0"/>
              </a:spcAft>
              <a:buClr>
                <a:srgbClr val="333399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b="1" dirty="0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Feedback </a:t>
            </a:r>
            <a:r>
              <a:rPr lang="en-GB" sz="1800" b="1" dirty="0" err="1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rápido</a:t>
            </a:r>
            <a:r>
              <a:rPr lang="en-GB" sz="1800" b="1" dirty="0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 y continuo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150938" y="1285875"/>
            <a:ext cx="7993062" cy="302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La simplicidad consiste en desarrollar sólo el sistema que realmente se necesita. Implica resolver en cada momento sólo las necesidades actuales.</a:t>
            </a:r>
          </a:p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Con este principio de simplicidad, junto con la comunicación y el feedback resulta más fácil conocer las necesidades reales</a:t>
            </a:r>
            <a:r>
              <a:rPr lang="en-GB" sz="1200">
                <a:solidFill>
                  <a:srgbClr val="000000"/>
                </a:solidFill>
                <a:effectLst/>
                <a:latin typeface="Verdana" pitchFamily="34" charset="0"/>
                <a:ea typeface="Bitstream Vera Sans"/>
                <a:cs typeface="Bitstream Vera Sans"/>
              </a:rPr>
              <a:t> 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  <a:p>
            <a:pPr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2000">
              <a:solidFill>
                <a:schemeClr val="tx1"/>
              </a:solidFill>
              <a:effectLst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Disciplina en la aplicación de XP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Parar cuando se está cansado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Permitir que el usuario tome las decisiones de negocio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Permitir que el desarrollador tome las decisiones técnicas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Descartar código si es necesario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>
                <a:solidFill>
                  <a:schemeClr val="tx1"/>
                </a:solidFill>
                <a:effectLst/>
              </a:rPr>
              <a:t>Introducir cambios cuando las cosas no funcionan</a:t>
            </a: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  <a:p>
            <a:pPr>
              <a:spcBef>
                <a:spcPts val="750"/>
              </a:spcBef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>
              <a:solidFill>
                <a:srgbClr val="000000"/>
              </a:solidFill>
              <a:effectLst/>
              <a:latin typeface="Verdana" pitchFamily="34" charset="0"/>
              <a:ea typeface="Bitstream Vera Sans"/>
              <a:cs typeface="Bitstream Vera San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4438" y="714375"/>
            <a:ext cx="4464050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 fontAlgn="auto">
              <a:spcBef>
                <a:spcPts val="1000"/>
              </a:spcBef>
              <a:spcAft>
                <a:spcPts val="0"/>
              </a:spcAft>
              <a:buClr>
                <a:srgbClr val="333399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err="1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Simplicidad</a:t>
            </a:r>
            <a:endParaRPr lang="en-GB" sz="2400" b="1" dirty="0">
              <a:solidFill>
                <a:srgbClr val="0070C0"/>
              </a:solidFill>
              <a:effectLst/>
              <a:latin typeface="+mj-lt"/>
              <a:ea typeface="Bitstream Vera Sans" charset="0"/>
              <a:cs typeface="Bitstream Vera Sans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3963" y="2428875"/>
            <a:ext cx="7920037" cy="792163"/>
          </a:xfrm>
          <a:prstGeom prst="rect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985B"/>
            </a:outerShdw>
          </a:effectLst>
        </p:spPr>
        <p:txBody>
          <a:bodyPr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Los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costes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y la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complejidad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de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predecir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el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futuro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son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muy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elevados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, y la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mejor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forma de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acertar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es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esperar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al </a:t>
            </a:r>
            <a:r>
              <a:rPr lang="en-GB" sz="1800" dirty="0" err="1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futuro</a:t>
            </a:r>
            <a:r>
              <a:rPr lang="en-GB" sz="1800" dirty="0">
                <a:solidFill>
                  <a:srgbClr val="000099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effectLst/>
                <a:latin typeface="Verdana" pitchFamily="32" charset="0"/>
                <a:ea typeface="Bitstream Vera Sans" charset="0"/>
                <a:cs typeface="Bitstream Vera Sans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4438" y="4214813"/>
            <a:ext cx="4464050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 fontAlgn="auto">
              <a:spcBef>
                <a:spcPts val="1000"/>
              </a:spcBef>
              <a:spcAft>
                <a:spcPts val="0"/>
              </a:spcAft>
              <a:buClr>
                <a:srgbClr val="333399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err="1">
                <a:solidFill>
                  <a:srgbClr val="0070C0"/>
                </a:solidFill>
                <a:effectLst/>
                <a:latin typeface="+mj-lt"/>
                <a:ea typeface="Bitstream Vera Sans" charset="0"/>
                <a:cs typeface="Bitstream Vera Sans" charset="0"/>
              </a:rPr>
              <a:t>Coraje</a:t>
            </a:r>
            <a:endParaRPr lang="en-GB" sz="2400" b="1" dirty="0">
              <a:solidFill>
                <a:srgbClr val="0070C0"/>
              </a:solidFill>
              <a:effectLst/>
              <a:latin typeface="+mj-lt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566738"/>
            <a:ext cx="7143750" cy="576262"/>
          </a:xfrm>
        </p:spPr>
        <p:txBody>
          <a:bodyPr lIns="91440" rIns="91440" bIns="4572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9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Roles de personas en XP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428625" y="1370013"/>
            <a:ext cx="7115175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s-ES" sz="1800" b="1" dirty="0">
                <a:solidFill>
                  <a:schemeClr val="tx1"/>
                </a:solidFill>
                <a:effectLst/>
                <a:latin typeface="+mn-lt"/>
              </a:rPr>
              <a:t>Programador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Pieza básica en desarrollos XP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Más responsabilidad que en otros modos de desarrollo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Responsable sobre el código 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Responsable sobre el diseño (refactorización, simplicidad)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Responsable sobre la integridad del sistema (pruebas)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Capacidad de comunicación (</a:t>
            </a:r>
            <a:r>
              <a:rPr lang="es-ES" sz="1800" dirty="0" err="1">
                <a:solidFill>
                  <a:schemeClr val="tx1"/>
                </a:solidFill>
                <a:effectLst/>
                <a:latin typeface="+mn-lt"/>
              </a:rPr>
              <a:t>pair-programming</a:t>
            </a: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Acepta críticas (código colectivo)</a:t>
            </a:r>
          </a:p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s-ES" sz="1800" b="1" dirty="0">
                <a:solidFill>
                  <a:schemeClr val="tx1"/>
                </a:solidFill>
                <a:effectLst/>
                <a:latin typeface="+mn-lt"/>
              </a:rPr>
              <a:t>Cliente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Pieza básica en desarrollos XP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Define especificaciones (</a:t>
            </a:r>
            <a:r>
              <a:rPr lang="es-ES" sz="1800" dirty="0" err="1">
                <a:solidFill>
                  <a:schemeClr val="tx1"/>
                </a:solidFill>
                <a:effectLst/>
                <a:latin typeface="+mn-lt"/>
              </a:rPr>
              <a:t>user</a:t>
            </a: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s-ES" sz="1800" dirty="0" err="1">
                <a:solidFill>
                  <a:schemeClr val="tx1"/>
                </a:solidFill>
                <a:effectLst/>
                <a:latin typeface="+mn-lt"/>
              </a:rPr>
              <a:t>stories</a:t>
            </a: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Influye sin controlar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Confía en el grupo de desarrollo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Define pruebas funcionales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s-E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423863" y="5357813"/>
            <a:ext cx="829151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s-ES" sz="1600" dirty="0">
              <a:solidFill>
                <a:schemeClr val="tx1"/>
              </a:solidFill>
              <a:effectLst/>
            </a:endParaRPr>
          </a:p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s-ES" sz="1800" b="1" dirty="0">
                <a:solidFill>
                  <a:schemeClr val="tx1"/>
                </a:solidFill>
                <a:effectLst/>
                <a:latin typeface="+mn-lt"/>
              </a:rPr>
              <a:t>Encargado de Pruebas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Apoya al cliente en la preparación/realización de las pruebas funcionales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s-ES" sz="1800" dirty="0">
                <a:solidFill>
                  <a:schemeClr val="tx1"/>
                </a:solidFill>
                <a:effectLst/>
                <a:latin typeface="+mn-lt"/>
              </a:rPr>
              <a:t>Ejecuta las pruebas funcionales y publica los resultados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642938" y="2143125"/>
            <a:ext cx="82915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s-ES" sz="1600" b="1">
                <a:solidFill>
                  <a:schemeClr val="tx1"/>
                </a:solidFill>
                <a:effectLst/>
              </a:rPr>
              <a:t>Entrenador (Coach)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Experto en XP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Responsable del proceso en su conjunto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Identifica las desviaciones y reclama atención sobre las mismas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Guía al grupo de forma indirecta (sin dañar su seguridad ni confianza)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Interviene directamente si es necesario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Atajar rápidamente el problema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s-ES" sz="1600" b="1">
                <a:solidFill>
                  <a:schemeClr val="tx1"/>
                </a:solidFill>
                <a:effectLst/>
              </a:rPr>
              <a:t>Consultor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Apoya al equipo XP en cuestiones puntuales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s-ES" sz="1600">
              <a:solidFill>
                <a:schemeClr val="tx1"/>
              </a:solidFill>
              <a:effectLst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642938" y="4799013"/>
            <a:ext cx="7358062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s-ES" sz="1600">
              <a:solidFill>
                <a:schemeClr val="tx1"/>
              </a:solidFill>
              <a:effectLst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s-ES" sz="1600" b="1">
                <a:solidFill>
                  <a:schemeClr val="tx1"/>
                </a:solidFill>
                <a:effectLst/>
              </a:rPr>
              <a:t> Jefe del Proyecto 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Favorece la relación entre usuarios y desarrolladores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Confía en el equipo XP 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Cubre las necesidades del equipo XP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Asegura que alcanza sus objetivos</a:t>
            </a:r>
          </a:p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s-ES" sz="1600">
              <a:solidFill>
                <a:schemeClr val="tx1"/>
              </a:solidFill>
              <a:effectLst/>
            </a:endParaRPr>
          </a:p>
        </p:txBody>
      </p:sp>
      <p:sp>
        <p:nvSpPr>
          <p:cNvPr id="12292" name="Rectangle 3"/>
          <p:cNvSpPr txBox="1">
            <a:spLocks noChangeArrowheads="1"/>
          </p:cNvSpPr>
          <p:nvPr/>
        </p:nvSpPr>
        <p:spPr bwMode="auto">
          <a:xfrm>
            <a:off x="642938" y="84138"/>
            <a:ext cx="7934325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endParaRPr lang="es-ES" sz="1600">
              <a:solidFill>
                <a:schemeClr val="tx1"/>
              </a:solidFill>
              <a:effectLst/>
            </a:endParaRPr>
          </a:p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s-ES" sz="1600" b="1">
                <a:solidFill>
                  <a:schemeClr val="tx1"/>
                </a:solidFill>
                <a:effectLst/>
              </a:rPr>
              <a:t>Encargado de Seguimiento(Tracker)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Recoge, analiza y publica información sobre la marcha del proyecto sin afectar demasiado el proceso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Supervisa el cumplimiento de la estimaciones en cada iteración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Informa sobre la marcha de la iteración en curso</a:t>
            </a:r>
          </a:p>
          <a:p>
            <a:pPr marL="639763" lvl="1" indent="-236538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s-ES" sz="1600">
                <a:solidFill>
                  <a:schemeClr val="tx1"/>
                </a:solidFill>
                <a:effectLst/>
              </a:rPr>
              <a:t>Controla la marcha de las pruebas funcionales, de los errores reportados, de las responsabilidades aceptadas y de las prueba añadidas por los errores encontrados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lIns="91440" rIns="91440" bIns="457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Captura de Requisitos en XP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00213"/>
            <a:ext cx="8229600" cy="4648200"/>
          </a:xfrm>
        </p:spPr>
        <p:txBody>
          <a:bodyPr/>
          <a:lstStyle/>
          <a:p>
            <a:pPr eaLnBrk="1" hangingPunct="1"/>
            <a:r>
              <a:rPr lang="es-ES" sz="2800" b="1" dirty="0"/>
              <a:t>Historias del Usuario (</a:t>
            </a:r>
            <a:r>
              <a:rPr lang="es-ES" sz="2800" b="1" i="1" dirty="0" err="1"/>
              <a:t>User-Stories</a:t>
            </a:r>
            <a:r>
              <a:rPr lang="es-ES" sz="2800" b="1" dirty="0"/>
              <a:t>)</a:t>
            </a:r>
          </a:p>
          <a:p>
            <a:pPr lvl="1" eaLnBrk="1" hangingPunct="1"/>
            <a:r>
              <a:rPr lang="es-ES" dirty="0"/>
              <a:t>Establecen los requisitos del cliente </a:t>
            </a:r>
          </a:p>
          <a:p>
            <a:pPr lvl="1" eaLnBrk="1" hangingPunct="1"/>
            <a:r>
              <a:rPr lang="es-ES" dirty="0"/>
              <a:t>Trozos de funcionalidad que aportan valor</a:t>
            </a:r>
          </a:p>
          <a:p>
            <a:pPr lvl="1" eaLnBrk="1" hangingPunct="1"/>
            <a:r>
              <a:rPr lang="es-ES" dirty="0">
                <a:sym typeface="Wingdings" pitchFamily="2" charset="2"/>
              </a:rPr>
              <a:t>Se les asignan tareas de programación con un número de horas de desarrollo</a:t>
            </a:r>
          </a:p>
          <a:p>
            <a:pPr lvl="1" eaLnBrk="1" hangingPunct="1"/>
            <a:r>
              <a:rPr lang="es-ES" dirty="0"/>
              <a:t>Las establece el cliente</a:t>
            </a:r>
          </a:p>
          <a:p>
            <a:pPr lvl="1" eaLnBrk="1" hangingPunct="1"/>
            <a:r>
              <a:rPr lang="es-ES" dirty="0">
                <a:sym typeface="Wingdings" pitchFamily="2" charset="2"/>
              </a:rPr>
              <a:t>Son la base para las pruebas funcionales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363</TotalTime>
  <Words>1129</Words>
  <Application>Microsoft Office PowerPoint</Application>
  <PresentationFormat>Presentación en pantalla (4:3)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Georgia</vt:lpstr>
      <vt:lpstr>Gill Sans MT</vt:lpstr>
      <vt:lpstr>Trebuchet MS</vt:lpstr>
      <vt:lpstr>Verdana</vt:lpstr>
      <vt:lpstr>Wingdings</vt:lpstr>
      <vt:lpstr>Wingdings 2</vt:lpstr>
      <vt:lpstr>Urban</vt:lpstr>
      <vt:lpstr>EXtreme Programming </vt:lpstr>
      <vt:lpstr>Historia</vt:lpstr>
      <vt:lpstr>   ¿Qué es Extreme Programming</vt:lpstr>
      <vt:lpstr>Objetivos perseguidos </vt:lpstr>
      <vt:lpstr>Valores que inspiran XP</vt:lpstr>
      <vt:lpstr>Presentación de PowerPoint</vt:lpstr>
      <vt:lpstr>Roles de personas en XP</vt:lpstr>
      <vt:lpstr>Presentación de PowerPoint</vt:lpstr>
      <vt:lpstr>Captura de Requisitos en XP</vt:lpstr>
      <vt:lpstr>Captura de Requisitos en XP Una ficha de User-Story</vt:lpstr>
      <vt:lpstr>    Planificación en XP</vt:lpstr>
      <vt:lpstr>Programación en XP</vt:lpstr>
      <vt:lpstr>Programación en XP  Una ficha de Tarea</vt:lpstr>
      <vt:lpstr>Presentación de PowerPoint</vt:lpstr>
      <vt:lpstr>Modelo de un Proyecto XP</vt:lpstr>
      <vt:lpstr>Espacio de trabajo XP</vt:lpstr>
      <vt:lpstr>Ventajas y desventajas de Extreme Programming</vt:lpstr>
      <vt:lpstr>Presentación de PowerPoint</vt:lpstr>
      <vt:lpstr>Presentación de PowerPoint</vt:lpstr>
    </vt:vector>
  </TitlesOfParts>
  <Company>UMSS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XP?</dc:title>
  <dc:creator>Daniel Sanchez Torrico</dc:creator>
  <cp:lastModifiedBy>Allan Morataya</cp:lastModifiedBy>
  <cp:revision>40</cp:revision>
  <dcterms:created xsi:type="dcterms:W3CDTF">2008-11-11T02:45:31Z</dcterms:created>
  <dcterms:modified xsi:type="dcterms:W3CDTF">2021-08-07T01:12:51Z</dcterms:modified>
</cp:coreProperties>
</file>