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56" r:id="rId7"/>
    <p:sldId id="263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5F6CD-9154-0F31-049F-E3C8B52ED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FEBD21-26EE-45E8-9DD0-8D6AB0AB9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76A3E0-4D9A-5258-7EF7-65F59E34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7B08-F608-45A6-8D54-90A4F600EF3F}" type="datetimeFigureOut">
              <a:rPr lang="es-PE" smtClean="0"/>
              <a:t>28/06/2022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1DD319-3FBE-32D7-BC13-4D956726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171401-353C-6DCE-8294-7385A8BA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D4A6-5DBF-4E7A-B0E5-D52D45518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70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578F5-6BCF-68CA-0BDF-EDE6E625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C94168-012B-73D7-5129-2077292C6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667064-A60A-F5CB-E7AC-97053545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7B08-F608-45A6-8D54-90A4F600EF3F}" type="datetimeFigureOut">
              <a:rPr lang="es-PE" smtClean="0"/>
              <a:t>28/06/2022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720E77-7904-4419-354C-4ED5E058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3875B-2E3D-61F4-A471-267937D6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D4A6-5DBF-4E7A-B0E5-D52D45518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037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3257AD-08F8-6705-8612-FB5D25CD6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71C560-E73D-E927-169E-3E7759EB7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9AD2BE-A59C-611B-3374-93251B0B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7B08-F608-45A6-8D54-90A4F600EF3F}" type="datetimeFigureOut">
              <a:rPr lang="es-PE" smtClean="0"/>
              <a:t>28/06/2022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FB957B-2287-CE0D-4C5F-706F73F8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FC06B5-FA8A-52D9-F5F7-3867F031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D4A6-5DBF-4E7A-B0E5-D52D45518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562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FA381-BD96-5307-8959-BCBA3E6C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9DC7C4-E7B9-3ADB-4F8D-95B3B2F4B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0AFAA3-9B43-5158-1937-8B46E20A8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7B08-F608-45A6-8D54-90A4F600EF3F}" type="datetimeFigureOut">
              <a:rPr lang="es-PE" smtClean="0"/>
              <a:t>28/06/2022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14A4E7-B8FE-7363-407C-5670B4D6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987302-7758-1484-0E8C-5C3A9D42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D4A6-5DBF-4E7A-B0E5-D52D45518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391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81ED3-4572-5F92-4E8E-9ADEEE3C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81BD78-1026-2F16-2CCE-7655EF2F2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FEA49C-B0DD-C2C8-AC29-1E672A1F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7B08-F608-45A6-8D54-90A4F600EF3F}" type="datetimeFigureOut">
              <a:rPr lang="es-PE" smtClean="0"/>
              <a:t>28/06/2022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1B2A23-E33A-3C49-41CD-F34BF32A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2D2909-DC88-5F5D-26CD-C8011CEA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D4A6-5DBF-4E7A-B0E5-D52D45518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631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D2612-E8D7-C3A0-0B55-A8A06BCC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7F2D3-9860-F5D6-7B47-AD667B2F0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0C9E9E-B037-E9C8-9D03-884ACE2AE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A1091C-1DFB-617D-9B57-44F88788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7B08-F608-45A6-8D54-90A4F600EF3F}" type="datetimeFigureOut">
              <a:rPr lang="es-PE" smtClean="0"/>
              <a:t>28/06/2022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D6E7DB-8C70-0111-0CE5-E778B0A1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BEDF06-68A1-8DEC-5836-03478E23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D4A6-5DBF-4E7A-B0E5-D52D45518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468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15C91-F93E-DF0F-1395-2BADDF9D6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70389E-C028-17C1-D914-F87DCB21A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16C78C-FD24-AB86-1AE9-382E6A1D6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FE9EE2-10D4-791E-2011-668D91F81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99054C-BC99-2A10-67AE-B707BE42C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94A46C5-FC05-45E5-5F9D-A227BC0A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7B08-F608-45A6-8D54-90A4F600EF3F}" type="datetimeFigureOut">
              <a:rPr lang="es-PE" smtClean="0"/>
              <a:t>28/06/2022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19882B1-25AD-A096-783F-33555F07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3ACE0F-F640-D855-B0D1-BAB87D44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D4A6-5DBF-4E7A-B0E5-D52D45518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9697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1C919-7FFE-FF70-C8C6-194160F3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8103EB-67F2-1EED-3C40-F85E733C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7B08-F608-45A6-8D54-90A4F600EF3F}" type="datetimeFigureOut">
              <a:rPr lang="es-PE" smtClean="0"/>
              <a:t>28/06/2022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346ECA-BBC2-4F75-2967-14F9654F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50AFD6-B789-B81A-C900-F7E0EDEE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D4A6-5DBF-4E7A-B0E5-D52D45518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907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429F3D-074D-01F9-5572-3C04CC20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7B08-F608-45A6-8D54-90A4F600EF3F}" type="datetimeFigureOut">
              <a:rPr lang="es-PE" smtClean="0"/>
              <a:t>28/06/2022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804EEB-B7EA-F36C-8AD7-C6B6781D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377E1E-64A1-5096-7481-BE203040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D4A6-5DBF-4E7A-B0E5-D52D45518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822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A7D82-9412-8E89-1C2B-337AA306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6EBA6F-CEEF-3165-89E4-30CDD1B9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C8F35F-CA0F-7A59-17B5-9F9306178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2E73BF-65E3-BEDB-5CFF-E03BCCA1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7B08-F608-45A6-8D54-90A4F600EF3F}" type="datetimeFigureOut">
              <a:rPr lang="es-PE" smtClean="0"/>
              <a:t>28/06/2022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B0A156-4182-ADB0-0850-AE933B84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CA50AB-879E-378C-7638-9DDA895A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D4A6-5DBF-4E7A-B0E5-D52D45518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728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8B021-1A09-AB03-7651-B0C0D7B34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FA8FA3-8AF3-5980-1563-282C2EDC9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4990EA-97CB-977A-863B-FB7080088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94AFF5-7FD8-79C9-521C-0D0ABFC4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7B08-F608-45A6-8D54-90A4F600EF3F}" type="datetimeFigureOut">
              <a:rPr lang="es-PE" smtClean="0"/>
              <a:t>28/06/2022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A8BA25-31E8-1335-C0F6-1776E179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88820E-A5A2-5104-AB35-A7175C94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4D4A6-5DBF-4E7A-B0E5-D52D45518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635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FBBB70-B768-7FA9-DE90-305C720D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BA0307-ACA5-48E0-AA41-FC4011F28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E102D5-0FFA-5DD2-D7BF-F47C88F57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57B08-F608-45A6-8D54-90A4F600EF3F}" type="datetimeFigureOut">
              <a:rPr lang="es-PE" smtClean="0"/>
              <a:t>28/06/2022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DC916D-190E-3F95-ED80-6F819509B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A1E78-64D3-CA5F-BD68-6300FA879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4D4A6-5DBF-4E7A-B0E5-D52D45518D0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572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F7BB4-8040-E954-C89C-4C56D4CF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600"/>
            <a:ext cx="10515600" cy="998230"/>
          </a:xfrm>
        </p:spPr>
        <p:txBody>
          <a:bodyPr/>
          <a:lstStyle/>
          <a:p>
            <a:r>
              <a:rPr lang="es-PE" dirty="0"/>
              <a:t>ANÁLISIS – REQUERIMIENTO FUNCIONAL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DF4D99-2BF6-2473-8A12-226488D1A37D}"/>
              </a:ext>
            </a:extLst>
          </p:cNvPr>
          <p:cNvSpPr txBox="1"/>
          <p:nvPr/>
        </p:nvSpPr>
        <p:spPr>
          <a:xfrm>
            <a:off x="659906" y="1398231"/>
            <a:ext cx="5288131" cy="1857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 un proceso que genera una clasificación de los clientes de acuerdo el monto de compras, que haya realizado en los </a:t>
            </a:r>
            <a:r>
              <a:rPr lang="es-PE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últimos 6 meses precedentes al mes actual.</a:t>
            </a:r>
            <a:r>
              <a:rPr lang="es-P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Los clientes serán clasificados de acuerdo con los siguientes rangos de ingresos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B4530EA5-82C8-8701-4AC3-F353B653B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8372"/>
              </p:ext>
            </p:extLst>
          </p:nvPr>
        </p:nvGraphicFramePr>
        <p:xfrm>
          <a:off x="6253471" y="1521489"/>
          <a:ext cx="5100329" cy="3468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0729">
                  <a:extLst>
                    <a:ext uri="{9D8B030D-6E8A-4147-A177-3AD203B41FA5}">
                      <a16:colId xmlns:a16="http://schemas.microsoft.com/office/drawing/2014/main" val="2121595668"/>
                    </a:ext>
                  </a:extLst>
                </a:gridCol>
                <a:gridCol w="1603087">
                  <a:extLst>
                    <a:ext uri="{9D8B030D-6E8A-4147-A177-3AD203B41FA5}">
                      <a16:colId xmlns:a16="http://schemas.microsoft.com/office/drawing/2014/main" val="61811062"/>
                    </a:ext>
                  </a:extLst>
                </a:gridCol>
                <a:gridCol w="2006513">
                  <a:extLst>
                    <a:ext uri="{9D8B030D-6E8A-4147-A177-3AD203B41FA5}">
                      <a16:colId xmlns:a16="http://schemas.microsoft.com/office/drawing/2014/main" val="1298098188"/>
                    </a:ext>
                  </a:extLst>
                </a:gridCol>
              </a:tblGrid>
              <a:tr h="58158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s-PE" sz="1200" b="1">
                          <a:effectLst/>
                        </a:rPr>
                        <a:t>Categoría</a:t>
                      </a:r>
                      <a:endParaRPr lang="es-PE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</a:pPr>
                      <a:r>
                        <a:rPr lang="es-PE" sz="1200" b="1" dirty="0">
                          <a:effectLst/>
                        </a:rPr>
                        <a:t>Desde</a:t>
                      </a:r>
                      <a:endParaRPr lang="es-PE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s-PE" sz="1100" b="1" dirty="0">
                          <a:effectLst/>
                        </a:rPr>
                        <a:t>Hasta</a:t>
                      </a:r>
                      <a:endParaRPr lang="es-PE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9189871"/>
                  </a:ext>
                </a:extLst>
              </a:tr>
              <a:tr h="42138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s-PE" sz="1200" b="1">
                          <a:effectLst/>
                        </a:rPr>
                        <a:t>A</a:t>
                      </a:r>
                      <a:endParaRPr lang="es-PE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s-PE" sz="1200" b="1">
                          <a:effectLst/>
                        </a:rPr>
                        <a:t>0</a:t>
                      </a:r>
                      <a:endParaRPr lang="es-PE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b="1" dirty="0">
                          <a:effectLst/>
                        </a:rPr>
                        <a:t>950</a:t>
                      </a:r>
                      <a:endParaRPr lang="es-PE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7810016"/>
                  </a:ext>
                </a:extLst>
              </a:tr>
              <a:tr h="58158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s-PE" sz="1200" b="1">
                          <a:effectLst/>
                        </a:rPr>
                        <a:t>B</a:t>
                      </a:r>
                      <a:endParaRPr lang="es-PE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s-PE" sz="1200" b="1">
                          <a:effectLst/>
                        </a:rPr>
                        <a:t>Mayor a 950</a:t>
                      </a:r>
                      <a:endParaRPr lang="es-PE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b="1" dirty="0">
                          <a:effectLst/>
                        </a:rPr>
                        <a:t>1500</a:t>
                      </a:r>
                      <a:endParaRPr lang="es-PE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813554"/>
                  </a:ext>
                </a:extLst>
              </a:tr>
              <a:tr h="58158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s-PE" sz="1200" b="1" dirty="0">
                          <a:effectLst/>
                        </a:rPr>
                        <a:t>C</a:t>
                      </a:r>
                      <a:endParaRPr lang="es-PE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s-PE" sz="1200" b="1">
                          <a:effectLst/>
                        </a:rPr>
                        <a:t>Mayor a 1500</a:t>
                      </a:r>
                      <a:endParaRPr lang="es-PE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b="1" dirty="0">
                          <a:effectLst/>
                        </a:rPr>
                        <a:t>2500</a:t>
                      </a:r>
                      <a:endParaRPr lang="es-PE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7270052"/>
                  </a:ext>
                </a:extLst>
              </a:tr>
              <a:tr h="58158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s-PE" sz="1200" b="1">
                          <a:effectLst/>
                        </a:rPr>
                        <a:t>D</a:t>
                      </a:r>
                      <a:endParaRPr lang="es-PE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s-PE" sz="1200" b="1">
                          <a:effectLst/>
                        </a:rPr>
                        <a:t>Mayor a 2500</a:t>
                      </a:r>
                      <a:endParaRPr lang="es-PE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b="1" dirty="0">
                          <a:effectLst/>
                        </a:rPr>
                        <a:t>3500</a:t>
                      </a:r>
                      <a:endParaRPr lang="es-PE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4793383"/>
                  </a:ext>
                </a:extLst>
              </a:tr>
              <a:tr h="352336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s-PE" sz="1200" b="1">
                          <a:effectLst/>
                        </a:rPr>
                        <a:t>E</a:t>
                      </a:r>
                      <a:endParaRPr lang="es-PE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s-PE" sz="1200" b="1">
                          <a:effectLst/>
                        </a:rPr>
                        <a:t>Mayor a 3500</a:t>
                      </a:r>
                      <a:endParaRPr lang="es-PE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b="1" dirty="0">
                          <a:effectLst/>
                        </a:rPr>
                        <a:t>5000</a:t>
                      </a:r>
                      <a:endParaRPr lang="es-PE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2029534"/>
                  </a:ext>
                </a:extLst>
              </a:tr>
              <a:tr h="36815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s-PE" sz="1200" b="1">
                          <a:effectLst/>
                        </a:rPr>
                        <a:t>F</a:t>
                      </a:r>
                      <a:endParaRPr lang="es-PE" sz="12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s-PE" sz="1200" b="1" dirty="0">
                          <a:effectLst/>
                        </a:rPr>
                        <a:t>Mayor a 5000</a:t>
                      </a:r>
                      <a:endParaRPr lang="es-PE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1100" dirty="0">
                          <a:effectLst/>
                        </a:rPr>
                        <a:t>-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4615014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FEC33F24-4222-B514-A925-1494EF96DF42}"/>
              </a:ext>
            </a:extLst>
          </p:cNvPr>
          <p:cNvSpPr txBox="1"/>
          <p:nvPr/>
        </p:nvSpPr>
        <p:spPr>
          <a:xfrm>
            <a:off x="580007" y="3450313"/>
            <a:ext cx="5288131" cy="2848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s-P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 </a:t>
            </a:r>
            <a:r>
              <a:rPr lang="es-PE" sz="1400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Identificar clientes que se encuentren vinculados por algunas de las siguientes características</a:t>
            </a:r>
          </a:p>
          <a:p>
            <a:pPr marL="457200">
              <a:lnSpc>
                <a:spcPct val="107000"/>
              </a:lnSpc>
            </a:pPr>
            <a:r>
              <a:rPr lang="es-PE" sz="1400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Correo Electrónico</a:t>
            </a:r>
          </a:p>
          <a:p>
            <a:pPr marL="457200">
              <a:lnSpc>
                <a:spcPct val="107000"/>
              </a:lnSpc>
            </a:pPr>
            <a:r>
              <a:rPr lang="es-PE" sz="1400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Dirección completa.</a:t>
            </a:r>
          </a:p>
          <a:p>
            <a:pPr marL="457200">
              <a:lnSpc>
                <a:spcPct val="107000"/>
              </a:lnSpc>
            </a:pPr>
            <a:r>
              <a:rPr lang="es-PE" sz="1400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debe generar la data que indique con que otros clientes se encuentra vinculado un cliente según los atributos mencionados.</a:t>
            </a:r>
          </a:p>
          <a:p>
            <a:pPr lvl="0">
              <a:lnSpc>
                <a:spcPct val="107000"/>
              </a:lnSpc>
            </a:pPr>
            <a:r>
              <a:rPr lang="es-PE" sz="1400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Identificar los productos más vendidos por ubicación geográfica</a:t>
            </a:r>
          </a:p>
          <a:p>
            <a:pPr marL="457200">
              <a:lnSpc>
                <a:spcPct val="107000"/>
              </a:lnSpc>
            </a:pPr>
            <a:r>
              <a:rPr lang="es-PE" sz="1400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Atributos</a:t>
            </a:r>
          </a:p>
          <a:p>
            <a:pPr marL="457200">
              <a:lnSpc>
                <a:spcPct val="107000"/>
              </a:lnSpc>
            </a:pPr>
            <a:r>
              <a:rPr lang="es-PE" sz="1400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de producto</a:t>
            </a:r>
          </a:p>
          <a:p>
            <a:pPr marL="457200">
              <a:lnSpc>
                <a:spcPct val="107000"/>
              </a:lnSpc>
            </a:pPr>
            <a:r>
              <a:rPr lang="es-PE" sz="1400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de categoría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PE" sz="1400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de departamento</a:t>
            </a:r>
          </a:p>
        </p:txBody>
      </p:sp>
    </p:spTree>
    <p:extLst>
      <p:ext uri="{BB962C8B-B14F-4D97-AF65-F5344CB8AC3E}">
        <p14:creationId xmlns:p14="http://schemas.microsoft.com/office/powerpoint/2010/main" val="292744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16B37-D2E5-08EA-E5FD-6B27C55A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65190"/>
          </a:xfrm>
        </p:spPr>
        <p:txBody>
          <a:bodyPr>
            <a:normAutofit fontScale="90000"/>
          </a:bodyPr>
          <a:lstStyle/>
          <a:p>
            <a:r>
              <a:rPr lang="es-PE" sz="4000" u="sng" dirty="0"/>
              <a:t>DISEÑO</a:t>
            </a:r>
            <a:r>
              <a:rPr lang="es-PE" dirty="0"/>
              <a:t>	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60E50D-1319-7988-FDEA-CF8B0579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2154"/>
            <a:ext cx="10205621" cy="556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4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5A9B1AA-40C3-9C41-4374-70B240DE8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093038"/>
              </p:ext>
            </p:extLst>
          </p:nvPr>
        </p:nvGraphicFramePr>
        <p:xfrm>
          <a:off x="1074198" y="1104361"/>
          <a:ext cx="8859083" cy="5285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1182">
                  <a:extLst>
                    <a:ext uri="{9D8B030D-6E8A-4147-A177-3AD203B41FA5}">
                      <a16:colId xmlns:a16="http://schemas.microsoft.com/office/drawing/2014/main" val="4220385489"/>
                    </a:ext>
                  </a:extLst>
                </a:gridCol>
                <a:gridCol w="1226317">
                  <a:extLst>
                    <a:ext uri="{9D8B030D-6E8A-4147-A177-3AD203B41FA5}">
                      <a16:colId xmlns:a16="http://schemas.microsoft.com/office/drawing/2014/main" val="2455581330"/>
                    </a:ext>
                  </a:extLst>
                </a:gridCol>
                <a:gridCol w="1437750">
                  <a:extLst>
                    <a:ext uri="{9D8B030D-6E8A-4147-A177-3AD203B41FA5}">
                      <a16:colId xmlns:a16="http://schemas.microsoft.com/office/drawing/2014/main" val="1155156350"/>
                    </a:ext>
                  </a:extLst>
                </a:gridCol>
                <a:gridCol w="2558350">
                  <a:extLst>
                    <a:ext uri="{9D8B030D-6E8A-4147-A177-3AD203B41FA5}">
                      <a16:colId xmlns:a16="http://schemas.microsoft.com/office/drawing/2014/main" val="1673203164"/>
                    </a:ext>
                  </a:extLst>
                </a:gridCol>
                <a:gridCol w="2135484">
                  <a:extLst>
                    <a:ext uri="{9D8B030D-6E8A-4147-A177-3AD203B41FA5}">
                      <a16:colId xmlns:a16="http://schemas.microsoft.com/office/drawing/2014/main" val="3872123319"/>
                    </a:ext>
                  </a:extLst>
                </a:gridCol>
              </a:tblGrid>
              <a:tr h="169374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b="1" u="none" strike="noStrike" dirty="0" err="1">
                          <a:effectLst/>
                        </a:rPr>
                        <a:t>TipoServer</a:t>
                      </a:r>
                      <a:endParaRPr lang="es-P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Motor</a:t>
                      </a: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b="1" u="none" strike="noStrike">
                          <a:effectLst/>
                        </a:rPr>
                        <a:t>Tabla</a:t>
                      </a:r>
                      <a:endParaRPr lang="es-PE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b="1" u="none" strike="noStrike">
                          <a:effectLst/>
                        </a:rPr>
                        <a:t>Campo</a:t>
                      </a:r>
                      <a:endParaRPr lang="es-PE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b="1" u="none" strike="noStrike" dirty="0" err="1">
                          <a:effectLst/>
                        </a:rPr>
                        <a:t>TipoDato</a:t>
                      </a:r>
                      <a:endParaRPr lang="es-PE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extLst>
                  <a:ext uri="{0D108BD9-81ED-4DB2-BD59-A6C34878D82A}">
                    <a16:rowId xmlns:a16="http://schemas.microsoft.com/office/drawing/2014/main" val="2765237299"/>
                  </a:ext>
                </a:extLst>
              </a:tr>
              <a:tr h="176430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 dirty="0">
                          <a:effectLst/>
                        </a:rPr>
                        <a:t>Cloud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AWS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departaments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departament_id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int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extLst>
                  <a:ext uri="{0D108BD9-81ED-4DB2-BD59-A6C34878D82A}">
                    <a16:rowId xmlns:a16="http://schemas.microsoft.com/office/drawing/2014/main" val="4025850647"/>
                  </a:ext>
                </a:extLst>
              </a:tr>
              <a:tr h="176430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Cloud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 dirty="0">
                          <a:effectLst/>
                        </a:rPr>
                        <a:t>AWS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departaments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departament_name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string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extLst>
                  <a:ext uri="{0D108BD9-81ED-4DB2-BD59-A6C34878D82A}">
                    <a16:rowId xmlns:a16="http://schemas.microsoft.com/office/drawing/2014/main" val="702758871"/>
                  </a:ext>
                </a:extLst>
              </a:tr>
              <a:tr h="176430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Local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 dirty="0" err="1">
                          <a:effectLst/>
                        </a:rPr>
                        <a:t>PostGreSQL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categories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category_id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int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extLst>
                  <a:ext uri="{0D108BD9-81ED-4DB2-BD59-A6C34878D82A}">
                    <a16:rowId xmlns:a16="http://schemas.microsoft.com/office/drawing/2014/main" val="797068545"/>
                  </a:ext>
                </a:extLst>
              </a:tr>
              <a:tr h="176430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Local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 dirty="0" err="1">
                          <a:effectLst/>
                        </a:rPr>
                        <a:t>PostGreSQL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categories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category_departament_id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int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extLst>
                  <a:ext uri="{0D108BD9-81ED-4DB2-BD59-A6C34878D82A}">
                    <a16:rowId xmlns:a16="http://schemas.microsoft.com/office/drawing/2014/main" val="4250916138"/>
                  </a:ext>
                </a:extLst>
              </a:tr>
              <a:tr h="176430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Local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PostGreSQL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 dirty="0" err="1">
                          <a:effectLst/>
                        </a:rPr>
                        <a:t>categories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category_name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string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extLst>
                  <a:ext uri="{0D108BD9-81ED-4DB2-BD59-A6C34878D82A}">
                    <a16:rowId xmlns:a16="http://schemas.microsoft.com/office/drawing/2014/main" val="160928023"/>
                  </a:ext>
                </a:extLst>
              </a:tr>
              <a:tr h="169374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Local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MySQL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 dirty="0" err="1">
                          <a:effectLst/>
                        </a:rPr>
                        <a:t>order_items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order_item_id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int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extLst>
                  <a:ext uri="{0D108BD9-81ED-4DB2-BD59-A6C34878D82A}">
                    <a16:rowId xmlns:a16="http://schemas.microsoft.com/office/drawing/2014/main" val="164519890"/>
                  </a:ext>
                </a:extLst>
              </a:tr>
              <a:tr h="169374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Local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MySQL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order_items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 dirty="0" err="1">
                          <a:effectLst/>
                        </a:rPr>
                        <a:t>order_item_order_id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int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extLst>
                  <a:ext uri="{0D108BD9-81ED-4DB2-BD59-A6C34878D82A}">
                    <a16:rowId xmlns:a16="http://schemas.microsoft.com/office/drawing/2014/main" val="1023902641"/>
                  </a:ext>
                </a:extLst>
              </a:tr>
              <a:tr h="169374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Local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MySQL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order_items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order_item_product_id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int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extLst>
                  <a:ext uri="{0D108BD9-81ED-4DB2-BD59-A6C34878D82A}">
                    <a16:rowId xmlns:a16="http://schemas.microsoft.com/office/drawing/2014/main" val="3052501354"/>
                  </a:ext>
                </a:extLst>
              </a:tr>
              <a:tr h="169374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Local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MySQL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order_items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 dirty="0" err="1">
                          <a:effectLst/>
                        </a:rPr>
                        <a:t>order_item_quantity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int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extLst>
                  <a:ext uri="{0D108BD9-81ED-4DB2-BD59-A6C34878D82A}">
                    <a16:rowId xmlns:a16="http://schemas.microsoft.com/office/drawing/2014/main" val="1353569191"/>
                  </a:ext>
                </a:extLst>
              </a:tr>
              <a:tr h="169374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Local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MySQL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order_items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order_item_subtotal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float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extLst>
                  <a:ext uri="{0D108BD9-81ED-4DB2-BD59-A6C34878D82A}">
                    <a16:rowId xmlns:a16="http://schemas.microsoft.com/office/drawing/2014/main" val="189010013"/>
                  </a:ext>
                </a:extLst>
              </a:tr>
              <a:tr h="169374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Local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MySQL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order_items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order_item_productprice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float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extLst>
                  <a:ext uri="{0D108BD9-81ED-4DB2-BD59-A6C34878D82A}">
                    <a16:rowId xmlns:a16="http://schemas.microsoft.com/office/drawing/2014/main" val="3886524112"/>
                  </a:ext>
                </a:extLst>
              </a:tr>
              <a:tr h="169374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Local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MySQL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orders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 dirty="0" err="1">
                          <a:effectLst/>
                        </a:rPr>
                        <a:t>order_id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int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extLst>
                  <a:ext uri="{0D108BD9-81ED-4DB2-BD59-A6C34878D82A}">
                    <a16:rowId xmlns:a16="http://schemas.microsoft.com/office/drawing/2014/main" val="117511835"/>
                  </a:ext>
                </a:extLst>
              </a:tr>
              <a:tr h="169374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Local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MySQL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orders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order_date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date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extLst>
                  <a:ext uri="{0D108BD9-81ED-4DB2-BD59-A6C34878D82A}">
                    <a16:rowId xmlns:a16="http://schemas.microsoft.com/office/drawing/2014/main" val="3990669976"/>
                  </a:ext>
                </a:extLst>
              </a:tr>
              <a:tr h="169374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Local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MySQL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orders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 dirty="0" err="1">
                          <a:effectLst/>
                        </a:rPr>
                        <a:t>order_customer_id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int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extLst>
                  <a:ext uri="{0D108BD9-81ED-4DB2-BD59-A6C34878D82A}">
                    <a16:rowId xmlns:a16="http://schemas.microsoft.com/office/drawing/2014/main" val="1803331659"/>
                  </a:ext>
                </a:extLst>
              </a:tr>
              <a:tr h="169374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Local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MySQL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orders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order_status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string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extLst>
                  <a:ext uri="{0D108BD9-81ED-4DB2-BD59-A6C34878D82A}">
                    <a16:rowId xmlns:a16="http://schemas.microsoft.com/office/drawing/2014/main" val="2944401242"/>
                  </a:ext>
                </a:extLst>
              </a:tr>
              <a:tr h="169374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Local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PostGreSQL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customer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 dirty="0" err="1">
                          <a:effectLst/>
                        </a:rPr>
                        <a:t>customer_id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int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extLst>
                  <a:ext uri="{0D108BD9-81ED-4DB2-BD59-A6C34878D82A}">
                    <a16:rowId xmlns:a16="http://schemas.microsoft.com/office/drawing/2014/main" val="1932536479"/>
                  </a:ext>
                </a:extLst>
              </a:tr>
              <a:tr h="169374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Local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PostGreSQL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customer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 dirty="0" err="1">
                          <a:effectLst/>
                        </a:rPr>
                        <a:t>customer_fname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string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extLst>
                  <a:ext uri="{0D108BD9-81ED-4DB2-BD59-A6C34878D82A}">
                    <a16:rowId xmlns:a16="http://schemas.microsoft.com/office/drawing/2014/main" val="243594216"/>
                  </a:ext>
                </a:extLst>
              </a:tr>
              <a:tr h="169374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Local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PostGreSQL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customer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customer_lname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string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extLst>
                  <a:ext uri="{0D108BD9-81ED-4DB2-BD59-A6C34878D82A}">
                    <a16:rowId xmlns:a16="http://schemas.microsoft.com/office/drawing/2014/main" val="926672625"/>
                  </a:ext>
                </a:extLst>
              </a:tr>
              <a:tr h="169374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Local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PostGreSQL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customer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 dirty="0" err="1">
                          <a:effectLst/>
                        </a:rPr>
                        <a:t>customer_email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string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extLst>
                  <a:ext uri="{0D108BD9-81ED-4DB2-BD59-A6C34878D82A}">
                    <a16:rowId xmlns:a16="http://schemas.microsoft.com/office/drawing/2014/main" val="1488101342"/>
                  </a:ext>
                </a:extLst>
              </a:tr>
              <a:tr h="169374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Local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PostGreSQL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customer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customer_password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string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extLst>
                  <a:ext uri="{0D108BD9-81ED-4DB2-BD59-A6C34878D82A}">
                    <a16:rowId xmlns:a16="http://schemas.microsoft.com/office/drawing/2014/main" val="2851612301"/>
                  </a:ext>
                </a:extLst>
              </a:tr>
              <a:tr h="169374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Local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PostGreSQL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customer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customer_street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string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extLst>
                  <a:ext uri="{0D108BD9-81ED-4DB2-BD59-A6C34878D82A}">
                    <a16:rowId xmlns:a16="http://schemas.microsoft.com/office/drawing/2014/main" val="4166052946"/>
                  </a:ext>
                </a:extLst>
              </a:tr>
              <a:tr h="169374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Local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PostGreSQL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customer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 dirty="0" err="1">
                          <a:effectLst/>
                        </a:rPr>
                        <a:t>customer_state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string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extLst>
                  <a:ext uri="{0D108BD9-81ED-4DB2-BD59-A6C34878D82A}">
                    <a16:rowId xmlns:a16="http://schemas.microsoft.com/office/drawing/2014/main" val="3454717329"/>
                  </a:ext>
                </a:extLst>
              </a:tr>
              <a:tr h="169374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Local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PostGreSQL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customer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customer_city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string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extLst>
                  <a:ext uri="{0D108BD9-81ED-4DB2-BD59-A6C34878D82A}">
                    <a16:rowId xmlns:a16="http://schemas.microsoft.com/office/drawing/2014/main" val="3995090680"/>
                  </a:ext>
                </a:extLst>
              </a:tr>
              <a:tr h="169374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Local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PostGreSQL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customer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customer_zipcode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 dirty="0" err="1">
                          <a:effectLst/>
                        </a:rPr>
                        <a:t>string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extLst>
                  <a:ext uri="{0D108BD9-81ED-4DB2-BD59-A6C34878D82A}">
                    <a16:rowId xmlns:a16="http://schemas.microsoft.com/office/drawing/2014/main" val="881360460"/>
                  </a:ext>
                </a:extLst>
              </a:tr>
              <a:tr h="169374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Cloud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AWS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product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product_id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 dirty="0" err="1">
                          <a:effectLst/>
                        </a:rPr>
                        <a:t>int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extLst>
                  <a:ext uri="{0D108BD9-81ED-4DB2-BD59-A6C34878D82A}">
                    <a16:rowId xmlns:a16="http://schemas.microsoft.com/office/drawing/2014/main" val="258922531"/>
                  </a:ext>
                </a:extLst>
              </a:tr>
              <a:tr h="169374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Cloud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AWS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product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product_category_id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 dirty="0" err="1">
                          <a:effectLst/>
                        </a:rPr>
                        <a:t>int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extLst>
                  <a:ext uri="{0D108BD9-81ED-4DB2-BD59-A6C34878D82A}">
                    <a16:rowId xmlns:a16="http://schemas.microsoft.com/office/drawing/2014/main" val="4026193853"/>
                  </a:ext>
                </a:extLst>
              </a:tr>
              <a:tr h="169374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Cloud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AWS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product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product_name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 dirty="0" err="1">
                          <a:effectLst/>
                        </a:rPr>
                        <a:t>string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extLst>
                  <a:ext uri="{0D108BD9-81ED-4DB2-BD59-A6C34878D82A}">
                    <a16:rowId xmlns:a16="http://schemas.microsoft.com/office/drawing/2014/main" val="1568530824"/>
                  </a:ext>
                </a:extLst>
              </a:tr>
              <a:tr h="169374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Cloud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AWS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product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product_description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 dirty="0" err="1">
                          <a:effectLst/>
                        </a:rPr>
                        <a:t>string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extLst>
                  <a:ext uri="{0D108BD9-81ED-4DB2-BD59-A6C34878D82A}">
                    <a16:rowId xmlns:a16="http://schemas.microsoft.com/office/drawing/2014/main" val="3119094314"/>
                  </a:ext>
                </a:extLst>
              </a:tr>
              <a:tr h="169374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Cloud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AWS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product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product_price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 dirty="0" err="1">
                          <a:effectLst/>
                        </a:rPr>
                        <a:t>float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extLst>
                  <a:ext uri="{0D108BD9-81ED-4DB2-BD59-A6C34878D82A}">
                    <a16:rowId xmlns:a16="http://schemas.microsoft.com/office/drawing/2014/main" val="4225621549"/>
                  </a:ext>
                </a:extLst>
              </a:tr>
              <a:tr h="169374"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Cloud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AWS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 dirty="0" err="1">
                          <a:effectLst/>
                        </a:rPr>
                        <a:t>product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>
                          <a:effectLst/>
                        </a:rPr>
                        <a:t>product_image</a:t>
                      </a:r>
                      <a:endParaRPr lang="es-PE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50" u="none" strike="noStrike" dirty="0" err="1">
                          <a:effectLst/>
                        </a:rPr>
                        <a:t>string</a:t>
                      </a:r>
                      <a:endParaRPr lang="es-PE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0" anchor="b"/>
                </a:tc>
                <a:extLst>
                  <a:ext uri="{0D108BD9-81ED-4DB2-BD59-A6C34878D82A}">
                    <a16:rowId xmlns:a16="http://schemas.microsoft.com/office/drawing/2014/main" val="17330748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6C582E70-988C-DBE0-425C-CF82A6A76824}"/>
              </a:ext>
            </a:extLst>
          </p:cNvPr>
          <p:cNvSpPr txBox="1"/>
          <p:nvPr/>
        </p:nvSpPr>
        <p:spPr>
          <a:xfrm>
            <a:off x="1313895" y="568171"/>
            <a:ext cx="268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Entidades Origen</a:t>
            </a:r>
          </a:p>
        </p:txBody>
      </p:sp>
    </p:spTree>
    <p:extLst>
      <p:ext uri="{BB962C8B-B14F-4D97-AF65-F5344CB8AC3E}">
        <p14:creationId xmlns:p14="http://schemas.microsoft.com/office/powerpoint/2010/main" val="363360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130062A-C565-DDC6-3E3E-928777E50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017115"/>
              </p:ext>
            </p:extLst>
          </p:nvPr>
        </p:nvGraphicFramePr>
        <p:xfrm>
          <a:off x="532660" y="1870075"/>
          <a:ext cx="10821140" cy="3173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977">
                  <a:extLst>
                    <a:ext uri="{9D8B030D-6E8A-4147-A177-3AD203B41FA5}">
                      <a16:colId xmlns:a16="http://schemas.microsoft.com/office/drawing/2014/main" val="102297888"/>
                    </a:ext>
                  </a:extLst>
                </a:gridCol>
                <a:gridCol w="3236571">
                  <a:extLst>
                    <a:ext uri="{9D8B030D-6E8A-4147-A177-3AD203B41FA5}">
                      <a16:colId xmlns:a16="http://schemas.microsoft.com/office/drawing/2014/main" val="1921587225"/>
                    </a:ext>
                  </a:extLst>
                </a:gridCol>
                <a:gridCol w="4054874">
                  <a:extLst>
                    <a:ext uri="{9D8B030D-6E8A-4147-A177-3AD203B41FA5}">
                      <a16:colId xmlns:a16="http://schemas.microsoft.com/office/drawing/2014/main" val="2173536071"/>
                    </a:ext>
                  </a:extLst>
                </a:gridCol>
                <a:gridCol w="1160280">
                  <a:extLst>
                    <a:ext uri="{9D8B030D-6E8A-4147-A177-3AD203B41FA5}">
                      <a16:colId xmlns:a16="http://schemas.microsoft.com/office/drawing/2014/main" val="4198886900"/>
                    </a:ext>
                  </a:extLst>
                </a:gridCol>
                <a:gridCol w="940438">
                  <a:extLst>
                    <a:ext uri="{9D8B030D-6E8A-4147-A177-3AD203B41FA5}">
                      <a16:colId xmlns:a16="http://schemas.microsoft.com/office/drawing/2014/main" val="2881920920"/>
                    </a:ext>
                  </a:extLst>
                </a:gridCol>
              </a:tblGrid>
              <a:tr h="225055"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1" u="none" strike="noStrike">
                          <a:effectLst/>
                        </a:rPr>
                        <a:t>Campo Origen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1" marR="7121" marT="7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1" u="none" strike="noStrike">
                          <a:effectLst/>
                        </a:rPr>
                        <a:t>Descripción businnes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1" marR="7121" marT="7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1" u="none" strike="noStrike">
                          <a:effectLst/>
                        </a:rPr>
                        <a:t>Regla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1" marR="7121" marT="7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1" u="none" strike="noStrike">
                          <a:effectLst/>
                        </a:rPr>
                        <a:t>Tabla Destino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1" marR="7121" marT="7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1" u="none" strike="noStrike" dirty="0">
                          <a:effectLst/>
                        </a:rPr>
                        <a:t>Campo Destino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1" marR="7121" marT="7121" marB="0" anchor="b"/>
                </a:tc>
                <a:extLst>
                  <a:ext uri="{0D108BD9-81ED-4DB2-BD59-A6C34878D82A}">
                    <a16:rowId xmlns:a16="http://schemas.microsoft.com/office/drawing/2014/main" val="799690233"/>
                  </a:ext>
                </a:extLst>
              </a:tr>
              <a:tr h="17090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u="none" strike="noStrike" dirty="0" err="1">
                          <a:effectLst/>
                        </a:rPr>
                        <a:t>order_customer_id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1" marR="7121" marT="7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 dirty="0">
                          <a:effectLst/>
                        </a:rPr>
                        <a:t>Código identificador del cliente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1" marR="7121" marT="7121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1" marR="7121" marT="7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1" u="none" strike="noStrike">
                          <a:effectLst/>
                        </a:rPr>
                        <a:t>category_customer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1" marR="7121" marT="7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1" u="none" strike="noStrike" dirty="0" err="1">
                          <a:effectLst/>
                        </a:rPr>
                        <a:t>cod_customer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1" marR="7121" marT="7121" marB="0" anchor="b"/>
                </a:tc>
                <a:extLst>
                  <a:ext uri="{0D108BD9-81ED-4DB2-BD59-A6C34878D82A}">
                    <a16:rowId xmlns:a16="http://schemas.microsoft.com/office/drawing/2014/main" val="1844202407"/>
                  </a:ext>
                </a:extLst>
              </a:tr>
              <a:tr h="126044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 dirty="0" err="1">
                          <a:effectLst/>
                        </a:rPr>
                        <a:t>customer_monto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1" marR="7121" marT="7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u="none" strike="noStrike" dirty="0">
                          <a:effectLst/>
                        </a:rPr>
                        <a:t>Monto comprado en los últimos 6 meses</a:t>
                      </a:r>
                      <a:br>
                        <a:rPr lang="es-MX" sz="1000" u="none" strike="noStrike" dirty="0">
                          <a:effectLst/>
                        </a:rPr>
                      </a:b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1" marR="7121" marT="712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</a:rPr>
                        <a:t>Cruzar las tablas   </a:t>
                      </a:r>
                      <a:r>
                        <a:rPr lang="es-MX" sz="1000" u="none" strike="noStrike" dirty="0" err="1">
                          <a:effectLst/>
                        </a:rPr>
                        <a:t>orders</a:t>
                      </a:r>
                      <a:r>
                        <a:rPr lang="es-MX" sz="1000" u="none" strike="noStrike" dirty="0">
                          <a:effectLst/>
                        </a:rPr>
                        <a:t> con </a:t>
                      </a:r>
                      <a:r>
                        <a:rPr lang="es-MX" sz="1000" u="none" strike="noStrike" dirty="0" err="1">
                          <a:effectLst/>
                        </a:rPr>
                        <a:t>order_items</a:t>
                      </a:r>
                      <a:r>
                        <a:rPr lang="es-MX" sz="1000" u="none" strike="noStrike" dirty="0">
                          <a:effectLst/>
                        </a:rPr>
                        <a:t> </a:t>
                      </a:r>
                      <a:br>
                        <a:rPr lang="es-MX" sz="1000" u="none" strike="noStrike" dirty="0">
                          <a:effectLst/>
                        </a:rPr>
                      </a:br>
                      <a:r>
                        <a:rPr lang="es-MX" sz="1000" u="none" strike="noStrike" dirty="0">
                          <a:effectLst/>
                        </a:rPr>
                        <a:t>Para el rango de meses considere como 6 meses lo siguiente, usar el  campo </a:t>
                      </a:r>
                      <a:r>
                        <a:rPr lang="es-MX" sz="1000" u="none" strike="noStrike" dirty="0" err="1">
                          <a:effectLst/>
                        </a:rPr>
                        <a:t>order_date</a:t>
                      </a:r>
                      <a:br>
                        <a:rPr lang="es-MX" sz="1000" u="none" strike="noStrike" dirty="0">
                          <a:effectLst/>
                        </a:rPr>
                      </a:br>
                      <a:r>
                        <a:rPr lang="es-MX" sz="1000" u="none" strike="noStrike" dirty="0" err="1">
                          <a:effectLst/>
                        </a:rPr>
                        <a:t>MesFinal</a:t>
                      </a:r>
                      <a:r>
                        <a:rPr lang="es-MX" sz="1000" u="none" strike="noStrike" dirty="0">
                          <a:effectLst/>
                        </a:rPr>
                        <a:t>=(Mes Actual -1)</a:t>
                      </a:r>
                      <a:br>
                        <a:rPr lang="es-MX" sz="1000" u="none" strike="noStrike" dirty="0">
                          <a:effectLst/>
                        </a:rPr>
                      </a:br>
                      <a:r>
                        <a:rPr lang="es-MX" sz="1000" u="none" strike="noStrike" dirty="0" err="1">
                          <a:effectLst/>
                        </a:rPr>
                        <a:t>MesInicial</a:t>
                      </a:r>
                      <a:r>
                        <a:rPr lang="es-MX" sz="1000" u="none" strike="noStrike" dirty="0">
                          <a:effectLst/>
                        </a:rPr>
                        <a:t>=(Mes Actual -6)</a:t>
                      </a:r>
                      <a:br>
                        <a:rPr lang="es-MX" sz="1000" u="none" strike="noStrike" dirty="0">
                          <a:effectLst/>
                        </a:rPr>
                      </a:b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1" marR="7121" marT="7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1" u="none" strike="noStrike">
                          <a:effectLst/>
                        </a:rPr>
                        <a:t>category_customer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1" marR="7121" marT="7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1" u="none" strike="noStrike">
                          <a:effectLst/>
                        </a:rPr>
                        <a:t>mto_compras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1" marR="7121" marT="7121" marB="0" anchor="b"/>
                </a:tc>
                <a:extLst>
                  <a:ext uri="{0D108BD9-81ED-4DB2-BD59-A6C34878D82A}">
                    <a16:rowId xmlns:a16="http://schemas.microsoft.com/office/drawing/2014/main" val="1478334656"/>
                  </a:ext>
                </a:extLst>
              </a:tr>
              <a:tr h="63378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per_ini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1" marR="7121" marT="7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 dirty="0">
                          <a:effectLst/>
                        </a:rPr>
                        <a:t>Periodo Inicio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1" marR="7121" marT="712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</a:rPr>
                        <a:t>Guardar la fecha inicial del rango de 6 meses</a:t>
                      </a:r>
                      <a:br>
                        <a:rPr lang="es-MX" sz="1000" u="none" strike="noStrike" dirty="0">
                          <a:effectLst/>
                        </a:rPr>
                      </a:br>
                      <a:r>
                        <a:rPr lang="es-MX" sz="1000" u="none" strike="noStrike" dirty="0">
                          <a:effectLst/>
                        </a:rPr>
                        <a:t>Formato : (</a:t>
                      </a:r>
                      <a:r>
                        <a:rPr lang="es-MX" sz="1000" u="none" strike="noStrike" dirty="0" err="1">
                          <a:effectLst/>
                        </a:rPr>
                        <a:t>Año+Mes</a:t>
                      </a:r>
                      <a:r>
                        <a:rPr lang="es-MX" sz="1000" u="none" strike="noStrike" dirty="0">
                          <a:effectLst/>
                        </a:rPr>
                        <a:t>) YYYYMM</a:t>
                      </a:r>
                      <a:br>
                        <a:rPr lang="es-MX" sz="1000" u="none" strike="noStrike" dirty="0">
                          <a:effectLst/>
                        </a:rPr>
                      </a:b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1" marR="7121" marT="7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1" u="none" strike="noStrike">
                          <a:effectLst/>
                        </a:rPr>
                        <a:t>category_customer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1" marR="7121" marT="7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1" u="none" strike="noStrike">
                          <a:effectLst/>
                        </a:rPr>
                        <a:t>per_ini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1" marR="7121" marT="7121" marB="0" anchor="b"/>
                </a:tc>
                <a:extLst>
                  <a:ext uri="{0D108BD9-81ED-4DB2-BD59-A6C34878D82A}">
                    <a16:rowId xmlns:a16="http://schemas.microsoft.com/office/drawing/2014/main" val="1003311176"/>
                  </a:ext>
                </a:extLst>
              </a:tr>
              <a:tr h="541209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 dirty="0" err="1">
                          <a:effectLst/>
                        </a:rPr>
                        <a:t>per_fin</a:t>
                      </a: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1" marR="7121" marT="7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Periodo Fin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1" marR="7121" marT="712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 dirty="0">
                          <a:effectLst/>
                        </a:rPr>
                        <a:t>Guardar la fecha final del rango de 6 meses</a:t>
                      </a:r>
                      <a:br>
                        <a:rPr lang="es-MX" sz="1000" u="none" strike="noStrike" dirty="0">
                          <a:effectLst/>
                        </a:rPr>
                      </a:br>
                      <a:r>
                        <a:rPr lang="es-MX" sz="1000" u="none" strike="noStrike" dirty="0">
                          <a:effectLst/>
                        </a:rPr>
                        <a:t>Formato : (</a:t>
                      </a:r>
                      <a:r>
                        <a:rPr lang="es-MX" sz="1000" u="none" strike="noStrike" dirty="0" err="1">
                          <a:effectLst/>
                        </a:rPr>
                        <a:t>Año+Mes</a:t>
                      </a:r>
                      <a:r>
                        <a:rPr lang="es-MX" sz="1000" u="none" strike="noStrike" dirty="0">
                          <a:effectLst/>
                        </a:rPr>
                        <a:t>) YYYYMM</a:t>
                      </a:r>
                      <a:br>
                        <a:rPr lang="es-MX" sz="1000" u="none" strike="noStrike" dirty="0">
                          <a:effectLst/>
                        </a:rPr>
                      </a:br>
                      <a:endParaRPr lang="es-MX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1" marR="7121" marT="7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1" u="none" strike="noStrike">
                          <a:effectLst/>
                        </a:rPr>
                        <a:t>category_customer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1" marR="7121" marT="7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1" u="none" strike="noStrike">
                          <a:effectLst/>
                        </a:rPr>
                        <a:t>per_fin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1" marR="7121" marT="7121" marB="0" anchor="b"/>
                </a:tc>
                <a:extLst>
                  <a:ext uri="{0D108BD9-81ED-4DB2-BD59-A6C34878D82A}">
                    <a16:rowId xmlns:a16="http://schemas.microsoft.com/office/drawing/2014/main" val="1777861941"/>
                  </a:ext>
                </a:extLst>
              </a:tr>
              <a:tr h="341816">
                <a:tc>
                  <a:txBody>
                    <a:bodyPr/>
                    <a:lstStyle/>
                    <a:p>
                      <a:pPr algn="l" fontAlgn="ctr"/>
                      <a:r>
                        <a:rPr lang="es-PE" sz="1000" u="none" strike="noStrike">
                          <a:effectLst/>
                        </a:rPr>
                        <a:t>customer_clasificacion</a:t>
                      </a:r>
                      <a:endParaRPr lang="es-P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1" marR="7121" marT="71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000" u="none" strike="noStrike">
                          <a:effectLst/>
                        </a:rPr>
                        <a:t>Código de clasificación de cliente , contendrá los valores: A,B,C,D,E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1" marR="7121" marT="712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u="none" strike="noStrike" dirty="0">
                          <a:effectLst/>
                        </a:rPr>
                        <a:t>De acuerdo a los rangos indicados en el requerimiento.</a:t>
                      </a:r>
                      <a:br>
                        <a:rPr lang="es-PE" sz="1000" u="none" strike="noStrike" dirty="0">
                          <a:effectLst/>
                        </a:rPr>
                      </a:br>
                      <a:endParaRPr lang="es-P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1" marR="7121" marT="7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1" u="none" strike="noStrike">
                          <a:effectLst/>
                        </a:rPr>
                        <a:t>category_customer</a:t>
                      </a:r>
                      <a:endParaRPr lang="es-PE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1" marR="7121" marT="712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000" b="1" u="none" strike="noStrike" dirty="0" err="1">
                          <a:effectLst/>
                        </a:rPr>
                        <a:t>cod_category</a:t>
                      </a:r>
                      <a:endParaRPr lang="es-PE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21" marR="7121" marT="7121" marB="0" anchor="b"/>
                </a:tc>
                <a:extLst>
                  <a:ext uri="{0D108BD9-81ED-4DB2-BD59-A6C34878D82A}">
                    <a16:rowId xmlns:a16="http://schemas.microsoft.com/office/drawing/2014/main" val="2940894060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4F71895B-B192-D3D7-5A5E-E6FF9281A782}"/>
              </a:ext>
            </a:extLst>
          </p:cNvPr>
          <p:cNvSpPr txBox="1"/>
          <p:nvPr/>
        </p:nvSpPr>
        <p:spPr>
          <a:xfrm>
            <a:off x="870012" y="887767"/>
            <a:ext cx="378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Entidad Destino</a:t>
            </a:r>
          </a:p>
        </p:txBody>
      </p:sp>
    </p:spTree>
    <p:extLst>
      <p:ext uri="{BB962C8B-B14F-4D97-AF65-F5344CB8AC3E}">
        <p14:creationId xmlns:p14="http://schemas.microsoft.com/office/powerpoint/2010/main" val="297043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81E59-263C-7FE5-9D9B-BFBCEA31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CONSTRUCCIÓN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B2D5301-1FF9-D020-C66A-B313A64BC4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19349"/>
            <a:ext cx="1209676" cy="153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ómo funcionan las clases y objetos en Python. Programación en Castellano.">
            <a:extLst>
              <a:ext uri="{FF2B5EF4-FFF2-40B4-BE49-F238E27FC236}">
                <a16:creationId xmlns:a16="http://schemas.microsoft.com/office/drawing/2014/main" id="{FF7BB479-2F9B-E0AA-FF16-82AD98586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4" y="2295470"/>
            <a:ext cx="2302936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rimeros pasos con Pandas - Adictos al trabajo Tutoriales">
            <a:extLst>
              <a:ext uri="{FF2B5EF4-FFF2-40B4-BE49-F238E27FC236}">
                <a16:creationId xmlns:a16="http://schemas.microsoft.com/office/drawing/2014/main" id="{BC7BCACF-F7EC-3937-C080-874BEBB8C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" y="3952764"/>
            <a:ext cx="33623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0506EA5-7438-FD43-AF84-3F641DC37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850" y="341203"/>
            <a:ext cx="6496050" cy="60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4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CDBB7-59C8-BCA2-5450-2451B38BE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725" y="522288"/>
            <a:ext cx="9105900" cy="944562"/>
          </a:xfrm>
        </p:spPr>
        <p:txBody>
          <a:bodyPr/>
          <a:lstStyle/>
          <a:p>
            <a:r>
              <a:rPr lang="es-PE" dirty="0"/>
              <a:t>Log de ejecución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A033CC-EF5F-A013-B637-2EEBAAD03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1466850"/>
            <a:ext cx="93059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5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0A8B60-39DA-B1E6-AA82-05E5A8748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3996"/>
            <a:ext cx="10306050" cy="53916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922A95A-E3F9-E5CB-DB54-0E9B856A652C}"/>
              </a:ext>
            </a:extLst>
          </p:cNvPr>
          <p:cNvSpPr txBox="1"/>
          <p:nvPr/>
        </p:nvSpPr>
        <p:spPr>
          <a:xfrm>
            <a:off x="1313895" y="461639"/>
            <a:ext cx="41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Entidad Final, Resultados</a:t>
            </a:r>
          </a:p>
        </p:txBody>
      </p:sp>
    </p:spTree>
    <p:extLst>
      <p:ext uri="{BB962C8B-B14F-4D97-AF65-F5344CB8AC3E}">
        <p14:creationId xmlns:p14="http://schemas.microsoft.com/office/powerpoint/2010/main" val="696726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584</Words>
  <Application>Microsoft Office PowerPoint</Application>
  <PresentationFormat>Panorámica</PresentationFormat>
  <Paragraphs>222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ANÁLISIS – REQUERIMIENTO FUNCIONAL</vt:lpstr>
      <vt:lpstr>DISEÑO </vt:lpstr>
      <vt:lpstr>Presentación de PowerPoint</vt:lpstr>
      <vt:lpstr>Presentación de PowerPoint</vt:lpstr>
      <vt:lpstr>CONSTRUCCIÓN</vt:lpstr>
      <vt:lpstr>Log de ejecución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– REQUERIMIENTO FUNCIONAL</dc:title>
  <dc:creator>carlos chavarry bazan</dc:creator>
  <cp:lastModifiedBy>carlos chavarry bazan</cp:lastModifiedBy>
  <cp:revision>6</cp:revision>
  <dcterms:created xsi:type="dcterms:W3CDTF">2022-06-28T23:23:24Z</dcterms:created>
  <dcterms:modified xsi:type="dcterms:W3CDTF">2022-06-29T01:09:08Z</dcterms:modified>
</cp:coreProperties>
</file>