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7A81FF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8"/>
    <p:restoredTop sz="94690"/>
  </p:normalViewPr>
  <p:slideViewPr>
    <p:cSldViewPr snapToGrid="0">
      <p:cViewPr varScale="1">
        <p:scale>
          <a:sx n="94" d="100"/>
          <a:sy n="94" d="100"/>
        </p:scale>
        <p:origin x="2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B641-4DD8-EC05-5F33-767EFBD1C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28D3F-63FE-2CBB-C53D-E4FFAA910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1E3A4-3A69-A776-67BF-5B369FE9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E33-88D3-C64B-B3D6-ABE5F2CB54E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322F-1B3C-C97A-9902-3432B2E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DF4E-A5E8-BB02-53BB-5ABC74FC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3E9-B70B-CC4A-AFCD-5ADEE690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3B6B-3BC2-1E7F-69AC-AEABCB33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F9E87-C5BE-E607-CEE3-74DC44AC5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A908-CB6A-0905-3534-D0F05B31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E33-88D3-C64B-B3D6-ABE5F2CB54E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DC92-3C57-C74A-4192-8EA2C058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64CD-09D1-0496-AA9F-C394D84C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3E9-B70B-CC4A-AFCD-5ADEE690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F0FB9-A790-2502-BC64-118C740A5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09292-EF53-8213-897B-A820F9788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4831-883E-BEAB-8910-3377CF88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E33-88D3-C64B-B3D6-ABE5F2CB54E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413B-7FE7-F671-F8E3-E4DA2B7D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AF411-BEC6-8FF6-DC4F-10B2EA90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3E9-B70B-CC4A-AFCD-5ADEE690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9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8081-DFAF-4F52-99EE-7A3407C1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63AB-76EB-5AF1-9070-1FB8552F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9689-BC6A-C65E-DE5D-54F22433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E33-88D3-C64B-B3D6-ABE5F2CB54E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134F-2115-C4E4-2A1F-4A89FB4D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459-C139-7289-3BF5-908B37D3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3E9-B70B-CC4A-AFCD-5ADEE690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5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A954-9832-8AE3-C34A-F71D444D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3614-8431-A03B-1F07-9B866675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9FEAA-6996-5F0E-54CA-EF52CAE5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E33-88D3-C64B-B3D6-ABE5F2CB54E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4704-C5D0-DF6D-4C0B-419BF6FF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547DE-3D19-734D-1B38-7D285F70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3E9-B70B-CC4A-AFCD-5ADEE690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D22E-8541-D6B4-4AE5-400A2A09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14F7-367F-C778-CF23-CC05BEEB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78BCB-DF64-51EE-E594-220E2AA1A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E2C78-B47A-DD99-2744-0ECF1428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E33-88D3-C64B-B3D6-ABE5F2CB54E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B74E8-EDEE-1A31-5EAC-6506AF1C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DBDF4-8F1B-5764-4E5E-AF8AD4F4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3E9-B70B-CC4A-AFCD-5ADEE690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DCBA-7FDF-BE96-BDD6-7EAB5726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C575E-A09A-A9A8-C784-C89F3C22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C6A41-52A4-2DCF-D39A-E84F2F236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301F2-903F-1619-78EA-F3A20158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213D4-073A-55EF-EF0E-72D4C5A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B35DA-890B-CA01-3F39-B3E56ED4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E33-88D3-C64B-B3D6-ABE5F2CB54E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08448-2937-AAE7-033D-FFBBBAED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DFCDA-0445-1C57-62F3-EC2AC223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3E9-B70B-CC4A-AFCD-5ADEE690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7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84B3-7338-E498-6387-B69C3939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A5564-2706-C7E2-025F-81A5F1C8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E33-88D3-C64B-B3D6-ABE5F2CB54E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8CF03-9DAC-0FBC-C3E7-A5A2C486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D6FBA-6CDD-840B-AD08-6162BDD8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3E9-B70B-CC4A-AFCD-5ADEE690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9F7E8-13DF-444F-32EA-1855BA63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E33-88D3-C64B-B3D6-ABE5F2CB54E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7F432-98B3-5BAF-4AB6-C90C0429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2DFB9-EB68-076B-196F-FF734956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3E9-B70B-CC4A-AFCD-5ADEE690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8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459-0DBE-0282-BC5A-F788E619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7B8D-671A-DA51-8F36-AE1C35A68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598E-0294-5B6F-521A-E8C3765D4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9A610-E86D-7C2F-05CF-A8F9C2DA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E33-88D3-C64B-B3D6-ABE5F2CB54E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6EA48-9432-D591-ECED-A2738881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894B-53F7-9FBE-7A18-F97C45B8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3E9-B70B-CC4A-AFCD-5ADEE690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CCE5-B776-FDB8-DA46-E74A51DB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40EA6-6C21-AA1A-BDA5-F7CE9E303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EDE34-B4BC-5C73-487E-A148CA946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B7C31-B4B7-68BB-A84C-1453FAE1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8E33-88D3-C64B-B3D6-ABE5F2CB54E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33953-F836-D01E-6E75-7614A53C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B9DFB-B377-C701-D4AD-2F0FEEE7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83E9-B70B-CC4A-AFCD-5ADEE690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7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67000-AF2B-5744-7136-0D1BCC3B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3D8F6-2B92-CC17-8E2A-B233F322D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678E-49D0-F978-0E91-DDBD76707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18E33-88D3-C64B-B3D6-ABE5F2CB54E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0C0C1-0E05-FB85-5E13-59C2E3084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5567-DD2D-22CB-EB39-BF3AB783D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8C83E9-B70B-CC4A-AFCD-5ADEE690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3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C0D164-33B9-2C64-82C8-ED306DF09719}"/>
              </a:ext>
            </a:extLst>
          </p:cNvPr>
          <p:cNvSpPr/>
          <p:nvPr/>
        </p:nvSpPr>
        <p:spPr>
          <a:xfrm>
            <a:off x="3248176" y="204716"/>
            <a:ext cx="2138147" cy="31116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6F641-0171-23B6-06E9-AFB712A4E2ED}"/>
              </a:ext>
            </a:extLst>
          </p:cNvPr>
          <p:cNvSpPr txBox="1"/>
          <p:nvPr/>
        </p:nvSpPr>
        <p:spPr>
          <a:xfrm>
            <a:off x="3452889" y="354843"/>
            <a:ext cx="146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9D7F2-27C5-F6B3-F925-F1926AC01033}"/>
              </a:ext>
            </a:extLst>
          </p:cNvPr>
          <p:cNvSpPr txBox="1"/>
          <p:nvPr/>
        </p:nvSpPr>
        <p:spPr>
          <a:xfrm>
            <a:off x="3343705" y="874302"/>
            <a:ext cx="1938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Employee_ID</a:t>
            </a:r>
            <a:r>
              <a:rPr lang="en-US" dirty="0"/>
              <a:t> (PK)</a:t>
            </a:r>
          </a:p>
          <a:p>
            <a:r>
              <a:rPr lang="en-US" dirty="0" err="1"/>
              <a:t>E_Last_Name</a:t>
            </a:r>
            <a:endParaRPr lang="en-US" dirty="0"/>
          </a:p>
          <a:p>
            <a:r>
              <a:rPr lang="en-US" dirty="0" err="1"/>
              <a:t>E_First_Name</a:t>
            </a:r>
            <a:endParaRPr lang="en-US" dirty="0"/>
          </a:p>
          <a:p>
            <a:r>
              <a:rPr lang="en-US" dirty="0" err="1"/>
              <a:t>Zip_Code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414012-6997-26D0-D4A0-4707A0844D78}"/>
              </a:ext>
            </a:extLst>
          </p:cNvPr>
          <p:cNvGrpSpPr/>
          <p:nvPr/>
        </p:nvGrpSpPr>
        <p:grpSpPr>
          <a:xfrm>
            <a:off x="5986825" y="204716"/>
            <a:ext cx="2470243" cy="3135485"/>
            <a:chOff x="887107" y="3541594"/>
            <a:chExt cx="2470243" cy="31354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036E36-4CC5-4DE5-9DFF-9A3CA7D7BB85}"/>
                </a:ext>
              </a:extLst>
            </p:cNvPr>
            <p:cNvSpPr/>
            <p:nvPr/>
          </p:nvSpPr>
          <p:spPr>
            <a:xfrm>
              <a:off x="887107" y="3541594"/>
              <a:ext cx="2470243" cy="311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07CAA5-48B1-9381-F1ED-66C41E922734}"/>
                </a:ext>
              </a:extLst>
            </p:cNvPr>
            <p:cNvSpPr txBox="1"/>
            <p:nvPr/>
          </p:nvSpPr>
          <p:spPr>
            <a:xfrm>
              <a:off x="1091821" y="3698035"/>
              <a:ext cx="146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DATE TABLE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C3F66C-574F-D39F-A969-3311FB1E372E}"/>
                </a:ext>
              </a:extLst>
            </p:cNvPr>
            <p:cNvSpPr txBox="1"/>
            <p:nvPr/>
          </p:nvSpPr>
          <p:spPr>
            <a:xfrm>
              <a:off x="1091822" y="4091756"/>
              <a:ext cx="226552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DATETIME</a:t>
              </a:r>
            </a:p>
            <a:p>
              <a:r>
                <a:rPr lang="en-US" dirty="0"/>
                <a:t>Year</a:t>
              </a:r>
            </a:p>
            <a:p>
              <a:r>
                <a:rPr lang="en-US" dirty="0"/>
                <a:t>Month</a:t>
              </a:r>
            </a:p>
            <a:p>
              <a:r>
                <a:rPr lang="en-US" dirty="0"/>
                <a:t>Day</a:t>
              </a:r>
            </a:p>
            <a:p>
              <a:r>
                <a:rPr lang="en-US" dirty="0"/>
                <a:t>Time</a:t>
              </a:r>
            </a:p>
            <a:p>
              <a:r>
                <a:rPr lang="en-US" dirty="0" err="1"/>
                <a:t>Day_of_Week</a:t>
              </a:r>
              <a:endParaRPr lang="en-US" dirty="0"/>
            </a:p>
            <a:p>
              <a:r>
                <a:rPr lang="en-US" dirty="0"/>
                <a:t>Holiday </a:t>
              </a:r>
            </a:p>
            <a:p>
              <a:r>
                <a:rPr lang="en-US" dirty="0"/>
                <a:t>     </a:t>
              </a:r>
              <a:r>
                <a:rPr lang="en-US" sz="1200" dirty="0"/>
                <a:t>(Yes/No column to indicate if the day is a holiday).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7E4329-91FC-B01C-5713-E77D0C53D596}"/>
              </a:ext>
            </a:extLst>
          </p:cNvPr>
          <p:cNvGrpSpPr/>
          <p:nvPr/>
        </p:nvGrpSpPr>
        <p:grpSpPr>
          <a:xfrm>
            <a:off x="9331254" y="222348"/>
            <a:ext cx="2151795" cy="3170910"/>
            <a:chOff x="4697107" y="204716"/>
            <a:chExt cx="2470242" cy="31709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7E6702-012B-2C38-DFC3-CF8816D892CE}"/>
                </a:ext>
              </a:extLst>
            </p:cNvPr>
            <p:cNvSpPr/>
            <p:nvPr/>
          </p:nvSpPr>
          <p:spPr>
            <a:xfrm>
              <a:off x="4697107" y="204716"/>
              <a:ext cx="2470242" cy="311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BBFCCC-7E4B-7347-A567-C3FCE3EA6DF8}"/>
                </a:ext>
              </a:extLst>
            </p:cNvPr>
            <p:cNvSpPr txBox="1"/>
            <p:nvPr/>
          </p:nvSpPr>
          <p:spPr>
            <a:xfrm>
              <a:off x="4788598" y="232856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29ECB5-2674-0691-5A05-BDC9FE30308C}"/>
                </a:ext>
              </a:extLst>
            </p:cNvPr>
            <p:cNvSpPr txBox="1"/>
            <p:nvPr/>
          </p:nvSpPr>
          <p:spPr>
            <a:xfrm>
              <a:off x="4793485" y="513304"/>
              <a:ext cx="23306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Order_ID</a:t>
              </a:r>
              <a:r>
                <a:rPr lang="en-US" dirty="0"/>
                <a:t> (PK)</a:t>
              </a:r>
            </a:p>
            <a:p>
              <a:r>
                <a:rPr lang="en-US" dirty="0" err="1"/>
                <a:t>Item_Name</a:t>
              </a:r>
              <a:endParaRPr lang="en-US" dirty="0"/>
            </a:p>
            <a:p>
              <a:r>
                <a:rPr lang="en-US" dirty="0" err="1"/>
                <a:t>Item_ID</a:t>
              </a:r>
              <a:r>
                <a:rPr lang="en-US" dirty="0"/>
                <a:t> </a:t>
              </a:r>
            </a:p>
            <a:p>
              <a:r>
                <a:rPr lang="en-US" dirty="0"/>
                <a:t>Number</a:t>
              </a:r>
            </a:p>
            <a:p>
              <a:r>
                <a:rPr lang="en-US" dirty="0"/>
                <a:t>Price</a:t>
              </a:r>
            </a:p>
            <a:p>
              <a:r>
                <a:rPr lang="en-US" dirty="0" err="1"/>
                <a:t>Item_Category</a:t>
              </a:r>
              <a:endParaRPr lang="en-US" dirty="0"/>
            </a:p>
            <a:p>
              <a:r>
                <a:rPr lang="en-US" sz="1200" dirty="0"/>
                <a:t>    (ex. book, office supplies, toys, gifts, other)</a:t>
              </a:r>
            </a:p>
            <a:p>
              <a:r>
                <a:rPr lang="en-US" dirty="0" err="1"/>
                <a:t>Total_Sale</a:t>
              </a:r>
              <a:endParaRPr lang="en-US" dirty="0"/>
            </a:p>
            <a:p>
              <a:r>
                <a:rPr lang="en-US" sz="1200" dirty="0"/>
                <a:t>(total amount sold $)</a:t>
              </a:r>
            </a:p>
            <a:p>
              <a:r>
                <a:rPr lang="en-US" dirty="0"/>
                <a:t>DATETIME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2CC1A4-16DF-7E47-14E0-AA1FC0700C57}"/>
              </a:ext>
            </a:extLst>
          </p:cNvPr>
          <p:cNvGrpSpPr/>
          <p:nvPr/>
        </p:nvGrpSpPr>
        <p:grpSpPr>
          <a:xfrm>
            <a:off x="5986825" y="3530560"/>
            <a:ext cx="2593065" cy="3148837"/>
            <a:chOff x="4697108" y="3541594"/>
            <a:chExt cx="2593065" cy="31488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1A92CE-7993-2305-4147-5DD7898B9A52}"/>
                </a:ext>
              </a:extLst>
            </p:cNvPr>
            <p:cNvSpPr/>
            <p:nvPr/>
          </p:nvSpPr>
          <p:spPr>
            <a:xfrm>
              <a:off x="4697108" y="3541594"/>
              <a:ext cx="2470241" cy="311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8043F4-B0FC-9D65-535A-B08368F65638}"/>
                </a:ext>
              </a:extLst>
            </p:cNvPr>
            <p:cNvSpPr txBox="1"/>
            <p:nvPr/>
          </p:nvSpPr>
          <p:spPr>
            <a:xfrm>
              <a:off x="4819933" y="3665689"/>
              <a:ext cx="1392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8208F4-6F8E-7DCF-788C-708922BAD78F}"/>
                </a:ext>
              </a:extLst>
            </p:cNvPr>
            <p:cNvSpPr txBox="1"/>
            <p:nvPr/>
          </p:nvSpPr>
          <p:spPr>
            <a:xfrm>
              <a:off x="4819932" y="4012775"/>
              <a:ext cx="247024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Customer_ID</a:t>
              </a:r>
              <a:r>
                <a:rPr lang="en-US" dirty="0"/>
                <a:t> (PK)</a:t>
              </a:r>
            </a:p>
            <a:p>
              <a:r>
                <a:rPr lang="en-US" dirty="0" err="1"/>
                <a:t>C_Last_Name</a:t>
              </a:r>
              <a:endParaRPr lang="en-US" dirty="0"/>
            </a:p>
            <a:p>
              <a:r>
                <a:rPr lang="en-US" dirty="0" err="1"/>
                <a:t>C_First_Name</a:t>
              </a:r>
              <a:endParaRPr lang="en-US" dirty="0"/>
            </a:p>
            <a:p>
              <a:r>
                <a:rPr lang="en-US" dirty="0" err="1"/>
                <a:t>Zip_Code</a:t>
              </a:r>
              <a:endParaRPr lang="en-US" dirty="0"/>
            </a:p>
            <a:p>
              <a:r>
                <a:rPr lang="en-US" dirty="0" err="1"/>
                <a:t>Age_Range</a:t>
              </a:r>
              <a:endParaRPr lang="en-US" dirty="0"/>
            </a:p>
            <a:p>
              <a:r>
                <a:rPr lang="en-US" dirty="0"/>
                <a:t>Demographics</a:t>
              </a:r>
            </a:p>
            <a:p>
              <a:r>
                <a:rPr lang="en-US" dirty="0"/>
                <a:t>     </a:t>
              </a:r>
              <a:r>
                <a:rPr lang="en-US" sz="1200" dirty="0"/>
                <a:t>(may include several columns of demographic information, depending on bookstore needs).</a:t>
              </a:r>
            </a:p>
            <a:p>
              <a:r>
                <a:rPr lang="en-US" dirty="0" err="1"/>
                <a:t>Order_ID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93FEDC-1003-4775-0769-2F8D57110CB1}"/>
              </a:ext>
            </a:extLst>
          </p:cNvPr>
          <p:cNvGrpSpPr/>
          <p:nvPr/>
        </p:nvGrpSpPr>
        <p:grpSpPr>
          <a:xfrm>
            <a:off x="9358550" y="3506568"/>
            <a:ext cx="2138147" cy="3111690"/>
            <a:chOff x="8507107" y="204716"/>
            <a:chExt cx="2138147" cy="31116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34EDC8-3626-2823-4179-767CB04CDE41}"/>
                </a:ext>
              </a:extLst>
            </p:cNvPr>
            <p:cNvSpPr/>
            <p:nvPr/>
          </p:nvSpPr>
          <p:spPr>
            <a:xfrm>
              <a:off x="8507107" y="204716"/>
              <a:ext cx="2138147" cy="311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366246-DF28-2250-5AAC-27EE1ED48954}"/>
                </a:ext>
              </a:extLst>
            </p:cNvPr>
            <p:cNvSpPr txBox="1"/>
            <p:nvPr/>
          </p:nvSpPr>
          <p:spPr>
            <a:xfrm>
              <a:off x="8548050" y="328392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BOOK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615BB6-426E-8CA4-CB2D-6E0B1492E9AC}"/>
                </a:ext>
              </a:extLst>
            </p:cNvPr>
            <p:cNvSpPr txBox="1"/>
            <p:nvPr/>
          </p:nvSpPr>
          <p:spPr>
            <a:xfrm>
              <a:off x="8536671" y="724175"/>
              <a:ext cx="1999401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ISBN (PK)</a:t>
              </a:r>
            </a:p>
            <a:p>
              <a:r>
                <a:rPr lang="en-US" dirty="0" err="1"/>
                <a:t>Item_ID</a:t>
              </a:r>
              <a:r>
                <a:rPr lang="en-US" dirty="0"/>
                <a:t> (PK)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Author</a:t>
              </a:r>
            </a:p>
            <a:p>
              <a:r>
                <a:rPr lang="en-US" dirty="0"/>
                <a:t>Publisher</a:t>
              </a:r>
            </a:p>
            <a:p>
              <a:r>
                <a:rPr lang="en-US" dirty="0"/>
                <a:t>Genre</a:t>
              </a:r>
            </a:p>
            <a:p>
              <a:r>
                <a:rPr lang="en-US" dirty="0"/>
                <a:t>Format </a:t>
              </a:r>
              <a:r>
                <a:rPr lang="en-US" sz="1200" dirty="0"/>
                <a:t>(ex. hardcover, paperback, electronic)</a:t>
              </a:r>
            </a:p>
            <a:p>
              <a:r>
                <a:rPr lang="en-US" dirty="0"/>
                <a:t>Price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FA7A44-CFAD-721A-7C1C-185AB0BAAC93}"/>
              </a:ext>
            </a:extLst>
          </p:cNvPr>
          <p:cNvGrpSpPr/>
          <p:nvPr/>
        </p:nvGrpSpPr>
        <p:grpSpPr>
          <a:xfrm>
            <a:off x="3253414" y="3530560"/>
            <a:ext cx="2138147" cy="3111690"/>
            <a:chOff x="8507107" y="3541594"/>
            <a:chExt cx="2138147" cy="31116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F40103-8713-FFAE-B9F2-8B896600DF27}"/>
                </a:ext>
              </a:extLst>
            </p:cNvPr>
            <p:cNvSpPr/>
            <p:nvPr/>
          </p:nvSpPr>
          <p:spPr>
            <a:xfrm>
              <a:off x="8507107" y="3541594"/>
              <a:ext cx="2138147" cy="311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5265EC-37A9-E6B3-D615-CA858B9EFCB6}"/>
                </a:ext>
              </a:extLst>
            </p:cNvPr>
            <p:cNvSpPr txBox="1"/>
            <p:nvPr/>
          </p:nvSpPr>
          <p:spPr>
            <a:xfrm>
              <a:off x="8548050" y="3722424"/>
              <a:ext cx="853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SALES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831984-05A8-9574-DCEF-977913D60E86}"/>
                </a:ext>
              </a:extLst>
            </p:cNvPr>
            <p:cNvSpPr txBox="1"/>
            <p:nvPr/>
          </p:nvSpPr>
          <p:spPr>
            <a:xfrm>
              <a:off x="8548050" y="4033692"/>
              <a:ext cx="20972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Order_ID</a:t>
              </a:r>
              <a:r>
                <a:rPr lang="en-US" dirty="0"/>
                <a:t> </a:t>
              </a:r>
            </a:p>
            <a:p>
              <a:r>
                <a:rPr lang="en-US" dirty="0" err="1"/>
                <a:t>Customer_ID</a:t>
              </a:r>
              <a:endParaRPr lang="en-US" dirty="0"/>
            </a:p>
            <a:p>
              <a:r>
                <a:rPr lang="en-US" dirty="0"/>
                <a:t>Cashier</a:t>
              </a:r>
            </a:p>
            <a:p>
              <a:r>
                <a:rPr lang="en-US" sz="1200" dirty="0"/>
                <a:t>(employee ID of cashier)</a:t>
              </a:r>
            </a:p>
            <a:p>
              <a:r>
                <a:rPr lang="en-US" dirty="0"/>
                <a:t>Salespeople</a:t>
              </a:r>
            </a:p>
            <a:p>
              <a:r>
                <a:rPr lang="en-US" sz="1200" dirty="0"/>
                <a:t>(employee IDs of any other staff who helped sell this order)</a:t>
              </a:r>
            </a:p>
            <a:p>
              <a:r>
                <a:rPr lang="en-US" dirty="0"/>
                <a:t>DATETIME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E0F857-9CE3-6D5B-EFF8-1D95916827AB}"/>
              </a:ext>
            </a:extLst>
          </p:cNvPr>
          <p:cNvCxnSpPr/>
          <p:nvPr/>
        </p:nvCxnSpPr>
        <p:spPr>
          <a:xfrm flipH="1">
            <a:off x="2183644" y="1037230"/>
            <a:ext cx="11600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1B9DAA-7C2C-6B94-0389-F2BCE6F1F0A0}"/>
              </a:ext>
            </a:extLst>
          </p:cNvPr>
          <p:cNvCxnSpPr>
            <a:cxnSpLocks/>
          </p:cNvCxnSpPr>
          <p:nvPr/>
        </p:nvCxnSpPr>
        <p:spPr>
          <a:xfrm flipV="1">
            <a:off x="2183644" y="1037230"/>
            <a:ext cx="0" cy="4235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B60CAA-490F-C818-A8EB-D81E3BAC2F5A}"/>
              </a:ext>
            </a:extLst>
          </p:cNvPr>
          <p:cNvCxnSpPr>
            <a:cxnSpLocks/>
          </p:cNvCxnSpPr>
          <p:nvPr/>
        </p:nvCxnSpPr>
        <p:spPr>
          <a:xfrm flipH="1">
            <a:off x="2183644" y="4783370"/>
            <a:ext cx="11600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AD51821-1883-5A43-94A9-BAF7A9283F80}"/>
              </a:ext>
            </a:extLst>
          </p:cNvPr>
          <p:cNvCxnSpPr>
            <a:cxnSpLocks/>
          </p:cNvCxnSpPr>
          <p:nvPr/>
        </p:nvCxnSpPr>
        <p:spPr>
          <a:xfrm flipH="1">
            <a:off x="2185916" y="5263320"/>
            <a:ext cx="11600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9C115F-E8DC-4715-62B8-EFDEF39C7598}"/>
              </a:ext>
            </a:extLst>
          </p:cNvPr>
          <p:cNvCxnSpPr>
            <a:cxnSpLocks/>
          </p:cNvCxnSpPr>
          <p:nvPr/>
        </p:nvCxnSpPr>
        <p:spPr>
          <a:xfrm flipH="1">
            <a:off x="5663823" y="890225"/>
            <a:ext cx="52771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1D5609-AB19-1773-B474-773978A94027}"/>
              </a:ext>
            </a:extLst>
          </p:cNvPr>
          <p:cNvCxnSpPr>
            <a:cxnSpLocks/>
          </p:cNvCxnSpPr>
          <p:nvPr/>
        </p:nvCxnSpPr>
        <p:spPr>
          <a:xfrm flipV="1">
            <a:off x="5663823" y="876577"/>
            <a:ext cx="0" cy="512843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4D6ACD-85A6-A5EE-4A70-EAFC3A5E825C}"/>
              </a:ext>
            </a:extLst>
          </p:cNvPr>
          <p:cNvCxnSpPr>
            <a:cxnSpLocks/>
          </p:cNvCxnSpPr>
          <p:nvPr/>
        </p:nvCxnSpPr>
        <p:spPr>
          <a:xfrm flipH="1">
            <a:off x="4503762" y="6002574"/>
            <a:ext cx="116006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F7058F5-AD4F-9D29-A9C7-D644BBE37BF6}"/>
              </a:ext>
            </a:extLst>
          </p:cNvPr>
          <p:cNvCxnSpPr>
            <a:cxnSpLocks/>
          </p:cNvCxnSpPr>
          <p:nvPr/>
        </p:nvCxnSpPr>
        <p:spPr>
          <a:xfrm flipV="1">
            <a:off x="5802575" y="4203554"/>
            <a:ext cx="0" cy="22927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EE8F91-ED92-BB95-16CD-97DBDC024763}"/>
              </a:ext>
            </a:extLst>
          </p:cNvPr>
          <p:cNvCxnSpPr>
            <a:cxnSpLocks/>
          </p:cNvCxnSpPr>
          <p:nvPr/>
        </p:nvCxnSpPr>
        <p:spPr>
          <a:xfrm flipH="1">
            <a:off x="4342959" y="4216992"/>
            <a:ext cx="14732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FCB1607-641B-7C86-12CA-28AF08936A32}"/>
              </a:ext>
            </a:extLst>
          </p:cNvPr>
          <p:cNvCxnSpPr>
            <a:cxnSpLocks/>
          </p:cNvCxnSpPr>
          <p:nvPr/>
        </p:nvCxnSpPr>
        <p:spPr>
          <a:xfrm flipH="1">
            <a:off x="5802575" y="6496336"/>
            <a:ext cx="3753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B223B4-862E-9A23-F63B-509CAFC25F68}"/>
              </a:ext>
            </a:extLst>
          </p:cNvPr>
          <p:cNvCxnSpPr>
            <a:cxnSpLocks/>
          </p:cNvCxnSpPr>
          <p:nvPr/>
        </p:nvCxnSpPr>
        <p:spPr>
          <a:xfrm flipH="1">
            <a:off x="4718275" y="4203554"/>
            <a:ext cx="1459616" cy="2750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25FB5C-9620-90AF-6B4D-DEA73462E2DC}"/>
              </a:ext>
            </a:extLst>
          </p:cNvPr>
          <p:cNvCxnSpPr>
            <a:cxnSpLocks/>
          </p:cNvCxnSpPr>
          <p:nvPr/>
        </p:nvCxnSpPr>
        <p:spPr>
          <a:xfrm>
            <a:off x="5386323" y="3410789"/>
            <a:ext cx="363484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DE0B657-0FE1-4E73-B29E-DCFB0240E3CB}"/>
              </a:ext>
            </a:extLst>
          </p:cNvPr>
          <p:cNvCxnSpPr>
            <a:cxnSpLocks/>
          </p:cNvCxnSpPr>
          <p:nvPr/>
        </p:nvCxnSpPr>
        <p:spPr>
          <a:xfrm flipV="1">
            <a:off x="9021172" y="846570"/>
            <a:ext cx="0" cy="258243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FF09DF1-5A50-A407-FBF1-759A68A5C5D3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342959" y="3410789"/>
            <a:ext cx="1043364" cy="61186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9B2400-E185-1F9F-EA92-632CD720D9EF}"/>
              </a:ext>
            </a:extLst>
          </p:cNvPr>
          <p:cNvCxnSpPr>
            <a:cxnSpLocks/>
          </p:cNvCxnSpPr>
          <p:nvPr/>
        </p:nvCxnSpPr>
        <p:spPr>
          <a:xfrm flipV="1">
            <a:off x="9021172" y="793832"/>
            <a:ext cx="417075" cy="668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A5F79A9-207F-E8FE-C106-9FB4E61E18DA}"/>
              </a:ext>
            </a:extLst>
          </p:cNvPr>
          <p:cNvCxnSpPr>
            <a:cxnSpLocks/>
          </p:cNvCxnSpPr>
          <p:nvPr/>
        </p:nvCxnSpPr>
        <p:spPr>
          <a:xfrm>
            <a:off x="7208297" y="6509984"/>
            <a:ext cx="16763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B2501C6-1D7C-786E-BC44-A8D11EDB5F0D}"/>
              </a:ext>
            </a:extLst>
          </p:cNvPr>
          <p:cNvCxnSpPr>
            <a:cxnSpLocks/>
          </p:cNvCxnSpPr>
          <p:nvPr/>
        </p:nvCxnSpPr>
        <p:spPr>
          <a:xfrm>
            <a:off x="8884694" y="793832"/>
            <a:ext cx="0" cy="5716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77539C0-AAA2-1B71-A37E-99555C2BFEFD}"/>
              </a:ext>
            </a:extLst>
          </p:cNvPr>
          <p:cNvCxnSpPr>
            <a:cxnSpLocks/>
          </p:cNvCxnSpPr>
          <p:nvPr/>
        </p:nvCxnSpPr>
        <p:spPr>
          <a:xfrm flipV="1">
            <a:off x="8884694" y="698444"/>
            <a:ext cx="553553" cy="95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882C10E-B308-9AB7-6D77-8A42FAA4A22C}"/>
              </a:ext>
            </a:extLst>
          </p:cNvPr>
          <p:cNvCxnSpPr>
            <a:cxnSpLocks/>
          </p:cNvCxnSpPr>
          <p:nvPr/>
        </p:nvCxnSpPr>
        <p:spPr>
          <a:xfrm flipH="1" flipV="1">
            <a:off x="7344769" y="917509"/>
            <a:ext cx="2093478" cy="2171991"/>
          </a:xfrm>
          <a:prstGeom prst="line">
            <a:avLst/>
          </a:prstGeom>
          <a:ln>
            <a:solidFill>
              <a:srgbClr val="7A81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7535303-09B4-6F70-1B59-96FA37359EBC}"/>
              </a:ext>
            </a:extLst>
          </p:cNvPr>
          <p:cNvCxnSpPr>
            <a:cxnSpLocks/>
          </p:cNvCxnSpPr>
          <p:nvPr/>
        </p:nvCxnSpPr>
        <p:spPr>
          <a:xfrm>
            <a:off x="10841605" y="4505911"/>
            <a:ext cx="868176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4CF3F48-24CB-8CE6-FF06-0F46D66F9BFA}"/>
              </a:ext>
            </a:extLst>
          </p:cNvPr>
          <p:cNvCxnSpPr>
            <a:cxnSpLocks/>
          </p:cNvCxnSpPr>
          <p:nvPr/>
        </p:nvCxnSpPr>
        <p:spPr>
          <a:xfrm>
            <a:off x="10387814" y="1355553"/>
            <a:ext cx="1321967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134BF6F-2026-FAE2-4DF3-E3B457A57AB3}"/>
              </a:ext>
            </a:extLst>
          </p:cNvPr>
          <p:cNvCxnSpPr>
            <a:cxnSpLocks/>
          </p:cNvCxnSpPr>
          <p:nvPr/>
        </p:nvCxnSpPr>
        <p:spPr>
          <a:xfrm>
            <a:off x="11702148" y="1355553"/>
            <a:ext cx="0" cy="3162934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B9DFA5C5-DF07-8001-3921-06B73A6142EB}"/>
              </a:ext>
            </a:extLst>
          </p:cNvPr>
          <p:cNvSpPr txBox="1"/>
          <p:nvPr/>
        </p:nvSpPr>
        <p:spPr>
          <a:xfrm>
            <a:off x="2975839" y="7055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31AD5B7-2E62-2D58-3539-FFC2E86709F9}"/>
              </a:ext>
            </a:extLst>
          </p:cNvPr>
          <p:cNvSpPr txBox="1"/>
          <p:nvPr/>
        </p:nvSpPr>
        <p:spPr>
          <a:xfrm>
            <a:off x="2978808" y="44048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B942B7-7268-0969-5D72-82DB9EB560A5}"/>
              </a:ext>
            </a:extLst>
          </p:cNvPr>
          <p:cNvSpPr txBox="1"/>
          <p:nvPr/>
        </p:nvSpPr>
        <p:spPr>
          <a:xfrm>
            <a:off x="2850069" y="4966877"/>
            <a:ext cx="4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∞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D949D31-360D-6087-910C-3BF707CF9B7A}"/>
              </a:ext>
            </a:extLst>
          </p:cNvPr>
          <p:cNvSpPr txBox="1"/>
          <p:nvPr/>
        </p:nvSpPr>
        <p:spPr>
          <a:xfrm>
            <a:off x="4410177" y="59691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AE83C5-E30B-4357-2BBD-66E86F9AC013}"/>
              </a:ext>
            </a:extLst>
          </p:cNvPr>
          <p:cNvSpPr txBox="1"/>
          <p:nvPr/>
        </p:nvSpPr>
        <p:spPr>
          <a:xfrm>
            <a:off x="6051136" y="5663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D020950-724C-A984-BD52-FAF3B49E4192}"/>
              </a:ext>
            </a:extLst>
          </p:cNvPr>
          <p:cNvSpPr txBox="1"/>
          <p:nvPr/>
        </p:nvSpPr>
        <p:spPr>
          <a:xfrm>
            <a:off x="9261159" y="30254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A81FF"/>
                </a:solidFill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D522BB0-78FB-2C7F-44C0-ADAE02A2369E}"/>
              </a:ext>
            </a:extLst>
          </p:cNvPr>
          <p:cNvSpPr txBox="1"/>
          <p:nvPr/>
        </p:nvSpPr>
        <p:spPr>
          <a:xfrm>
            <a:off x="10253102" y="10748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8C33CA7-10FC-8448-C965-D8DC3F8A5D51}"/>
              </a:ext>
            </a:extLst>
          </p:cNvPr>
          <p:cNvSpPr txBox="1"/>
          <p:nvPr/>
        </p:nvSpPr>
        <p:spPr>
          <a:xfrm>
            <a:off x="10687556" y="41971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DB5F87-19EA-0369-FF08-098D746022BB}"/>
              </a:ext>
            </a:extLst>
          </p:cNvPr>
          <p:cNvSpPr txBox="1"/>
          <p:nvPr/>
        </p:nvSpPr>
        <p:spPr>
          <a:xfrm>
            <a:off x="9057570" y="3671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CDFFC9-D93F-75FA-80CB-229977BD54EE}"/>
              </a:ext>
            </a:extLst>
          </p:cNvPr>
          <p:cNvSpPr txBox="1"/>
          <p:nvPr/>
        </p:nvSpPr>
        <p:spPr>
          <a:xfrm>
            <a:off x="7126409" y="6242938"/>
            <a:ext cx="352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∞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558998-DCDC-03FC-2E5F-181F90C65EE7}"/>
              </a:ext>
            </a:extLst>
          </p:cNvPr>
          <p:cNvSpPr txBox="1"/>
          <p:nvPr/>
        </p:nvSpPr>
        <p:spPr>
          <a:xfrm>
            <a:off x="9043199" y="789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7702EB8-710B-3BCD-109C-B6660CA51444}"/>
              </a:ext>
            </a:extLst>
          </p:cNvPr>
          <p:cNvSpPr txBox="1"/>
          <p:nvPr/>
        </p:nvSpPr>
        <p:spPr>
          <a:xfrm>
            <a:off x="4118881" y="38538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71BE4A9-8AB2-4829-EB43-5E0BFCDF8EDA}"/>
              </a:ext>
            </a:extLst>
          </p:cNvPr>
          <p:cNvSpPr txBox="1"/>
          <p:nvPr/>
        </p:nvSpPr>
        <p:spPr>
          <a:xfrm>
            <a:off x="4577874" y="41750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A69780E-9189-C1B9-5CB3-8FCCD5A9E96C}"/>
              </a:ext>
            </a:extLst>
          </p:cNvPr>
          <p:cNvSpPr txBox="1"/>
          <p:nvPr/>
        </p:nvSpPr>
        <p:spPr>
          <a:xfrm>
            <a:off x="5985872" y="3904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7ECF0FE-EC75-7945-4228-7100AE3BDA7E}"/>
              </a:ext>
            </a:extLst>
          </p:cNvPr>
          <p:cNvSpPr txBox="1"/>
          <p:nvPr/>
        </p:nvSpPr>
        <p:spPr>
          <a:xfrm>
            <a:off x="7298151" y="6802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A81FF"/>
                </a:solidFill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EAF969B-0D17-BDAA-AF53-2868C2B59351}"/>
              </a:ext>
            </a:extLst>
          </p:cNvPr>
          <p:cNvSpPr txBox="1"/>
          <p:nvPr/>
        </p:nvSpPr>
        <p:spPr>
          <a:xfrm>
            <a:off x="5900383" y="6231562"/>
            <a:ext cx="352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∞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17E8B0C-E14F-7E85-FB13-5737099E33E1}"/>
              </a:ext>
            </a:extLst>
          </p:cNvPr>
          <p:cNvSpPr txBox="1"/>
          <p:nvPr/>
        </p:nvSpPr>
        <p:spPr>
          <a:xfrm>
            <a:off x="4257633" y="39516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E07770-3562-1258-A888-4B4D30E98F90}"/>
              </a:ext>
            </a:extLst>
          </p:cNvPr>
          <p:cNvSpPr txBox="1"/>
          <p:nvPr/>
        </p:nvSpPr>
        <p:spPr>
          <a:xfrm>
            <a:off x="213173" y="243894"/>
            <a:ext cx="2262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Christine Romano</a:t>
            </a:r>
          </a:p>
          <a:p>
            <a:r>
              <a:rPr lang="en-US" dirty="0"/>
              <a:t>SQL Assignment Two</a:t>
            </a:r>
          </a:p>
          <a:p>
            <a:r>
              <a:rPr lang="en-US" dirty="0"/>
              <a:t>August 15, 2025</a:t>
            </a:r>
          </a:p>
        </p:txBody>
      </p:sp>
    </p:spTree>
    <p:extLst>
      <p:ext uri="{BB962C8B-B14F-4D97-AF65-F5344CB8AC3E}">
        <p14:creationId xmlns:p14="http://schemas.microsoft.com/office/powerpoint/2010/main" val="115216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55A11-93E5-C31C-9F29-8A79D901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AACED4A-5564-8199-CFD0-B70FAC48A179}"/>
              </a:ext>
            </a:extLst>
          </p:cNvPr>
          <p:cNvGrpSpPr/>
          <p:nvPr/>
        </p:nvGrpSpPr>
        <p:grpSpPr>
          <a:xfrm>
            <a:off x="5986825" y="204716"/>
            <a:ext cx="2470243" cy="3135485"/>
            <a:chOff x="887107" y="3541594"/>
            <a:chExt cx="2470243" cy="31354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B34279-F8A1-FA72-FD15-F56C301D7327}"/>
                </a:ext>
              </a:extLst>
            </p:cNvPr>
            <p:cNvSpPr/>
            <p:nvPr/>
          </p:nvSpPr>
          <p:spPr>
            <a:xfrm>
              <a:off x="887107" y="3541594"/>
              <a:ext cx="2470243" cy="311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5C51C1-6ADF-19DE-8CD4-ACBA2DF93C59}"/>
                </a:ext>
              </a:extLst>
            </p:cNvPr>
            <p:cNvSpPr txBox="1"/>
            <p:nvPr/>
          </p:nvSpPr>
          <p:spPr>
            <a:xfrm>
              <a:off x="1091821" y="3698035"/>
              <a:ext cx="146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DATE TABLE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78DAE4-9B55-19CB-4209-8218EC1A813A}"/>
                </a:ext>
              </a:extLst>
            </p:cNvPr>
            <p:cNvSpPr txBox="1"/>
            <p:nvPr/>
          </p:nvSpPr>
          <p:spPr>
            <a:xfrm>
              <a:off x="1091822" y="4091756"/>
              <a:ext cx="226552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DATETIME</a:t>
              </a:r>
            </a:p>
            <a:p>
              <a:r>
                <a:rPr lang="en-US" dirty="0"/>
                <a:t>Year</a:t>
              </a:r>
            </a:p>
            <a:p>
              <a:r>
                <a:rPr lang="en-US" dirty="0"/>
                <a:t>Month</a:t>
              </a:r>
            </a:p>
            <a:p>
              <a:r>
                <a:rPr lang="en-US" dirty="0"/>
                <a:t>Day</a:t>
              </a:r>
            </a:p>
            <a:p>
              <a:r>
                <a:rPr lang="en-US" dirty="0"/>
                <a:t>Time</a:t>
              </a:r>
            </a:p>
            <a:p>
              <a:r>
                <a:rPr lang="en-US" dirty="0" err="1"/>
                <a:t>Day_of_Week</a:t>
              </a:r>
              <a:endParaRPr lang="en-US" dirty="0"/>
            </a:p>
            <a:p>
              <a:r>
                <a:rPr lang="en-US" dirty="0"/>
                <a:t>Holiday </a:t>
              </a:r>
            </a:p>
            <a:p>
              <a:r>
                <a:rPr lang="en-US" dirty="0"/>
                <a:t>     </a:t>
              </a:r>
              <a:r>
                <a:rPr lang="en-US" sz="1200" dirty="0"/>
                <a:t>(Yes/No column to indicate if the day is a holiday).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4433981-A8A9-02E6-559D-36AF1B475178}"/>
              </a:ext>
            </a:extLst>
          </p:cNvPr>
          <p:cNvGrpSpPr/>
          <p:nvPr/>
        </p:nvGrpSpPr>
        <p:grpSpPr>
          <a:xfrm>
            <a:off x="9331254" y="222348"/>
            <a:ext cx="2151795" cy="3170910"/>
            <a:chOff x="4697107" y="204716"/>
            <a:chExt cx="2470242" cy="31709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5C3B07-9CAB-6A2C-544F-5E252C68E6D6}"/>
                </a:ext>
              </a:extLst>
            </p:cNvPr>
            <p:cNvSpPr/>
            <p:nvPr/>
          </p:nvSpPr>
          <p:spPr>
            <a:xfrm>
              <a:off x="4697107" y="204716"/>
              <a:ext cx="2470242" cy="311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8EDDC3-6CC2-EE24-72DF-C952AA828869}"/>
                </a:ext>
              </a:extLst>
            </p:cNvPr>
            <p:cNvSpPr txBox="1"/>
            <p:nvPr/>
          </p:nvSpPr>
          <p:spPr>
            <a:xfrm>
              <a:off x="4788598" y="232856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ORDER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A5233F-9530-3F7C-F6E2-0368ACA76795}"/>
                </a:ext>
              </a:extLst>
            </p:cNvPr>
            <p:cNvSpPr txBox="1"/>
            <p:nvPr/>
          </p:nvSpPr>
          <p:spPr>
            <a:xfrm>
              <a:off x="4793485" y="513304"/>
              <a:ext cx="233064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Order_ID</a:t>
              </a:r>
              <a:r>
                <a:rPr lang="en-US" dirty="0"/>
                <a:t> (PK)</a:t>
              </a:r>
            </a:p>
            <a:p>
              <a:r>
                <a:rPr lang="en-US" dirty="0" err="1"/>
                <a:t>Item_Name</a:t>
              </a:r>
              <a:endParaRPr lang="en-US" dirty="0"/>
            </a:p>
            <a:p>
              <a:r>
                <a:rPr lang="en-US" dirty="0" err="1"/>
                <a:t>Item_ID</a:t>
              </a:r>
              <a:r>
                <a:rPr lang="en-US" dirty="0"/>
                <a:t> </a:t>
              </a:r>
            </a:p>
            <a:p>
              <a:r>
                <a:rPr lang="en-US" dirty="0"/>
                <a:t>Number</a:t>
              </a:r>
            </a:p>
            <a:p>
              <a:r>
                <a:rPr lang="en-US" dirty="0"/>
                <a:t>Price</a:t>
              </a:r>
            </a:p>
            <a:p>
              <a:r>
                <a:rPr lang="en-US" dirty="0" err="1"/>
                <a:t>Item_Category</a:t>
              </a:r>
              <a:endParaRPr lang="en-US" dirty="0"/>
            </a:p>
            <a:p>
              <a:r>
                <a:rPr lang="en-US" sz="1200" dirty="0"/>
                <a:t>    (ex. book, office supplies, toys, gifts, other)</a:t>
              </a:r>
            </a:p>
            <a:p>
              <a:r>
                <a:rPr lang="en-US" dirty="0" err="1"/>
                <a:t>Total_Sale</a:t>
              </a:r>
              <a:endParaRPr lang="en-US" dirty="0"/>
            </a:p>
            <a:p>
              <a:r>
                <a:rPr lang="en-US" sz="1200" dirty="0"/>
                <a:t>(total amount sold $)</a:t>
              </a:r>
            </a:p>
            <a:p>
              <a:r>
                <a:rPr lang="en-US" dirty="0"/>
                <a:t>DATETIME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A496F0-4F12-4A66-1886-AC489A8EBD85}"/>
              </a:ext>
            </a:extLst>
          </p:cNvPr>
          <p:cNvGrpSpPr/>
          <p:nvPr/>
        </p:nvGrpSpPr>
        <p:grpSpPr>
          <a:xfrm>
            <a:off x="5986825" y="3530560"/>
            <a:ext cx="2593065" cy="3148837"/>
            <a:chOff x="4697108" y="3541594"/>
            <a:chExt cx="2593065" cy="31488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586FB6-8BD5-E448-9D9B-947BB84A84F0}"/>
                </a:ext>
              </a:extLst>
            </p:cNvPr>
            <p:cNvSpPr/>
            <p:nvPr/>
          </p:nvSpPr>
          <p:spPr>
            <a:xfrm>
              <a:off x="4697108" y="3541594"/>
              <a:ext cx="2470241" cy="311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95C7C6-E885-22EF-A231-2A14692288C3}"/>
                </a:ext>
              </a:extLst>
            </p:cNvPr>
            <p:cNvSpPr txBox="1"/>
            <p:nvPr/>
          </p:nvSpPr>
          <p:spPr>
            <a:xfrm>
              <a:off x="4819933" y="3665689"/>
              <a:ext cx="1392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CUSTOMER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957405-2634-526D-BBC0-0843ECDD8889}"/>
                </a:ext>
              </a:extLst>
            </p:cNvPr>
            <p:cNvSpPr txBox="1"/>
            <p:nvPr/>
          </p:nvSpPr>
          <p:spPr>
            <a:xfrm>
              <a:off x="4819932" y="4012775"/>
              <a:ext cx="247024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Customer_ID</a:t>
              </a:r>
              <a:r>
                <a:rPr lang="en-US" dirty="0"/>
                <a:t> (PK)</a:t>
              </a:r>
            </a:p>
            <a:p>
              <a:r>
                <a:rPr lang="en-US" dirty="0" err="1"/>
                <a:t>C_Last_Name</a:t>
              </a:r>
              <a:endParaRPr lang="en-US" dirty="0"/>
            </a:p>
            <a:p>
              <a:r>
                <a:rPr lang="en-US" dirty="0" err="1"/>
                <a:t>C_First_Name</a:t>
              </a:r>
              <a:endParaRPr lang="en-US" dirty="0"/>
            </a:p>
            <a:p>
              <a:r>
                <a:rPr lang="en-US" dirty="0" err="1"/>
                <a:t>Zip_Code</a:t>
              </a:r>
              <a:endParaRPr lang="en-US" dirty="0"/>
            </a:p>
            <a:p>
              <a:r>
                <a:rPr lang="en-US" dirty="0" err="1"/>
                <a:t>Age_Range</a:t>
              </a:r>
              <a:endParaRPr lang="en-US" dirty="0"/>
            </a:p>
            <a:p>
              <a:r>
                <a:rPr lang="en-US" dirty="0"/>
                <a:t>Demographics</a:t>
              </a:r>
            </a:p>
            <a:p>
              <a:r>
                <a:rPr lang="en-US" dirty="0"/>
                <a:t>     </a:t>
              </a:r>
              <a:r>
                <a:rPr lang="en-US" sz="1200" dirty="0"/>
                <a:t>(may include several columns of demographic information, depending on bookstore needs).</a:t>
              </a:r>
            </a:p>
            <a:p>
              <a:r>
                <a:rPr lang="en-US" dirty="0" err="1"/>
                <a:t>Order_ID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68EFD3-95A5-0168-13BE-FCACDDFE0413}"/>
              </a:ext>
            </a:extLst>
          </p:cNvPr>
          <p:cNvGrpSpPr/>
          <p:nvPr/>
        </p:nvGrpSpPr>
        <p:grpSpPr>
          <a:xfrm>
            <a:off x="9358550" y="3506568"/>
            <a:ext cx="2138147" cy="3111690"/>
            <a:chOff x="8507107" y="204716"/>
            <a:chExt cx="2138147" cy="31116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BA1C8B-230F-14A1-A053-3B93FEBD026A}"/>
                </a:ext>
              </a:extLst>
            </p:cNvPr>
            <p:cNvSpPr/>
            <p:nvPr/>
          </p:nvSpPr>
          <p:spPr>
            <a:xfrm>
              <a:off x="8507107" y="204716"/>
              <a:ext cx="2138147" cy="311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477187B-218C-C2C1-C507-A621C5D3C5E6}"/>
                </a:ext>
              </a:extLst>
            </p:cNvPr>
            <p:cNvSpPr txBox="1"/>
            <p:nvPr/>
          </p:nvSpPr>
          <p:spPr>
            <a:xfrm>
              <a:off x="8548050" y="328392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BOOK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FB3963-55D4-31B1-4B87-3F5FBA513C33}"/>
                </a:ext>
              </a:extLst>
            </p:cNvPr>
            <p:cNvSpPr txBox="1"/>
            <p:nvPr/>
          </p:nvSpPr>
          <p:spPr>
            <a:xfrm>
              <a:off x="8536671" y="724175"/>
              <a:ext cx="1999401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ISBN (PK)</a:t>
              </a:r>
            </a:p>
            <a:p>
              <a:r>
                <a:rPr lang="en-US" dirty="0" err="1"/>
                <a:t>Item_ID</a:t>
              </a:r>
              <a:r>
                <a:rPr lang="en-US" dirty="0"/>
                <a:t> (PK)</a:t>
              </a:r>
            </a:p>
            <a:p>
              <a:r>
                <a:rPr lang="en-US" dirty="0"/>
                <a:t>Name</a:t>
              </a:r>
            </a:p>
            <a:p>
              <a:r>
                <a:rPr lang="en-US" dirty="0"/>
                <a:t>Author</a:t>
              </a:r>
            </a:p>
            <a:p>
              <a:r>
                <a:rPr lang="en-US" dirty="0"/>
                <a:t>Publisher</a:t>
              </a:r>
            </a:p>
            <a:p>
              <a:r>
                <a:rPr lang="en-US" dirty="0"/>
                <a:t>Genre</a:t>
              </a:r>
            </a:p>
            <a:p>
              <a:r>
                <a:rPr lang="en-US" dirty="0"/>
                <a:t>Format </a:t>
              </a:r>
              <a:r>
                <a:rPr lang="en-US" sz="1200" dirty="0"/>
                <a:t>(ex. hardcover, paperback, electronic)</a:t>
              </a:r>
            </a:p>
            <a:p>
              <a:r>
                <a:rPr lang="en-US" dirty="0"/>
                <a:t>Price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F411F4-E393-E1CC-8FB4-D501645B6529}"/>
              </a:ext>
            </a:extLst>
          </p:cNvPr>
          <p:cNvGrpSpPr/>
          <p:nvPr/>
        </p:nvGrpSpPr>
        <p:grpSpPr>
          <a:xfrm>
            <a:off x="3253414" y="3530560"/>
            <a:ext cx="2138147" cy="3111690"/>
            <a:chOff x="8507107" y="3541594"/>
            <a:chExt cx="2138147" cy="31116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DC9AC6-3312-EF71-4356-329D3A0C46F7}"/>
                </a:ext>
              </a:extLst>
            </p:cNvPr>
            <p:cNvSpPr/>
            <p:nvPr/>
          </p:nvSpPr>
          <p:spPr>
            <a:xfrm>
              <a:off x="8507107" y="3541594"/>
              <a:ext cx="2138147" cy="311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A2B111-7D06-B262-FA40-B2874F465970}"/>
                </a:ext>
              </a:extLst>
            </p:cNvPr>
            <p:cNvSpPr txBox="1"/>
            <p:nvPr/>
          </p:nvSpPr>
          <p:spPr>
            <a:xfrm>
              <a:off x="8548050" y="3722424"/>
              <a:ext cx="853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SALES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93899A-D9DB-2541-988F-EA48615DDAEA}"/>
                </a:ext>
              </a:extLst>
            </p:cNvPr>
            <p:cNvSpPr txBox="1"/>
            <p:nvPr/>
          </p:nvSpPr>
          <p:spPr>
            <a:xfrm>
              <a:off x="8548050" y="4033692"/>
              <a:ext cx="20972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Order_ID</a:t>
              </a:r>
              <a:r>
                <a:rPr lang="en-US" dirty="0"/>
                <a:t> </a:t>
              </a:r>
            </a:p>
            <a:p>
              <a:r>
                <a:rPr lang="en-US" dirty="0" err="1"/>
                <a:t>Customer_ID</a:t>
              </a:r>
              <a:endParaRPr lang="en-US" dirty="0"/>
            </a:p>
            <a:p>
              <a:r>
                <a:rPr lang="en-US" dirty="0"/>
                <a:t>Cashier</a:t>
              </a:r>
            </a:p>
            <a:p>
              <a:r>
                <a:rPr lang="en-US" sz="1200" dirty="0"/>
                <a:t>(employee ID of cashier)</a:t>
              </a:r>
            </a:p>
            <a:p>
              <a:r>
                <a:rPr lang="en-US" dirty="0"/>
                <a:t>Salespeople</a:t>
              </a:r>
            </a:p>
            <a:p>
              <a:r>
                <a:rPr lang="en-US" sz="1200" dirty="0"/>
                <a:t>(employee IDs of any other staff who helped sell this order)</a:t>
              </a:r>
            </a:p>
            <a:p>
              <a:r>
                <a:rPr lang="en-US" dirty="0"/>
                <a:t>DATETIME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3F6169-C991-8D0C-02CD-F24E399F0042}"/>
              </a:ext>
            </a:extLst>
          </p:cNvPr>
          <p:cNvCxnSpPr>
            <a:cxnSpLocks/>
          </p:cNvCxnSpPr>
          <p:nvPr/>
        </p:nvCxnSpPr>
        <p:spPr>
          <a:xfrm flipV="1">
            <a:off x="259311" y="1035951"/>
            <a:ext cx="0" cy="4213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6390E5-25C9-7375-D071-57BD6330AB18}"/>
              </a:ext>
            </a:extLst>
          </p:cNvPr>
          <p:cNvCxnSpPr>
            <a:cxnSpLocks/>
          </p:cNvCxnSpPr>
          <p:nvPr/>
        </p:nvCxnSpPr>
        <p:spPr>
          <a:xfrm flipH="1">
            <a:off x="259311" y="4783370"/>
            <a:ext cx="30843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6D05823-2EDE-0B8F-2665-09DB07CF953E}"/>
              </a:ext>
            </a:extLst>
          </p:cNvPr>
          <p:cNvCxnSpPr>
            <a:cxnSpLocks/>
          </p:cNvCxnSpPr>
          <p:nvPr/>
        </p:nvCxnSpPr>
        <p:spPr>
          <a:xfrm flipH="1">
            <a:off x="259311" y="5263320"/>
            <a:ext cx="30866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07F8DA8-980F-F62E-6674-72A505782BD1}"/>
              </a:ext>
            </a:extLst>
          </p:cNvPr>
          <p:cNvCxnSpPr>
            <a:cxnSpLocks/>
          </p:cNvCxnSpPr>
          <p:nvPr/>
        </p:nvCxnSpPr>
        <p:spPr>
          <a:xfrm flipH="1">
            <a:off x="5663823" y="890225"/>
            <a:ext cx="52771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C8E2AD6-A443-E45C-2173-0DA6653DCC35}"/>
              </a:ext>
            </a:extLst>
          </p:cNvPr>
          <p:cNvCxnSpPr>
            <a:cxnSpLocks/>
          </p:cNvCxnSpPr>
          <p:nvPr/>
        </p:nvCxnSpPr>
        <p:spPr>
          <a:xfrm flipV="1">
            <a:off x="5663823" y="876577"/>
            <a:ext cx="0" cy="512843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6BD2BF-9541-6EFB-A049-BC51311DBDE7}"/>
              </a:ext>
            </a:extLst>
          </p:cNvPr>
          <p:cNvCxnSpPr>
            <a:cxnSpLocks/>
          </p:cNvCxnSpPr>
          <p:nvPr/>
        </p:nvCxnSpPr>
        <p:spPr>
          <a:xfrm flipH="1">
            <a:off x="4503762" y="6002574"/>
            <a:ext cx="116006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2CB3E6-D6A9-8792-90BA-FA68E4070DF7}"/>
              </a:ext>
            </a:extLst>
          </p:cNvPr>
          <p:cNvCxnSpPr>
            <a:cxnSpLocks/>
          </p:cNvCxnSpPr>
          <p:nvPr/>
        </p:nvCxnSpPr>
        <p:spPr>
          <a:xfrm flipV="1">
            <a:off x="5802575" y="4203554"/>
            <a:ext cx="0" cy="22927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4615FDF-FF46-E97B-4059-09B20F1271DB}"/>
              </a:ext>
            </a:extLst>
          </p:cNvPr>
          <p:cNvCxnSpPr>
            <a:cxnSpLocks/>
          </p:cNvCxnSpPr>
          <p:nvPr/>
        </p:nvCxnSpPr>
        <p:spPr>
          <a:xfrm flipH="1">
            <a:off x="4342959" y="4216992"/>
            <a:ext cx="14732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D6724B0-FBCD-5A5B-9F2C-14C577A01AAB}"/>
              </a:ext>
            </a:extLst>
          </p:cNvPr>
          <p:cNvCxnSpPr>
            <a:cxnSpLocks/>
          </p:cNvCxnSpPr>
          <p:nvPr/>
        </p:nvCxnSpPr>
        <p:spPr>
          <a:xfrm flipH="1">
            <a:off x="5802575" y="6496336"/>
            <a:ext cx="3753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0F14F8-1DC6-CE13-68DD-CBC44AB50F8C}"/>
              </a:ext>
            </a:extLst>
          </p:cNvPr>
          <p:cNvCxnSpPr>
            <a:cxnSpLocks/>
          </p:cNvCxnSpPr>
          <p:nvPr/>
        </p:nvCxnSpPr>
        <p:spPr>
          <a:xfrm flipH="1">
            <a:off x="4718275" y="4203554"/>
            <a:ext cx="1459616" cy="2750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782BF1-AB53-2DD7-DD84-D2C203A2F01E}"/>
              </a:ext>
            </a:extLst>
          </p:cNvPr>
          <p:cNvCxnSpPr>
            <a:cxnSpLocks/>
          </p:cNvCxnSpPr>
          <p:nvPr/>
        </p:nvCxnSpPr>
        <p:spPr>
          <a:xfrm>
            <a:off x="5386323" y="3410789"/>
            <a:ext cx="363484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07E81A-762A-CACE-2627-912C82FDC844}"/>
              </a:ext>
            </a:extLst>
          </p:cNvPr>
          <p:cNvCxnSpPr>
            <a:cxnSpLocks/>
          </p:cNvCxnSpPr>
          <p:nvPr/>
        </p:nvCxnSpPr>
        <p:spPr>
          <a:xfrm flipV="1">
            <a:off x="9021172" y="846570"/>
            <a:ext cx="0" cy="258243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4C401D0-27F9-FB0C-5EB4-2D03385923A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4342959" y="3410789"/>
            <a:ext cx="1043364" cy="61186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FF9325-B5BF-B213-449E-860F7B2DE17A}"/>
              </a:ext>
            </a:extLst>
          </p:cNvPr>
          <p:cNvCxnSpPr>
            <a:cxnSpLocks/>
          </p:cNvCxnSpPr>
          <p:nvPr/>
        </p:nvCxnSpPr>
        <p:spPr>
          <a:xfrm flipV="1">
            <a:off x="9021172" y="793832"/>
            <a:ext cx="417075" cy="6682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AB1BC4-6654-A59C-EAD4-A3586FF0BC93}"/>
              </a:ext>
            </a:extLst>
          </p:cNvPr>
          <p:cNvCxnSpPr>
            <a:cxnSpLocks/>
          </p:cNvCxnSpPr>
          <p:nvPr/>
        </p:nvCxnSpPr>
        <p:spPr>
          <a:xfrm>
            <a:off x="7208297" y="6509984"/>
            <a:ext cx="16763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C2A1732-9485-D942-9F33-EA5FE2EC5458}"/>
              </a:ext>
            </a:extLst>
          </p:cNvPr>
          <p:cNvCxnSpPr>
            <a:cxnSpLocks/>
          </p:cNvCxnSpPr>
          <p:nvPr/>
        </p:nvCxnSpPr>
        <p:spPr>
          <a:xfrm>
            <a:off x="8884694" y="793832"/>
            <a:ext cx="0" cy="5716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55A9A55-A81C-820A-FC55-4BBFCF76E687}"/>
              </a:ext>
            </a:extLst>
          </p:cNvPr>
          <p:cNvCxnSpPr>
            <a:cxnSpLocks/>
          </p:cNvCxnSpPr>
          <p:nvPr/>
        </p:nvCxnSpPr>
        <p:spPr>
          <a:xfrm flipV="1">
            <a:off x="8884694" y="698444"/>
            <a:ext cx="553553" cy="95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450F535-6EE4-4B2A-357F-8C79B5A4A8C1}"/>
              </a:ext>
            </a:extLst>
          </p:cNvPr>
          <p:cNvCxnSpPr>
            <a:cxnSpLocks/>
          </p:cNvCxnSpPr>
          <p:nvPr/>
        </p:nvCxnSpPr>
        <p:spPr>
          <a:xfrm flipH="1" flipV="1">
            <a:off x="7344769" y="917509"/>
            <a:ext cx="2093478" cy="2171991"/>
          </a:xfrm>
          <a:prstGeom prst="line">
            <a:avLst/>
          </a:prstGeom>
          <a:ln>
            <a:solidFill>
              <a:srgbClr val="7A81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2B0DFEF-28AC-AF4D-C0EB-3B6C4B972B8E}"/>
              </a:ext>
            </a:extLst>
          </p:cNvPr>
          <p:cNvCxnSpPr>
            <a:cxnSpLocks/>
          </p:cNvCxnSpPr>
          <p:nvPr/>
        </p:nvCxnSpPr>
        <p:spPr>
          <a:xfrm>
            <a:off x="10841605" y="4505911"/>
            <a:ext cx="868176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0F08E61-16C2-0ED8-ED7A-3B529C8B1B1A}"/>
              </a:ext>
            </a:extLst>
          </p:cNvPr>
          <p:cNvCxnSpPr>
            <a:cxnSpLocks/>
          </p:cNvCxnSpPr>
          <p:nvPr/>
        </p:nvCxnSpPr>
        <p:spPr>
          <a:xfrm>
            <a:off x="10387814" y="1355553"/>
            <a:ext cx="1321967" cy="0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C70EB14-304E-157A-9828-0F503F8BB991}"/>
              </a:ext>
            </a:extLst>
          </p:cNvPr>
          <p:cNvCxnSpPr>
            <a:cxnSpLocks/>
          </p:cNvCxnSpPr>
          <p:nvPr/>
        </p:nvCxnSpPr>
        <p:spPr>
          <a:xfrm>
            <a:off x="11702148" y="1355553"/>
            <a:ext cx="0" cy="3162934"/>
          </a:xfrm>
          <a:prstGeom prst="line">
            <a:avLst/>
          </a:prstGeom>
          <a:ln>
            <a:solidFill>
              <a:srgbClr val="FF2F9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05C54B-4901-F544-D876-5362BEE49BB3}"/>
              </a:ext>
            </a:extLst>
          </p:cNvPr>
          <p:cNvGrpSpPr/>
          <p:nvPr/>
        </p:nvGrpSpPr>
        <p:grpSpPr>
          <a:xfrm>
            <a:off x="259311" y="204716"/>
            <a:ext cx="2643117" cy="3111690"/>
            <a:chOff x="2743206" y="204716"/>
            <a:chExt cx="2643117" cy="31116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1BC7C1-205B-C74D-EBC0-5BF29BAD35FF}"/>
                </a:ext>
              </a:extLst>
            </p:cNvPr>
            <p:cNvSpPr/>
            <p:nvPr/>
          </p:nvSpPr>
          <p:spPr>
            <a:xfrm>
              <a:off x="3248176" y="204716"/>
              <a:ext cx="2138147" cy="311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8B027B-8B57-A701-2D44-06E317C12D4A}"/>
                </a:ext>
              </a:extLst>
            </p:cNvPr>
            <p:cNvSpPr txBox="1"/>
            <p:nvPr/>
          </p:nvSpPr>
          <p:spPr>
            <a:xfrm>
              <a:off x="3452889" y="354843"/>
              <a:ext cx="1461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EMPLOYEES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2BBA5C-8ACE-DDEA-B5C0-FD804D5E76DA}"/>
                </a:ext>
              </a:extLst>
            </p:cNvPr>
            <p:cNvSpPr txBox="1"/>
            <p:nvPr/>
          </p:nvSpPr>
          <p:spPr>
            <a:xfrm>
              <a:off x="3343705" y="874302"/>
              <a:ext cx="19386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Employee_ID</a:t>
              </a:r>
              <a:r>
                <a:rPr lang="en-US" dirty="0"/>
                <a:t> (PK)</a:t>
              </a:r>
            </a:p>
            <a:p>
              <a:r>
                <a:rPr lang="en-US" dirty="0" err="1"/>
                <a:t>E_Last_Name</a:t>
              </a:r>
              <a:endParaRPr lang="en-US" dirty="0"/>
            </a:p>
            <a:p>
              <a:r>
                <a:rPr lang="en-US" dirty="0" err="1"/>
                <a:t>E_First_Name</a:t>
              </a:r>
              <a:endParaRPr lang="en-US" dirty="0"/>
            </a:p>
            <a:p>
              <a:r>
                <a:rPr lang="en-US" dirty="0" err="1"/>
                <a:t>Zip_Code</a:t>
              </a:r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CDDDB77-3EB2-9BA6-6965-1B0876296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3206" y="1037230"/>
              <a:ext cx="60049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DBA4DCA-17F3-BDB6-AA70-0405D99FBC9E}"/>
                </a:ext>
              </a:extLst>
            </p:cNvPr>
            <p:cNvSpPr txBox="1"/>
            <p:nvPr/>
          </p:nvSpPr>
          <p:spPr>
            <a:xfrm>
              <a:off x="2975839" y="7055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6ED3F768-C6E1-1031-4E01-BD45B79F5008}"/>
              </a:ext>
            </a:extLst>
          </p:cNvPr>
          <p:cNvSpPr txBox="1"/>
          <p:nvPr/>
        </p:nvSpPr>
        <p:spPr>
          <a:xfrm>
            <a:off x="2978808" y="44048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7B84CC7-EA02-F3B0-DBFD-2FCAC2833E1F}"/>
              </a:ext>
            </a:extLst>
          </p:cNvPr>
          <p:cNvSpPr txBox="1"/>
          <p:nvPr/>
        </p:nvSpPr>
        <p:spPr>
          <a:xfrm>
            <a:off x="2850069" y="4966877"/>
            <a:ext cx="4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∞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D511E5-979A-5E29-89A2-BB9B89FB1EDD}"/>
              </a:ext>
            </a:extLst>
          </p:cNvPr>
          <p:cNvSpPr txBox="1"/>
          <p:nvPr/>
        </p:nvSpPr>
        <p:spPr>
          <a:xfrm>
            <a:off x="4410177" y="59691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C125A2-4DD0-B307-FBD2-FEC19920B77B}"/>
              </a:ext>
            </a:extLst>
          </p:cNvPr>
          <p:cNvSpPr txBox="1"/>
          <p:nvPr/>
        </p:nvSpPr>
        <p:spPr>
          <a:xfrm>
            <a:off x="6051136" y="5663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308DC55-CA67-A5DB-0EE2-AE6F0CD0FED2}"/>
              </a:ext>
            </a:extLst>
          </p:cNvPr>
          <p:cNvSpPr txBox="1"/>
          <p:nvPr/>
        </p:nvSpPr>
        <p:spPr>
          <a:xfrm>
            <a:off x="9261159" y="30254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A81FF"/>
                </a:solidFill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CDAD80D-E3D2-51C1-51FB-6A24C1038190}"/>
              </a:ext>
            </a:extLst>
          </p:cNvPr>
          <p:cNvSpPr txBox="1"/>
          <p:nvPr/>
        </p:nvSpPr>
        <p:spPr>
          <a:xfrm>
            <a:off x="10253102" y="10748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903FFCB-1F16-139D-3EFC-B859AA232259}"/>
              </a:ext>
            </a:extLst>
          </p:cNvPr>
          <p:cNvSpPr txBox="1"/>
          <p:nvPr/>
        </p:nvSpPr>
        <p:spPr>
          <a:xfrm>
            <a:off x="10687556" y="41971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2F92"/>
                </a:solidFill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CA2271-E771-8DBA-59FF-FA236891BCFB}"/>
              </a:ext>
            </a:extLst>
          </p:cNvPr>
          <p:cNvSpPr txBox="1"/>
          <p:nvPr/>
        </p:nvSpPr>
        <p:spPr>
          <a:xfrm>
            <a:off x="9057570" y="3671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387916C-DE01-45AC-690D-1A6D2C879637}"/>
              </a:ext>
            </a:extLst>
          </p:cNvPr>
          <p:cNvSpPr txBox="1"/>
          <p:nvPr/>
        </p:nvSpPr>
        <p:spPr>
          <a:xfrm>
            <a:off x="7126409" y="6242938"/>
            <a:ext cx="352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∞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51547A7-D944-2742-A327-032FAAD2719E}"/>
              </a:ext>
            </a:extLst>
          </p:cNvPr>
          <p:cNvSpPr txBox="1"/>
          <p:nvPr/>
        </p:nvSpPr>
        <p:spPr>
          <a:xfrm>
            <a:off x="9043199" y="789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A7D51A2-FECA-A03E-296B-20D420F23781}"/>
              </a:ext>
            </a:extLst>
          </p:cNvPr>
          <p:cNvSpPr txBox="1"/>
          <p:nvPr/>
        </p:nvSpPr>
        <p:spPr>
          <a:xfrm>
            <a:off x="4118881" y="385381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2D82D8D-7ED3-E0E5-C1B7-2BBF1C75D54C}"/>
              </a:ext>
            </a:extLst>
          </p:cNvPr>
          <p:cNvSpPr txBox="1"/>
          <p:nvPr/>
        </p:nvSpPr>
        <p:spPr>
          <a:xfrm>
            <a:off x="4577874" y="41750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51DD219-1764-ABB2-CADC-E42759185868}"/>
              </a:ext>
            </a:extLst>
          </p:cNvPr>
          <p:cNvSpPr txBox="1"/>
          <p:nvPr/>
        </p:nvSpPr>
        <p:spPr>
          <a:xfrm>
            <a:off x="5985872" y="3904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7E89E9F-6135-D488-C284-4265EFA8CC63}"/>
              </a:ext>
            </a:extLst>
          </p:cNvPr>
          <p:cNvSpPr txBox="1"/>
          <p:nvPr/>
        </p:nvSpPr>
        <p:spPr>
          <a:xfrm>
            <a:off x="7298151" y="6802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A81FF"/>
                </a:solidFill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1BB9504-29CB-DBAB-BC9B-91205AC3BBBA}"/>
              </a:ext>
            </a:extLst>
          </p:cNvPr>
          <p:cNvSpPr txBox="1"/>
          <p:nvPr/>
        </p:nvSpPr>
        <p:spPr>
          <a:xfrm>
            <a:off x="5900383" y="6231562"/>
            <a:ext cx="352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∞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456E6B2-493C-EA0B-3A18-00DFCF5FE591}"/>
              </a:ext>
            </a:extLst>
          </p:cNvPr>
          <p:cNvSpPr txBox="1"/>
          <p:nvPr/>
        </p:nvSpPr>
        <p:spPr>
          <a:xfrm>
            <a:off x="4257633" y="39516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C645DA-8F42-3B60-5044-3FE6284C5EF0}"/>
              </a:ext>
            </a:extLst>
          </p:cNvPr>
          <p:cNvGrpSpPr/>
          <p:nvPr/>
        </p:nvGrpSpPr>
        <p:grpSpPr>
          <a:xfrm>
            <a:off x="3274178" y="204716"/>
            <a:ext cx="2208452" cy="3111690"/>
            <a:chOff x="3248176" y="204716"/>
            <a:chExt cx="2208452" cy="31116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118D58-9C8F-594C-2397-3B7A1B19CF7E}"/>
                </a:ext>
              </a:extLst>
            </p:cNvPr>
            <p:cNvSpPr/>
            <p:nvPr/>
          </p:nvSpPr>
          <p:spPr>
            <a:xfrm>
              <a:off x="3248176" y="204716"/>
              <a:ext cx="2138147" cy="31116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772F22-33EF-3FC0-80AC-85435D7D09C4}"/>
                </a:ext>
              </a:extLst>
            </p:cNvPr>
            <p:cNvSpPr txBox="1"/>
            <p:nvPr/>
          </p:nvSpPr>
          <p:spPr>
            <a:xfrm>
              <a:off x="3452889" y="354843"/>
              <a:ext cx="936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SHIFTS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AB7858-43A3-7D7D-6F3E-F150DB2B106A}"/>
                </a:ext>
              </a:extLst>
            </p:cNvPr>
            <p:cNvSpPr txBox="1"/>
            <p:nvPr/>
          </p:nvSpPr>
          <p:spPr>
            <a:xfrm>
              <a:off x="3261817" y="724174"/>
              <a:ext cx="219481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Employees_Working</a:t>
              </a:r>
              <a:br>
                <a:rPr lang="en-US" dirty="0"/>
              </a:br>
              <a:r>
                <a:rPr lang="en-US" sz="1200" dirty="0"/>
                <a:t>(Employee IDs of all employees on shift)</a:t>
              </a:r>
            </a:p>
            <a:p>
              <a:r>
                <a:rPr lang="en-US" dirty="0"/>
                <a:t>DATETIME</a:t>
              </a:r>
            </a:p>
            <a:p>
              <a:r>
                <a:rPr lang="en-US" dirty="0"/>
                <a:t>Year</a:t>
              </a:r>
            </a:p>
            <a:p>
              <a:r>
                <a:rPr lang="en-US" dirty="0"/>
                <a:t>Month</a:t>
              </a:r>
            </a:p>
            <a:p>
              <a:r>
                <a:rPr lang="en-US" dirty="0"/>
                <a:t>Day</a:t>
              </a:r>
            </a:p>
            <a:p>
              <a:r>
                <a:rPr lang="en-US" dirty="0"/>
                <a:t>Time</a:t>
              </a:r>
            </a:p>
            <a:p>
              <a:r>
                <a:rPr lang="en-US" dirty="0" err="1"/>
                <a:t>Shift_Type</a:t>
              </a:r>
              <a:endParaRPr lang="en-US" dirty="0"/>
            </a:p>
            <a:p>
              <a:r>
                <a:rPr lang="en-US" sz="1200" dirty="0"/>
                <a:t>(morning or evening)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84748F-0C25-D70E-E1E1-E80AEE43166A}"/>
              </a:ext>
            </a:extLst>
          </p:cNvPr>
          <p:cNvCxnSpPr>
            <a:cxnSpLocks/>
          </p:cNvCxnSpPr>
          <p:nvPr/>
        </p:nvCxnSpPr>
        <p:spPr>
          <a:xfrm flipH="1">
            <a:off x="2718597" y="1038226"/>
            <a:ext cx="6004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32BCD8-18B5-1291-8756-D62ED15FD7EE}"/>
              </a:ext>
            </a:extLst>
          </p:cNvPr>
          <p:cNvSpPr txBox="1"/>
          <p:nvPr/>
        </p:nvSpPr>
        <p:spPr>
          <a:xfrm>
            <a:off x="2595974" y="7351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C8CFBC-E64A-D5A6-053C-A3DB6FEF829C}"/>
              </a:ext>
            </a:extLst>
          </p:cNvPr>
          <p:cNvSpPr txBox="1"/>
          <p:nvPr/>
        </p:nvSpPr>
        <p:spPr>
          <a:xfrm>
            <a:off x="3002469" y="751983"/>
            <a:ext cx="46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∞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711378-49CF-A9CD-8BD8-26C9C5C6160C}"/>
              </a:ext>
            </a:extLst>
          </p:cNvPr>
          <p:cNvSpPr txBox="1"/>
          <p:nvPr/>
        </p:nvSpPr>
        <p:spPr>
          <a:xfrm>
            <a:off x="6059825" y="849079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17DA7C-3EF5-ABE7-53D4-CE165AFFF29C}"/>
              </a:ext>
            </a:extLst>
          </p:cNvPr>
          <p:cNvSpPr txBox="1"/>
          <p:nvPr/>
        </p:nvSpPr>
        <p:spPr>
          <a:xfrm>
            <a:off x="4546881" y="1410460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1709421-9452-0EE5-B2C0-DFE3C3FD85C7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4426979" y="1033745"/>
            <a:ext cx="1632846" cy="5085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8F8016C-A779-07E7-7964-8FB0E03638AE}"/>
              </a:ext>
            </a:extLst>
          </p:cNvPr>
          <p:cNvSpPr/>
          <p:nvPr/>
        </p:nvSpPr>
        <p:spPr>
          <a:xfrm>
            <a:off x="3302761" y="1668582"/>
            <a:ext cx="775176" cy="108826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0B6382-09A2-F791-18E5-079EB223E3C9}"/>
              </a:ext>
            </a:extLst>
          </p:cNvPr>
          <p:cNvSpPr/>
          <p:nvPr/>
        </p:nvSpPr>
        <p:spPr>
          <a:xfrm>
            <a:off x="6185050" y="1104344"/>
            <a:ext cx="775176" cy="10521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3F8DFD7-1AC8-FA46-9EE3-63CC5561377D}"/>
              </a:ext>
            </a:extLst>
          </p:cNvPr>
          <p:cNvCxnSpPr>
            <a:cxnSpLocks/>
          </p:cNvCxnSpPr>
          <p:nvPr/>
        </p:nvCxnSpPr>
        <p:spPr>
          <a:xfrm flipH="1">
            <a:off x="4157348" y="1584220"/>
            <a:ext cx="1917585" cy="67035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A9DC5A6-D9A2-1A40-D11B-16251E29842B}"/>
              </a:ext>
            </a:extLst>
          </p:cNvPr>
          <p:cNvSpPr txBox="1"/>
          <p:nvPr/>
        </p:nvSpPr>
        <p:spPr>
          <a:xfrm>
            <a:off x="4057894" y="1849255"/>
            <a:ext cx="14710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81E7AC-47AE-6AA0-926D-6CDDA73BED8E}"/>
              </a:ext>
            </a:extLst>
          </p:cNvPr>
          <p:cNvSpPr txBox="1"/>
          <p:nvPr/>
        </p:nvSpPr>
        <p:spPr>
          <a:xfrm>
            <a:off x="5930226" y="1235140"/>
            <a:ext cx="3080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F1332A-0AA3-35D7-4C46-D5661665BAFC}"/>
              </a:ext>
            </a:extLst>
          </p:cNvPr>
          <p:cNvSpPr txBox="1"/>
          <p:nvPr/>
        </p:nvSpPr>
        <p:spPr>
          <a:xfrm>
            <a:off x="3979669" y="2212715"/>
            <a:ext cx="1319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(composite key)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C5FBDB8-C8FD-98BF-010A-CABB267707F6}"/>
              </a:ext>
            </a:extLst>
          </p:cNvPr>
          <p:cNvSpPr txBox="1"/>
          <p:nvPr/>
        </p:nvSpPr>
        <p:spPr>
          <a:xfrm>
            <a:off x="6819813" y="1463501"/>
            <a:ext cx="1319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90000"/>
                  </a:schemeClr>
                </a:solidFill>
              </a:rPr>
              <a:t>(composite key)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4E80BA9-DC25-6FC2-F36A-4E916369F512}"/>
              </a:ext>
            </a:extLst>
          </p:cNvPr>
          <p:cNvSpPr txBox="1"/>
          <p:nvPr/>
        </p:nvSpPr>
        <p:spPr>
          <a:xfrm>
            <a:off x="437405" y="5718920"/>
            <a:ext cx="2262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Christine Romano</a:t>
            </a:r>
          </a:p>
          <a:p>
            <a:pPr algn="ctr"/>
            <a:r>
              <a:rPr lang="en-US" dirty="0"/>
              <a:t>SQL Assignment Two</a:t>
            </a:r>
          </a:p>
          <a:p>
            <a:pPr algn="ctr"/>
            <a:r>
              <a:rPr lang="en-US" dirty="0"/>
              <a:t>August 15, 2025</a:t>
            </a:r>
          </a:p>
        </p:txBody>
      </p:sp>
    </p:spTree>
    <p:extLst>
      <p:ext uri="{BB962C8B-B14F-4D97-AF65-F5344CB8AC3E}">
        <p14:creationId xmlns:p14="http://schemas.microsoft.com/office/powerpoint/2010/main" val="101262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CD10D-FE55-B074-2E39-43D38FFE3E9A}"/>
              </a:ext>
            </a:extLst>
          </p:cNvPr>
          <p:cNvSpPr/>
          <p:nvPr/>
        </p:nvSpPr>
        <p:spPr>
          <a:xfrm>
            <a:off x="2499814" y="600502"/>
            <a:ext cx="3546143" cy="55205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8FEAB-98A9-A5B6-E88E-7684E9EFF7A2}"/>
              </a:ext>
            </a:extLst>
          </p:cNvPr>
          <p:cNvSpPr txBox="1"/>
          <p:nvPr/>
        </p:nvSpPr>
        <p:spPr>
          <a:xfrm>
            <a:off x="2605433" y="736980"/>
            <a:ext cx="246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CUSTOMER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3C9F6-C4BA-DE56-7A95-53E11D95766D}"/>
              </a:ext>
            </a:extLst>
          </p:cNvPr>
          <p:cNvSpPr txBox="1"/>
          <p:nvPr/>
        </p:nvSpPr>
        <p:spPr>
          <a:xfrm>
            <a:off x="2564489" y="1106312"/>
            <a:ext cx="365888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Customer_ID</a:t>
            </a:r>
            <a:r>
              <a:rPr lang="en-US" dirty="0"/>
              <a:t> (PK)</a:t>
            </a:r>
          </a:p>
          <a:p>
            <a:r>
              <a:rPr lang="en-US" dirty="0" err="1"/>
              <a:t>C_Last_Name</a:t>
            </a:r>
            <a:endParaRPr lang="en-US" dirty="0"/>
          </a:p>
          <a:p>
            <a:r>
              <a:rPr lang="en-US" dirty="0" err="1"/>
              <a:t>C_First_Name</a:t>
            </a:r>
            <a:endParaRPr lang="en-US" dirty="0"/>
          </a:p>
          <a:p>
            <a:r>
              <a:rPr lang="en-US" dirty="0" err="1"/>
              <a:t>Street_Line_One</a:t>
            </a:r>
            <a:endParaRPr lang="en-US" dirty="0"/>
          </a:p>
          <a:p>
            <a:r>
              <a:rPr lang="en-US" dirty="0" err="1"/>
              <a:t>Street_Line_Two</a:t>
            </a:r>
            <a:endParaRPr lang="en-US" dirty="0"/>
          </a:p>
          <a:p>
            <a:r>
              <a:rPr lang="en-US" dirty="0"/>
              <a:t>City</a:t>
            </a:r>
          </a:p>
          <a:p>
            <a:r>
              <a:rPr lang="en-US" dirty="0" err="1"/>
              <a:t>State_or_Province</a:t>
            </a:r>
            <a:endParaRPr lang="en-US" dirty="0"/>
          </a:p>
          <a:p>
            <a:r>
              <a:rPr lang="en-US" dirty="0"/>
              <a:t>Country</a:t>
            </a:r>
          </a:p>
          <a:p>
            <a:r>
              <a:rPr lang="en-US" dirty="0" err="1"/>
              <a:t>Zip_Code</a:t>
            </a:r>
            <a:endParaRPr lang="en-US" dirty="0"/>
          </a:p>
          <a:p>
            <a:r>
              <a:rPr lang="en-US" dirty="0" err="1"/>
              <a:t>Date_of_Data_Collection_Year</a:t>
            </a:r>
            <a:endParaRPr lang="en-US" dirty="0"/>
          </a:p>
          <a:p>
            <a:r>
              <a:rPr lang="en-US" dirty="0" err="1"/>
              <a:t>Date_of_Data_Collection_Month</a:t>
            </a:r>
            <a:endParaRPr lang="en-US" dirty="0"/>
          </a:p>
          <a:p>
            <a:r>
              <a:rPr lang="en-US" dirty="0" err="1"/>
              <a:t>Date_of_Data_Collection_Day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19C25-FB0C-9D47-54DD-DE832A69C778}"/>
              </a:ext>
            </a:extLst>
          </p:cNvPr>
          <p:cNvSpPr txBox="1"/>
          <p:nvPr/>
        </p:nvSpPr>
        <p:spPr>
          <a:xfrm>
            <a:off x="6428096" y="736980"/>
            <a:ext cx="55409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Slowly Changing Dimension Type 1: This type of table will be updated regularly and new data will override existing data.</a:t>
            </a:r>
          </a:p>
          <a:p>
            <a:endParaRPr lang="en-US" dirty="0"/>
          </a:p>
          <a:p>
            <a:r>
              <a:rPr lang="en-US" dirty="0"/>
              <a:t>Slowly Changing Dimension Type 2: This type of table will be updated regularly and new data will be added as a new row in addition to existing data.</a:t>
            </a:r>
          </a:p>
          <a:p>
            <a:endParaRPr lang="en-US" dirty="0"/>
          </a:p>
          <a:p>
            <a:r>
              <a:rPr lang="en-US" dirty="0"/>
              <a:t>Both tables will share the same architecture.  However, their relationships with other tables may change.  In SCD Type 1, all of the non-customer ID columns will have a 1:1 relationship with their counterparts in other tables because only one set of data is allowed per customer.  In SCD Type 2, all of these columns could have a 1:1 or 1:many relationship with other tables because now many addresses, names, etc. may be available for each customer in the “Customer Address” table.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FA8B1-B1B3-2C52-10E2-DB0C0E3251BA}"/>
              </a:ext>
            </a:extLst>
          </p:cNvPr>
          <p:cNvSpPr txBox="1"/>
          <p:nvPr/>
        </p:nvSpPr>
        <p:spPr>
          <a:xfrm>
            <a:off x="199202" y="2629805"/>
            <a:ext cx="22629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Christine Romano</a:t>
            </a:r>
          </a:p>
          <a:p>
            <a:pPr algn="ctr"/>
            <a:r>
              <a:rPr lang="en-US" dirty="0"/>
              <a:t>SQL Assignment Two</a:t>
            </a:r>
          </a:p>
          <a:p>
            <a:pPr algn="ctr"/>
            <a:r>
              <a:rPr lang="en-US" dirty="0"/>
              <a:t>August 15, 2025</a:t>
            </a:r>
          </a:p>
        </p:txBody>
      </p:sp>
    </p:spTree>
    <p:extLst>
      <p:ext uri="{BB962C8B-B14F-4D97-AF65-F5344CB8AC3E}">
        <p14:creationId xmlns:p14="http://schemas.microsoft.com/office/powerpoint/2010/main" val="236518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688</Words>
  <Application>Microsoft Macintosh PowerPoint</Application>
  <PresentationFormat>Widescreen</PresentationFormat>
  <Paragraphs>180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Christine Romano</dc:creator>
  <cp:lastModifiedBy>Christine Romano</cp:lastModifiedBy>
  <cp:revision>29</cp:revision>
  <dcterms:created xsi:type="dcterms:W3CDTF">2025-08-15T03:05:42Z</dcterms:created>
  <dcterms:modified xsi:type="dcterms:W3CDTF">2025-08-16T00:50:12Z</dcterms:modified>
</cp:coreProperties>
</file>