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 ExtraBold"/>
      <p:bold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Barlow Semi Condensed Medium"/>
      <p:regular r:id="rId24"/>
      <p:bold r:id="rId25"/>
      <p:italic r:id="rId26"/>
      <p:boldItalic r:id="rId27"/>
    </p:embeddedFont>
    <p:embeddedFont>
      <p:font typeface="Raleway Medium"/>
      <p:regular r:id="rId28"/>
      <p:bold r:id="rId29"/>
      <p:italic r:id="rId30"/>
      <p:boldItalic r:id="rId31"/>
    </p:embeddedFont>
    <p:embeddedFont>
      <p:font typeface="DM Sans"/>
      <p:regular r:id="rId32"/>
      <p:bold r:id="rId33"/>
      <p:italic r:id="rId34"/>
      <p:boldItalic r:id="rId35"/>
    </p:embeddedFont>
    <p:embeddedFont>
      <p:font typeface="Barlow Semi Condensed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BarlowSemiCondensedMedium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SemiCondensedMedium-italic.fntdata"/><Relationship Id="rId25" Type="http://schemas.openxmlformats.org/officeDocument/2006/relationships/font" Target="fonts/BarlowSemiCondensedMedium-bold.fntdata"/><Relationship Id="rId28" Type="http://schemas.openxmlformats.org/officeDocument/2006/relationships/font" Target="fonts/RalewayMedium-regular.fntdata"/><Relationship Id="rId27" Type="http://schemas.openxmlformats.org/officeDocument/2006/relationships/font" Target="fonts/BarlowSemi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Medium-boldItalic.fntdata"/><Relationship Id="rId30" Type="http://schemas.openxmlformats.org/officeDocument/2006/relationships/font" Target="fonts/RalewayMedium-italic.fntdata"/><Relationship Id="rId11" Type="http://schemas.openxmlformats.org/officeDocument/2006/relationships/slide" Target="slides/slide6.xml"/><Relationship Id="rId33" Type="http://schemas.openxmlformats.org/officeDocument/2006/relationships/font" Target="fonts/DMSans-bold.fntdata"/><Relationship Id="rId10" Type="http://schemas.openxmlformats.org/officeDocument/2006/relationships/slide" Target="slides/slide5.xml"/><Relationship Id="rId32" Type="http://schemas.openxmlformats.org/officeDocument/2006/relationships/font" Target="fonts/DMSans-regular.fntdata"/><Relationship Id="rId13" Type="http://schemas.openxmlformats.org/officeDocument/2006/relationships/slide" Target="slides/slide8.xml"/><Relationship Id="rId35" Type="http://schemas.openxmlformats.org/officeDocument/2006/relationships/font" Target="fonts/DMSans-boldItalic.fntdata"/><Relationship Id="rId12" Type="http://schemas.openxmlformats.org/officeDocument/2006/relationships/slide" Target="slides/slide7.xml"/><Relationship Id="rId34" Type="http://schemas.openxmlformats.org/officeDocument/2006/relationships/font" Target="fonts/DMSans-italic.fntdata"/><Relationship Id="rId15" Type="http://schemas.openxmlformats.org/officeDocument/2006/relationships/slide" Target="slides/slide10.xml"/><Relationship Id="rId37" Type="http://schemas.openxmlformats.org/officeDocument/2006/relationships/font" Target="fonts/BarlowSemiCondensedSemiBold-bold.fntdata"/><Relationship Id="rId14" Type="http://schemas.openxmlformats.org/officeDocument/2006/relationships/slide" Target="slides/slide9.xml"/><Relationship Id="rId36" Type="http://schemas.openxmlformats.org/officeDocument/2006/relationships/font" Target="fonts/BarlowSemiCondensed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BarlowSemiCondensed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BarlowSemiCondensedSemiBold-italic.fntdata"/><Relationship Id="rId19" Type="http://schemas.openxmlformats.org/officeDocument/2006/relationships/font" Target="fonts/RalewayExtraBold-boldItalic.fntdata"/><Relationship Id="rId18" Type="http://schemas.openxmlformats.org/officeDocument/2006/relationships/font" Target="fonts/Raleway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4447f4a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4447f4a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405e4067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405e406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523d008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523d008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444839b2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444839b2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444839b2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444839b2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405e406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405e406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23d008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523d008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23d008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23d008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523d008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523d008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23d008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523d008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405e406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405e406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flipH="1">
            <a:off x="4552675" y="884050"/>
            <a:ext cx="37914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flipH="1">
            <a:off x="5335375" y="3876975"/>
            <a:ext cx="300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subTitle"/>
          </p:nvPr>
        </p:nvSpPr>
        <p:spPr>
          <a:xfrm flipH="1">
            <a:off x="719950" y="1937100"/>
            <a:ext cx="2860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 flipH="1">
            <a:off x="720000" y="884425"/>
            <a:ext cx="7477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/>
          <p:nvPr/>
        </p:nvSpPr>
        <p:spPr>
          <a:xfrm>
            <a:off x="-1704975" y="187150"/>
            <a:ext cx="4520400" cy="4520400"/>
          </a:xfrm>
          <a:prstGeom prst="donut">
            <a:avLst>
              <a:gd fmla="val 19052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2"/>
          <p:cNvSpPr/>
          <p:nvPr/>
        </p:nvSpPr>
        <p:spPr>
          <a:xfrm>
            <a:off x="7599088" y="-2673187"/>
            <a:ext cx="4029000" cy="4029000"/>
          </a:xfrm>
          <a:prstGeom prst="donut">
            <a:avLst>
              <a:gd fmla="val 20557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3">
  <p:cSld name="TITLE_ONLY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3"/>
          <p:cNvSpPr/>
          <p:nvPr/>
        </p:nvSpPr>
        <p:spPr>
          <a:xfrm flipH="1">
            <a:off x="-2471712" y="-2014512"/>
            <a:ext cx="4029000" cy="4029000"/>
          </a:xfrm>
          <a:prstGeom prst="donut">
            <a:avLst>
              <a:gd fmla="val 20557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4"/>
          <p:cNvGrpSpPr/>
          <p:nvPr/>
        </p:nvGrpSpPr>
        <p:grpSpPr>
          <a:xfrm rot="953088">
            <a:off x="1841332" y="-1002510"/>
            <a:ext cx="10811524" cy="9316428"/>
            <a:chOff x="1079665" y="-219234"/>
            <a:chExt cx="10811681" cy="9316563"/>
          </a:xfrm>
        </p:grpSpPr>
        <p:sp>
          <p:nvSpPr>
            <p:cNvPr id="63" name="Google Shape;63;p14"/>
            <p:cNvSpPr/>
            <p:nvPr/>
          </p:nvSpPr>
          <p:spPr>
            <a:xfrm rot="-1786506">
              <a:off x="5551797" y="758217"/>
              <a:ext cx="5362097" cy="5362097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1B129C">
                <a:alpha val="16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 flipH="1" rot="9013494">
              <a:off x="2057116" y="2757781"/>
              <a:ext cx="5362097" cy="5362097"/>
            </a:xfrm>
            <a:prstGeom prst="blockArc">
              <a:avLst>
                <a:gd fmla="val 12619067" name="adj1"/>
                <a:gd fmla="val 0" name="adj2"/>
                <a:gd fmla="val 25000" name="adj3"/>
              </a:avLst>
            </a:prstGeom>
            <a:solidFill>
              <a:srgbClr val="1B129C">
                <a:alpha val="16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4"/>
          <p:cNvSpPr txBox="1"/>
          <p:nvPr>
            <p:ph type="ctrTitle"/>
          </p:nvPr>
        </p:nvSpPr>
        <p:spPr>
          <a:xfrm flipH="1">
            <a:off x="1262175" y="253123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 flipH="1">
            <a:off x="973875" y="2917283"/>
            <a:ext cx="24837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4"/>
          <p:cNvSpPr txBox="1"/>
          <p:nvPr>
            <p:ph idx="2" type="ctrTitle"/>
          </p:nvPr>
        </p:nvSpPr>
        <p:spPr>
          <a:xfrm flipH="1">
            <a:off x="1304775" y="1535850"/>
            <a:ext cx="215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3" type="subTitle"/>
          </p:nvPr>
        </p:nvSpPr>
        <p:spPr>
          <a:xfrm flipH="1">
            <a:off x="973875" y="1921908"/>
            <a:ext cx="24837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4" type="ctrTitle"/>
          </p:nvPr>
        </p:nvSpPr>
        <p:spPr>
          <a:xfrm flipH="1">
            <a:off x="1262175" y="3532429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5" type="subTitle"/>
          </p:nvPr>
        </p:nvSpPr>
        <p:spPr>
          <a:xfrm flipH="1">
            <a:off x="973875" y="3918480"/>
            <a:ext cx="24837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4"/>
          <p:cNvSpPr txBox="1"/>
          <p:nvPr>
            <p:ph idx="6"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2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5"/>
          <p:cNvSpPr/>
          <p:nvPr/>
        </p:nvSpPr>
        <p:spPr>
          <a:xfrm>
            <a:off x="-773550" y="3109950"/>
            <a:ext cx="2987100" cy="2987100"/>
          </a:xfrm>
          <a:prstGeom prst="donut">
            <a:avLst>
              <a:gd fmla="val 25000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TITLE_AND_TWO_COLUMNS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 flipH="1">
            <a:off x="685202" y="1832650"/>
            <a:ext cx="187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 flipH="1">
            <a:off x="685178" y="2251632"/>
            <a:ext cx="21180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2" type="ctrTitle"/>
          </p:nvPr>
        </p:nvSpPr>
        <p:spPr>
          <a:xfrm flipH="1">
            <a:off x="6165000" y="1840300"/>
            <a:ext cx="2295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3" type="subTitle"/>
          </p:nvPr>
        </p:nvSpPr>
        <p:spPr>
          <a:xfrm flipH="1">
            <a:off x="6342000" y="2259282"/>
            <a:ext cx="21180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4"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5"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3">
  <p:cSld name="CUSTOM_12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 flipH="1">
            <a:off x="6052197" y="3744575"/>
            <a:ext cx="2277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 flipH="1">
            <a:off x="6052325" y="1573900"/>
            <a:ext cx="2468100" cy="17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7"/>
          <p:cNvSpPr txBox="1"/>
          <p:nvPr>
            <p:ph idx="2" type="ctrTitle"/>
          </p:nvPr>
        </p:nvSpPr>
        <p:spPr>
          <a:xfrm flipH="1">
            <a:off x="3432497" y="3744575"/>
            <a:ext cx="1894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3" type="subTitle"/>
          </p:nvPr>
        </p:nvSpPr>
        <p:spPr>
          <a:xfrm flipH="1">
            <a:off x="3432550" y="1573900"/>
            <a:ext cx="2468100" cy="17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7"/>
          <p:cNvSpPr txBox="1"/>
          <p:nvPr>
            <p:ph idx="4"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 2">
  <p:cSld name="CUSTOM_12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 flipH="1">
            <a:off x="792975" y="1958575"/>
            <a:ext cx="2359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 flipH="1">
            <a:off x="793342" y="1185663"/>
            <a:ext cx="21954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8"/>
          <p:cNvSpPr txBox="1"/>
          <p:nvPr>
            <p:ph idx="2" type="ctrTitle"/>
          </p:nvPr>
        </p:nvSpPr>
        <p:spPr>
          <a:xfrm flipH="1">
            <a:off x="7096275" y="1958575"/>
            <a:ext cx="1416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3" type="subTitle"/>
          </p:nvPr>
        </p:nvSpPr>
        <p:spPr>
          <a:xfrm flipH="1">
            <a:off x="6317175" y="1185663"/>
            <a:ext cx="21954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8"/>
          <p:cNvSpPr txBox="1"/>
          <p:nvPr>
            <p:ph idx="4" type="ctrTitle"/>
          </p:nvPr>
        </p:nvSpPr>
        <p:spPr>
          <a:xfrm flipH="1">
            <a:off x="3730498" y="1958575"/>
            <a:ext cx="168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5" type="subTitle"/>
          </p:nvPr>
        </p:nvSpPr>
        <p:spPr>
          <a:xfrm flipH="1">
            <a:off x="3474298" y="1185663"/>
            <a:ext cx="21954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8"/>
          <p:cNvSpPr txBox="1"/>
          <p:nvPr>
            <p:ph idx="6"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8"/>
          <p:cNvSpPr/>
          <p:nvPr/>
        </p:nvSpPr>
        <p:spPr>
          <a:xfrm>
            <a:off x="1606200" y="3122700"/>
            <a:ext cx="5931600" cy="5931600"/>
          </a:xfrm>
          <a:prstGeom prst="blockArc">
            <a:avLst>
              <a:gd fmla="val 11578435" name="adj1"/>
              <a:gd fmla="val 20870586" name="adj2"/>
              <a:gd fmla="val 28152" name="adj3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CUSTOM_10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 flipH="1">
            <a:off x="1681930" y="15360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 flipH="1">
            <a:off x="1681930" y="19538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0" name="Google Shape;100;p19"/>
          <p:cNvSpPr txBox="1"/>
          <p:nvPr>
            <p:ph idx="2" type="ctrTitle"/>
          </p:nvPr>
        </p:nvSpPr>
        <p:spPr>
          <a:xfrm flipH="1">
            <a:off x="5744700" y="15360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 flipH="1">
            <a:off x="5744700" y="19538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2" name="Google Shape;102;p19"/>
          <p:cNvSpPr txBox="1"/>
          <p:nvPr>
            <p:ph idx="4" type="ctrTitle"/>
          </p:nvPr>
        </p:nvSpPr>
        <p:spPr>
          <a:xfrm flipH="1">
            <a:off x="1681930" y="32559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5" type="subTitle"/>
          </p:nvPr>
        </p:nvSpPr>
        <p:spPr>
          <a:xfrm flipH="1">
            <a:off x="1681930" y="36664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4" name="Google Shape;104;p19"/>
          <p:cNvSpPr txBox="1"/>
          <p:nvPr>
            <p:ph idx="6" type="ctrTitle"/>
          </p:nvPr>
        </p:nvSpPr>
        <p:spPr>
          <a:xfrm flipH="1">
            <a:off x="5744700" y="32559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7" type="subTitle"/>
          </p:nvPr>
        </p:nvSpPr>
        <p:spPr>
          <a:xfrm flipH="1">
            <a:off x="5744700" y="36664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6" name="Google Shape;106;p19"/>
          <p:cNvSpPr txBox="1"/>
          <p:nvPr>
            <p:ph idx="8"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19"/>
          <p:cNvSpPr/>
          <p:nvPr/>
        </p:nvSpPr>
        <p:spPr>
          <a:xfrm flipH="1">
            <a:off x="-2399287" y="-2673187"/>
            <a:ext cx="4029000" cy="4029000"/>
          </a:xfrm>
          <a:prstGeom prst="donut">
            <a:avLst>
              <a:gd fmla="val 20557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2">
  <p:cSld name="CUSTOM_10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 flipH="1">
            <a:off x="1065718" y="1337000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 flipH="1">
            <a:off x="1284418" y="17548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0"/>
          <p:cNvSpPr txBox="1"/>
          <p:nvPr>
            <p:ph idx="2" type="ctrTitle"/>
          </p:nvPr>
        </p:nvSpPr>
        <p:spPr>
          <a:xfrm flipH="1">
            <a:off x="6094982" y="1337000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3" type="subTitle"/>
          </p:nvPr>
        </p:nvSpPr>
        <p:spPr>
          <a:xfrm flipH="1">
            <a:off x="6095214" y="17548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20"/>
          <p:cNvSpPr txBox="1"/>
          <p:nvPr>
            <p:ph idx="4" type="ctrTitle"/>
          </p:nvPr>
        </p:nvSpPr>
        <p:spPr>
          <a:xfrm flipH="1">
            <a:off x="1065718" y="32667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5" type="subTitle"/>
          </p:nvPr>
        </p:nvSpPr>
        <p:spPr>
          <a:xfrm flipH="1">
            <a:off x="1284418" y="36773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20"/>
          <p:cNvSpPr txBox="1"/>
          <p:nvPr>
            <p:ph idx="6" type="ctrTitle"/>
          </p:nvPr>
        </p:nvSpPr>
        <p:spPr>
          <a:xfrm flipH="1">
            <a:off x="6094982" y="32667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7" type="subTitle"/>
          </p:nvPr>
        </p:nvSpPr>
        <p:spPr>
          <a:xfrm flipH="1">
            <a:off x="6095050" y="36773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20"/>
          <p:cNvSpPr txBox="1"/>
          <p:nvPr>
            <p:ph idx="8"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20"/>
          <p:cNvSpPr/>
          <p:nvPr/>
        </p:nvSpPr>
        <p:spPr>
          <a:xfrm>
            <a:off x="7601712" y="-2014512"/>
            <a:ext cx="4029000" cy="4029000"/>
          </a:xfrm>
          <a:prstGeom prst="donut">
            <a:avLst>
              <a:gd fmla="val 20557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-2488375" y="3124425"/>
            <a:ext cx="4029000" cy="4029000"/>
          </a:xfrm>
          <a:prstGeom prst="donut">
            <a:avLst>
              <a:gd fmla="val 20557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4399800" y="2176313"/>
            <a:ext cx="24411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399800" y="2875163"/>
            <a:ext cx="2441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801213" y="2613487"/>
            <a:ext cx="23832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20000">
                <a:solidFill>
                  <a:schemeClr val="accent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-3645287" y="1974126"/>
            <a:ext cx="7829700" cy="7829700"/>
          </a:xfrm>
          <a:prstGeom prst="donut">
            <a:avLst>
              <a:gd fmla="val 15657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mall numbers">
  <p:cSld name="CUSTOM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6039698" y="1988175"/>
            <a:ext cx="238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2" name="Google Shape;122;p21"/>
          <p:cNvSpPr txBox="1"/>
          <p:nvPr>
            <p:ph hasCustomPrompt="1" type="title"/>
          </p:nvPr>
        </p:nvSpPr>
        <p:spPr>
          <a:xfrm>
            <a:off x="5422109" y="1360550"/>
            <a:ext cx="1738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1"/>
          <p:cNvSpPr txBox="1"/>
          <p:nvPr>
            <p:ph idx="2" type="subTitle"/>
          </p:nvPr>
        </p:nvSpPr>
        <p:spPr>
          <a:xfrm>
            <a:off x="6039698" y="3336125"/>
            <a:ext cx="238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1"/>
          <p:cNvSpPr txBox="1"/>
          <p:nvPr>
            <p:ph hasCustomPrompt="1" idx="3" type="title"/>
          </p:nvPr>
        </p:nvSpPr>
        <p:spPr>
          <a:xfrm>
            <a:off x="5135309" y="2708500"/>
            <a:ext cx="2312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1"/>
          <p:cNvSpPr/>
          <p:nvPr/>
        </p:nvSpPr>
        <p:spPr>
          <a:xfrm>
            <a:off x="7599088" y="-2673187"/>
            <a:ext cx="4029000" cy="4029000"/>
          </a:xfrm>
          <a:prstGeom prst="donut">
            <a:avLst>
              <a:gd fmla="val 20557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3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ctrTitle"/>
          </p:nvPr>
        </p:nvSpPr>
        <p:spPr>
          <a:xfrm>
            <a:off x="847186" y="168526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954886" y="20703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2" type="ctrTitle"/>
          </p:nvPr>
        </p:nvSpPr>
        <p:spPr>
          <a:xfrm>
            <a:off x="3618750" y="168526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3" type="subTitle"/>
          </p:nvPr>
        </p:nvSpPr>
        <p:spPr>
          <a:xfrm>
            <a:off x="3726475" y="20703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4" type="ctrTitle"/>
          </p:nvPr>
        </p:nvSpPr>
        <p:spPr>
          <a:xfrm>
            <a:off x="6209724" y="1685275"/>
            <a:ext cx="2218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5" type="subTitle"/>
          </p:nvPr>
        </p:nvSpPr>
        <p:spPr>
          <a:xfrm>
            <a:off x="6473574" y="20703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6" type="ctrTitle"/>
          </p:nvPr>
        </p:nvSpPr>
        <p:spPr>
          <a:xfrm>
            <a:off x="847186" y="3428456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7" type="subTitle"/>
          </p:nvPr>
        </p:nvSpPr>
        <p:spPr>
          <a:xfrm>
            <a:off x="954886" y="38251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8" type="ctrTitle"/>
          </p:nvPr>
        </p:nvSpPr>
        <p:spPr>
          <a:xfrm>
            <a:off x="3312975" y="3425050"/>
            <a:ext cx="25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9" type="subTitle"/>
          </p:nvPr>
        </p:nvSpPr>
        <p:spPr>
          <a:xfrm>
            <a:off x="3726475" y="38173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3" type="ctrTitle"/>
          </p:nvPr>
        </p:nvSpPr>
        <p:spPr>
          <a:xfrm>
            <a:off x="6209724" y="3425075"/>
            <a:ext cx="2218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4" type="subTitle"/>
          </p:nvPr>
        </p:nvSpPr>
        <p:spPr>
          <a:xfrm>
            <a:off x="6473574" y="38173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5"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2"/>
          <p:cNvSpPr/>
          <p:nvPr/>
        </p:nvSpPr>
        <p:spPr>
          <a:xfrm>
            <a:off x="8455650" y="4002882"/>
            <a:ext cx="1376700" cy="1376400"/>
          </a:xfrm>
          <a:prstGeom prst="donut">
            <a:avLst>
              <a:gd fmla="val 6632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-705750" y="-456193"/>
            <a:ext cx="1376700" cy="1376400"/>
          </a:xfrm>
          <a:prstGeom prst="donut">
            <a:avLst>
              <a:gd fmla="val 6632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1">
  <p:cSld name="CUSTOM_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" type="subTitle"/>
          </p:nvPr>
        </p:nvSpPr>
        <p:spPr>
          <a:xfrm flipH="1">
            <a:off x="5043150" y="3183800"/>
            <a:ext cx="29715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23"/>
          <p:cNvSpPr/>
          <p:nvPr/>
        </p:nvSpPr>
        <p:spPr>
          <a:xfrm flipH="1">
            <a:off x="7129488" y="-1152462"/>
            <a:ext cx="4029000" cy="4029000"/>
          </a:xfrm>
          <a:prstGeom prst="donut">
            <a:avLst>
              <a:gd fmla="val 20557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2">
  <p:cSld name="CUSTOM_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4"/>
          <p:cNvSpPr/>
          <p:nvPr/>
        </p:nvSpPr>
        <p:spPr>
          <a:xfrm flipH="1">
            <a:off x="-2014512" y="-1152462"/>
            <a:ext cx="4029000" cy="4029000"/>
          </a:xfrm>
          <a:prstGeom prst="donut">
            <a:avLst>
              <a:gd fmla="val 20557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8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 flipH="1">
            <a:off x="4823100" y="3279200"/>
            <a:ext cx="37131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9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/>
          <p:nvPr/>
        </p:nvSpPr>
        <p:spPr>
          <a:xfrm>
            <a:off x="4780648" y="10"/>
            <a:ext cx="5282400" cy="5282400"/>
          </a:xfrm>
          <a:prstGeom prst="donut">
            <a:avLst>
              <a:gd fmla="val 17854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type="ctrTitle"/>
          </p:nvPr>
        </p:nvSpPr>
        <p:spPr>
          <a:xfrm flipH="1">
            <a:off x="-390525" y="116850"/>
            <a:ext cx="50673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5" name="Google Shape;155;p26"/>
          <p:cNvSpPr txBox="1"/>
          <p:nvPr>
            <p:ph idx="1" type="subTitle"/>
          </p:nvPr>
        </p:nvSpPr>
        <p:spPr>
          <a:xfrm flipH="1">
            <a:off x="390675" y="18900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6" name="Google Shape;156;p26"/>
          <p:cNvSpPr txBox="1"/>
          <p:nvPr/>
        </p:nvSpPr>
        <p:spPr>
          <a:xfrm>
            <a:off x="553275" y="3933000"/>
            <a:ext cx="41235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Flaticon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Freepik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-1781275" y="722500"/>
            <a:ext cx="3930000" cy="3930000"/>
          </a:xfrm>
          <a:prstGeom prst="donut">
            <a:avLst>
              <a:gd fmla="val 18354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hasCustomPrompt="1" type="title"/>
          </p:nvPr>
        </p:nvSpPr>
        <p:spPr>
          <a:xfrm>
            <a:off x="1486753" y="1585481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4800">
                <a:solidFill>
                  <a:srgbClr val="FFF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7"/>
          <p:cNvSpPr txBox="1"/>
          <p:nvPr>
            <p:ph hasCustomPrompt="1" idx="2" type="title"/>
          </p:nvPr>
        </p:nvSpPr>
        <p:spPr>
          <a:xfrm>
            <a:off x="1486753" y="328966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4800">
                <a:solidFill>
                  <a:srgbClr val="FFF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27"/>
          <p:cNvSpPr txBox="1"/>
          <p:nvPr>
            <p:ph hasCustomPrompt="1" idx="3" type="title"/>
          </p:nvPr>
        </p:nvSpPr>
        <p:spPr>
          <a:xfrm>
            <a:off x="5022535" y="1585481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4800">
                <a:solidFill>
                  <a:srgbClr val="FFF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27"/>
          <p:cNvSpPr txBox="1"/>
          <p:nvPr>
            <p:ph hasCustomPrompt="1" idx="4" type="title"/>
          </p:nvPr>
        </p:nvSpPr>
        <p:spPr>
          <a:xfrm>
            <a:off x="5022535" y="3287183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4800">
                <a:solidFill>
                  <a:srgbClr val="FFF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27"/>
          <p:cNvSpPr txBox="1"/>
          <p:nvPr>
            <p:ph idx="1" type="subTitle"/>
          </p:nvPr>
        </p:nvSpPr>
        <p:spPr>
          <a:xfrm flipH="1">
            <a:off x="2148728" y="1930491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5" type="subTitle"/>
          </p:nvPr>
        </p:nvSpPr>
        <p:spPr>
          <a:xfrm>
            <a:off x="2148728" y="234845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5" name="Google Shape;165;p27"/>
          <p:cNvSpPr txBox="1"/>
          <p:nvPr>
            <p:ph idx="6" type="subTitle"/>
          </p:nvPr>
        </p:nvSpPr>
        <p:spPr>
          <a:xfrm flipH="1">
            <a:off x="2148728" y="3665800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7" type="subTitle"/>
          </p:nvPr>
        </p:nvSpPr>
        <p:spPr>
          <a:xfrm>
            <a:off x="2148728" y="4083975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7" name="Google Shape;167;p27"/>
          <p:cNvSpPr txBox="1"/>
          <p:nvPr>
            <p:ph idx="8" type="subTitle"/>
          </p:nvPr>
        </p:nvSpPr>
        <p:spPr>
          <a:xfrm flipH="1">
            <a:off x="5720260" y="2254245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9" type="subTitle"/>
          </p:nvPr>
        </p:nvSpPr>
        <p:spPr>
          <a:xfrm>
            <a:off x="5720260" y="2307986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9" name="Google Shape;169;p27"/>
          <p:cNvSpPr txBox="1"/>
          <p:nvPr>
            <p:ph idx="13" type="subTitle"/>
          </p:nvPr>
        </p:nvSpPr>
        <p:spPr>
          <a:xfrm flipH="1">
            <a:off x="5720260" y="3980235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14" type="subTitle"/>
          </p:nvPr>
        </p:nvSpPr>
        <p:spPr>
          <a:xfrm>
            <a:off x="5720260" y="4033975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27"/>
          <p:cNvSpPr txBox="1"/>
          <p:nvPr>
            <p:ph idx="15"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">
  <p:cSld name="ONE_COLUMN_TEXT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643800" y="1148300"/>
            <a:ext cx="37161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DM Sans Medium"/>
              <a:buAutoNum type="arabicPeriod"/>
              <a:defRPr sz="13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alphaLcPeriod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romanLcPeriod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arabicPeriod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alphaLcPeriod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romanLcPeriod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arabicPeriod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alphaLcPeriod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uli Regular"/>
              <a:buAutoNum type="romanLcPeriod"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2" type="body"/>
          </p:nvPr>
        </p:nvSpPr>
        <p:spPr>
          <a:xfrm>
            <a:off x="4437225" y="1148300"/>
            <a:ext cx="37161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DM Sans Medium"/>
              <a:buAutoNum type="arabicPeriod"/>
              <a:defRPr sz="13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alphaLcPeriod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romanLcPeriod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arabicPeriod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alphaLcPeriod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romanLcPeriod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arabicPeriod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alphaLcPeriod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uli Regular"/>
              <a:buAutoNum type="romanLcPeriod"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28"/>
          <p:cNvSpPr/>
          <p:nvPr/>
        </p:nvSpPr>
        <p:spPr>
          <a:xfrm>
            <a:off x="4648100" y="3598300"/>
            <a:ext cx="3930000" cy="3930000"/>
          </a:xfrm>
          <a:prstGeom prst="donut">
            <a:avLst>
              <a:gd fmla="val 18354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CUSTOM_1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 flipH="1">
            <a:off x="3181297" y="1333651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 flipH="1">
            <a:off x="3181297" y="1795100"/>
            <a:ext cx="467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7618374" y="-2014512"/>
            <a:ext cx="4029000" cy="4029000"/>
          </a:xfrm>
          <a:prstGeom prst="donut">
            <a:avLst>
              <a:gd fmla="val 20557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-2501312" y="3785550"/>
            <a:ext cx="4029000" cy="4029000"/>
          </a:xfrm>
          <a:prstGeom prst="donut">
            <a:avLst>
              <a:gd fmla="val 20557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 flipH="1">
            <a:off x="2686050" y="1556800"/>
            <a:ext cx="3771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 flipH="1">
            <a:off x="3343425" y="1971150"/>
            <a:ext cx="24573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ctrTitle"/>
          </p:nvPr>
        </p:nvSpPr>
        <p:spPr>
          <a:xfrm flipH="1">
            <a:off x="2686075" y="3317950"/>
            <a:ext cx="3771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 flipH="1">
            <a:off x="3343425" y="3732300"/>
            <a:ext cx="24573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643800" y="1148300"/>
            <a:ext cx="79383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DM Sans Medium"/>
              <a:buAutoNum type="arabicPeriod"/>
              <a:defRPr sz="13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alphaLcPeriod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romanLcPeriod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arabicPeriod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alphaLcPeriod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romanLcPeriod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arabicPeriod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uli Regular"/>
              <a:buAutoNum type="alphaLcPeriod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uli Regular"/>
              <a:buAutoNum type="romanLcPeriod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/>
          <p:nvPr/>
        </p:nvSpPr>
        <p:spPr>
          <a:xfrm>
            <a:off x="8460000" y="-250193"/>
            <a:ext cx="1376700" cy="1376400"/>
          </a:xfrm>
          <a:prstGeom prst="donut">
            <a:avLst>
              <a:gd fmla="val 6632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388100" y="13688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" name="Google Shape;37;p8"/>
          <p:cNvGrpSpPr/>
          <p:nvPr/>
        </p:nvGrpSpPr>
        <p:grpSpPr>
          <a:xfrm>
            <a:off x="-5676832" y="-5503584"/>
            <a:ext cx="19666122" cy="14969451"/>
            <a:chOff x="-5008619" y="-5174559"/>
            <a:chExt cx="19666122" cy="14969451"/>
          </a:xfrm>
        </p:grpSpPr>
        <p:grpSp>
          <p:nvGrpSpPr>
            <p:cNvPr id="38" name="Google Shape;38;p8"/>
            <p:cNvGrpSpPr/>
            <p:nvPr/>
          </p:nvGrpSpPr>
          <p:grpSpPr>
            <a:xfrm rot="953001">
              <a:off x="-3666763" y="-3539923"/>
              <a:ext cx="13577819" cy="11700180"/>
              <a:chOff x="1079665" y="-219234"/>
              <a:chExt cx="10811681" cy="9316563"/>
            </a:xfrm>
          </p:grpSpPr>
          <p:sp>
            <p:nvSpPr>
              <p:cNvPr id="39" name="Google Shape;39;p8"/>
              <p:cNvSpPr/>
              <p:nvPr/>
            </p:nvSpPr>
            <p:spPr>
              <a:xfrm rot="-1786506">
                <a:off x="5551797" y="758217"/>
                <a:ext cx="5362097" cy="5362097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rgbClr val="1B129C">
                  <a:alpha val="16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8"/>
              <p:cNvSpPr/>
              <p:nvPr/>
            </p:nvSpPr>
            <p:spPr>
              <a:xfrm flipH="1" rot="9013494">
                <a:off x="2057116" y="2757781"/>
                <a:ext cx="5362097" cy="5362097"/>
              </a:xfrm>
              <a:prstGeom prst="blockArc">
                <a:avLst>
                  <a:gd fmla="val 12619067" name="adj1"/>
                  <a:gd fmla="val 0" name="adj2"/>
                  <a:gd fmla="val 25000" name="adj3"/>
                </a:avLst>
              </a:prstGeom>
              <a:solidFill>
                <a:srgbClr val="1B129C">
                  <a:alpha val="16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" name="Google Shape;41;p8"/>
            <p:cNvSpPr/>
            <p:nvPr/>
          </p:nvSpPr>
          <p:spPr>
            <a:xfrm flipH="1" rot="-9819462">
              <a:off x="7112067" y="-2878826"/>
              <a:ext cx="6734071" cy="6734071"/>
            </a:xfrm>
            <a:prstGeom prst="blockArc">
              <a:avLst>
                <a:gd fmla="val 12619067" name="adj1"/>
                <a:gd fmla="val 0" name="adj2"/>
                <a:gd fmla="val 25000" name="adj3"/>
              </a:avLst>
            </a:prstGeom>
            <a:solidFill>
              <a:srgbClr val="1B129C">
                <a:alpha val="16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ctrTitle"/>
          </p:nvPr>
        </p:nvSpPr>
        <p:spPr>
          <a:xfrm flipH="1">
            <a:off x="4800600" y="183875"/>
            <a:ext cx="34776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 flipH="1">
            <a:off x="5889600" y="3241192"/>
            <a:ext cx="2388600" cy="13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0"/>
          <p:cNvSpPr/>
          <p:nvPr/>
        </p:nvSpPr>
        <p:spPr>
          <a:xfrm flipH="1">
            <a:off x="467676" y="3197476"/>
            <a:ext cx="1710300" cy="1710300"/>
          </a:xfrm>
          <a:prstGeom prst="donut">
            <a:avLst>
              <a:gd fmla="val 20557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/>
          <p:nvPr/>
        </p:nvSpPr>
        <p:spPr>
          <a:xfrm flipH="1">
            <a:off x="3576597" y="-823328"/>
            <a:ext cx="3037500" cy="3037500"/>
          </a:xfrm>
          <a:prstGeom prst="donut">
            <a:avLst>
              <a:gd fmla="val 20557" name="adj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 SemiBold"/>
              <a:buNone/>
              <a:defRPr sz="28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 SemiBold"/>
              <a:buNone/>
              <a:defRPr sz="28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 SemiBold"/>
              <a:buNone/>
              <a:defRPr sz="28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 SemiBold"/>
              <a:buNone/>
              <a:defRPr sz="28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 SemiBold"/>
              <a:buNone/>
              <a:defRPr sz="28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 SemiBold"/>
              <a:buNone/>
              <a:defRPr sz="28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 SemiBold"/>
              <a:buNone/>
              <a:defRPr sz="28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 SemiBold"/>
              <a:buNone/>
              <a:defRPr sz="28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 SemiBold"/>
              <a:buNone/>
              <a:defRPr sz="28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mid80/coronavirus-covid19-twee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ctrTitle"/>
          </p:nvPr>
        </p:nvSpPr>
        <p:spPr>
          <a:xfrm>
            <a:off x="311708" y="883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Data Analysis of Social Media Sentiment in the COVID-19 Crisis</a:t>
            </a:r>
            <a:r>
              <a:rPr lang="en"/>
              <a:t> </a:t>
            </a:r>
            <a:endParaRPr/>
          </a:p>
        </p:txBody>
      </p:sp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311700" y="3125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Hannah Abraham, Kashvi Lalgudi, Ashna Wadhwa, Cara Dong, Randy Shee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The Data Science Life Cycle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en">
                <a:solidFill>
                  <a:schemeClr val="accent3"/>
                </a:solidFill>
              </a:rPr>
              <a:t>Identify the question to solve a problem - Identify most common words in tweets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en">
                <a:solidFill>
                  <a:schemeClr val="accent3"/>
                </a:solidFill>
              </a:rPr>
              <a:t>Find relevant data - we used a dataset from kaggle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en">
                <a:solidFill>
                  <a:schemeClr val="accent3"/>
                </a:solidFill>
              </a:rPr>
              <a:t>Prep the data(data cleaning)- selecting relevant columns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en">
                <a:solidFill>
                  <a:schemeClr val="accent3"/>
                </a:solidFill>
              </a:rPr>
              <a:t>Explore the data to pull out important findings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en">
                <a:solidFill>
                  <a:schemeClr val="accent3"/>
                </a:solidFill>
              </a:rPr>
              <a:t>Visualize the data- Word Cloud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en">
                <a:solidFill>
                  <a:schemeClr val="accent3"/>
                </a:solidFill>
              </a:rPr>
              <a:t>Communicate the findings and conclusion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Project Follow-Up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Become more familiar with the tools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Be successful in combining data sets together</a:t>
            </a:r>
            <a:endParaRPr sz="2000">
              <a:solidFill>
                <a:schemeClr val="accent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○"/>
            </a:pPr>
            <a:r>
              <a:rPr lang="en" sz="2000">
                <a:solidFill>
                  <a:schemeClr val="accent3"/>
                </a:solidFill>
              </a:rPr>
              <a:t>Frequency will change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Specifically target panic words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See how location impacts what people are saying on social media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Use a different data where we collect the most recent tweets/posts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Correlate age with the amount of panic words in tweets to better understand our demographic.</a:t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Huge Thank You To Safwan Masood and DSS!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956525" y="1946538"/>
            <a:ext cx="6970777" cy="1901925"/>
          </a:xfrm>
          <a:custGeom>
            <a:rect b="b" l="l" r="r" t="t"/>
            <a:pathLst>
              <a:path extrusionOk="0" h="76077" w="285220">
                <a:moveTo>
                  <a:pt x="278953" y="38257"/>
                </a:moveTo>
                <a:cubicBezTo>
                  <a:pt x="278579" y="55654"/>
                  <a:pt x="264268" y="69529"/>
                  <a:pt x="246871" y="69373"/>
                </a:cubicBezTo>
                <a:cubicBezTo>
                  <a:pt x="229442" y="69217"/>
                  <a:pt x="215412" y="55093"/>
                  <a:pt x="215318" y="37696"/>
                </a:cubicBezTo>
                <a:lnTo>
                  <a:pt x="215318" y="37696"/>
                </a:lnTo>
                <a:cubicBezTo>
                  <a:pt x="214975" y="16775"/>
                  <a:pt x="197858" y="1"/>
                  <a:pt x="176969" y="188"/>
                </a:cubicBezTo>
                <a:cubicBezTo>
                  <a:pt x="156048" y="375"/>
                  <a:pt x="139212" y="17367"/>
                  <a:pt x="139212" y="38288"/>
                </a:cubicBezTo>
                <a:lnTo>
                  <a:pt x="139212" y="38288"/>
                </a:lnTo>
                <a:cubicBezTo>
                  <a:pt x="138869" y="55654"/>
                  <a:pt x="124464" y="69560"/>
                  <a:pt x="107191" y="69373"/>
                </a:cubicBezTo>
                <a:cubicBezTo>
                  <a:pt x="89918" y="69217"/>
                  <a:pt x="76169" y="55000"/>
                  <a:pt x="76169" y="37602"/>
                </a:cubicBezTo>
                <a:cubicBezTo>
                  <a:pt x="75732" y="16744"/>
                  <a:pt x="58615" y="94"/>
                  <a:pt x="37757" y="282"/>
                </a:cubicBezTo>
                <a:cubicBezTo>
                  <a:pt x="16899" y="469"/>
                  <a:pt x="62" y="17398"/>
                  <a:pt x="0" y="38288"/>
                </a:cubicBezTo>
                <a:lnTo>
                  <a:pt x="6267" y="38288"/>
                </a:lnTo>
                <a:cubicBezTo>
                  <a:pt x="6329" y="20859"/>
                  <a:pt x="20391" y="6735"/>
                  <a:pt x="37788" y="6580"/>
                </a:cubicBezTo>
                <a:cubicBezTo>
                  <a:pt x="55217" y="6392"/>
                  <a:pt x="69497" y="20267"/>
                  <a:pt x="69902" y="37696"/>
                </a:cubicBezTo>
                <a:cubicBezTo>
                  <a:pt x="69902" y="58585"/>
                  <a:pt x="86333" y="75577"/>
                  <a:pt x="107129" y="75764"/>
                </a:cubicBezTo>
                <a:cubicBezTo>
                  <a:pt x="127894" y="75951"/>
                  <a:pt x="145073" y="59146"/>
                  <a:pt x="145478" y="38257"/>
                </a:cubicBezTo>
                <a:lnTo>
                  <a:pt x="145478" y="38257"/>
                </a:lnTo>
                <a:cubicBezTo>
                  <a:pt x="145416" y="20766"/>
                  <a:pt x="159509" y="6517"/>
                  <a:pt x="177000" y="6361"/>
                </a:cubicBezTo>
                <a:cubicBezTo>
                  <a:pt x="194491" y="6205"/>
                  <a:pt x="208833" y="20204"/>
                  <a:pt x="209114" y="37696"/>
                </a:cubicBezTo>
                <a:lnTo>
                  <a:pt x="209114" y="37696"/>
                </a:lnTo>
                <a:cubicBezTo>
                  <a:pt x="209020" y="58616"/>
                  <a:pt x="225887" y="75702"/>
                  <a:pt x="246808" y="75889"/>
                </a:cubicBezTo>
                <a:cubicBezTo>
                  <a:pt x="267760" y="76076"/>
                  <a:pt x="284939" y="59302"/>
                  <a:pt x="285220" y="38350"/>
                </a:cubicBezTo>
                <a:close/>
              </a:path>
            </a:pathLst>
          </a:custGeom>
          <a:solidFill>
            <a:srgbClr val="1B129C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EVOLUTION</a:t>
            </a:r>
            <a:endParaRPr/>
          </a:p>
        </p:txBody>
      </p:sp>
      <p:sp>
        <p:nvSpPr>
          <p:cNvPr id="199" name="Google Shape;199;p34"/>
          <p:cNvSpPr txBox="1"/>
          <p:nvPr>
            <p:ph idx="4294967295" type="ctrTitle"/>
          </p:nvPr>
        </p:nvSpPr>
        <p:spPr>
          <a:xfrm>
            <a:off x="1450950" y="2406983"/>
            <a:ext cx="917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OG Plan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200" name="Google Shape;200;p34"/>
          <p:cNvSpPr txBox="1"/>
          <p:nvPr>
            <p:ph idx="4294967295" type="ctrTitle"/>
          </p:nvPr>
        </p:nvSpPr>
        <p:spPr>
          <a:xfrm>
            <a:off x="875475" y="2984775"/>
            <a:ext cx="1991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- </a:t>
            </a:r>
            <a:r>
              <a:rPr lang="en" sz="12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Get Dataset of Tweets over the course of the COVID-19 outbreak</a:t>
            </a:r>
            <a:endParaRPr sz="12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-Analyze tweets for patterns of disbelief or panic words used</a:t>
            </a:r>
            <a:endParaRPr sz="12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-Show progression of these patterns over time</a:t>
            </a:r>
            <a:endParaRPr sz="12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01" name="Google Shape;201;p34"/>
          <p:cNvSpPr txBox="1"/>
          <p:nvPr>
            <p:ph idx="4294967295" type="ctrTitle"/>
          </p:nvPr>
        </p:nvSpPr>
        <p:spPr>
          <a:xfrm>
            <a:off x="3275642" y="3008258"/>
            <a:ext cx="917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Pivot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202" name="Google Shape;202;p34"/>
          <p:cNvSpPr txBox="1"/>
          <p:nvPr>
            <p:ph idx="4294967295" type="ctrTitle"/>
          </p:nvPr>
        </p:nvSpPr>
        <p:spPr>
          <a:xfrm>
            <a:off x="4700850" y="2380013"/>
            <a:ext cx="1201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Execution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203" name="Google Shape;203;p34"/>
          <p:cNvSpPr txBox="1"/>
          <p:nvPr>
            <p:ph idx="4294967295" type="ctrTitle"/>
          </p:nvPr>
        </p:nvSpPr>
        <p:spPr>
          <a:xfrm>
            <a:off x="6538675" y="2689283"/>
            <a:ext cx="917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</a:rPr>
              <a:t>NOW</a:t>
            </a:r>
            <a:endParaRPr sz="3000">
              <a:solidFill>
                <a:schemeClr val="accent4"/>
              </a:solidFill>
            </a:endParaRPr>
          </a:p>
        </p:txBody>
      </p:sp>
      <p:grpSp>
        <p:nvGrpSpPr>
          <p:cNvPr id="204" name="Google Shape;204;p34"/>
          <p:cNvGrpSpPr/>
          <p:nvPr/>
        </p:nvGrpSpPr>
        <p:grpSpPr>
          <a:xfrm rot="-2699876">
            <a:off x="7544741" y="2331600"/>
            <a:ext cx="1155494" cy="728544"/>
            <a:chOff x="2012925" y="2957950"/>
            <a:chExt cx="117950" cy="74375"/>
          </a:xfrm>
        </p:grpSpPr>
        <p:sp>
          <p:nvSpPr>
            <p:cNvPr id="205" name="Google Shape;205;p34"/>
            <p:cNvSpPr/>
            <p:nvPr/>
          </p:nvSpPr>
          <p:spPr>
            <a:xfrm>
              <a:off x="2012925" y="2957950"/>
              <a:ext cx="117950" cy="35675"/>
            </a:xfrm>
            <a:custGeom>
              <a:rect b="b" l="l" r="r" t="t"/>
              <a:pathLst>
                <a:path extrusionOk="0" h="1427" w="4718">
                  <a:moveTo>
                    <a:pt x="1" y="0"/>
                  </a:moveTo>
                  <a:lnTo>
                    <a:pt x="387" y="1426"/>
                  </a:lnTo>
                  <a:lnTo>
                    <a:pt x="4718" y="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B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2022575" y="2958950"/>
              <a:ext cx="108300" cy="50700"/>
            </a:xfrm>
            <a:custGeom>
              <a:rect b="b" l="l" r="r" t="t"/>
              <a:pathLst>
                <a:path extrusionOk="0" h="2028" w="4332">
                  <a:moveTo>
                    <a:pt x="4332" y="1"/>
                  </a:moveTo>
                  <a:lnTo>
                    <a:pt x="1" y="1386"/>
                  </a:lnTo>
                  <a:lnTo>
                    <a:pt x="41" y="2027"/>
                  </a:lnTo>
                  <a:lnTo>
                    <a:pt x="218" y="1737"/>
                  </a:lnTo>
                  <a:lnTo>
                    <a:pt x="230" y="1731"/>
                  </a:lnTo>
                  <a:lnTo>
                    <a:pt x="4332" y="1"/>
                  </a:lnTo>
                  <a:close/>
                </a:path>
              </a:pathLst>
            </a:custGeom>
            <a:solidFill>
              <a:srgbClr val="009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4"/>
            <p:cNvSpPr/>
            <p:nvPr/>
          </p:nvSpPr>
          <p:spPr>
            <a:xfrm>
              <a:off x="2028000" y="2958950"/>
              <a:ext cx="102875" cy="73375"/>
            </a:xfrm>
            <a:custGeom>
              <a:rect b="b" l="l" r="r" t="t"/>
              <a:pathLst>
                <a:path extrusionOk="0" h="2935" w="4115">
                  <a:moveTo>
                    <a:pt x="4115" y="1"/>
                  </a:moveTo>
                  <a:lnTo>
                    <a:pt x="517" y="1517"/>
                  </a:lnTo>
                  <a:lnTo>
                    <a:pt x="1" y="1737"/>
                  </a:lnTo>
                  <a:lnTo>
                    <a:pt x="1065" y="2935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rgbClr val="00B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34"/>
          <p:cNvSpPr txBox="1"/>
          <p:nvPr>
            <p:ph idx="4294967295" type="ctrTitle"/>
          </p:nvPr>
        </p:nvSpPr>
        <p:spPr>
          <a:xfrm>
            <a:off x="2828350" y="1164375"/>
            <a:ext cx="1659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-Had to choose dataset of tweets for 1 day of the outbreak</a:t>
            </a:r>
            <a:endParaRPr sz="12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-Trouble finding words that showed significant patterns</a:t>
            </a:r>
            <a:endParaRPr sz="12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-Pivoted to analyzing most common words</a:t>
            </a:r>
            <a:endParaRPr sz="12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09" name="Google Shape;209;p34"/>
          <p:cNvSpPr txBox="1"/>
          <p:nvPr>
            <p:ph idx="4294967295" type="ctrTitle"/>
          </p:nvPr>
        </p:nvSpPr>
        <p:spPr>
          <a:xfrm>
            <a:off x="6167575" y="1244238"/>
            <a:ext cx="1659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-Analyzed dataset of tweets on March  17th, 2020</a:t>
            </a:r>
            <a:endParaRPr sz="12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-Created a word cloud to visualize the frequency of words in the tweets</a:t>
            </a:r>
            <a:endParaRPr sz="12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10" name="Google Shape;210;p34"/>
          <p:cNvSpPr txBox="1"/>
          <p:nvPr>
            <p:ph idx="4294967295" type="ctrTitle"/>
          </p:nvPr>
        </p:nvSpPr>
        <p:spPr>
          <a:xfrm>
            <a:off x="4547862" y="2974400"/>
            <a:ext cx="1659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-Selected the relevant columns (text and language)</a:t>
            </a:r>
            <a:endParaRPr sz="12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-Created program to get the most frequently used word for each tweet</a:t>
            </a:r>
            <a:endParaRPr sz="12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-Generated word cloud for show frequent words</a:t>
            </a:r>
            <a:endParaRPr sz="12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Information About Data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000075"/>
            <a:ext cx="827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Kaggle Link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https://www.kaggle.com/smid80/coronavirus-covid19-tweets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Used one data set</a:t>
            </a:r>
            <a:endParaRPr sz="2000">
              <a:solidFill>
                <a:schemeClr val="accent3"/>
              </a:solidFill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65,535 Tweets (that could be opened)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Tweets from March 17, 2020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Columns used</a:t>
            </a:r>
            <a:endParaRPr sz="2000">
              <a:solidFill>
                <a:schemeClr val="accent3"/>
              </a:solidFill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Language column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Text column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Stop words utilized for Word Cloud</a:t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9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Relevance/ Why is this important?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descr="Chart showing social media may be inundating us with the same news."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279" y="813525"/>
            <a:ext cx="4177021" cy="424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 showing social meda news associated with greater skepticism." id="223" name="Google Shape;22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00" y="813525"/>
            <a:ext cx="3830900" cy="42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Visualization Explanation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Creating dataframe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Taking appropriate column</a:t>
            </a:r>
            <a:endParaRPr sz="2000">
              <a:solidFill>
                <a:schemeClr val="accent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○"/>
            </a:pPr>
            <a:r>
              <a:rPr lang="en" sz="2000">
                <a:solidFill>
                  <a:schemeClr val="accent5"/>
                </a:solidFill>
              </a:rPr>
              <a:t>Filtering by the selected column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Setting stopwords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Making the Word Cloud</a:t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375" y="291138"/>
            <a:ext cx="6323251" cy="45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6938"/>
            <a:ext cx="8520600" cy="4249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Analysis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Prominent words:</a:t>
            </a:r>
            <a:endParaRPr sz="2000">
              <a:solidFill>
                <a:schemeClr val="accent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Virus (viru)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Trump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realDonaldTrump (Trump’s twitter handle)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Country names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Negative words like “fake” do not appear in </a:t>
            </a:r>
            <a:r>
              <a:rPr i="1" lang="en" sz="2000">
                <a:solidFill>
                  <a:schemeClr val="accent3"/>
                </a:solidFill>
              </a:rPr>
              <a:t>this</a:t>
            </a:r>
            <a:r>
              <a:rPr lang="en" sz="2000">
                <a:solidFill>
                  <a:schemeClr val="accent3"/>
                </a:solidFill>
              </a:rPr>
              <a:t> set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Possible reasoning: on social media platforms like Twitter, users are working hard to make sure people understand the urgency of the COVID crisis</a:t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Obstacles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Issues loading the dataset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Initial column we planned to use was not a part of the dataset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Not all of the columns could be accessed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Parts of the data were not up-to-date (March)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Filtering data (not completely thorough)</a:t>
            </a:r>
            <a:endParaRPr sz="2000">
              <a:solidFill>
                <a:schemeClr val="accent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Parts of the data was mislabeled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Basic unfamiliarity with versatility of Word Cloud</a:t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bound Marketing Agency by Slidesgo">
  <a:themeElements>
    <a:clrScheme name="Simple Light">
      <a:dk1>
        <a:srgbClr val="000000"/>
      </a:dk1>
      <a:lt1>
        <a:srgbClr val="E0E7FF"/>
      </a:lt1>
      <a:dk2>
        <a:srgbClr val="595959"/>
      </a:dk2>
      <a:lt2>
        <a:srgbClr val="EEEEEE"/>
      </a:lt2>
      <a:accent1>
        <a:srgbClr val="FFE474"/>
      </a:accent1>
      <a:accent2>
        <a:srgbClr val="00BCCC"/>
      </a:accent2>
      <a:accent3>
        <a:srgbClr val="261BBD"/>
      </a:accent3>
      <a:accent4>
        <a:srgbClr val="F03A73"/>
      </a:accent4>
      <a:accent5>
        <a:srgbClr val="120D5E"/>
      </a:accent5>
      <a:accent6>
        <a:srgbClr val="BAC2E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