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5" r:id="rId1"/>
  </p:sldMasterIdLst>
  <p:sldIdLst>
    <p:sldId id="259" r:id="rId2"/>
    <p:sldId id="260" r:id="rId3"/>
    <p:sldId id="261" r:id="rId4"/>
    <p:sldId id="262" r:id="rId5"/>
    <p:sldId id="263" r:id="rId6"/>
    <p:sldId id="264" r:id="rId7"/>
    <p:sldId id="266" r:id="rId8"/>
    <p:sldId id="265" r:id="rId9"/>
    <p:sldId id="267" r:id="rId10"/>
    <p:sldId id="268" r:id="rId11"/>
    <p:sldId id="270" r:id="rId12"/>
    <p:sldId id="269" r:id="rId13"/>
    <p:sldId id="271"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A147"/>
    <a:srgbClr val="B54C2D"/>
    <a:srgbClr val="B66952"/>
    <a:srgbClr val="B56D45"/>
    <a:srgbClr val="DF985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41" d="100"/>
          <a:sy n="41" d="100"/>
        </p:scale>
        <p:origin x="48" y="5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ltLang="zh-HK"/>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HK"/>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1/29/2021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8525254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ltLang="zh-HK"/>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zh-HK"/>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HK"/>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1/29/2021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146655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ltLang="zh-HK"/>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HK"/>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1/29/2021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12055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ltLang="zh-HK"/>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HK"/>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HK"/>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1/29/2021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4805943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ltLang="zh-HK"/>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HK"/>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1/29/2021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88362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ltLang="zh-HK"/>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HK"/>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HK"/>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HK"/>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HK"/>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HK"/>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HK"/>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1/29/2021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874069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ltLang="zh-HK"/>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HK"/>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ltLang="zh-HK"/>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HK"/>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HK"/>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ltLang="zh-HK"/>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HK"/>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HK"/>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ltLang="zh-HK"/>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HK"/>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1/29/2021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623026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HK"/>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ltLang="zh-HK"/>
              <a:t>Click to edit Master text styles</a:t>
            </a:r>
          </a:p>
          <a:p>
            <a:pPr lvl="1"/>
            <a:r>
              <a:rPr lang="en-US" altLang="zh-HK"/>
              <a:t>Second level</a:t>
            </a:r>
          </a:p>
          <a:p>
            <a:pPr lvl="2"/>
            <a:r>
              <a:rPr lang="en-US" altLang="zh-HK"/>
              <a:t>Third level</a:t>
            </a:r>
          </a:p>
          <a:p>
            <a:pPr lvl="3"/>
            <a:r>
              <a:rPr lang="en-US" altLang="zh-HK"/>
              <a:t>Fourth level</a:t>
            </a:r>
          </a:p>
          <a:p>
            <a:pPr lvl="4"/>
            <a:r>
              <a:rPr lang="en-US" altLang="zh-HK"/>
              <a:t>Fifth level</a:t>
            </a:r>
            <a:endParaRPr lang="en-US" dirty="0"/>
          </a:p>
        </p:txBody>
      </p:sp>
      <p:sp>
        <p:nvSpPr>
          <p:cNvPr id="4" name="Date Placeholder 3"/>
          <p:cNvSpPr>
            <a:spLocks noGrp="1"/>
          </p:cNvSpPr>
          <p:nvPr>
            <p:ph type="dt" sz="half" idx="10"/>
          </p:nvPr>
        </p:nvSpPr>
        <p:spPr/>
        <p:txBody>
          <a:bodyPr/>
          <a:lstStyle/>
          <a:p>
            <a:fld id="{217E833E-1B6D-415F-AD29-75AE8C43BD0D}" type="datetime1">
              <a:rPr lang="en-US" smtClean="0"/>
              <a:t>1/29/2021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941586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ltLang="zh-HK"/>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ltLang="zh-HK"/>
              <a:t>Click to edit Master text styles</a:t>
            </a:r>
          </a:p>
          <a:p>
            <a:pPr lvl="1"/>
            <a:r>
              <a:rPr lang="en-US" altLang="zh-HK"/>
              <a:t>Second level</a:t>
            </a:r>
          </a:p>
          <a:p>
            <a:pPr lvl="2"/>
            <a:r>
              <a:rPr lang="en-US" altLang="zh-HK"/>
              <a:t>Third level</a:t>
            </a:r>
          </a:p>
          <a:p>
            <a:pPr lvl="3"/>
            <a:r>
              <a:rPr lang="en-US" altLang="zh-HK"/>
              <a:t>Fourth level</a:t>
            </a:r>
          </a:p>
          <a:p>
            <a:pPr lvl="4"/>
            <a:r>
              <a:rPr lang="en-US" altLang="zh-HK"/>
              <a:t>Fifth level</a:t>
            </a:r>
            <a:endParaRPr lang="en-US" dirty="0"/>
          </a:p>
        </p:txBody>
      </p:sp>
      <p:sp>
        <p:nvSpPr>
          <p:cNvPr id="4" name="Date Placeholder 3"/>
          <p:cNvSpPr>
            <a:spLocks noGrp="1"/>
          </p:cNvSpPr>
          <p:nvPr>
            <p:ph type="dt" sz="half" idx="10"/>
          </p:nvPr>
        </p:nvSpPr>
        <p:spPr/>
        <p:txBody>
          <a:bodyPr/>
          <a:lstStyle/>
          <a:p>
            <a:fld id="{8452596F-08A7-4B70-989A-F2B1CF31E66B}" type="datetime1">
              <a:rPr lang="en-US" smtClean="0"/>
              <a:t>1/29/2021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345277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HK"/>
              <a:t>Click to edit Master title style</a:t>
            </a:r>
            <a:endParaRPr lang="en-US" dirty="0"/>
          </a:p>
        </p:txBody>
      </p:sp>
      <p:sp>
        <p:nvSpPr>
          <p:cNvPr id="3" name="Content Placeholder 2"/>
          <p:cNvSpPr>
            <a:spLocks noGrp="1"/>
          </p:cNvSpPr>
          <p:nvPr>
            <p:ph idx="1"/>
          </p:nvPr>
        </p:nvSpPr>
        <p:spPr/>
        <p:txBody>
          <a:bodyPr/>
          <a:lstStyle/>
          <a:p>
            <a:pPr lvl="0"/>
            <a:r>
              <a:rPr lang="en-US" altLang="zh-HK"/>
              <a:t>Click to edit Master text styles</a:t>
            </a:r>
          </a:p>
          <a:p>
            <a:pPr lvl="1"/>
            <a:r>
              <a:rPr lang="en-US" altLang="zh-HK"/>
              <a:t>Second level</a:t>
            </a:r>
          </a:p>
          <a:p>
            <a:pPr lvl="2"/>
            <a:r>
              <a:rPr lang="en-US" altLang="zh-HK"/>
              <a:t>Third level</a:t>
            </a:r>
          </a:p>
          <a:p>
            <a:pPr lvl="3"/>
            <a:r>
              <a:rPr lang="en-US" altLang="zh-HK"/>
              <a:t>Fourth level</a:t>
            </a:r>
          </a:p>
          <a:p>
            <a:pPr lvl="4"/>
            <a:r>
              <a:rPr lang="en-US" altLang="zh-HK"/>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1/29/2021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858651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ltLang="zh-HK"/>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HK"/>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1/29/2021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264868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ltLang="zh-HK"/>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ltLang="zh-HK"/>
              <a:t>Click to edit Master text styles</a:t>
            </a:r>
          </a:p>
          <a:p>
            <a:pPr lvl="1"/>
            <a:r>
              <a:rPr lang="en-US" altLang="zh-HK"/>
              <a:t>Second level</a:t>
            </a:r>
          </a:p>
          <a:p>
            <a:pPr lvl="2"/>
            <a:r>
              <a:rPr lang="en-US" altLang="zh-HK"/>
              <a:t>Third level</a:t>
            </a:r>
          </a:p>
          <a:p>
            <a:pPr lvl="3"/>
            <a:r>
              <a:rPr lang="en-US" altLang="zh-HK"/>
              <a:t>Fourth level</a:t>
            </a:r>
          </a:p>
          <a:p>
            <a:pPr lvl="4"/>
            <a:r>
              <a:rPr lang="en-US" altLang="zh-HK"/>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ltLang="zh-HK"/>
              <a:t>Click to edit Master text styles</a:t>
            </a:r>
          </a:p>
          <a:p>
            <a:pPr lvl="1"/>
            <a:r>
              <a:rPr lang="en-US" altLang="zh-HK"/>
              <a:t>Second level</a:t>
            </a:r>
          </a:p>
          <a:p>
            <a:pPr lvl="2"/>
            <a:r>
              <a:rPr lang="en-US" altLang="zh-HK"/>
              <a:t>Third level</a:t>
            </a:r>
          </a:p>
          <a:p>
            <a:pPr lvl="3"/>
            <a:r>
              <a:rPr lang="en-US" altLang="zh-HK"/>
              <a:t>Fourth level</a:t>
            </a:r>
          </a:p>
          <a:p>
            <a:pPr lvl="4"/>
            <a:r>
              <a:rPr lang="en-US" altLang="zh-HK"/>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1/29/2021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751756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ltLang="zh-HK"/>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HK"/>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ltLang="zh-HK"/>
              <a:t>Click to edit Master text styles</a:t>
            </a:r>
          </a:p>
          <a:p>
            <a:pPr lvl="1"/>
            <a:r>
              <a:rPr lang="en-US" altLang="zh-HK"/>
              <a:t>Second level</a:t>
            </a:r>
          </a:p>
          <a:p>
            <a:pPr lvl="2"/>
            <a:r>
              <a:rPr lang="en-US" altLang="zh-HK"/>
              <a:t>Third level</a:t>
            </a:r>
          </a:p>
          <a:p>
            <a:pPr lvl="3"/>
            <a:r>
              <a:rPr lang="en-US" altLang="zh-HK"/>
              <a:t>Fourth level</a:t>
            </a:r>
          </a:p>
          <a:p>
            <a:pPr lvl="4"/>
            <a:r>
              <a:rPr lang="en-US" altLang="zh-HK"/>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HK"/>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ltLang="zh-HK"/>
              <a:t>Click to edit Master text styles</a:t>
            </a:r>
          </a:p>
          <a:p>
            <a:pPr lvl="1"/>
            <a:r>
              <a:rPr lang="en-US" altLang="zh-HK"/>
              <a:t>Second level</a:t>
            </a:r>
          </a:p>
          <a:p>
            <a:pPr lvl="2"/>
            <a:r>
              <a:rPr lang="en-US" altLang="zh-HK"/>
              <a:t>Third level</a:t>
            </a:r>
          </a:p>
          <a:p>
            <a:pPr lvl="3"/>
            <a:r>
              <a:rPr lang="en-US" altLang="zh-HK"/>
              <a:t>Fourth level</a:t>
            </a:r>
          </a:p>
          <a:p>
            <a:pPr lvl="4"/>
            <a:r>
              <a:rPr lang="en-US" altLang="zh-HK"/>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1/29/2021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088870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HK"/>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1/29/2021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648886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1/29/2021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59166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ltLang="zh-HK"/>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ltLang="zh-HK"/>
              <a:t>Click to edit Master text styles</a:t>
            </a:r>
          </a:p>
          <a:p>
            <a:pPr lvl="1"/>
            <a:r>
              <a:rPr lang="en-US" altLang="zh-HK"/>
              <a:t>Second level</a:t>
            </a:r>
          </a:p>
          <a:p>
            <a:pPr lvl="2"/>
            <a:r>
              <a:rPr lang="en-US" altLang="zh-HK"/>
              <a:t>Third level</a:t>
            </a:r>
          </a:p>
          <a:p>
            <a:pPr lvl="3"/>
            <a:r>
              <a:rPr lang="en-US" altLang="zh-HK"/>
              <a:t>Fourth level</a:t>
            </a:r>
          </a:p>
          <a:p>
            <a:pPr lvl="4"/>
            <a:r>
              <a:rPr lang="en-US" altLang="zh-HK"/>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HK"/>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1/29/2021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5964791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ltLang="zh-HK"/>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ltLang="zh-HK"/>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HK"/>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1/29/2021</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263787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ltLang="zh-HK"/>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ltLang="zh-HK"/>
              <a:t>Click to edit Master text styles</a:t>
            </a:r>
          </a:p>
          <a:p>
            <a:pPr lvl="1"/>
            <a:r>
              <a:rPr lang="en-US" altLang="zh-HK"/>
              <a:t>Second level</a:t>
            </a:r>
          </a:p>
          <a:p>
            <a:pPr lvl="2"/>
            <a:r>
              <a:rPr lang="en-US" altLang="zh-HK"/>
              <a:t>Third level</a:t>
            </a:r>
          </a:p>
          <a:p>
            <a:pPr lvl="3"/>
            <a:r>
              <a:rPr lang="en-US" altLang="zh-HK"/>
              <a:t>Fourth level</a:t>
            </a:r>
          </a:p>
          <a:p>
            <a:pPr lvl="4"/>
            <a:r>
              <a:rPr lang="en-US" altLang="zh-HK"/>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1/29/2021</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069802776"/>
      </p:ext>
    </p:extLst>
  </p:cSld>
  <p:clrMap bg1="dk1" tx1="lt1" bg2="dk2" tx2="lt2" accent1="accent1" accent2="accent2" accent3="accent3" accent4="accent4" accent5="accent5" accent6="accent6" hlink="hlink" folHlink="folHlink"/>
  <p:sldLayoutIdLst>
    <p:sldLayoutId id="2147483713" r:id="rId1"/>
    <p:sldLayoutId id="2147483715" r:id="rId2"/>
    <p:sldLayoutId id="2147483716" r:id="rId3"/>
    <p:sldLayoutId id="2147483714" r:id="rId4"/>
    <p:sldLayoutId id="2147483710" r:id="rId5"/>
    <p:sldLayoutId id="2147483694" r:id="rId6"/>
    <p:sldLayoutId id="2147483695" r:id="rId7"/>
    <p:sldLayoutId id="2147483696" r:id="rId8"/>
    <p:sldLayoutId id="2147483697" r:id="rId9"/>
    <p:sldLayoutId id="2147483699" r:id="rId10"/>
    <p:sldLayoutId id="2147483693" r:id="rId11"/>
    <p:sldLayoutId id="2147483700" r:id="rId12"/>
    <p:sldLayoutId id="2147483701" r:id="rId13"/>
    <p:sldLayoutId id="2147483703" r:id="rId14"/>
    <p:sldLayoutId id="2147483704" r:id="rId15"/>
    <p:sldLayoutId id="2147483702" r:id="rId16"/>
    <p:sldLayoutId id="2147483698" r:id="rId17"/>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en.wikipedia.org/wiki/Wikipedia:Featured_picture_candidates/Hong_Kong_skyline_(2019)" TargetMode="External"/><Relationship Id="rId2" Type="http://schemas.openxmlformats.org/officeDocument/2006/relationships/image" Target="../media/image7.jpg"/><Relationship Id="rId1" Type="http://schemas.openxmlformats.org/officeDocument/2006/relationships/slideLayout" Target="../slideLayouts/slideLayout4.xml"/><Relationship Id="rId4" Type="http://schemas.openxmlformats.org/officeDocument/2006/relationships/hyperlink" Target="https://creativecommons.org/licenses/by-sa/3.0/"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5" name="Picture 4" descr="A picture containing cup, coffee, food, beverage&#10;&#10;Description automatically generated">
            <a:extLst>
              <a:ext uri="{FF2B5EF4-FFF2-40B4-BE49-F238E27FC236}">
                <a16:creationId xmlns:a16="http://schemas.microsoft.com/office/drawing/2014/main" id="{91BC5572-FC33-4C1C-8DEE-C2CF75A75641}"/>
              </a:ext>
            </a:extLst>
          </p:cNvPr>
          <p:cNvPicPr>
            <a:picLocks noChangeAspect="1"/>
          </p:cNvPicPr>
          <p:nvPr/>
        </p:nvPicPr>
        <p:blipFill rotWithShape="1">
          <a:blip r:embed="rId3">
            <a:alphaModFix amt="35000"/>
            <a:extLst>
              <a:ext uri="{28A0092B-C50C-407E-A947-70E740481C1C}">
                <a14:useLocalDpi xmlns:a14="http://schemas.microsoft.com/office/drawing/2010/main" val="0"/>
              </a:ext>
            </a:extLst>
          </a:blip>
          <a:srcRect/>
          <a:stretch/>
        </p:blipFill>
        <p:spPr>
          <a:xfrm>
            <a:off x="20" y="10"/>
            <a:ext cx="12191980" cy="6857990"/>
          </a:xfrm>
          <a:prstGeom prst="rect">
            <a:avLst/>
          </a:prstGeom>
        </p:spPr>
      </p:pic>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1370693" y="2388979"/>
            <a:ext cx="9440034" cy="2648381"/>
          </a:xfrm>
        </p:spPr>
        <p:txBody>
          <a:bodyPr>
            <a:normAutofit fontScale="90000"/>
          </a:bodyPr>
          <a:lstStyle/>
          <a:p>
            <a:r>
              <a:rPr lang="en-US" sz="7200" dirty="0"/>
              <a:t>Applied Data Science Capstone Project — Strategic Clustering for Opening a Cafe in Hong Kong</a:t>
            </a:r>
          </a:p>
        </p:txBody>
      </p:sp>
      <p:sp>
        <p:nvSpPr>
          <p:cNvPr id="3" name="Subtitle 2">
            <a:extLst>
              <a:ext uri="{FF2B5EF4-FFF2-40B4-BE49-F238E27FC236}">
                <a16:creationId xmlns:a16="http://schemas.microsoft.com/office/drawing/2014/main" id="{DB93FB3F-A8D4-46D3-A1C6-C79C64563729}"/>
              </a:ext>
            </a:extLst>
          </p:cNvPr>
          <p:cNvSpPr>
            <a:spLocks noGrp="1"/>
          </p:cNvSpPr>
          <p:nvPr>
            <p:ph type="subTitle" idx="1"/>
          </p:nvPr>
        </p:nvSpPr>
        <p:spPr>
          <a:xfrm>
            <a:off x="1370693" y="5599964"/>
            <a:ext cx="9440034" cy="1397951"/>
          </a:xfrm>
        </p:spPr>
        <p:txBody>
          <a:bodyPr>
            <a:normAutofit/>
          </a:bodyPr>
          <a:lstStyle/>
          <a:p>
            <a:r>
              <a:rPr lang="en-US" sz="2800" dirty="0"/>
              <a:t>Cara Lo</a:t>
            </a:r>
          </a:p>
        </p:txBody>
      </p:sp>
    </p:spTree>
    <p:extLst>
      <p:ext uri="{BB962C8B-B14F-4D97-AF65-F5344CB8AC3E}">
        <p14:creationId xmlns:p14="http://schemas.microsoft.com/office/powerpoint/2010/main" val="6337383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234A6-3E73-4C17-8783-648F1FA6C3AD}"/>
              </a:ext>
            </a:extLst>
          </p:cNvPr>
          <p:cNvSpPr>
            <a:spLocks noGrp="1"/>
          </p:cNvSpPr>
          <p:nvPr>
            <p:ph type="title"/>
          </p:nvPr>
        </p:nvSpPr>
        <p:spPr>
          <a:xfrm>
            <a:off x="913795" y="609600"/>
            <a:ext cx="10353762" cy="1261872"/>
          </a:xfrm>
        </p:spPr>
        <p:txBody>
          <a:bodyPr anchor="ctr">
            <a:normAutofit/>
          </a:bodyPr>
          <a:lstStyle/>
          <a:p>
            <a:r>
              <a:rPr lang="en-US" altLang="zh-HK" dirty="0"/>
              <a:t>4.	Results</a:t>
            </a:r>
            <a:endParaRPr lang="zh-HK" altLang="en-US" dirty="0"/>
          </a:p>
        </p:txBody>
      </p:sp>
      <p:sp>
        <p:nvSpPr>
          <p:cNvPr id="4" name="Content Placeholder 3">
            <a:extLst>
              <a:ext uri="{FF2B5EF4-FFF2-40B4-BE49-F238E27FC236}">
                <a16:creationId xmlns:a16="http://schemas.microsoft.com/office/drawing/2014/main" id="{227C1F1A-A213-47BA-BB89-A6B22C7DB71C}"/>
              </a:ext>
            </a:extLst>
          </p:cNvPr>
          <p:cNvSpPr>
            <a:spLocks noGrp="1"/>
          </p:cNvSpPr>
          <p:nvPr>
            <p:ph sz="half" idx="1"/>
          </p:nvPr>
        </p:nvSpPr>
        <p:spPr>
          <a:xfrm>
            <a:off x="743317" y="2091948"/>
            <a:ext cx="4856841" cy="3622671"/>
          </a:xfrm>
        </p:spPr>
        <p:txBody>
          <a:bodyPr anchor="t">
            <a:normAutofit/>
          </a:bodyPr>
          <a:lstStyle/>
          <a:p>
            <a:pPr marL="36900" indent="0">
              <a:buNone/>
            </a:pPr>
            <a:r>
              <a:rPr lang="en-US" altLang="zh-HK" sz="2800" dirty="0"/>
              <a:t>Cluster Label 0</a:t>
            </a:r>
          </a:p>
          <a:p>
            <a:r>
              <a:rPr lang="en-US" altLang="zh-HK" sz="2800" dirty="0"/>
              <a:t>	Med-Low Population</a:t>
            </a:r>
          </a:p>
          <a:p>
            <a:r>
              <a:rPr lang="en-US" altLang="zh-HK" sz="2800" dirty="0"/>
              <a:t>	Low Household Income</a:t>
            </a:r>
          </a:p>
          <a:p>
            <a:r>
              <a:rPr lang="en-US" altLang="zh-HK" sz="2800" dirty="0"/>
              <a:t>	Low Number Of Cafes</a:t>
            </a:r>
          </a:p>
          <a:p>
            <a:endParaRPr lang="zh-HK" altLang="en-US" sz="2800" dirty="0"/>
          </a:p>
        </p:txBody>
      </p:sp>
      <p:pic>
        <p:nvPicPr>
          <p:cNvPr id="6" name="Picture 5" descr="Table&#10;&#10;Description automatically generated">
            <a:extLst>
              <a:ext uri="{FF2B5EF4-FFF2-40B4-BE49-F238E27FC236}">
                <a16:creationId xmlns:a16="http://schemas.microsoft.com/office/drawing/2014/main" id="{CB2184E0-7489-4817-A1B2-8CE278E732B1}"/>
              </a:ext>
            </a:extLst>
          </p:cNvPr>
          <p:cNvPicPr/>
          <p:nvPr/>
        </p:nvPicPr>
        <p:blipFill>
          <a:blip r:embed="rId2">
            <a:extLst>
              <a:ext uri="{28A0092B-C50C-407E-A947-70E740481C1C}">
                <a14:useLocalDpi xmlns:a14="http://schemas.microsoft.com/office/drawing/2010/main" val="0"/>
              </a:ext>
            </a:extLst>
          </a:blip>
          <a:stretch>
            <a:fillRect/>
          </a:stretch>
        </p:blipFill>
        <p:spPr>
          <a:xfrm>
            <a:off x="4943960" y="2076450"/>
            <a:ext cx="6323598" cy="2746278"/>
          </a:xfrm>
          <a:prstGeom prst="rect">
            <a:avLst/>
          </a:prstGeom>
          <a:noFill/>
        </p:spPr>
      </p:pic>
    </p:spTree>
    <p:extLst>
      <p:ext uri="{BB962C8B-B14F-4D97-AF65-F5344CB8AC3E}">
        <p14:creationId xmlns:p14="http://schemas.microsoft.com/office/powerpoint/2010/main" val="775631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234A6-3E73-4C17-8783-648F1FA6C3AD}"/>
              </a:ext>
            </a:extLst>
          </p:cNvPr>
          <p:cNvSpPr>
            <a:spLocks noGrp="1"/>
          </p:cNvSpPr>
          <p:nvPr>
            <p:ph type="title"/>
          </p:nvPr>
        </p:nvSpPr>
        <p:spPr>
          <a:xfrm>
            <a:off x="913795" y="609600"/>
            <a:ext cx="10353762" cy="1261872"/>
          </a:xfrm>
        </p:spPr>
        <p:txBody>
          <a:bodyPr anchor="ctr">
            <a:normAutofit/>
          </a:bodyPr>
          <a:lstStyle/>
          <a:p>
            <a:r>
              <a:rPr lang="en-US" altLang="zh-HK" dirty="0"/>
              <a:t>4.	Results</a:t>
            </a:r>
            <a:endParaRPr lang="zh-HK" altLang="en-US" dirty="0"/>
          </a:p>
        </p:txBody>
      </p:sp>
      <p:sp>
        <p:nvSpPr>
          <p:cNvPr id="4" name="Content Placeholder 3">
            <a:extLst>
              <a:ext uri="{FF2B5EF4-FFF2-40B4-BE49-F238E27FC236}">
                <a16:creationId xmlns:a16="http://schemas.microsoft.com/office/drawing/2014/main" id="{227C1F1A-A213-47BA-BB89-A6B22C7DB71C}"/>
              </a:ext>
            </a:extLst>
          </p:cNvPr>
          <p:cNvSpPr>
            <a:spLocks noGrp="1"/>
          </p:cNvSpPr>
          <p:nvPr>
            <p:ph sz="half" idx="1"/>
          </p:nvPr>
        </p:nvSpPr>
        <p:spPr>
          <a:xfrm>
            <a:off x="913795" y="2076450"/>
            <a:ext cx="4856841" cy="3622671"/>
          </a:xfrm>
        </p:spPr>
        <p:txBody>
          <a:bodyPr anchor="t">
            <a:normAutofit/>
          </a:bodyPr>
          <a:lstStyle/>
          <a:p>
            <a:pPr marL="36900" indent="0">
              <a:buNone/>
            </a:pPr>
            <a:r>
              <a:rPr lang="en-US" altLang="zh-HK"/>
              <a:t>Cluster Label 1</a:t>
            </a:r>
          </a:p>
          <a:p>
            <a:r>
              <a:rPr lang="en-US" altLang="zh-HK"/>
              <a:t>Med-Low Population</a:t>
            </a:r>
          </a:p>
          <a:p>
            <a:r>
              <a:rPr lang="en-US" altLang="zh-HK"/>
              <a:t>High-Med Household Income</a:t>
            </a:r>
          </a:p>
          <a:p>
            <a:r>
              <a:rPr lang="en-US" altLang="zh-HK"/>
              <a:t>High-Med Number Of Cafes</a:t>
            </a:r>
          </a:p>
          <a:p>
            <a:endParaRPr lang="zh-HK" altLang="en-US"/>
          </a:p>
        </p:txBody>
      </p:sp>
      <p:pic>
        <p:nvPicPr>
          <p:cNvPr id="5" name="Picture 4" descr="Table&#10;&#10;Description automatically generated">
            <a:extLst>
              <a:ext uri="{FF2B5EF4-FFF2-40B4-BE49-F238E27FC236}">
                <a16:creationId xmlns:a16="http://schemas.microsoft.com/office/drawing/2014/main" id="{1CE05399-D6A7-4AB8-8FB8-58F16744273E}"/>
              </a:ext>
            </a:extLst>
          </p:cNvPr>
          <p:cNvPicPr/>
          <p:nvPr/>
        </p:nvPicPr>
        <p:blipFill>
          <a:blip r:embed="rId2">
            <a:extLst>
              <a:ext uri="{28A0092B-C50C-407E-A947-70E740481C1C}">
                <a14:useLocalDpi xmlns:a14="http://schemas.microsoft.com/office/drawing/2010/main" val="0"/>
              </a:ext>
            </a:extLst>
          </a:blip>
          <a:stretch>
            <a:fillRect/>
          </a:stretch>
        </p:blipFill>
        <p:spPr>
          <a:xfrm>
            <a:off x="5145438" y="1871472"/>
            <a:ext cx="6122120" cy="3090891"/>
          </a:xfrm>
          <a:prstGeom prst="rect">
            <a:avLst/>
          </a:prstGeom>
          <a:noFill/>
        </p:spPr>
      </p:pic>
    </p:spTree>
    <p:extLst>
      <p:ext uri="{BB962C8B-B14F-4D97-AF65-F5344CB8AC3E}">
        <p14:creationId xmlns:p14="http://schemas.microsoft.com/office/powerpoint/2010/main" val="24490232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234A6-3E73-4C17-8783-648F1FA6C3AD}"/>
              </a:ext>
            </a:extLst>
          </p:cNvPr>
          <p:cNvSpPr>
            <a:spLocks noGrp="1"/>
          </p:cNvSpPr>
          <p:nvPr>
            <p:ph type="title"/>
          </p:nvPr>
        </p:nvSpPr>
        <p:spPr>
          <a:xfrm>
            <a:off x="913795" y="609600"/>
            <a:ext cx="10353762" cy="1261872"/>
          </a:xfrm>
        </p:spPr>
        <p:txBody>
          <a:bodyPr anchor="ctr">
            <a:normAutofit/>
          </a:bodyPr>
          <a:lstStyle/>
          <a:p>
            <a:r>
              <a:rPr lang="en-US" altLang="zh-HK" dirty="0"/>
              <a:t>4.	Results</a:t>
            </a:r>
            <a:endParaRPr lang="zh-HK" altLang="en-US" dirty="0"/>
          </a:p>
        </p:txBody>
      </p:sp>
      <p:sp>
        <p:nvSpPr>
          <p:cNvPr id="4" name="Content Placeholder 3">
            <a:extLst>
              <a:ext uri="{FF2B5EF4-FFF2-40B4-BE49-F238E27FC236}">
                <a16:creationId xmlns:a16="http://schemas.microsoft.com/office/drawing/2014/main" id="{227C1F1A-A213-47BA-BB89-A6B22C7DB71C}"/>
              </a:ext>
            </a:extLst>
          </p:cNvPr>
          <p:cNvSpPr>
            <a:spLocks noGrp="1"/>
          </p:cNvSpPr>
          <p:nvPr>
            <p:ph sz="half" idx="1"/>
          </p:nvPr>
        </p:nvSpPr>
        <p:spPr>
          <a:xfrm>
            <a:off x="913795" y="2076450"/>
            <a:ext cx="4856841" cy="3622671"/>
          </a:xfrm>
        </p:spPr>
        <p:txBody>
          <a:bodyPr anchor="t">
            <a:normAutofit/>
          </a:bodyPr>
          <a:lstStyle/>
          <a:p>
            <a:pPr marL="36900" indent="0">
              <a:buNone/>
            </a:pPr>
            <a:r>
              <a:rPr lang="en-US" altLang="zh-HK"/>
              <a:t>Cluster Label 2</a:t>
            </a:r>
          </a:p>
          <a:p>
            <a:r>
              <a:rPr lang="en-US" altLang="zh-HK"/>
              <a:t>High Population</a:t>
            </a:r>
          </a:p>
          <a:p>
            <a:r>
              <a:rPr lang="en-US" altLang="zh-HK"/>
              <a:t>Med-Low Household Income</a:t>
            </a:r>
          </a:p>
          <a:p>
            <a:r>
              <a:rPr lang="en-US" altLang="zh-HK"/>
              <a:t>Med Number Of Cafes</a:t>
            </a:r>
          </a:p>
          <a:p>
            <a:endParaRPr lang="zh-HK" altLang="en-US"/>
          </a:p>
        </p:txBody>
      </p:sp>
      <p:pic>
        <p:nvPicPr>
          <p:cNvPr id="5" name="Picture 4" descr="Table&#10;&#10;Description automatically generated">
            <a:extLst>
              <a:ext uri="{FF2B5EF4-FFF2-40B4-BE49-F238E27FC236}">
                <a16:creationId xmlns:a16="http://schemas.microsoft.com/office/drawing/2014/main" id="{47DD8383-87B6-432F-9C79-81A5711B5D61}"/>
              </a:ext>
            </a:extLst>
          </p:cNvPr>
          <p:cNvPicPr/>
          <p:nvPr/>
        </p:nvPicPr>
        <p:blipFill>
          <a:blip r:embed="rId2">
            <a:extLst>
              <a:ext uri="{28A0092B-C50C-407E-A947-70E740481C1C}">
                <a14:useLocalDpi xmlns:a14="http://schemas.microsoft.com/office/drawing/2010/main" val="0"/>
              </a:ext>
            </a:extLst>
          </a:blip>
          <a:stretch>
            <a:fillRect/>
          </a:stretch>
        </p:blipFill>
        <p:spPr>
          <a:xfrm>
            <a:off x="4819974" y="1871472"/>
            <a:ext cx="6447584" cy="2756983"/>
          </a:xfrm>
          <a:prstGeom prst="rect">
            <a:avLst/>
          </a:prstGeom>
          <a:noFill/>
        </p:spPr>
      </p:pic>
    </p:spTree>
    <p:extLst>
      <p:ext uri="{BB962C8B-B14F-4D97-AF65-F5344CB8AC3E}">
        <p14:creationId xmlns:p14="http://schemas.microsoft.com/office/powerpoint/2010/main" val="24535538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CC326D8-4A94-4DAB-8F33-B2F8CD2BC737}"/>
              </a:ext>
            </a:extLst>
          </p:cNvPr>
          <p:cNvSpPr>
            <a:spLocks noGrp="1"/>
          </p:cNvSpPr>
          <p:nvPr>
            <p:ph type="title"/>
          </p:nvPr>
        </p:nvSpPr>
        <p:spPr/>
        <p:txBody>
          <a:bodyPr/>
          <a:lstStyle/>
          <a:p>
            <a:r>
              <a:rPr lang="en-US" altLang="zh-HK" dirty="0"/>
              <a:t>5.	Recommendation &amp; Conclusion</a:t>
            </a:r>
            <a:endParaRPr lang="zh-HK" altLang="en-US" dirty="0"/>
          </a:p>
        </p:txBody>
      </p:sp>
      <p:sp>
        <p:nvSpPr>
          <p:cNvPr id="6" name="Content Placeholder 5">
            <a:extLst>
              <a:ext uri="{FF2B5EF4-FFF2-40B4-BE49-F238E27FC236}">
                <a16:creationId xmlns:a16="http://schemas.microsoft.com/office/drawing/2014/main" id="{3730795B-2351-4C41-8764-B80D51CF7D41}"/>
              </a:ext>
            </a:extLst>
          </p:cNvPr>
          <p:cNvSpPr>
            <a:spLocks noGrp="1"/>
          </p:cNvSpPr>
          <p:nvPr>
            <p:ph idx="1"/>
          </p:nvPr>
        </p:nvSpPr>
        <p:spPr/>
        <p:txBody>
          <a:bodyPr>
            <a:normAutofit/>
          </a:bodyPr>
          <a:lstStyle/>
          <a:p>
            <a:r>
              <a:rPr lang="en-US" altLang="zh-HK" sz="2800" dirty="0"/>
              <a:t> Factors includes size of customer base, spending power and number of competitors</a:t>
            </a:r>
          </a:p>
          <a:p>
            <a:r>
              <a:rPr lang="en-US" altLang="zh-HK" sz="2800" dirty="0"/>
              <a:t>Districts in cluster label 2 are recommended</a:t>
            </a:r>
          </a:p>
          <a:p>
            <a:r>
              <a:rPr lang="en-US" altLang="zh-HK" sz="2800" dirty="0"/>
              <a:t>Eastern, Kwun Tong, Sha Tin and Yuen Long</a:t>
            </a:r>
          </a:p>
          <a:p>
            <a:r>
              <a:rPr lang="en-US" altLang="zh-HK" sz="2800" dirty="0"/>
              <a:t>A large population, a moderate income and not many competitors </a:t>
            </a:r>
          </a:p>
          <a:p>
            <a:r>
              <a:rPr lang="en-US" altLang="zh-HK" sz="2800" dirty="0"/>
              <a:t>Suitable for a new business to start</a:t>
            </a:r>
            <a:endParaRPr lang="zh-HK" altLang="en-US" sz="2800" dirty="0"/>
          </a:p>
        </p:txBody>
      </p:sp>
    </p:spTree>
    <p:extLst>
      <p:ext uri="{BB962C8B-B14F-4D97-AF65-F5344CB8AC3E}">
        <p14:creationId xmlns:p14="http://schemas.microsoft.com/office/powerpoint/2010/main" val="23604918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CE030-1080-4328-ACC8-81DAE2230334}"/>
              </a:ext>
            </a:extLst>
          </p:cNvPr>
          <p:cNvSpPr>
            <a:spLocks noGrp="1"/>
          </p:cNvSpPr>
          <p:nvPr>
            <p:ph type="title"/>
          </p:nvPr>
        </p:nvSpPr>
        <p:spPr>
          <a:xfrm>
            <a:off x="913795" y="609600"/>
            <a:ext cx="10353762" cy="1261872"/>
          </a:xfrm>
        </p:spPr>
        <p:txBody>
          <a:bodyPr anchor="ctr">
            <a:normAutofit/>
          </a:bodyPr>
          <a:lstStyle/>
          <a:p>
            <a:r>
              <a:rPr lang="en-US" altLang="zh-HK" dirty="0"/>
              <a:t>1.	Introduction</a:t>
            </a:r>
            <a:endParaRPr lang="zh-HK" altLang="en-US" dirty="0"/>
          </a:p>
        </p:txBody>
      </p:sp>
      <p:sp>
        <p:nvSpPr>
          <p:cNvPr id="3" name="Content Placeholder 2">
            <a:extLst>
              <a:ext uri="{FF2B5EF4-FFF2-40B4-BE49-F238E27FC236}">
                <a16:creationId xmlns:a16="http://schemas.microsoft.com/office/drawing/2014/main" id="{3A21D89E-D20E-4593-B033-386174B21E66}"/>
              </a:ext>
            </a:extLst>
          </p:cNvPr>
          <p:cNvSpPr>
            <a:spLocks noGrp="1"/>
          </p:cNvSpPr>
          <p:nvPr>
            <p:ph sz="half" idx="1"/>
          </p:nvPr>
        </p:nvSpPr>
        <p:spPr>
          <a:xfrm>
            <a:off x="913795" y="2076450"/>
            <a:ext cx="4856841" cy="3622671"/>
          </a:xfrm>
        </p:spPr>
        <p:txBody>
          <a:bodyPr anchor="t">
            <a:normAutofit/>
          </a:bodyPr>
          <a:lstStyle/>
          <a:p>
            <a:r>
              <a:rPr lang="en-US" altLang="zh-HK"/>
              <a:t>Hong Kong is famous for being a ‘busy city’</a:t>
            </a:r>
          </a:p>
          <a:p>
            <a:r>
              <a:rPr lang="en-US" altLang="zh-HK"/>
              <a:t>Limitless choices on café</a:t>
            </a:r>
          </a:p>
          <a:p>
            <a:r>
              <a:rPr lang="en-US" altLang="zh-HK"/>
              <a:t>Strategic location would be vital for a great start of  a new cafe</a:t>
            </a:r>
            <a:endParaRPr lang="zh-HK" altLang="en-US"/>
          </a:p>
        </p:txBody>
      </p:sp>
      <p:pic>
        <p:nvPicPr>
          <p:cNvPr id="5" name="Picture 4" descr="A picture containing city, building, outdoor, background&#10;&#10;Description automatically generated">
            <a:extLst>
              <a:ext uri="{FF2B5EF4-FFF2-40B4-BE49-F238E27FC236}">
                <a16:creationId xmlns:a16="http://schemas.microsoft.com/office/drawing/2014/main" id="{CDA979BD-03E1-489A-A4F4-7814FC20F793}"/>
              </a:ext>
            </a:extLst>
          </p:cNvPr>
          <p:cNvPicPr>
            <a:picLocks noChangeAspect="1"/>
          </p:cNvPicPr>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22945" r="13710" b="2"/>
          <a:stretch/>
        </p:blipFill>
        <p:spPr>
          <a:xfrm>
            <a:off x="6801241" y="1871472"/>
            <a:ext cx="4856841" cy="3622672"/>
          </a:xfrm>
          <a:prstGeom prst="rect">
            <a:avLst/>
          </a:prstGeom>
          <a:noFill/>
        </p:spPr>
      </p:pic>
      <p:sp>
        <p:nvSpPr>
          <p:cNvPr id="6" name="TextBox 5">
            <a:extLst>
              <a:ext uri="{FF2B5EF4-FFF2-40B4-BE49-F238E27FC236}">
                <a16:creationId xmlns:a16="http://schemas.microsoft.com/office/drawing/2014/main" id="{FD42BA9E-BEDF-42CE-8A76-BE944E9FDA0C}"/>
              </a:ext>
            </a:extLst>
          </p:cNvPr>
          <p:cNvSpPr txBox="1"/>
          <p:nvPr/>
        </p:nvSpPr>
        <p:spPr>
          <a:xfrm>
            <a:off x="9298142" y="5294089"/>
            <a:ext cx="2359940" cy="200055"/>
          </a:xfrm>
          <a:prstGeom prst="rect">
            <a:avLst/>
          </a:prstGeom>
          <a:solidFill>
            <a:srgbClr val="000000"/>
          </a:solidFill>
        </p:spPr>
        <p:txBody>
          <a:bodyPr wrap="none" rtlCol="0">
            <a:spAutoFit/>
          </a:bodyPr>
          <a:lstStyle/>
          <a:p>
            <a:pPr algn="r">
              <a:spcAft>
                <a:spcPts val="600"/>
              </a:spcAft>
            </a:pPr>
            <a:r>
              <a:rPr lang="zh-HK" altLang="en-US" sz="700">
                <a:solidFill>
                  <a:srgbClr val="FFFFFF"/>
                </a:solidFill>
                <a:hlinkClick r:id="rId3" tooltip="https://en.wikipedia.org/wiki/Wikipedia:Featured_picture_candidates/Hong_Kong_skyline_(2019)">
                  <a:extLst>
                    <a:ext uri="{A12FA001-AC4F-418D-AE19-62706E023703}">
                      <ahyp:hlinkClr xmlns:ahyp="http://schemas.microsoft.com/office/drawing/2018/hyperlinkcolor" val="tx"/>
                    </a:ext>
                  </a:extLst>
                </a:hlinkClick>
              </a:rPr>
              <a:t>This Photo</a:t>
            </a:r>
            <a:r>
              <a:rPr lang="zh-HK" altLang="en-US" sz="700">
                <a:solidFill>
                  <a:srgbClr val="FFFFFF"/>
                </a:solidFill>
              </a:rPr>
              <a:t> by Unknown Author is licensed under </a:t>
            </a:r>
            <a:r>
              <a:rPr lang="zh-HK" altLang="en-US" sz="700">
                <a:solidFill>
                  <a:srgbClr val="FFFFFF"/>
                </a:solidFill>
                <a:hlinkClick r:id="rId4" tooltip="https://creativecommons.org/licenses/by-sa/3.0/">
                  <a:extLst>
                    <a:ext uri="{A12FA001-AC4F-418D-AE19-62706E023703}">
                      <ahyp:hlinkClr xmlns:ahyp="http://schemas.microsoft.com/office/drawing/2018/hyperlinkcolor" val="tx"/>
                    </a:ext>
                  </a:extLst>
                </a:hlinkClick>
              </a:rPr>
              <a:t>CC BY-SA</a:t>
            </a:r>
            <a:endParaRPr lang="zh-HK" altLang="en-US" sz="700">
              <a:solidFill>
                <a:srgbClr val="FFFFFF"/>
              </a:solidFill>
            </a:endParaRPr>
          </a:p>
        </p:txBody>
      </p:sp>
    </p:spTree>
    <p:extLst>
      <p:ext uri="{BB962C8B-B14F-4D97-AF65-F5344CB8AC3E}">
        <p14:creationId xmlns:p14="http://schemas.microsoft.com/office/powerpoint/2010/main" val="33517040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D3892C2-2A6F-4918-8566-DA0107B5769D}"/>
              </a:ext>
            </a:extLst>
          </p:cNvPr>
          <p:cNvSpPr>
            <a:spLocks noGrp="1"/>
          </p:cNvSpPr>
          <p:nvPr>
            <p:ph type="title"/>
          </p:nvPr>
        </p:nvSpPr>
        <p:spPr/>
        <p:txBody>
          <a:bodyPr/>
          <a:lstStyle/>
          <a:p>
            <a:r>
              <a:rPr lang="en-US" altLang="zh-HK" dirty="0"/>
              <a:t>2.	Data</a:t>
            </a:r>
            <a:endParaRPr lang="zh-HK" altLang="en-US" dirty="0"/>
          </a:p>
        </p:txBody>
      </p:sp>
      <p:sp>
        <p:nvSpPr>
          <p:cNvPr id="6" name="Content Placeholder 5">
            <a:extLst>
              <a:ext uri="{FF2B5EF4-FFF2-40B4-BE49-F238E27FC236}">
                <a16:creationId xmlns:a16="http://schemas.microsoft.com/office/drawing/2014/main" id="{8267CBEF-F4B4-4FA6-8510-A280D2B10C2F}"/>
              </a:ext>
            </a:extLst>
          </p:cNvPr>
          <p:cNvSpPr>
            <a:spLocks noGrp="1"/>
          </p:cNvSpPr>
          <p:nvPr>
            <p:ph idx="1"/>
          </p:nvPr>
        </p:nvSpPr>
        <p:spPr>
          <a:xfrm>
            <a:off x="402956" y="1844290"/>
            <a:ext cx="11789043" cy="4308533"/>
          </a:xfrm>
        </p:spPr>
        <p:txBody>
          <a:bodyPr>
            <a:normAutofit/>
          </a:bodyPr>
          <a:lstStyle/>
          <a:p>
            <a:r>
              <a:rPr lang="en-US" altLang="zh-HK" sz="2400" dirty="0"/>
              <a:t>The following data is used to reach the solution:</a:t>
            </a:r>
          </a:p>
          <a:p>
            <a:pPr marL="36900" indent="0">
              <a:buNone/>
            </a:pPr>
            <a:r>
              <a:rPr lang="en-US" altLang="zh-HK" sz="2400" dirty="0"/>
              <a:t>1.	List of districts in Hong Kong (Source: HK </a:t>
            </a:r>
            <a:r>
              <a:rPr lang="en-US" altLang="zh-HK" sz="2400" dirty="0" err="1"/>
              <a:t>GeoSpatial</a:t>
            </a:r>
            <a:r>
              <a:rPr lang="en-US" altLang="zh-HK" sz="2400" dirty="0"/>
              <a:t> Open Data)</a:t>
            </a:r>
          </a:p>
          <a:p>
            <a:pPr marL="36900" indent="0">
              <a:buNone/>
            </a:pPr>
            <a:r>
              <a:rPr lang="en-US" altLang="zh-HK" sz="2400" dirty="0"/>
              <a:t>2.	Population of districts (Source: Census and Statistics Department) </a:t>
            </a:r>
          </a:p>
          <a:p>
            <a:pPr marL="36900" indent="0">
              <a:buNone/>
            </a:pPr>
            <a:r>
              <a:rPr lang="en-US" altLang="zh-HK" sz="2400" dirty="0"/>
              <a:t>3.	Latitude and longitude of districts (Source: HK </a:t>
            </a:r>
            <a:r>
              <a:rPr lang="en-US" altLang="zh-HK" sz="2400" dirty="0" err="1"/>
              <a:t>GeoSpatial</a:t>
            </a:r>
            <a:r>
              <a:rPr lang="en-US" altLang="zh-HK" sz="2400" dirty="0"/>
              <a:t> Open Data)</a:t>
            </a:r>
          </a:p>
          <a:p>
            <a:pPr marL="36900" indent="0">
              <a:buNone/>
            </a:pPr>
            <a:r>
              <a:rPr lang="en-US" altLang="zh-HK" sz="2400" dirty="0"/>
              <a:t>4.	 Median monthly household income of districts (Source: Census and Statistics Department)</a:t>
            </a:r>
          </a:p>
          <a:p>
            <a:pPr marL="36900" indent="0">
              <a:buNone/>
            </a:pPr>
            <a:r>
              <a:rPr lang="en-US" altLang="zh-HK" sz="2400" dirty="0"/>
              <a:t>5.	Venue data (Source: Foursquare API) </a:t>
            </a:r>
          </a:p>
        </p:txBody>
      </p:sp>
    </p:spTree>
    <p:extLst>
      <p:ext uri="{BB962C8B-B14F-4D97-AF65-F5344CB8AC3E}">
        <p14:creationId xmlns:p14="http://schemas.microsoft.com/office/powerpoint/2010/main" val="34684768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1CEF19-F68C-4F59-AA71-90FDA18703CE}"/>
              </a:ext>
            </a:extLst>
          </p:cNvPr>
          <p:cNvSpPr>
            <a:spLocks noGrp="1"/>
          </p:cNvSpPr>
          <p:nvPr>
            <p:ph type="title"/>
          </p:nvPr>
        </p:nvSpPr>
        <p:spPr>
          <a:xfrm>
            <a:off x="913795" y="609600"/>
            <a:ext cx="10353762" cy="1257300"/>
          </a:xfrm>
        </p:spPr>
        <p:txBody>
          <a:bodyPr anchor="ctr">
            <a:normAutofit/>
          </a:bodyPr>
          <a:lstStyle/>
          <a:p>
            <a:r>
              <a:rPr lang="en-US" altLang="zh-HK" dirty="0"/>
              <a:t>3.	Methodology - 3.1 Folium Map</a:t>
            </a:r>
            <a:endParaRPr lang="zh-HK" altLang="en-US" dirty="0"/>
          </a:p>
        </p:txBody>
      </p:sp>
      <p:pic>
        <p:nvPicPr>
          <p:cNvPr id="4" name="Picture 3" descr="Map&#10;&#10;Description automatically generated">
            <a:extLst>
              <a:ext uri="{FF2B5EF4-FFF2-40B4-BE49-F238E27FC236}">
                <a16:creationId xmlns:a16="http://schemas.microsoft.com/office/drawing/2014/main" id="{51F4764D-124D-4A48-909C-355A27E3AB93}"/>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759417" y="1673817"/>
            <a:ext cx="10508140" cy="4574583"/>
          </a:xfrm>
          <a:prstGeom prst="rect">
            <a:avLst/>
          </a:prstGeom>
          <a:noFill/>
        </p:spPr>
      </p:pic>
    </p:spTree>
    <p:extLst>
      <p:ext uri="{BB962C8B-B14F-4D97-AF65-F5344CB8AC3E}">
        <p14:creationId xmlns:p14="http://schemas.microsoft.com/office/powerpoint/2010/main" val="11226631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3B46D0-C8F5-4534-87FD-7FCAE6CDD479}"/>
              </a:ext>
            </a:extLst>
          </p:cNvPr>
          <p:cNvSpPr>
            <a:spLocks noGrp="1"/>
          </p:cNvSpPr>
          <p:nvPr>
            <p:ph type="title"/>
          </p:nvPr>
        </p:nvSpPr>
        <p:spPr/>
        <p:txBody>
          <a:bodyPr/>
          <a:lstStyle/>
          <a:p>
            <a:r>
              <a:rPr lang="en-US" altLang="zh-HK" dirty="0"/>
              <a:t>3.2 Foursquare API</a:t>
            </a:r>
            <a:endParaRPr lang="zh-HK" altLang="en-US" dirty="0"/>
          </a:p>
        </p:txBody>
      </p:sp>
      <p:sp>
        <p:nvSpPr>
          <p:cNvPr id="3" name="Content Placeholder 2">
            <a:extLst>
              <a:ext uri="{FF2B5EF4-FFF2-40B4-BE49-F238E27FC236}">
                <a16:creationId xmlns:a16="http://schemas.microsoft.com/office/drawing/2014/main" id="{06B9B37A-C3AC-4E6F-BD82-78872C4ED989}"/>
              </a:ext>
            </a:extLst>
          </p:cNvPr>
          <p:cNvSpPr>
            <a:spLocks noGrp="1"/>
          </p:cNvSpPr>
          <p:nvPr>
            <p:ph idx="1"/>
          </p:nvPr>
        </p:nvSpPr>
        <p:spPr/>
        <p:txBody>
          <a:bodyPr>
            <a:normAutofit/>
          </a:bodyPr>
          <a:lstStyle/>
          <a:p>
            <a:r>
              <a:rPr lang="en-US" altLang="zh-HK" sz="3200" dirty="0"/>
              <a:t>Foursquare API allows us to explore different venues, including restaurants, shopping malls and hotels etc. in each district. We are able to find out the number of cafés in each district by using Foursquare API. </a:t>
            </a:r>
            <a:endParaRPr lang="zh-HK" altLang="en-US" sz="3200" dirty="0"/>
          </a:p>
        </p:txBody>
      </p:sp>
    </p:spTree>
    <p:extLst>
      <p:ext uri="{BB962C8B-B14F-4D97-AF65-F5344CB8AC3E}">
        <p14:creationId xmlns:p14="http://schemas.microsoft.com/office/powerpoint/2010/main" val="16751100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6C7759-849B-46C9-AE2D-0F089E863CEA}"/>
              </a:ext>
            </a:extLst>
          </p:cNvPr>
          <p:cNvSpPr>
            <a:spLocks noGrp="1"/>
          </p:cNvSpPr>
          <p:nvPr>
            <p:ph type="title"/>
          </p:nvPr>
        </p:nvSpPr>
        <p:spPr>
          <a:xfrm>
            <a:off x="913795" y="609600"/>
            <a:ext cx="10353762" cy="1257300"/>
          </a:xfrm>
        </p:spPr>
        <p:txBody>
          <a:bodyPr anchor="ctr">
            <a:normAutofit/>
          </a:bodyPr>
          <a:lstStyle/>
          <a:p>
            <a:r>
              <a:rPr lang="en-US" altLang="zh-HK" dirty="0"/>
              <a:t>3.3 Bar Graph</a:t>
            </a:r>
            <a:endParaRPr lang="zh-HK" altLang="en-US" dirty="0"/>
          </a:p>
        </p:txBody>
      </p:sp>
      <p:pic>
        <p:nvPicPr>
          <p:cNvPr id="4" name="Picture 3" descr="Chart, bar chart&#10;&#10;Description automatically generated">
            <a:extLst>
              <a:ext uri="{FF2B5EF4-FFF2-40B4-BE49-F238E27FC236}">
                <a16:creationId xmlns:a16="http://schemas.microsoft.com/office/drawing/2014/main" id="{286EB92A-C8EE-42AC-BC7F-C86F3BFBD4E5}"/>
              </a:ext>
            </a:extLst>
          </p:cNvPr>
          <p:cNvPicPr/>
          <p:nvPr/>
        </p:nvPicPr>
        <p:blipFill>
          <a:blip r:embed="rId2">
            <a:extLst>
              <a:ext uri="{28A0092B-C50C-407E-A947-70E740481C1C}">
                <a14:useLocalDpi xmlns:a14="http://schemas.microsoft.com/office/drawing/2010/main" val="0"/>
              </a:ext>
            </a:extLst>
          </a:blip>
          <a:stretch>
            <a:fillRect/>
          </a:stretch>
        </p:blipFill>
        <p:spPr>
          <a:xfrm>
            <a:off x="2096323" y="2076450"/>
            <a:ext cx="7988706" cy="3714749"/>
          </a:xfrm>
          <a:prstGeom prst="rect">
            <a:avLst/>
          </a:prstGeom>
          <a:noFill/>
        </p:spPr>
      </p:pic>
    </p:spTree>
    <p:extLst>
      <p:ext uri="{BB962C8B-B14F-4D97-AF65-F5344CB8AC3E}">
        <p14:creationId xmlns:p14="http://schemas.microsoft.com/office/powerpoint/2010/main" val="17842822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6C7759-849B-46C9-AE2D-0F089E863CEA}"/>
              </a:ext>
            </a:extLst>
          </p:cNvPr>
          <p:cNvSpPr>
            <a:spLocks noGrp="1"/>
          </p:cNvSpPr>
          <p:nvPr>
            <p:ph type="title"/>
          </p:nvPr>
        </p:nvSpPr>
        <p:spPr>
          <a:xfrm>
            <a:off x="913795" y="609600"/>
            <a:ext cx="10353762" cy="1257300"/>
          </a:xfrm>
        </p:spPr>
        <p:txBody>
          <a:bodyPr anchor="ctr">
            <a:normAutofit/>
          </a:bodyPr>
          <a:lstStyle/>
          <a:p>
            <a:r>
              <a:rPr lang="en-US" altLang="zh-HK" dirty="0"/>
              <a:t>3.3 Bar Graph</a:t>
            </a:r>
            <a:endParaRPr lang="zh-HK" altLang="en-US" dirty="0"/>
          </a:p>
        </p:txBody>
      </p:sp>
      <p:pic>
        <p:nvPicPr>
          <p:cNvPr id="3" name="Picture 2" descr="Chart, bar chart&#10;&#10;Description automatically generated">
            <a:extLst>
              <a:ext uri="{FF2B5EF4-FFF2-40B4-BE49-F238E27FC236}">
                <a16:creationId xmlns:a16="http://schemas.microsoft.com/office/drawing/2014/main" id="{CFB9AB12-528E-454D-ADB2-3BEECC93D6F7}"/>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1869368" y="2076450"/>
            <a:ext cx="8442616" cy="3714749"/>
          </a:xfrm>
          <a:prstGeom prst="rect">
            <a:avLst/>
          </a:prstGeom>
          <a:noFill/>
        </p:spPr>
      </p:pic>
    </p:spTree>
    <p:extLst>
      <p:ext uri="{BB962C8B-B14F-4D97-AF65-F5344CB8AC3E}">
        <p14:creationId xmlns:p14="http://schemas.microsoft.com/office/powerpoint/2010/main" val="42074117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6C7759-849B-46C9-AE2D-0F089E863CEA}"/>
              </a:ext>
            </a:extLst>
          </p:cNvPr>
          <p:cNvSpPr>
            <a:spLocks noGrp="1"/>
          </p:cNvSpPr>
          <p:nvPr>
            <p:ph type="title"/>
          </p:nvPr>
        </p:nvSpPr>
        <p:spPr>
          <a:xfrm>
            <a:off x="913795" y="609600"/>
            <a:ext cx="10353762" cy="1257300"/>
          </a:xfrm>
        </p:spPr>
        <p:txBody>
          <a:bodyPr anchor="ctr">
            <a:normAutofit/>
          </a:bodyPr>
          <a:lstStyle/>
          <a:p>
            <a:r>
              <a:rPr lang="en-US" altLang="zh-HK" dirty="0"/>
              <a:t>3.3 Bar Graph</a:t>
            </a:r>
            <a:endParaRPr lang="zh-HK" altLang="en-US" dirty="0"/>
          </a:p>
        </p:txBody>
      </p:sp>
      <p:pic>
        <p:nvPicPr>
          <p:cNvPr id="3" name="Picture 2" descr="Chart, bar chart&#10;&#10;Description automatically generated">
            <a:extLst>
              <a:ext uri="{FF2B5EF4-FFF2-40B4-BE49-F238E27FC236}">
                <a16:creationId xmlns:a16="http://schemas.microsoft.com/office/drawing/2014/main" id="{305744BC-08C7-465B-A94C-CD1C49CB3525}"/>
              </a:ext>
            </a:extLst>
          </p:cNvPr>
          <p:cNvPicPr/>
          <p:nvPr/>
        </p:nvPicPr>
        <p:blipFill>
          <a:blip r:embed="rId2">
            <a:extLst>
              <a:ext uri="{28A0092B-C50C-407E-A947-70E740481C1C}">
                <a14:useLocalDpi xmlns:a14="http://schemas.microsoft.com/office/drawing/2010/main" val="0"/>
              </a:ext>
            </a:extLst>
          </a:blip>
          <a:stretch>
            <a:fillRect/>
          </a:stretch>
        </p:blipFill>
        <p:spPr>
          <a:xfrm>
            <a:off x="2261036" y="2076450"/>
            <a:ext cx="7659279" cy="3714749"/>
          </a:xfrm>
          <a:prstGeom prst="rect">
            <a:avLst/>
          </a:prstGeom>
          <a:noFill/>
        </p:spPr>
      </p:pic>
    </p:spTree>
    <p:extLst>
      <p:ext uri="{BB962C8B-B14F-4D97-AF65-F5344CB8AC3E}">
        <p14:creationId xmlns:p14="http://schemas.microsoft.com/office/powerpoint/2010/main" val="11495408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40F41-4645-442F-AF47-3237D9C15123}"/>
              </a:ext>
            </a:extLst>
          </p:cNvPr>
          <p:cNvSpPr>
            <a:spLocks noGrp="1"/>
          </p:cNvSpPr>
          <p:nvPr>
            <p:ph type="title"/>
          </p:nvPr>
        </p:nvSpPr>
        <p:spPr>
          <a:xfrm>
            <a:off x="913795" y="609600"/>
            <a:ext cx="10353762" cy="1261872"/>
          </a:xfrm>
        </p:spPr>
        <p:txBody>
          <a:bodyPr anchor="ctr">
            <a:normAutofit/>
          </a:bodyPr>
          <a:lstStyle/>
          <a:p>
            <a:r>
              <a:rPr lang="en-US" altLang="zh-HK" dirty="0"/>
              <a:t>3.4	K-Means Clustering</a:t>
            </a:r>
            <a:endParaRPr lang="zh-HK" altLang="en-US" dirty="0"/>
          </a:p>
        </p:txBody>
      </p:sp>
      <p:sp>
        <p:nvSpPr>
          <p:cNvPr id="3" name="Content Placeholder 2">
            <a:extLst>
              <a:ext uri="{FF2B5EF4-FFF2-40B4-BE49-F238E27FC236}">
                <a16:creationId xmlns:a16="http://schemas.microsoft.com/office/drawing/2014/main" id="{E1C6FDB0-BEFB-4A93-A1C5-5816E27D2016}"/>
              </a:ext>
            </a:extLst>
          </p:cNvPr>
          <p:cNvSpPr>
            <a:spLocks noGrp="1"/>
          </p:cNvSpPr>
          <p:nvPr>
            <p:ph sz="half" idx="1"/>
          </p:nvPr>
        </p:nvSpPr>
        <p:spPr>
          <a:xfrm>
            <a:off x="913795" y="2076450"/>
            <a:ext cx="4856841" cy="3622671"/>
          </a:xfrm>
        </p:spPr>
        <p:txBody>
          <a:bodyPr anchor="t">
            <a:normAutofit/>
          </a:bodyPr>
          <a:lstStyle/>
          <a:p>
            <a:r>
              <a:rPr lang="en-US" altLang="zh-HK"/>
              <a:t>K-means clustering, a machine learning algorithm used to create K clusters of data points based on feature similarity. In this project, the number of clusters is set to 3. Each district is then assigned with a cluster Label representing the cluster number (either 0 or 1 or 2).</a:t>
            </a:r>
            <a:endParaRPr lang="zh-HK" altLang="en-US"/>
          </a:p>
        </p:txBody>
      </p:sp>
      <p:pic>
        <p:nvPicPr>
          <p:cNvPr id="4" name="Picture 3" descr="Table&#10;&#10;Description automatically generated with low confidence">
            <a:extLst>
              <a:ext uri="{FF2B5EF4-FFF2-40B4-BE49-F238E27FC236}">
                <a16:creationId xmlns:a16="http://schemas.microsoft.com/office/drawing/2014/main" id="{6F6405DF-186C-4390-939D-06E2CD39F00A}"/>
              </a:ext>
            </a:extLst>
          </p:cNvPr>
          <p:cNvPicPr/>
          <p:nvPr/>
        </p:nvPicPr>
        <p:blipFill>
          <a:blip r:embed="rId2">
            <a:extLst>
              <a:ext uri="{28A0092B-C50C-407E-A947-70E740481C1C}">
                <a14:useLocalDpi xmlns:a14="http://schemas.microsoft.com/office/drawing/2010/main" val="0"/>
              </a:ext>
            </a:extLst>
          </a:blip>
          <a:stretch>
            <a:fillRect/>
          </a:stretch>
        </p:blipFill>
        <p:spPr>
          <a:xfrm>
            <a:off x="6096000" y="2076450"/>
            <a:ext cx="5636217" cy="2712526"/>
          </a:xfrm>
          <a:prstGeom prst="rect">
            <a:avLst/>
          </a:prstGeom>
          <a:noFill/>
        </p:spPr>
      </p:pic>
    </p:spTree>
    <p:extLst>
      <p:ext uri="{BB962C8B-B14F-4D97-AF65-F5344CB8AC3E}">
        <p14:creationId xmlns:p14="http://schemas.microsoft.com/office/powerpoint/2010/main" val="318252878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Coffee">
      <a:dk1>
        <a:sysClr val="windowText" lastClr="000000"/>
      </a:dk1>
      <a:lt1>
        <a:sysClr val="window" lastClr="FFFFFF"/>
      </a:lt1>
      <a:dk2>
        <a:srgbClr val="4E3B30"/>
      </a:dk2>
      <a:lt2>
        <a:srgbClr val="F4EEDC"/>
      </a:lt2>
      <a:accent1>
        <a:srgbClr val="CC830E"/>
      </a:accent1>
      <a:accent2>
        <a:srgbClr val="B54C2D"/>
      </a:accent2>
      <a:accent3>
        <a:srgbClr val="99570C"/>
      </a:accent3>
      <a:accent4>
        <a:srgbClr val="C17529"/>
      </a:accent4>
      <a:accent5>
        <a:srgbClr val="A19574"/>
      </a:accent5>
      <a:accent6>
        <a:srgbClr val="A49518"/>
      </a:accent6>
      <a:hlink>
        <a:srgbClr val="AD1F1F"/>
      </a:hlink>
      <a:folHlink>
        <a:srgbClr val="FFC42F"/>
      </a:folHlink>
    </a:clrScheme>
    <a:fontScheme name="Custom 4">
      <a:majorFont>
        <a:latin typeface="Goudy Old Style"/>
        <a:ea typeface=""/>
        <a:cs typeface=""/>
      </a:majorFont>
      <a:minorFont>
        <a:latin typeface="Goudy Old Style"/>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THREE.pptx" id="{E781C72B-3D65-4B8D-9071-33B66AF0EF30}" vid="{3A5A58F2-9BE1-435C-B12D-88FD9BF70179}"/>
    </a:ext>
  </a:extLst>
</a:theme>
</file>

<file path=docProps/app.xml><?xml version="1.0" encoding="utf-8"?>
<Properties xmlns="http://schemas.openxmlformats.org/officeDocument/2006/extended-properties" xmlns:vt="http://schemas.openxmlformats.org/officeDocument/2006/docPropsVTypes">
  <TotalTime>2</TotalTime>
  <Words>376</Words>
  <Application>Microsoft Office PowerPoint</Application>
  <PresentationFormat>Widescreen</PresentationFormat>
  <Paragraphs>43</Paragraphs>
  <Slides>13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Goudy Old Style</vt:lpstr>
      <vt:lpstr>Wingdings 2</vt:lpstr>
      <vt:lpstr>SlateVTI</vt:lpstr>
      <vt:lpstr>Applied Data Science Capstone Project — Strategic Clustering for Opening a Cafe in Hong Kong</vt:lpstr>
      <vt:lpstr>1. Introduction</vt:lpstr>
      <vt:lpstr>2. Data</vt:lpstr>
      <vt:lpstr>3. Methodology - 3.1 Folium Map</vt:lpstr>
      <vt:lpstr>3.2 Foursquare API</vt:lpstr>
      <vt:lpstr>3.3 Bar Graph</vt:lpstr>
      <vt:lpstr>3.3 Bar Graph</vt:lpstr>
      <vt:lpstr>3.3 Bar Graph</vt:lpstr>
      <vt:lpstr>3.4 K-Means Clustering</vt:lpstr>
      <vt:lpstr>4. Results</vt:lpstr>
      <vt:lpstr>4. Results</vt:lpstr>
      <vt:lpstr>4. Results</vt:lpstr>
      <vt:lpstr>5. Recommendation &amp; 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Applied Data Science Capstone Project — Strategic Clustering for Opening a Cafe in Hong Kong</dc:title>
  <dc:creator>po lo</dc:creator>
  <cp:lastModifiedBy>po lo</cp:lastModifiedBy>
  <cp:revision>2</cp:revision>
  <dcterms:created xsi:type="dcterms:W3CDTF">2021-01-28T21:05:01Z</dcterms:created>
  <dcterms:modified xsi:type="dcterms:W3CDTF">2021-01-28T21:07:59Z</dcterms:modified>
</cp:coreProperties>
</file>