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E833DED-0FE5-40D9-915C-A8E3CFADAC2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dotnet/csharp/index" TargetMode="External"/><Relationship Id="rId2" Type="http://schemas.openxmlformats.org/officeDocument/2006/relationships/hyperlink" Target="https://code.visualstudio.com/shortcuts/keyboard-shortcuts-windows.pdf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346040" y="1586520"/>
            <a:ext cx="7253640" cy="17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anchor="b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C# BASICS </a:t>
            </a:r>
            <a:r>
              <a:rPr b="1" lang="en-US" sz="4800" spc="-1" strike="noStrike">
                <a:solidFill>
                  <a:srgbClr val="de411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AUTOMATION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636920" y="3831480"/>
            <a:ext cx="725364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GABRIEL CARABAT, October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oogle Shape;132;p22" descr=""/>
          <p:cNvPicPr/>
          <p:nvPr/>
        </p:nvPicPr>
        <p:blipFill>
          <a:blip r:embed="rId1"/>
          <a:stretch/>
        </p:blipFill>
        <p:spPr>
          <a:xfrm>
            <a:off x="164880" y="1183320"/>
            <a:ext cx="8736840" cy="2912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Google Shape;141;p23" descr=""/>
          <p:cNvPicPr/>
          <p:nvPr/>
        </p:nvPicPr>
        <p:blipFill>
          <a:blip r:embed="rId1"/>
          <a:stretch/>
        </p:blipFill>
        <p:spPr>
          <a:xfrm>
            <a:off x="2732760" y="0"/>
            <a:ext cx="334224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Conditional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oogle Shape;150;p24" descr=""/>
          <p:cNvPicPr/>
          <p:nvPr/>
        </p:nvPicPr>
        <p:blipFill>
          <a:blip r:embed="rId1"/>
          <a:stretch/>
        </p:blipFill>
        <p:spPr>
          <a:xfrm>
            <a:off x="2857680" y="1409760"/>
            <a:ext cx="2523600" cy="32284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Conditional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An if statement consists of a boolean expression followed by one or more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if...else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An if statement can be followed by an optional else statement, which executes when the boolean expression is 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nested if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You can use one if or else if statement inside another if or else if statement(s)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switch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switch statement allows a variable to be tested for equality against a list of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nested switch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You can use one switch statement inside another switch statement(s)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?: operator (ternary operator) </a:t>
            </a:r>
            <a:r>
              <a:rPr b="0" lang="en-US" sz="900" spc="-1" strike="noStrike">
                <a:solidFill>
                  <a:srgbClr val="3131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Exp1 ? Exp2 : Exp3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○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value of a ? expression is determined as follows: Exp1 is evaluated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○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If it is true, then Exp2 is evaluated and becomes the value of the entire ? 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○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If Exp1 is false, then Exp3 is evaluated and its value becomes the value of the 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Flow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165;p26" descr=""/>
          <p:cNvPicPr/>
          <p:nvPr/>
        </p:nvPicPr>
        <p:blipFill>
          <a:blip r:embed="rId1"/>
          <a:stretch/>
        </p:blipFill>
        <p:spPr>
          <a:xfrm>
            <a:off x="3009240" y="1524960"/>
            <a:ext cx="2895120" cy="3314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Flow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there may be a situation, when you need to execute a block of code several number of times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while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It repeats a statement or a group of statements while a given condition is true. It tests the condition before executing the loop body.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for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It executes a sequence of statements multiple times and abbreviates the code that manages the loop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do...while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It is similar to a while statement, except that it tests the condition at the end of the loop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nested 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You can use one or more loop inside any another while, for or do..while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Bonus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1"/>
              </a:rPr>
              <a:t>https://docs.microsoft.com/en-us/dotnet/csharp/index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Debugging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0" lang="en-US" sz="11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https://code.visualstudio.com/shortcuts/keyboard-shortcuts-windows.pdf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830880" y="585000"/>
            <a:ext cx="418536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45648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and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de411b"/>
              </a:buClr>
              <a:buFont typeface="Arial Narrow"/>
              <a:buChar char="▪"/>
            </a:pPr>
            <a:r>
              <a:rPr b="1" lang="en-US" sz="3300" spc="-1" strike="noStrike">
                <a:solidFill>
                  <a:srgbClr val="de411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7760">
              <a:lnSpc>
                <a:spcPct val="90000"/>
              </a:lnSpc>
              <a:buClr>
                <a:srgbClr val="de411b"/>
              </a:buClr>
              <a:buFont typeface="Arial Narrow"/>
              <a:buChar char="▪"/>
            </a:pPr>
            <a:r>
              <a:rPr b="1" lang="en-US" sz="3300" spc="-1" strike="noStrike">
                <a:solidFill>
                  <a:srgbClr val="de411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Conditional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90000"/>
              </a:lnSpc>
              <a:buClr>
                <a:srgbClr val="de411b"/>
              </a:buClr>
              <a:buFont typeface="Arial Narrow"/>
              <a:buChar char="▪"/>
            </a:pPr>
            <a:r>
              <a:rPr b="1" lang="en-US" sz="3300" spc="-1" strike="noStrike">
                <a:solidFill>
                  <a:srgbClr val="de411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Flow control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77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3300" spc="-1" strike="noStrike">
                <a:solidFill>
                  <a:srgbClr val="de411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First C#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77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Visual studio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&amp;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.Net framework is a software development platform developed by Microsoft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framework was meant to create applications, which would run on the Windows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first version of the .Net framework was released in the year 2002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Form-based and Web-based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Web services can also be developed using the .Net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Supports various programming languages such as Visual Basic and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"Common Language Infrastructure" or CLI is a platform on which the .Net programs are executed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.NET Framework includes a set of standard class 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class library is a collection of methods and functions that can be used for the core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Compiler – There is a compiler which will be separate for each programming language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Common Language Infrastructure deals with: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Exception Handling - Exceptions are errors which occur when the application is executed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Garbage Collection - Garbage collection is the process of removing unwanted resources when they are no longer required.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various programming languages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&amp;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class library with methods to handle all file-level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Method which can be used to read/write  the text from a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methods are split into either the System.* or Microsoft.* namespaces.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WinForms – This is used for developing Forms-based applications, which would run on an end user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- Notepad is an example of a client-based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ASP.Net – This is used for developing web-based applications, which are made to run on any browser such as Internet 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Chrome or Firefox.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Web application would be processed on a server, which would have Internet Information Services Installed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Internet Information Services or IIS is a Microsoft component which is used to execute an Asp.Net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result of the execution is then sent to the client machines, and the output is shown in the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ADO.Net – This technology is used to develop applications to interact with Databases such as Oracle or Microsoft SQL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Microsoft always ensures that .Net frameworks are in compliance with all the supported Windows operating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&amp;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Framework Design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Interoperability - The .Net framework provides a lot of backward support. Suppose if you had an application built on an older version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of the .Net framework, say 2.0. And if you tried to run the same application on a machine which had the higher version of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.Net framework, say 3.5. The application would still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Portability- Applications built on the .Net framework can be made to work on any Windows platform.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Microsoft is also envisioning to make Microsoft products work on other platforms, such as iOS and Linux.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Security - The .NET Framework has a good security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Memory management - The Common Language runtime does all the work or memory management.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.Net framework has all the capability to see those resources, which are not used by a running program.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This is done via a program called the "Garbage Collector" which runs as part of the .Net framework.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garbage collector runs at regular intervals and keeps on checking which system resources are not utilized,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280"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and frees them accordingly.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C# 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Value type variables can be assigned a value directly. They are derived from the class System.ValueType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The reference types do not contain the actual data stored in a variable, but they contain a reference to the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Pointer type variables store the memory address of another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An Integer data types are used to work with numbers.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In this case, the numbers are whole numbers like 10, 20 or 30.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double data type is used to work with decimals. In this case, the numbers are whole numbers like 10.11, 20.22 or 30.33.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In C#, the datatype is denoted by the keyword "Double"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boolean data type is used to work with Boolean values of true and false. In C#, the datatype is denoted by the Boolean keyword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String data type is used to work with String values. In C#, the datatype is denoted by the keyword 'String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An enumeration is used in any programming language to define a constant set of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For example, the days of the week can be defined as an enumeration and used anywhere in the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>
              <a:lnSpc>
                <a:spcPct val="7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C# 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 indent="-304560">
              <a:lnSpc>
                <a:spcPct val="90000"/>
              </a:lnSpc>
              <a:buClr>
                <a:srgbClr val="de411b"/>
              </a:buClr>
              <a:buFont typeface="Noto Sans Symbols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Type conversion is converting one type of data to another type. It is also known as Type Casting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Implicit type conversion − These conversions are performed by C# in a type-safe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For example, are conversions from smaller to larger integral types and conversions from derived classes to base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Explicit type conversion − These conversions are done explicitly by users using the pre-defined functions.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Explicit conversions require a cast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variable is a name given to a storage area that is used to store values of various 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Each variable in C# needs to have a specific type, which determines the size and layout of the variable's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 variable can be of the type String, which means that it will be used to store a string value.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000000"/>
              </a:buClr>
              <a:buFont typeface="Arial Narrow"/>
              <a:buChar char="▪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Based on the data type, specific operations can be carried out on the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Google Shape;114;p20" descr=""/>
          <p:cNvPicPr/>
          <p:nvPr/>
        </p:nvPicPr>
        <p:blipFill>
          <a:blip r:embed="rId1"/>
          <a:stretch/>
        </p:blipFill>
        <p:spPr>
          <a:xfrm>
            <a:off x="2056320" y="365400"/>
            <a:ext cx="4310640" cy="46141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50548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8087400" y="1740960"/>
            <a:ext cx="245808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830880" y="585000"/>
            <a:ext cx="582984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/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Google Shape;123;p21" descr=""/>
          <p:cNvPicPr/>
          <p:nvPr/>
        </p:nvPicPr>
        <p:blipFill>
          <a:blip r:embed="rId1"/>
          <a:stretch/>
        </p:blipFill>
        <p:spPr>
          <a:xfrm>
            <a:off x="227880" y="746280"/>
            <a:ext cx="8915760" cy="3746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