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24"/>
      <p:bold r:id="rId25"/>
      <p:italic r:id="rId26"/>
      <p:boldItalic r:id="rId27"/>
    </p:embeddedFont>
    <p:embeddedFont>
      <p:font typeface="Arial Narrow" panose="020B0606020202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420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9316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647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422e3468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422e3468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05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422e3468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422e3468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865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422e3468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422e3468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894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422e3468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422e3468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078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422e3468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422e3468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479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422e34681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422e34681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609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422e3468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422e3468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847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22e3468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22e3468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246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422e3468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422e3468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4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422e3468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422e3468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715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42239dc4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42239dc4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266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422e3468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422e3468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568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2239dc4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42239dc4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57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42239dc4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42239dc4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075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42239dc4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42239dc4f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883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42239dc4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42239dc4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434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422e3468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422e3468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872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42239dc4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42239dc4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917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42239dc4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42239dc4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186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42239dc4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42239dc4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87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qameta.io/allur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qu4tY5XbI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projects/webdriv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46200" y="1586568"/>
            <a:ext cx="7254000" cy="17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4800" b="1">
                <a:latin typeface="Arial Narrow"/>
                <a:ea typeface="Arial Narrow"/>
                <a:cs typeface="Arial Narrow"/>
                <a:sym typeface="Arial Narrow"/>
              </a:rPr>
              <a:t>INTRODUCTION TO </a:t>
            </a:r>
            <a:r>
              <a:rPr lang="ro" sz="48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TEST </a:t>
            </a:r>
            <a:r>
              <a:rPr lang="ro" sz="4800" b="1">
                <a:solidFill>
                  <a:srgbClr val="DE411B"/>
                </a:solidFill>
                <a:latin typeface="Arial Narrow"/>
                <a:ea typeface="Arial Narrow"/>
                <a:cs typeface="Arial Narrow"/>
                <a:sym typeface="Arial Narrow"/>
              </a:rPr>
              <a:t>AUTOMATION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636865" y="3831390"/>
            <a:ext cx="7254000" cy="1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 b="1">
                <a:latin typeface="Arial Narrow"/>
                <a:ea typeface="Arial Narrow"/>
                <a:cs typeface="Arial Narrow"/>
                <a:sym typeface="Arial Narrow"/>
              </a:rPr>
              <a:t>GABRIEL CARABAT</a:t>
            </a:r>
            <a:r>
              <a:rPr lang="ro" sz="22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, October 2018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50530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808722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550530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4" name="Google Shape;134;p22"/>
          <p:cNvSpPr txBox="1"/>
          <p:nvPr/>
        </p:nvSpPr>
        <p:spPr>
          <a:xfrm>
            <a:off x="808722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22"/>
          <p:cNvSpPr txBox="1"/>
          <p:nvPr/>
        </p:nvSpPr>
        <p:spPr>
          <a:xfrm>
            <a:off x="830975" y="585075"/>
            <a:ext cx="71328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4800" b="1">
                <a:latin typeface="Arial Narrow"/>
                <a:ea typeface="Arial Narrow"/>
                <a:cs typeface="Arial Narrow"/>
                <a:sym typeface="Arial Narrow"/>
              </a:rPr>
              <a:t>TEST TOOL SELECTION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806760" y="2016720"/>
            <a:ext cx="9681900" cy="3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How to Choose an Automation Tool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Environment Support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Ease of use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Scripting Language Used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Support for various types of test - including functional, test management, mobile, etc...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Support for multiple testing frameworks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Easy to debug the automation software scripts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Ability to recognize objects in any environment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 Extensive test reports and results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 Minimize training cost of selected tools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▪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Hands-on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Identify the requirements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Explore various tools and its capabilities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Set the expectation from the tool and go 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Make POCs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5175" y="2078550"/>
            <a:ext cx="17716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550530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3" name="Google Shape;143;p23"/>
          <p:cNvSpPr txBox="1"/>
          <p:nvPr/>
        </p:nvSpPr>
        <p:spPr>
          <a:xfrm>
            <a:off x="808722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4" name="Google Shape;144;p23"/>
          <p:cNvSpPr txBox="1"/>
          <p:nvPr/>
        </p:nvSpPr>
        <p:spPr>
          <a:xfrm>
            <a:off x="830975" y="585075"/>
            <a:ext cx="83130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4800" b="1">
                <a:latin typeface="Arial Narrow"/>
                <a:ea typeface="Arial Narrow"/>
                <a:cs typeface="Arial Narrow"/>
                <a:sym typeface="Arial Narrow"/>
              </a:rPr>
              <a:t>DEFINE THE SCOPE OF </a:t>
            </a:r>
            <a:r>
              <a:rPr lang="ro" sz="4800" b="1">
                <a:solidFill>
                  <a:srgbClr val="DE411B"/>
                </a:solidFill>
                <a:latin typeface="Arial Narrow"/>
                <a:ea typeface="Arial Narrow"/>
                <a:cs typeface="Arial Narrow"/>
                <a:sym typeface="Arial Narrow"/>
              </a:rPr>
              <a:t>AUTOMATION</a:t>
            </a:r>
            <a:endParaRPr sz="1800" b="0" i="0" u="none" strike="noStrike" cap="none">
              <a:solidFill>
                <a:srgbClr val="DE41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806760" y="2016720"/>
            <a:ext cx="9681900" cy="3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Regression testing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○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Risk grows with complexity - Small changes can have huge impact and consequences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○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What features have broke before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Functional testing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○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Check static content and elements from a web page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○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Handle dynamic elements in order to check a specific functionality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○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i.e create account, login, search user, update user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Compatibility testing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○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Ability to use the same test cases for cross-browser testing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○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ecide based on what browsers are used most by the end users of the application under test  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450" y="2676450"/>
            <a:ext cx="2966675" cy="17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/>
        </p:nvSpPr>
        <p:spPr>
          <a:xfrm>
            <a:off x="550530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2" name="Google Shape;152;p24"/>
          <p:cNvSpPr txBox="1"/>
          <p:nvPr/>
        </p:nvSpPr>
        <p:spPr>
          <a:xfrm>
            <a:off x="808722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3" name="Google Shape;153;p24"/>
          <p:cNvSpPr txBox="1"/>
          <p:nvPr/>
        </p:nvSpPr>
        <p:spPr>
          <a:xfrm>
            <a:off x="830975" y="585075"/>
            <a:ext cx="83130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4800" b="1">
                <a:latin typeface="Arial Narrow"/>
                <a:ea typeface="Arial Narrow"/>
                <a:cs typeface="Arial Narrow"/>
                <a:sym typeface="Arial Narrow"/>
              </a:rPr>
              <a:t>DEFINE THE SCOPE OF </a:t>
            </a:r>
            <a:r>
              <a:rPr lang="ro" sz="4800" b="1">
                <a:solidFill>
                  <a:srgbClr val="DE411B"/>
                </a:solidFill>
                <a:latin typeface="Arial Narrow"/>
                <a:ea typeface="Arial Narrow"/>
                <a:cs typeface="Arial Narrow"/>
                <a:sym typeface="Arial Narrow"/>
              </a:rPr>
              <a:t>AUTOMATION</a:t>
            </a:r>
            <a:endParaRPr sz="1800" b="0" i="0" u="none" strike="noStrike" cap="none">
              <a:solidFill>
                <a:srgbClr val="DE41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806760" y="2016720"/>
            <a:ext cx="9681900" cy="3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Business view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○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Automate the features that are important for the business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○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Scenarios which have a large amount of data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○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Common functionalities across applications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6813" y="26911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/>
        </p:nvSpPr>
        <p:spPr>
          <a:xfrm>
            <a:off x="550530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1" name="Google Shape;161;p25"/>
          <p:cNvSpPr txBox="1"/>
          <p:nvPr/>
        </p:nvSpPr>
        <p:spPr>
          <a:xfrm>
            <a:off x="808722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25"/>
          <p:cNvSpPr txBox="1"/>
          <p:nvPr/>
        </p:nvSpPr>
        <p:spPr>
          <a:xfrm>
            <a:off x="830975" y="585075"/>
            <a:ext cx="83130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4800" b="1">
                <a:latin typeface="Arial Narrow"/>
                <a:ea typeface="Arial Narrow"/>
                <a:cs typeface="Arial Narrow"/>
                <a:sym typeface="Arial Narrow"/>
              </a:rPr>
              <a:t>Planning, Design and </a:t>
            </a:r>
            <a:r>
              <a:rPr lang="ro" sz="4800" b="1">
                <a:solidFill>
                  <a:srgbClr val="DE411B"/>
                </a:solidFill>
                <a:latin typeface="Arial Narrow"/>
                <a:ea typeface="Arial Narrow"/>
                <a:cs typeface="Arial Narrow"/>
                <a:sym typeface="Arial Narrow"/>
              </a:rPr>
              <a:t>Development </a:t>
            </a:r>
            <a:endParaRPr sz="1800" b="0" i="0" u="none" strike="noStrike" cap="none">
              <a:solidFill>
                <a:srgbClr val="DE41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806760" y="2016720"/>
            <a:ext cx="9681900" cy="3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During this phase, you create Automation strategy &amp; plan, which contains following details: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○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Automation tools selected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○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Framework design and its features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○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In-Scope and Out-of-scope items of automation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○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Automation testbed preparation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○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Schedule and Timeline of scripting and execution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○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Deliverables of Automation Testing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/>
        </p:nvSpPr>
        <p:spPr>
          <a:xfrm>
            <a:off x="550530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9" name="Google Shape;169;p26"/>
          <p:cNvSpPr txBox="1"/>
          <p:nvPr/>
        </p:nvSpPr>
        <p:spPr>
          <a:xfrm>
            <a:off x="808722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0" name="Google Shape;170;p26"/>
          <p:cNvSpPr txBox="1"/>
          <p:nvPr/>
        </p:nvSpPr>
        <p:spPr>
          <a:xfrm>
            <a:off x="830975" y="585075"/>
            <a:ext cx="83130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4800" b="1">
                <a:latin typeface="Arial Narrow"/>
                <a:ea typeface="Arial Narrow"/>
                <a:cs typeface="Arial Narrow"/>
                <a:sym typeface="Arial Narrow"/>
              </a:rPr>
              <a:t>TEST </a:t>
            </a:r>
            <a:r>
              <a:rPr lang="ro" sz="4800" b="1">
                <a:solidFill>
                  <a:srgbClr val="DE411B"/>
                </a:solidFill>
                <a:latin typeface="Arial Narrow"/>
                <a:ea typeface="Arial Narrow"/>
                <a:cs typeface="Arial Narrow"/>
                <a:sym typeface="Arial Narrow"/>
              </a:rPr>
              <a:t>EXECUTION </a:t>
            </a:r>
            <a:endParaRPr sz="1800" b="0" i="0" u="none" strike="noStrike" cap="none">
              <a:solidFill>
                <a:srgbClr val="DE41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806760" y="2016720"/>
            <a:ext cx="9681900" cy="3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Automation scripts are executed during this phase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scripts need input test data before there are set to run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Arial Narrow"/>
              <a:buChar char="▪"/>
            </a:pPr>
            <a:r>
              <a:rPr lang="ro" sz="1200" b="1">
                <a:solidFill>
                  <a:srgbClr val="DE411B"/>
                </a:solidFill>
                <a:latin typeface="Arial Narrow"/>
                <a:ea typeface="Arial Narrow"/>
                <a:cs typeface="Arial Narrow"/>
                <a:sym typeface="Arial Narrow"/>
              </a:rPr>
              <a:t>Once executed they provide detailed</a:t>
            </a:r>
            <a:r>
              <a:rPr lang="ro" sz="1200" b="1" u="sng">
                <a:solidFill>
                  <a:srgbClr val="DE411B"/>
                </a:solidFill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 test reports ensuring that test results</a:t>
            </a:r>
            <a:r>
              <a:rPr lang="ro" sz="1200" b="1">
                <a:solidFill>
                  <a:srgbClr val="DE411B"/>
                </a:solidFill>
                <a:latin typeface="Arial Narrow"/>
                <a:ea typeface="Arial Narrow"/>
                <a:cs typeface="Arial Narrow"/>
                <a:sym typeface="Arial Narrow"/>
              </a:rPr>
              <a:t> are easily interpretable</a:t>
            </a:r>
            <a:endParaRPr sz="1200" b="1">
              <a:solidFill>
                <a:srgbClr val="DE411B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Execution can be performed using the automation tool directly or through 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the Test Management/CI tool which will invoke the automation tool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7525" y="2948681"/>
            <a:ext cx="3638675" cy="2070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/>
        </p:nvSpPr>
        <p:spPr>
          <a:xfrm>
            <a:off x="550530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8" name="Google Shape;178;p27"/>
          <p:cNvSpPr txBox="1"/>
          <p:nvPr/>
        </p:nvSpPr>
        <p:spPr>
          <a:xfrm>
            <a:off x="808722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9" name="Google Shape;179;p27"/>
          <p:cNvSpPr txBox="1"/>
          <p:nvPr/>
        </p:nvSpPr>
        <p:spPr>
          <a:xfrm>
            <a:off x="830975" y="585075"/>
            <a:ext cx="83130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4800" b="1">
                <a:latin typeface="Arial Narrow"/>
                <a:ea typeface="Arial Narrow"/>
                <a:cs typeface="Arial Narrow"/>
                <a:sym typeface="Arial Narrow"/>
              </a:rPr>
              <a:t>TEST </a:t>
            </a:r>
            <a:r>
              <a:rPr lang="ro" sz="4800" b="1">
                <a:solidFill>
                  <a:srgbClr val="DE411B"/>
                </a:solidFill>
                <a:latin typeface="Arial Narrow"/>
                <a:ea typeface="Arial Narrow"/>
                <a:cs typeface="Arial Narrow"/>
                <a:sym typeface="Arial Narrow"/>
              </a:rPr>
              <a:t>EXECUTION </a:t>
            </a:r>
            <a:endParaRPr sz="1800" b="0" i="0" u="none" strike="noStrike" cap="none">
              <a:solidFill>
                <a:srgbClr val="DE41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806760" y="2016720"/>
            <a:ext cx="9681900" cy="3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Smoke Suite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Is a sanity check that the application can be loaded and accessed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Just a few key scenarios should also be run to make sure application is still functional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aim of the smoke test pack is to catch the most obvious issues, such as application not loading,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or a common user flow cannot be executed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smoke tests should last no longer than 5 minutes to give quick feedback in case something major is not working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	Functional Regression Suite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Which is meant to check the functionality of the application in more detail than the smoke test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Multiple regression packs shall exist for different purposes. 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If there are multiple teams working on different sections of the application, then ideally there should be different regression 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packs that can be focused on the area the team is working on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Executed multiple times a day and should last no longer than 15 to 30 minutes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/>
        </p:nvSpPr>
        <p:spPr>
          <a:xfrm>
            <a:off x="550530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28"/>
          <p:cNvSpPr txBox="1"/>
          <p:nvPr/>
        </p:nvSpPr>
        <p:spPr>
          <a:xfrm>
            <a:off x="808722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7" name="Google Shape;187;p28"/>
          <p:cNvSpPr txBox="1"/>
          <p:nvPr/>
        </p:nvSpPr>
        <p:spPr>
          <a:xfrm>
            <a:off x="830975" y="585075"/>
            <a:ext cx="83130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4800" b="1">
                <a:latin typeface="Arial Narrow"/>
                <a:ea typeface="Arial Narrow"/>
                <a:cs typeface="Arial Narrow"/>
                <a:sym typeface="Arial Narrow"/>
              </a:rPr>
              <a:t>TEST </a:t>
            </a:r>
            <a:r>
              <a:rPr lang="ro" sz="4800" b="1">
                <a:solidFill>
                  <a:srgbClr val="DE411B"/>
                </a:solidFill>
                <a:latin typeface="Arial Narrow"/>
                <a:ea typeface="Arial Narrow"/>
                <a:cs typeface="Arial Narrow"/>
                <a:sym typeface="Arial Narrow"/>
              </a:rPr>
              <a:t>EXECUTION </a:t>
            </a:r>
            <a:endParaRPr sz="1800" b="0" i="0" u="none" strike="noStrike" cap="none">
              <a:solidFill>
                <a:srgbClr val="DE41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806760" y="2016720"/>
            <a:ext cx="9681900" cy="3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Smoke Suite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Is a sanity check that the application can be loaded and accessed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Just a few key scenarios should also be run to make sure application is still functional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aim of the smoke test pack is to catch the most obvious issues, such as application not loading,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or a common user flow cannot be executed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smoke tests should last no longer than 5 minutes to give quick feedback in case something major is not working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	Functional Regression Suite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Which is meant to check the functionality of the application in more detail than the smoke test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Multiple regression packs shall exist for different purposes. 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If there are multiple teams working on different sections of the application, then ideally there should be different regression 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packs that can be focused on the area the team is working on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Executed multiple times a day and should last no longer than 15 to 30 minutes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/>
        </p:nvSpPr>
        <p:spPr>
          <a:xfrm>
            <a:off x="550530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4" name="Google Shape;194;p29"/>
          <p:cNvSpPr txBox="1"/>
          <p:nvPr/>
        </p:nvSpPr>
        <p:spPr>
          <a:xfrm>
            <a:off x="808722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5" name="Google Shape;195;p29"/>
          <p:cNvSpPr txBox="1"/>
          <p:nvPr/>
        </p:nvSpPr>
        <p:spPr>
          <a:xfrm>
            <a:off x="830975" y="585075"/>
            <a:ext cx="83130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4800" b="1">
                <a:latin typeface="Arial Narrow"/>
                <a:ea typeface="Arial Narrow"/>
                <a:cs typeface="Arial Narrow"/>
                <a:sym typeface="Arial Narrow"/>
              </a:rPr>
              <a:t>MAINTAINANCE</a:t>
            </a:r>
            <a:r>
              <a:rPr lang="ro" sz="4800" b="1">
                <a:solidFill>
                  <a:srgbClr val="DE411B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1800" b="0" i="0" u="none" strike="noStrike" cap="none">
              <a:solidFill>
                <a:srgbClr val="DE41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806760" y="2016720"/>
            <a:ext cx="9681900" cy="3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As new functionalities are added to the System Under Test with successive cycles, automation Scripts need to be added,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reviewed and maintained for each release cycle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rgbClr val="DE411B"/>
                </a:solidFill>
                <a:latin typeface="Arial Narrow"/>
                <a:ea typeface="Arial Narrow"/>
                <a:cs typeface="Arial Narrow"/>
                <a:sym typeface="Arial Narrow"/>
              </a:rPr>
              <a:t>Maintenance becomes necessary to improve the effectiveness of automation scripts</a:t>
            </a:r>
            <a:endParaRPr sz="1200" b="1">
              <a:solidFill>
                <a:srgbClr val="DE411B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Framework Approach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/>
        </p:nvSpPr>
        <p:spPr>
          <a:xfrm>
            <a:off x="550530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2" name="Google Shape;202;p30"/>
          <p:cNvSpPr txBox="1"/>
          <p:nvPr/>
        </p:nvSpPr>
        <p:spPr>
          <a:xfrm>
            <a:off x="808722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3" name="Google Shape;203;p30"/>
          <p:cNvSpPr txBox="1"/>
          <p:nvPr/>
        </p:nvSpPr>
        <p:spPr>
          <a:xfrm>
            <a:off x="830975" y="585075"/>
            <a:ext cx="86415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4800" b="1">
                <a:latin typeface="Arial Narrow"/>
                <a:ea typeface="Arial Narrow"/>
                <a:cs typeface="Arial Narrow"/>
                <a:sym typeface="Arial Narrow"/>
              </a:rPr>
              <a:t>FARMEWORK FOR AUTOMATION</a:t>
            </a:r>
            <a:r>
              <a:rPr lang="ro" sz="4800" b="1">
                <a:solidFill>
                  <a:srgbClr val="DE411B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1800" b="0" i="0" u="none" strike="noStrike" cap="none">
              <a:solidFill>
                <a:srgbClr val="DE41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806760" y="2016720"/>
            <a:ext cx="9681900" cy="3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b="1">
                <a:solidFill>
                  <a:srgbClr val="DE411B"/>
                </a:solidFill>
                <a:latin typeface="Arial Narrow"/>
                <a:ea typeface="Arial Narrow"/>
                <a:cs typeface="Arial Narrow"/>
                <a:sym typeface="Arial Narrow"/>
              </a:rPr>
              <a:t>A framework is set of automation guidelines which help in</a:t>
            </a:r>
            <a:endParaRPr sz="1200" b="1">
              <a:solidFill>
                <a:srgbClr val="DE411B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Maintaining consistency of Testing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Improves test structuring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Minimum usage of code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Less Maintenance of code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Improve re-usability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Non Technical testers can be involved in code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training period of using the tool can be reduced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Involves Data wherever appropriate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b="1">
                <a:solidFill>
                  <a:srgbClr val="DE411B"/>
                </a:solidFill>
                <a:latin typeface="Arial Narrow"/>
                <a:ea typeface="Arial Narrow"/>
                <a:cs typeface="Arial Narrow"/>
                <a:sym typeface="Arial Narrow"/>
              </a:rPr>
              <a:t>There are four types of frameworks used in automation software testing</a:t>
            </a:r>
            <a:endParaRPr sz="1200" b="1">
              <a:solidFill>
                <a:srgbClr val="DE411B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 Driven Automation Framework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Keyword Driven Automation Framework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Modular Automation Framework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Hybrid Automation Framework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/>
        </p:nvSpPr>
        <p:spPr>
          <a:xfrm>
            <a:off x="550530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0" name="Google Shape;210;p31"/>
          <p:cNvSpPr txBox="1"/>
          <p:nvPr/>
        </p:nvSpPr>
        <p:spPr>
          <a:xfrm>
            <a:off x="808722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1" name="Google Shape;211;p31"/>
          <p:cNvSpPr txBox="1"/>
          <p:nvPr/>
        </p:nvSpPr>
        <p:spPr>
          <a:xfrm>
            <a:off x="830975" y="585075"/>
            <a:ext cx="86415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4800" b="1">
                <a:latin typeface="Arial Narrow"/>
                <a:ea typeface="Arial Narrow"/>
                <a:cs typeface="Arial Narrow"/>
                <a:sym typeface="Arial Narrow"/>
              </a:rPr>
              <a:t>BEST PRACTICES</a:t>
            </a:r>
            <a:r>
              <a:rPr lang="ro" sz="4800" b="1">
                <a:solidFill>
                  <a:srgbClr val="DE411B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1800" b="0" i="0" u="none" strike="noStrike" cap="none">
              <a:solidFill>
                <a:srgbClr val="DE41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806760" y="2016720"/>
            <a:ext cx="9681900" cy="3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To get maximum ROI of automation, observe the following: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b="1">
                <a:solidFill>
                  <a:srgbClr val="DE411B"/>
                </a:solidFill>
                <a:latin typeface="Arial Narrow"/>
                <a:ea typeface="Arial Narrow"/>
                <a:cs typeface="Arial Narrow"/>
                <a:sym typeface="Arial Narrow"/>
              </a:rPr>
              <a:t>I. Scripting Standards</a:t>
            </a:r>
            <a:endParaRPr sz="1200" b="1">
              <a:solidFill>
                <a:srgbClr val="DE411B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DE411B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Standards have to be followed while writing the scripts for Automation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Create uniform scripts, comments, and indentation of the code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Adequate Exception handling - How error is handled on system failure or unexpected behavior of the application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User-defined messages should be coded or standardized for Error Logging for testers to understand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b="1">
                <a:solidFill>
                  <a:srgbClr val="DE411B"/>
                </a:solidFill>
                <a:latin typeface="Arial Narrow"/>
                <a:ea typeface="Arial Narrow"/>
                <a:cs typeface="Arial Narrow"/>
                <a:sym typeface="Arial Narrow"/>
              </a:rPr>
              <a:t>II. Measure metrics</a:t>
            </a:r>
            <a:endParaRPr sz="1200" b="1">
              <a:solidFill>
                <a:srgbClr val="DE411B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Success of automation cannot be determined by comparing the manual effort with the automation effort 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but by also capturing the following metrics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Percent of defects found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time required for automation testing for each and every release cycle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Customer Satisfaction Index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Productivity improvement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0530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3" name="Google Shape;63;p14"/>
          <p:cNvSpPr txBox="1"/>
          <p:nvPr/>
        </p:nvSpPr>
        <p:spPr>
          <a:xfrm>
            <a:off x="808722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4" name="Google Shape;64;p14"/>
          <p:cNvSpPr txBox="1"/>
          <p:nvPr/>
        </p:nvSpPr>
        <p:spPr>
          <a:xfrm>
            <a:off x="830985" y="585065"/>
            <a:ext cx="41856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48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AGENDA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06760" y="2016720"/>
            <a:ext cx="9681900" cy="3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457200" marR="0" lvl="0" indent="-4568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3300"/>
              <a:buFont typeface="Noto Sans Symbols"/>
              <a:buChar char="▪"/>
            </a:pPr>
            <a:r>
              <a:rPr lang="ro" sz="3300" b="1" dirty="0">
                <a:latin typeface="Arial Narrow"/>
                <a:ea typeface="Arial Narrow"/>
                <a:cs typeface="Arial Narrow"/>
                <a:sym typeface="Arial Narrow"/>
              </a:rPr>
              <a:t>Define “test automation”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68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3300"/>
              <a:buFont typeface="Noto Sans Symbols"/>
              <a:buChar char="▪"/>
            </a:pPr>
            <a:r>
              <a:rPr lang="ro" sz="3300" b="1" dirty="0">
                <a:solidFill>
                  <a:srgbClr val="DE411B"/>
                </a:solidFill>
                <a:latin typeface="Arial Narrow"/>
                <a:ea typeface="Arial Narrow"/>
                <a:cs typeface="Arial Narrow"/>
                <a:sym typeface="Arial Narrow"/>
              </a:rPr>
              <a:t>Test automation process</a:t>
            </a:r>
            <a:endParaRPr sz="3300" b="1" dirty="0">
              <a:solidFill>
                <a:srgbClr val="DE411B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4568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3300"/>
              <a:buFont typeface="Arial Narrow"/>
              <a:buChar char="▪"/>
            </a:pPr>
            <a:r>
              <a:rPr lang="ro" sz="3300" b="1" smtClean="0">
                <a:solidFill>
                  <a:srgbClr val="DE411B"/>
                </a:solidFill>
                <a:latin typeface="Arial Narrow"/>
                <a:ea typeface="Arial Narrow"/>
                <a:cs typeface="Arial Narrow"/>
                <a:sym typeface="Arial Narrow"/>
              </a:rPr>
              <a:t>Automation </a:t>
            </a:r>
            <a:r>
              <a:rPr lang="ro" sz="3300" b="1">
                <a:solidFill>
                  <a:srgbClr val="DE411B"/>
                </a:solidFill>
                <a:latin typeface="Arial Narrow"/>
                <a:ea typeface="Arial Narrow"/>
                <a:cs typeface="Arial Narrow"/>
                <a:sym typeface="Arial Narrow"/>
              </a:rPr>
              <a:t>tools</a:t>
            </a:r>
            <a:endParaRPr sz="3300" b="1" dirty="0">
              <a:solidFill>
                <a:srgbClr val="DE411B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4568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3300"/>
              <a:buFont typeface="Arial Narrow"/>
              <a:buChar char="▪"/>
            </a:pPr>
            <a:r>
              <a:rPr lang="ro" sz="3300" b="1" dirty="0">
                <a:solidFill>
                  <a:srgbClr val="DE411B"/>
                </a:solidFill>
                <a:latin typeface="Arial Narrow"/>
                <a:ea typeface="Arial Narrow"/>
                <a:cs typeface="Arial Narrow"/>
                <a:sym typeface="Arial Narrow"/>
              </a:rPr>
              <a:t>Framework approach </a:t>
            </a:r>
            <a:endParaRPr sz="3300" b="1" dirty="0">
              <a:solidFill>
                <a:srgbClr val="DE411B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4568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3300"/>
              <a:buFont typeface="Arial Narrow"/>
              <a:buChar char="▪"/>
            </a:pPr>
            <a:r>
              <a:rPr lang="ro" sz="3300" b="1" dirty="0">
                <a:solidFill>
                  <a:srgbClr val="DE411B"/>
                </a:solidFill>
                <a:latin typeface="Arial Narrow"/>
                <a:ea typeface="Arial Narrow"/>
                <a:cs typeface="Arial Narrow"/>
                <a:sym typeface="Arial Narrow"/>
              </a:rPr>
              <a:t>Best Practices and benefits of TA</a:t>
            </a:r>
            <a:endParaRPr sz="3300" b="1" dirty="0">
              <a:solidFill>
                <a:srgbClr val="DE411B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/>
        </p:nvSpPr>
        <p:spPr>
          <a:xfrm>
            <a:off x="550530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8" name="Google Shape;218;p32"/>
          <p:cNvSpPr txBox="1"/>
          <p:nvPr/>
        </p:nvSpPr>
        <p:spPr>
          <a:xfrm>
            <a:off x="808722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9" name="Google Shape;219;p32"/>
          <p:cNvSpPr txBox="1"/>
          <p:nvPr/>
        </p:nvSpPr>
        <p:spPr>
          <a:xfrm>
            <a:off x="830975" y="585075"/>
            <a:ext cx="86415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4800" b="1">
                <a:latin typeface="Arial Narrow"/>
                <a:ea typeface="Arial Narrow"/>
                <a:cs typeface="Arial Narrow"/>
                <a:sym typeface="Arial Narrow"/>
              </a:rPr>
              <a:t>BENEFITS OF TA</a:t>
            </a:r>
            <a:r>
              <a:rPr lang="ro" sz="4800" b="1">
                <a:solidFill>
                  <a:srgbClr val="DE411B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1800" b="0" i="0" u="none" strike="noStrike" cap="none">
              <a:solidFill>
                <a:srgbClr val="DE41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806760" y="2016720"/>
            <a:ext cx="9681900" cy="3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70% faster than the manual testing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Wider test coverage of application features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Reliable in results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Ensure Consistency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Saves Time and Cost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Improves accuracy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Human Intervention is not required while execution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Increases Efficiency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Better speed in executing tests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Re-usable test scripts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Test Frequently and thoroughly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More cycle of execution can be achieved through automation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Early time to market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/>
        </p:nvSpPr>
        <p:spPr>
          <a:xfrm>
            <a:off x="550530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6" name="Google Shape;226;p33"/>
          <p:cNvSpPr txBox="1"/>
          <p:nvPr/>
        </p:nvSpPr>
        <p:spPr>
          <a:xfrm>
            <a:off x="808722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7" name="Google Shape;227;p33"/>
          <p:cNvSpPr txBox="1"/>
          <p:nvPr/>
        </p:nvSpPr>
        <p:spPr>
          <a:xfrm>
            <a:off x="830971" y="585075"/>
            <a:ext cx="58302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4800" b="1">
                <a:latin typeface="Arial Narrow"/>
                <a:ea typeface="Arial Narrow"/>
                <a:cs typeface="Arial Narrow"/>
                <a:sym typeface="Arial Narrow"/>
              </a:rPr>
              <a:t>CLOUD </a:t>
            </a:r>
            <a:r>
              <a:rPr lang="ro" sz="4800" b="1">
                <a:solidFill>
                  <a:srgbClr val="DE411B"/>
                </a:solidFill>
                <a:latin typeface="Arial Narrow"/>
                <a:ea typeface="Arial Narrow"/>
                <a:cs typeface="Arial Narrow"/>
                <a:sym typeface="Arial Narrow"/>
              </a:rPr>
              <a:t>PROVIDERS</a:t>
            </a:r>
            <a:endParaRPr sz="1800" b="0" i="0" u="none" strike="noStrike" cap="none">
              <a:solidFill>
                <a:srgbClr val="DE41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806760" y="2016720"/>
            <a:ext cx="9681900" cy="3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SauceLabs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▪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BrowserStack 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0696" y="2016725"/>
            <a:ext cx="1435995" cy="1435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3123" y="2757950"/>
            <a:ext cx="2362867" cy="12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550530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1" name="Google Shape;71;p15"/>
          <p:cNvSpPr txBox="1"/>
          <p:nvPr/>
        </p:nvSpPr>
        <p:spPr>
          <a:xfrm>
            <a:off x="808722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2" name="Google Shape;72;p15"/>
          <p:cNvSpPr txBox="1"/>
          <p:nvPr/>
        </p:nvSpPr>
        <p:spPr>
          <a:xfrm>
            <a:off x="830965" y="585075"/>
            <a:ext cx="82224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4800" b="1">
                <a:latin typeface="Arial Narrow"/>
                <a:ea typeface="Arial Narrow"/>
                <a:cs typeface="Arial Narrow"/>
                <a:sym typeface="Arial Narrow"/>
              </a:rPr>
              <a:t>DEFINE TEST AUTOMATION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830985" y="1740795"/>
            <a:ext cx="9681900" cy="3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33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996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2400"/>
              <a:buFont typeface="Noto Sans Symbols"/>
              <a:buChar char="▪"/>
            </a:pPr>
            <a:r>
              <a:rPr lang="ro" sz="2400" b="1">
                <a:solidFill>
                  <a:srgbClr val="DE411B"/>
                </a:solidFill>
                <a:latin typeface="Arial Narrow"/>
                <a:ea typeface="Arial Narrow"/>
                <a:cs typeface="Arial Narrow"/>
                <a:sym typeface="Arial Narrow"/>
              </a:rPr>
              <a:t>Test Automation </a:t>
            </a:r>
            <a:endParaRPr sz="2400" b="1">
              <a:solidFill>
                <a:srgbClr val="DE411B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 b="1">
                <a:solidFill>
                  <a:srgbClr val="DE411B"/>
                </a:solidFill>
                <a:latin typeface="Arial Narrow"/>
                <a:ea typeface="Arial Narrow"/>
                <a:cs typeface="Arial Narrow"/>
                <a:sym typeface="Arial Narrow"/>
              </a:rPr>
              <a:t>is the use of special software (separate from the software being </a:t>
            </a:r>
            <a:endParaRPr sz="2400" b="1">
              <a:solidFill>
                <a:srgbClr val="DE411B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 b="1">
                <a:solidFill>
                  <a:srgbClr val="DE411B"/>
                </a:solidFill>
                <a:latin typeface="Arial Narrow"/>
                <a:ea typeface="Arial Narrow"/>
                <a:cs typeface="Arial Narrow"/>
                <a:sym typeface="Arial Narrow"/>
              </a:rPr>
              <a:t>tested) to control the execution of tests and the comparison of </a:t>
            </a:r>
            <a:endParaRPr sz="2400" b="1">
              <a:solidFill>
                <a:srgbClr val="DE411B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 b="1">
                <a:solidFill>
                  <a:srgbClr val="DE411B"/>
                </a:solidFill>
                <a:latin typeface="Arial Narrow"/>
                <a:ea typeface="Arial Narrow"/>
                <a:cs typeface="Arial Narrow"/>
                <a:sym typeface="Arial Narrow"/>
              </a:rPr>
              <a:t>actual outcomes with predicted outcomes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550530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16"/>
          <p:cNvSpPr txBox="1"/>
          <p:nvPr/>
        </p:nvSpPr>
        <p:spPr>
          <a:xfrm>
            <a:off x="808722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16"/>
          <p:cNvSpPr txBox="1"/>
          <p:nvPr/>
        </p:nvSpPr>
        <p:spPr>
          <a:xfrm>
            <a:off x="830965" y="585075"/>
            <a:ext cx="82224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4800" b="1">
                <a:latin typeface="Arial Narrow"/>
                <a:ea typeface="Arial Narrow"/>
                <a:cs typeface="Arial Narrow"/>
                <a:sym typeface="Arial Narrow"/>
              </a:rPr>
              <a:t>DEFINE TEST AUTOMATION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830985" y="1740795"/>
            <a:ext cx="9681900" cy="3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33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825" y="1540450"/>
            <a:ext cx="4159499" cy="34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550530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8" name="Google Shape;88;p17"/>
          <p:cNvSpPr txBox="1"/>
          <p:nvPr/>
        </p:nvSpPr>
        <p:spPr>
          <a:xfrm>
            <a:off x="808722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9" name="Google Shape;89;p17"/>
          <p:cNvSpPr txBox="1"/>
          <p:nvPr/>
        </p:nvSpPr>
        <p:spPr>
          <a:xfrm>
            <a:off x="830965" y="585075"/>
            <a:ext cx="82224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4800" b="1">
                <a:latin typeface="Arial Narrow"/>
                <a:ea typeface="Arial Narrow"/>
                <a:cs typeface="Arial Narrow"/>
                <a:sym typeface="Arial Narrow"/>
              </a:rPr>
              <a:t>DEFINE TEST AUTOMATION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830985" y="1740795"/>
            <a:ext cx="9681900" cy="3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33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150" y="1308775"/>
            <a:ext cx="4707250" cy="35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550530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7" name="Google Shape;97;p18"/>
          <p:cNvSpPr txBox="1"/>
          <p:nvPr/>
        </p:nvSpPr>
        <p:spPr>
          <a:xfrm>
            <a:off x="808722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8" name="Google Shape;98;p18"/>
          <p:cNvSpPr txBox="1"/>
          <p:nvPr/>
        </p:nvSpPr>
        <p:spPr>
          <a:xfrm>
            <a:off x="830965" y="585075"/>
            <a:ext cx="82224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4800" b="1">
                <a:latin typeface="Arial Narrow"/>
                <a:ea typeface="Arial Narrow"/>
                <a:cs typeface="Arial Narrow"/>
                <a:sym typeface="Arial Narrow"/>
              </a:rPr>
              <a:t>AUTOMATED TESTING PROCESS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830985" y="1740795"/>
            <a:ext cx="9681900" cy="3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33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1740788"/>
            <a:ext cx="61722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550530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6" name="Google Shape;106;p19"/>
          <p:cNvSpPr txBox="1"/>
          <p:nvPr/>
        </p:nvSpPr>
        <p:spPr>
          <a:xfrm>
            <a:off x="808722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19"/>
          <p:cNvSpPr txBox="1"/>
          <p:nvPr/>
        </p:nvSpPr>
        <p:spPr>
          <a:xfrm>
            <a:off x="830971" y="585075"/>
            <a:ext cx="58302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4800" b="1">
                <a:latin typeface="Arial Narrow"/>
                <a:ea typeface="Arial Narrow"/>
                <a:cs typeface="Arial Narrow"/>
                <a:sym typeface="Arial Narrow"/>
              </a:rPr>
              <a:t>AUTOMATION TOOLS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806760" y="2016720"/>
            <a:ext cx="9681900" cy="3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457200" marR="0" lvl="0" indent="-3234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Open Source Tools  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Selenium 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Watir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Rest Assured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JMeter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Commercial Tools 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○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QTP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○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IBM Rational robot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○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SmartBear TestComplete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571" y="2107275"/>
            <a:ext cx="1586735" cy="1435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1459" y="1740800"/>
            <a:ext cx="19050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5300" y="2782775"/>
            <a:ext cx="14287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9296" y="2378975"/>
            <a:ext cx="1817715" cy="1435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550530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8" name="Google Shape;118;p20"/>
          <p:cNvSpPr txBox="1"/>
          <p:nvPr/>
        </p:nvSpPr>
        <p:spPr>
          <a:xfrm>
            <a:off x="808722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9" name="Google Shape;119;p20"/>
          <p:cNvSpPr txBox="1"/>
          <p:nvPr/>
        </p:nvSpPr>
        <p:spPr>
          <a:xfrm>
            <a:off x="830971" y="585075"/>
            <a:ext cx="58302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4800" b="1">
                <a:latin typeface="Arial Narrow"/>
                <a:ea typeface="Arial Narrow"/>
                <a:cs typeface="Arial Narrow"/>
                <a:sym typeface="Arial Narrow"/>
              </a:rPr>
              <a:t>AUTOMATION TOOLS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806760" y="2016720"/>
            <a:ext cx="9681900" cy="3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Selenium-WebDriver supports the following browsers along with the operating systems these browsers are compatible with: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Google Chrome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Internet Explorer 7, 8, 9, 10, and 11 on appropriate combinations of Vista, Windows 7, Windows 8, and Windows 8.1 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As of April 15 2014, IE 6 is no longer supported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The driver supports running 32-bit and 64-bit versions of the browser where applicable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Firefox: latest ESR, previous ESR, current release, one previous release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Safari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Opera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HtmlUnit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phantomjs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Android (with Selendroid or appium)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iOS (with ios-driver or appium)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▪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Programming languages Java, Ruby, RSpec, Python, C#, etc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▪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Documentation: </a:t>
            </a:r>
            <a:r>
              <a:rPr lang="ro" sz="1200" b="1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https://www.seleniumhq.org/projects/webdriver</a:t>
            </a: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/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550530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6" name="Google Shape;126;p21"/>
          <p:cNvSpPr txBox="1"/>
          <p:nvPr/>
        </p:nvSpPr>
        <p:spPr>
          <a:xfrm>
            <a:off x="8087225" y="1740795"/>
            <a:ext cx="24585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7" name="Google Shape;127;p21"/>
          <p:cNvSpPr txBox="1"/>
          <p:nvPr/>
        </p:nvSpPr>
        <p:spPr>
          <a:xfrm>
            <a:off x="830971" y="585075"/>
            <a:ext cx="58302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4800" b="1">
                <a:latin typeface="Arial Narrow"/>
                <a:ea typeface="Arial Narrow"/>
                <a:cs typeface="Arial Narrow"/>
                <a:sym typeface="Arial Narrow"/>
              </a:rPr>
              <a:t>AUTOMATION TOOLS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806760" y="2016720"/>
            <a:ext cx="9681900" cy="3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1200"/>
              <a:buFont typeface="Noto Sans Symbols"/>
              <a:buChar char="▪"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Selenium IDE (Integrated Development Environment) is a prototyping tool for building test scripts: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Google Chrome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It is a Firefox and Chrome plugin and provides an easy-to-use interface for developing automated tests.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Selenium IDE has a recording feature, which records user actions as they are performed and then exports them as a 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reusable script in one of many programming languages that can be later executed 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Programming languages Java, Ruby, RSpec, Python, C#, etc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▪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Selenium-Grid 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Allows the Selenium solution to scale for large test suites and for test suites that must be run in multiple environments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Selenium Grid allows you to run your tests in parallel, that is, different tests can be run at the same time 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                           on different remote machines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 Narrow"/>
              <a:buChar char="○"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If you have a large test suite, or a slow-running test suite, you can boost its performance substantially 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b="1">
                <a:latin typeface="Arial Narrow"/>
                <a:ea typeface="Arial Narrow"/>
                <a:cs typeface="Arial Narrow"/>
                <a:sym typeface="Arial Narrow"/>
              </a:rPr>
              <a:t>by using Selenium Grid to divide your test suite to run different tests at the same time using those different machines</a:t>
            </a: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To run your tests against multiple browsers, multiple versions of browser, and browsers running </a:t>
            </a:r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on different operating systems.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1190</Words>
  <Application>Microsoft Office PowerPoint</Application>
  <PresentationFormat>On-screen Show (16:9)</PresentationFormat>
  <Paragraphs>318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Verdana</vt:lpstr>
      <vt:lpstr>Arial</vt:lpstr>
      <vt:lpstr>Arial Narrow</vt:lpstr>
      <vt:lpstr>Noto Sans Symbols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Gabriel Carabat</cp:lastModifiedBy>
  <cp:revision>1</cp:revision>
  <dcterms:modified xsi:type="dcterms:W3CDTF">2018-11-07T21:28:54Z</dcterms:modified>
</cp:coreProperties>
</file>