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2.jpeg" ContentType="image/jpeg"/>
  <Override PartName="/ppt/media/image3.png" ContentType="image/png"/>
  <Override PartName="/ppt/media/image5.jpeg" ContentType="image/jpeg"/>
  <Override PartName="/ppt/media/image4.png" ContentType="image/pn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8760" y="6450120"/>
            <a:ext cx="1354320" cy="27036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Calibri"/>
              </a:rPr>
              <a:t>2/12/12</a:t>
            </a:r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3357720" y="6450120"/>
            <a:ext cx="2283120" cy="27036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Calibri"/>
              </a:rPr>
              <a:t>DIMA – TU Berlin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7143840" y="6450120"/>
            <a:ext cx="1568880" cy="27036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fld id="{51317141-0141-4151-8151-218151E121F1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0" y="2071800"/>
            <a:ext cx="9141120" cy="4783320"/>
          </a:xfrm>
          <a:prstGeom prst="rect">
            <a:avLst/>
          </a:prstGeom>
          <a:solidFill>
            <a:srgbClr val="dce6f2"/>
          </a:solidFill>
        </p:spPr>
      </p:sp>
      <p:sp>
        <p:nvSpPr>
          <p:cNvPr id="4" name="CustomShape 5"/>
          <p:cNvSpPr/>
          <p:nvPr/>
        </p:nvSpPr>
        <p:spPr>
          <a:xfrm>
            <a:off x="1345320" y="5566320"/>
            <a:ext cx="6466320" cy="10612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1600">
                <a:solidFill>
                  <a:srgbClr val="002060"/>
                </a:solidFill>
                <a:latin typeface="Verdana"/>
                <a:ea typeface="Verdana"/>
              </a:rPr>
              <a:t>Fachgebiet Datenbanksysteme und Informationsmanagement</a:t>
            </a:r>
            <a:endParaRPr/>
          </a:p>
          <a:p>
            <a:pPr algn="ctr"/>
            <a:r>
              <a:rPr lang="en-US" sz="1600">
                <a:solidFill>
                  <a:srgbClr val="002060"/>
                </a:solidFill>
                <a:latin typeface="Verdana"/>
                <a:ea typeface="Verdana"/>
              </a:rPr>
              <a:t>Technische Universität Berlin</a:t>
            </a:r>
            <a:endParaRPr/>
          </a:p>
          <a:p>
            <a:pPr algn="ctr"/>
            <a:endParaRPr/>
          </a:p>
          <a:p>
            <a:pPr algn="ctr"/>
            <a:r>
              <a:rPr lang="en-US" sz="1600">
                <a:solidFill>
                  <a:srgbClr val="002060"/>
                </a:solidFill>
                <a:latin typeface="Verdana"/>
                <a:ea typeface="Verdana"/>
              </a:rPr>
              <a:t>http://www.dima.tu-berlin.de/</a:t>
            </a:r>
            <a:endParaRPr/>
          </a:p>
        </p:txBody>
      </p:sp>
      <p:sp>
        <p:nvSpPr>
          <p:cNvPr id="5" name="Line 6"/>
          <p:cNvSpPr/>
          <p:nvPr/>
        </p:nvSpPr>
        <p:spPr>
          <a:xfrm>
            <a:off x="0" y="2071440"/>
            <a:ext cx="928656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pic>
        <p:nvPicPr>
          <p:cNvPr descr="" id="6" name="Grafik 17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200" y="3643200"/>
            <a:ext cx="1854360" cy="1854360"/>
          </a:xfrm>
          <a:prstGeom prst="rect">
            <a:avLst/>
          </a:prstGeom>
        </p:spPr>
      </p:pic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28760" y="6450120"/>
            <a:ext cx="1354320" cy="27036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Calibri"/>
              </a:rPr>
              <a:t>2/12/12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357720" y="6450120"/>
            <a:ext cx="2283120" cy="27036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Calibri"/>
              </a:rPr>
              <a:t>DIMA – TU Berlin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7143840" y="6450120"/>
            <a:ext cx="1568880" cy="27036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fld id="{51616181-A1A1-41A1-91E1-F16151E15181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44" name="Grafik 9"/>
          <p:cNvPicPr/>
          <p:nvPr/>
        </p:nvPicPr>
        <p:blipFill>
          <a:blip r:embed="rId3"/>
          <a:stretch>
            <a:fillRect/>
          </a:stretch>
        </p:blipFill>
        <p:spPr>
          <a:xfrm>
            <a:off x="8167680" y="71280"/>
            <a:ext cx="759240" cy="568800"/>
          </a:xfrm>
          <a:prstGeom prst="rect">
            <a:avLst/>
          </a:prstGeom>
        </p:spPr>
      </p:pic>
      <p:pic>
        <p:nvPicPr>
          <p:cNvPr descr="" id="45" name="Grafik 7"/>
          <p:cNvPicPr/>
          <p:nvPr/>
        </p:nvPicPr>
        <p:blipFill>
          <a:blip r:embed="rId4"/>
          <a:stretch>
            <a:fillRect/>
          </a:stretch>
        </p:blipFill>
        <p:spPr>
          <a:xfrm>
            <a:off x="71280" y="-119880"/>
            <a:ext cx="993600" cy="993600"/>
          </a:xfrm>
          <a:prstGeom prst="rect">
            <a:avLst/>
          </a:prstGeom>
        </p:spPr>
      </p:pic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ww.dict.cc/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306360"/>
            <a:ext cx="7769520" cy="146700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3600"/>
              <a:t>IMPRO-3/DBPRO</a:t>
            </a:r>
            <a:endParaRPr/>
          </a:p>
          <a:p>
            <a:pPr algn="ctr"/>
            <a:r>
              <a:rPr lang="en-US" sz="3600"/>
              <a:t>Translator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71600" y="2176560"/>
            <a:ext cx="6397920" cy="153540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/>
              <a:t>Christoph Brücke</a:t>
            </a:r>
            <a:endParaRPr/>
          </a:p>
          <a:p>
            <a:pPr algn="ctr"/>
            <a:r>
              <a:rPr lang="en-US"/>
              <a:t>Christian Fischer</a:t>
            </a:r>
            <a:endParaRPr/>
          </a:p>
          <a:p>
            <a:pPr algn="ctr"/>
            <a:r>
              <a:rPr lang="en-US"/>
              <a:t>Robert Schulz</a:t>
            </a:r>
            <a:endParaRPr/>
          </a:p>
        </p:txBody>
      </p:sp>
    </p:spTree>
  </p:cSld>
  <p:transition>
    <p:fade thruBlk="true"/>
  </p:transition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214280" y="71280"/>
            <a:ext cx="6855120" cy="640080"/>
          </a:xfrm>
          <a:prstGeom prst="rect">
            <a:avLst/>
          </a:prstGeom>
        </p:spPr>
      </p:sp>
      <p:pic>
        <p:nvPicPr>
          <p:cNvPr descr="" id="10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1800" y="911160"/>
            <a:ext cx="8776800" cy="5146560"/>
          </a:xfrm>
          <a:prstGeom prst="rect">
            <a:avLst/>
          </a:prstGeom>
        </p:spPr>
      </p:pic>
      <p:sp>
        <p:nvSpPr>
          <p:cNvPr id="101" name="CustomShape 2"/>
          <p:cNvSpPr/>
          <p:nvPr/>
        </p:nvSpPr>
        <p:spPr>
          <a:xfrm>
            <a:off x="457200" y="6039720"/>
            <a:ext cx="223596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Graphic: C. Fischer</a:t>
            </a:r>
            <a:endParaRPr/>
          </a:p>
        </p:txBody>
      </p:sp>
    </p:spTree>
  </p:cSld>
  <p:transition>
    <p:fade thruBlk="true"/>
  </p:transition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214280" y="71280"/>
            <a:ext cx="6855120" cy="6400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2400">
                <a:solidFill>
                  <a:srgbClr val="1f497d"/>
                </a:solidFill>
                <a:latin typeface="Verdana"/>
                <a:ea typeface="Verdana"/>
              </a:rPr>
              <a:t>Team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28760" y="857160"/>
            <a:ext cx="8283960" cy="549792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Christoph Brücke (M.Sc. Student Computer Science)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Christian Fischer (B.Sc. Student Computer Science)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Robert Schulz (Diploma Student Tech. Computer Science)</a:t>
            </a:r>
            <a:endParaRPr/>
          </a:p>
        </p:txBody>
      </p:sp>
    </p:spTree>
  </p:cSld>
  <p:transition>
    <p:fade thruBlk="true"/>
  </p:transition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214280" y="71280"/>
            <a:ext cx="6855120" cy="6400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2400">
                <a:solidFill>
                  <a:srgbClr val="1f497d"/>
                </a:solidFill>
                <a:latin typeface="Verdana"/>
                <a:ea typeface="Verdana"/>
              </a:rPr>
              <a:t>Status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28760" y="857160"/>
            <a:ext cx="8283960" cy="549792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Translating word by word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Read and parse dictionary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Convert to JSON dictionary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Language model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Translation service provided by local Jetty server</a:t>
            </a:r>
            <a:endParaRPr/>
          </a:p>
        </p:txBody>
      </p:sp>
    </p:spTree>
  </p:cSld>
  <p:transition>
    <p:fade thruBlk="true"/>
  </p:transition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214280" y="71280"/>
            <a:ext cx="6855120" cy="6400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2400">
                <a:solidFill>
                  <a:srgbClr val="1f497d"/>
                </a:solidFill>
                <a:latin typeface="Verdana"/>
                <a:ea typeface="Verdana"/>
              </a:rPr>
              <a:t>Milestones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28760" y="857160"/>
            <a:ext cx="8283960" cy="549792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Word by Word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Language Model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Sentence Alignment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Web Service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Language Prediction</a:t>
            </a:r>
            <a:endParaRPr/>
          </a:p>
        </p:txBody>
      </p:sp>
    </p:spTree>
  </p:cSld>
  <p:transition>
    <p:fade thruBlk="true"/>
  </p:transition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14280" y="71280"/>
            <a:ext cx="6855120" cy="6400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2400">
                <a:solidFill>
                  <a:srgbClr val="1f497d"/>
                </a:solidFill>
                <a:latin typeface="Verdana"/>
                <a:ea typeface="Verdana"/>
              </a:rPr>
              <a:t>Timeline - February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28760" y="857160"/>
            <a:ext cx="8283960" cy="549792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Times New Roman"/>
              <a:buChar char="■"/>
            </a:pPr>
            <a:r>
              <a:rPr lang="en-US" sz="2000">
                <a:solidFill>
                  <a:srgbClr val="ff0000"/>
                </a:solidFill>
                <a:latin typeface="Verdana"/>
                <a:ea typeface="Verdana"/>
              </a:rPr>
              <a:t>13.-19. Final presentation Bachelor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20.-26. First experiments w/ sentence alignment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27.-04. Prototype w/ sentence alignment</a:t>
            </a:r>
            <a:endParaRPr/>
          </a:p>
        </p:txBody>
      </p:sp>
    </p:spTree>
  </p:cSld>
  <p:transition>
    <p:fade thruBlk="true"/>
  </p:transition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14280" y="71280"/>
            <a:ext cx="6855120" cy="6400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2400">
                <a:solidFill>
                  <a:srgbClr val="1f497d"/>
                </a:solidFill>
                <a:latin typeface="Verdana"/>
                <a:ea typeface="Verdana"/>
              </a:rPr>
              <a:t>Timeline – March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28760" y="857160"/>
            <a:ext cx="8283960" cy="549792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05.-11. Web service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12.-18. Further improvements, e.g. experiments w/ language prediction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19.-25. Finalisation of project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26.-01. Final presentation Master</a:t>
            </a:r>
            <a:endParaRPr/>
          </a:p>
        </p:txBody>
      </p:sp>
    </p:spTree>
  </p:cSld>
  <p:transition>
    <p:fade thruBlk="true"/>
  </p:transition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214280" y="71280"/>
            <a:ext cx="6855120" cy="6400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2400">
                <a:solidFill>
                  <a:srgbClr val="1f497d"/>
                </a:solidFill>
                <a:latin typeface="Verdana"/>
                <a:ea typeface="Verdana"/>
              </a:rPr>
              <a:t>Translator Description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28760" y="857160"/>
            <a:ext cx="8283960" cy="549792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Goals</a:t>
            </a:r>
            <a:endParaRPr/>
          </a:p>
          <a:p>
            <a:pPr lvl="1">
              <a:buFont typeface="Times New Roman"/>
              <a:buChar char="□"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</a:rPr>
              <a:t>Translate german sentences into english ones</a:t>
            </a:r>
            <a:endParaRPr/>
          </a:p>
          <a:p>
            <a:pPr lvl="1">
              <a:buFont typeface="Times New Roman"/>
              <a:buChar char="□"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</a:rPr>
              <a:t>Web service with restful API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Means</a:t>
            </a:r>
            <a:endParaRPr/>
          </a:p>
          <a:p>
            <a:pPr lvl="1">
              <a:buFont typeface="Times New Roman"/>
              <a:buChar char="□"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</a:rPr>
              <a:t>Dictionary from </a:t>
            </a:r>
            <a:r>
              <a:rPr lang="en-US" sz="1600" u="sng">
                <a:solidFill>
                  <a:srgbClr val="000000"/>
                </a:solidFill>
                <a:latin typeface="Verdana"/>
                <a:ea typeface="Verdana"/>
                <a:hlinkClick r:id="rId1"/>
              </a:rPr>
              <a:t>http://www.dict.cc</a:t>
            </a:r>
            <a:endParaRPr/>
          </a:p>
          <a:p>
            <a:pPr lvl="1">
              <a:buFont typeface="Times New Roman"/>
              <a:buChar char="□"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</a:rPr>
              <a:t>Language model w/ training corpus containing protocols of EU parliament</a:t>
            </a:r>
            <a:endParaRPr/>
          </a:p>
          <a:p>
            <a:pPr>
              <a:buFont typeface="Times New Roman"/>
              <a:buChar char="■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How it works</a:t>
            </a:r>
            <a:endParaRPr/>
          </a:p>
          <a:p>
            <a:pPr lvl="1">
              <a:buFont typeface="Times New Roman"/>
              <a:buChar char="□"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</a:rPr>
              <a:t>JSON dictionary yields set of possible translations for a given word</a:t>
            </a:r>
            <a:endParaRPr/>
          </a:p>
          <a:p>
            <a:pPr lvl="1">
              <a:buFont typeface="Times New Roman"/>
              <a:buChar char="□"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</a:rPr>
              <a:t>BiGram language model determines best translation considering the predecessor in a given sentence</a:t>
            </a:r>
            <a:endParaRPr/>
          </a:p>
        </p:txBody>
      </p:sp>
    </p:spTree>
  </p:cSld>
  <p:transition>
    <p:fade thruBlk="true"/>
  </p:transition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214280" y="71280"/>
            <a:ext cx="6855120" cy="640080"/>
          </a:xfrm>
          <a:prstGeom prst="rect">
            <a:avLst/>
          </a:prstGeom>
        </p:spPr>
      </p:sp>
      <p:sp>
        <p:nvSpPr>
          <p:cNvPr id="95" name="CustomShape 2"/>
          <p:cNvSpPr/>
          <p:nvPr/>
        </p:nvSpPr>
        <p:spPr>
          <a:xfrm>
            <a:off x="0" y="1280160"/>
            <a:ext cx="9142560" cy="55764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endParaRPr/>
          </a:p>
          <a:p>
            <a:pPr algn="ctr"/>
            <a:r>
              <a:rPr lang="en-US" sz="9600"/>
              <a:t>DEMO</a:t>
            </a:r>
            <a:endParaRPr/>
          </a:p>
        </p:txBody>
      </p:sp>
    </p:spTree>
  </p:cSld>
  <p:transition>
    <p:fade thruBlk="true"/>
  </p:transition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214280" y="71280"/>
            <a:ext cx="6855120" cy="640080"/>
          </a:xfrm>
          <a:prstGeom prst="rect">
            <a:avLst/>
          </a:prstGeom>
        </p:spPr>
      </p:sp>
      <p:pic>
        <p:nvPicPr>
          <p:cNvPr descr="" id="9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2120" y="914400"/>
            <a:ext cx="8283960" cy="4223160"/>
          </a:xfrm>
          <a:prstGeom prst="rect">
            <a:avLst/>
          </a:prstGeom>
        </p:spPr>
      </p:pic>
      <p:sp>
        <p:nvSpPr>
          <p:cNvPr id="98" name="CustomShape 2"/>
          <p:cNvSpPr/>
          <p:nvPr/>
        </p:nvSpPr>
        <p:spPr>
          <a:xfrm>
            <a:off x="548640" y="6035040"/>
            <a:ext cx="214740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Graphic: twitpic.com</a:t>
            </a:r>
            <a:endParaRPr/>
          </a:p>
        </p:txBody>
      </p:sp>
    </p:spTree>
  </p:cSld>
  <p:transition>
    <p:fade thruBlk="true"/>
  </p:transition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