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0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CAAA"/>
    <a:srgbClr val="E3ADFF"/>
    <a:srgbClr val="DD7DB9"/>
    <a:srgbClr val="8CD5EE"/>
    <a:srgbClr val="385723"/>
    <a:srgbClr val="FF40FF"/>
    <a:srgbClr val="FF0000"/>
    <a:srgbClr val="FFFF00"/>
    <a:srgbClr val="525252"/>
    <a:srgbClr val="C1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5333"/>
  </p:normalViewPr>
  <p:slideViewPr>
    <p:cSldViewPr snapToGrid="0" snapToObjects="1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BCCA7-5387-724A-8A18-BCD5FDDC4B9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E4794-46F0-C645-A8CF-D56DB9B7D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97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DD79D-B8C7-384F-BEC6-A57FF10D3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69F7C-7A2D-5844-9A2A-EA5B2EFD6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E25DC-806E-C647-8EB0-1651AFBD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C036-5CEC-BD42-9615-9A5BE5F874A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AFB8B-73F8-724D-B6B3-E083D5F0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D4476-94FC-C04D-B86A-4E31908E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734-4939-C04A-9027-AD8A0538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9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D8E6-FBE5-7E45-8E05-5F8D8D77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E5744-D971-5A42-9D1C-466198AFB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CF53E-1F6C-F94C-B037-D931C4C33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C036-5CEC-BD42-9615-9A5BE5F874A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EB3FD-2116-8B4F-AEC0-68616A3C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D58ED-E3FB-6F47-8CED-727621383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734-4939-C04A-9027-AD8A0538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5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3FB9B4-8505-D744-B4D3-D2F823EE7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4BDE5-C5E8-AB41-83A4-41C173CF9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FD269-76CC-EA46-A798-77C98C9D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C036-5CEC-BD42-9615-9A5BE5F874A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051B9-9346-4A47-8BCF-DE51AEE97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914D6-8D1D-AA41-B3B0-4738C3FC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734-4939-C04A-9027-AD8A0538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1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BD2C-0725-CC4C-B2C6-DE304387D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D5030-B947-9943-BADB-69F0EE9D0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B0D60-6A6F-804A-B48A-73D68F18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C036-5CEC-BD42-9615-9A5BE5F874A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98D32-7547-0D40-834F-995DD835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7966B-73C8-DD4E-A388-67C0879C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734-4939-C04A-9027-AD8A0538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9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65A2-A173-E74B-BBC7-450F5F00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0AC89-0C22-CB47-91EC-C971C463D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C24CE-0288-F94B-B4EF-F2AF8640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C036-5CEC-BD42-9615-9A5BE5F874A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60A56-9CF6-2546-B2E5-7461FB3F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3D0AD-7BB2-754D-9414-B8DD6889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734-4939-C04A-9027-AD8A0538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5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DE0C-1BBB-BA4F-AB96-904ABB219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B3090-6133-224C-B95C-F2AF860AE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A0844-A947-B243-A0F7-7B8DD157C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9A038-1A3D-DE4E-A2E4-A0CE5E67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C036-5CEC-BD42-9615-9A5BE5F874A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AA181-B6DF-1441-B01C-ECC45752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CD2C4-A77D-E845-BD13-5179FF59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734-4939-C04A-9027-AD8A0538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1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7733-4270-AC4B-8156-75D4E1712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91243-6811-7E4E-974C-C1BF8AC35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6BD51-E7DE-F146-B2ED-3AFE992D4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34246-A6F4-3F4F-974E-5C82C2EBD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91128-80BC-1C46-A7C3-A77BDD41C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18EC15-4774-4E41-93B3-373308798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C036-5CEC-BD42-9615-9A5BE5F874A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18984E-F4B2-9243-8E0B-C2FE6C77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0F3F7-4E37-F445-A976-0A698283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734-4939-C04A-9027-AD8A0538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7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5ED1-D37A-AF43-94F0-5EE37D24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1BB714-C679-5248-8587-371641BF7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C036-5CEC-BD42-9615-9A5BE5F874A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BF084-2E4B-1944-B09D-C2D06830B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89C13-2D3A-8C44-BED7-B7E37AB81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734-4939-C04A-9027-AD8A0538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1A4137-859F-6D4D-96E5-1770D041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C036-5CEC-BD42-9615-9A5BE5F874A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B652DA-A3A4-CF4F-9508-A128793E3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57B40-9754-5E46-AFFE-22D6CD156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734-4939-C04A-9027-AD8A0538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9CBD-8D81-7547-8FA2-720726BA7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63750-4E6F-CD49-B0B3-3D78AF23C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29D0E-7D58-1C44-9D1B-0EE29E82C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E20E6-AFED-464F-935C-2E2EADAC0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C036-5CEC-BD42-9615-9A5BE5F874A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A170D-CA85-1D43-9814-BADC2637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20FC9-B123-6D48-9C1F-54925C1D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734-4939-C04A-9027-AD8A0538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7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B52B-0466-044E-8ACA-B4C27BF13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F384F8-5C77-D04D-85B0-0EC6C69A8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038D6-4352-764C-AABA-1EF480338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6200F-2BDA-E845-A017-5CCD5485F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C036-5CEC-BD42-9615-9A5BE5F874A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6EDD6-3742-644C-9CD4-2055694A9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C41A-344A-2840-8D22-BEAEA307D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C734-4939-C04A-9027-AD8A0538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8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CE77F9-E0F5-4844-8EA4-A48B46F8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04F16-85EF-8944-AFA3-D2AF7875E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DDA08-DE77-554E-B87F-0B5B3852F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3C036-5CEC-BD42-9615-9A5BE5F874A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B324D-B63E-F54F-95A9-3B4E3C7F8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28360-505A-464C-8F91-AF9934CD5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EC734-4939-C04A-9027-AD8A05380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7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>
            <a:extLst>
              <a:ext uri="{FF2B5EF4-FFF2-40B4-BE49-F238E27FC236}">
                <a16:creationId xmlns:a16="http://schemas.microsoft.com/office/drawing/2014/main" id="{B7BDB7D2-1853-614D-9C1E-F00F3B7F866F}"/>
              </a:ext>
            </a:extLst>
          </p:cNvPr>
          <p:cNvSpPr txBox="1">
            <a:spLocks/>
          </p:cNvSpPr>
          <p:nvPr/>
        </p:nvSpPr>
        <p:spPr>
          <a:xfrm>
            <a:off x="472700" y="2704805"/>
            <a:ext cx="3139888" cy="208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pic>
        <p:nvPicPr>
          <p:cNvPr id="57" name="Graphic 56" descr="Man">
            <a:extLst>
              <a:ext uri="{FF2B5EF4-FFF2-40B4-BE49-F238E27FC236}">
                <a16:creationId xmlns:a16="http://schemas.microsoft.com/office/drawing/2014/main" id="{51800BE2-231D-334C-AC18-72B07F530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4249" y="140045"/>
            <a:ext cx="914400" cy="914400"/>
          </a:xfrm>
          <a:prstGeom prst="rect">
            <a:avLst/>
          </a:prstGeom>
        </p:spPr>
      </p:pic>
      <p:sp>
        <p:nvSpPr>
          <p:cNvPr id="58" name="Title 1">
            <a:extLst>
              <a:ext uri="{FF2B5EF4-FFF2-40B4-BE49-F238E27FC236}">
                <a16:creationId xmlns:a16="http://schemas.microsoft.com/office/drawing/2014/main" id="{57053289-1542-394C-8978-7555894B480A}"/>
              </a:ext>
            </a:extLst>
          </p:cNvPr>
          <p:cNvSpPr txBox="1">
            <a:spLocks/>
          </p:cNvSpPr>
          <p:nvPr/>
        </p:nvSpPr>
        <p:spPr>
          <a:xfrm>
            <a:off x="541206" y="-95101"/>
            <a:ext cx="3062441" cy="1384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u="sng" dirty="0"/>
              <a:t>high transmission risk</a:t>
            </a:r>
          </a:p>
          <a:p>
            <a:pPr algn="ctr"/>
            <a:endParaRPr lang="en-US" sz="500" b="1" u="sng" dirty="0"/>
          </a:p>
          <a:p>
            <a:pPr algn="ctr"/>
            <a:r>
              <a:rPr lang="en-US" sz="1800" dirty="0"/>
              <a:t>(enrolled in asymptomatic surveillance testing)</a:t>
            </a:r>
            <a:endParaRPr lang="en-US" sz="1800" b="1" u="sng" dirty="0"/>
          </a:p>
        </p:txBody>
      </p:sp>
      <p:pic>
        <p:nvPicPr>
          <p:cNvPr id="62" name="Graphic 61" descr="Woman">
            <a:extLst>
              <a:ext uri="{FF2B5EF4-FFF2-40B4-BE49-F238E27FC236}">
                <a16:creationId xmlns:a16="http://schemas.microsoft.com/office/drawing/2014/main" id="{06A76ECA-E302-574F-A2AC-643C69F48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4060" y="1151758"/>
            <a:ext cx="914400" cy="914400"/>
          </a:xfrm>
          <a:prstGeom prst="rect">
            <a:avLst/>
          </a:prstGeom>
        </p:spPr>
      </p:pic>
      <p:pic>
        <p:nvPicPr>
          <p:cNvPr id="80" name="Graphic 79" descr="Man">
            <a:extLst>
              <a:ext uri="{FF2B5EF4-FFF2-40B4-BE49-F238E27FC236}">
                <a16:creationId xmlns:a16="http://schemas.microsoft.com/office/drawing/2014/main" id="{A1203206-4060-DA49-9153-6F885A6418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86027" y="2095740"/>
            <a:ext cx="914400" cy="914400"/>
          </a:xfrm>
          <a:prstGeom prst="rect">
            <a:avLst/>
          </a:prstGeom>
        </p:spPr>
      </p:pic>
      <p:pic>
        <p:nvPicPr>
          <p:cNvPr id="81" name="Graphic 80" descr="Woman">
            <a:extLst>
              <a:ext uri="{FF2B5EF4-FFF2-40B4-BE49-F238E27FC236}">
                <a16:creationId xmlns:a16="http://schemas.microsoft.com/office/drawing/2014/main" id="{BC6F49FD-36A6-9D42-9619-84EE75CADB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32769" y="1894480"/>
            <a:ext cx="914400" cy="914400"/>
          </a:xfrm>
          <a:prstGeom prst="rect">
            <a:avLst/>
          </a:prstGeom>
        </p:spPr>
      </p:pic>
      <p:pic>
        <p:nvPicPr>
          <p:cNvPr id="82" name="Graphic 81" descr="Man">
            <a:extLst>
              <a:ext uri="{FF2B5EF4-FFF2-40B4-BE49-F238E27FC236}">
                <a16:creationId xmlns:a16="http://schemas.microsoft.com/office/drawing/2014/main" id="{3EF26E87-D1E2-DD41-995A-DEC1B29A93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96802" y="4173938"/>
            <a:ext cx="914400" cy="914400"/>
          </a:xfrm>
          <a:prstGeom prst="rect">
            <a:avLst/>
          </a:prstGeom>
        </p:spPr>
      </p:pic>
      <p:pic>
        <p:nvPicPr>
          <p:cNvPr id="83" name="Graphic 82" descr="Man">
            <a:extLst>
              <a:ext uri="{FF2B5EF4-FFF2-40B4-BE49-F238E27FC236}">
                <a16:creationId xmlns:a16="http://schemas.microsoft.com/office/drawing/2014/main" id="{A82A8D7D-DB2E-4F4E-A051-42F90E52EB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25611" y="2260661"/>
            <a:ext cx="914400" cy="914400"/>
          </a:xfrm>
          <a:prstGeom prst="rect">
            <a:avLst/>
          </a:prstGeom>
        </p:spPr>
      </p:pic>
      <p:pic>
        <p:nvPicPr>
          <p:cNvPr id="84" name="Graphic 83" descr="Woman">
            <a:extLst>
              <a:ext uri="{FF2B5EF4-FFF2-40B4-BE49-F238E27FC236}">
                <a16:creationId xmlns:a16="http://schemas.microsoft.com/office/drawing/2014/main" id="{0DD3FD9B-BB81-4F4C-92B1-8AC22E8A07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34336" y="1569935"/>
            <a:ext cx="914400" cy="914400"/>
          </a:xfrm>
          <a:prstGeom prst="rect">
            <a:avLst/>
          </a:prstGeom>
        </p:spPr>
      </p:pic>
      <p:pic>
        <p:nvPicPr>
          <p:cNvPr id="85" name="Graphic 84" descr="Man">
            <a:extLst>
              <a:ext uri="{FF2B5EF4-FFF2-40B4-BE49-F238E27FC236}">
                <a16:creationId xmlns:a16="http://schemas.microsoft.com/office/drawing/2014/main" id="{AAF0D3E8-1A3F-F24D-BF8F-0831505E4B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64932" y="5614031"/>
            <a:ext cx="914400" cy="914400"/>
          </a:xfrm>
          <a:prstGeom prst="rect">
            <a:avLst/>
          </a:prstGeom>
        </p:spPr>
      </p:pic>
      <p:pic>
        <p:nvPicPr>
          <p:cNvPr id="86" name="Graphic 85" descr="Woman">
            <a:extLst>
              <a:ext uri="{FF2B5EF4-FFF2-40B4-BE49-F238E27FC236}">
                <a16:creationId xmlns:a16="http://schemas.microsoft.com/office/drawing/2014/main" id="{A28A6395-6F05-2442-B02A-1C357909E4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03031" y="1226088"/>
            <a:ext cx="914400" cy="914400"/>
          </a:xfrm>
          <a:prstGeom prst="rect">
            <a:avLst/>
          </a:prstGeom>
        </p:spPr>
      </p:pic>
      <p:pic>
        <p:nvPicPr>
          <p:cNvPr id="87" name="Graphic 86" descr="Man">
            <a:extLst>
              <a:ext uri="{FF2B5EF4-FFF2-40B4-BE49-F238E27FC236}">
                <a16:creationId xmlns:a16="http://schemas.microsoft.com/office/drawing/2014/main" id="{7494879A-762D-7749-8905-F63DFF99AA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48942" y="5389432"/>
            <a:ext cx="914400" cy="914400"/>
          </a:xfrm>
          <a:prstGeom prst="rect">
            <a:avLst/>
          </a:prstGeom>
        </p:spPr>
      </p:pic>
      <p:pic>
        <p:nvPicPr>
          <p:cNvPr id="88" name="Graphic 87" descr="Woman">
            <a:extLst>
              <a:ext uri="{FF2B5EF4-FFF2-40B4-BE49-F238E27FC236}">
                <a16:creationId xmlns:a16="http://schemas.microsoft.com/office/drawing/2014/main" id="{66ED4398-D4C0-0347-95B1-BE22B1703C2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24326" y="2849647"/>
            <a:ext cx="914400" cy="914400"/>
          </a:xfrm>
          <a:prstGeom prst="rect">
            <a:avLst/>
          </a:prstGeom>
        </p:spPr>
      </p:pic>
      <p:pic>
        <p:nvPicPr>
          <p:cNvPr id="89" name="Graphic 88" descr="Man">
            <a:extLst>
              <a:ext uri="{FF2B5EF4-FFF2-40B4-BE49-F238E27FC236}">
                <a16:creationId xmlns:a16="http://schemas.microsoft.com/office/drawing/2014/main" id="{54BA6647-C600-2646-9951-8155ED039D1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199010" y="2739155"/>
            <a:ext cx="914400" cy="914400"/>
          </a:xfrm>
          <a:prstGeom prst="rect">
            <a:avLst/>
          </a:prstGeom>
        </p:spPr>
      </p:pic>
      <p:pic>
        <p:nvPicPr>
          <p:cNvPr id="90" name="Graphic 89" descr="Woman">
            <a:extLst>
              <a:ext uri="{FF2B5EF4-FFF2-40B4-BE49-F238E27FC236}">
                <a16:creationId xmlns:a16="http://schemas.microsoft.com/office/drawing/2014/main" id="{86AE360A-1C08-454D-9FCD-67541E94DE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72794" y="3667637"/>
            <a:ext cx="914400" cy="914400"/>
          </a:xfrm>
          <a:prstGeom prst="rect">
            <a:avLst/>
          </a:prstGeom>
        </p:spPr>
      </p:pic>
      <p:pic>
        <p:nvPicPr>
          <p:cNvPr id="91" name="Graphic 90" descr="Man">
            <a:extLst>
              <a:ext uri="{FF2B5EF4-FFF2-40B4-BE49-F238E27FC236}">
                <a16:creationId xmlns:a16="http://schemas.microsoft.com/office/drawing/2014/main" id="{CD3394A2-2A95-924E-BA47-DF244ED1CD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31034" y="3029386"/>
            <a:ext cx="914400" cy="914400"/>
          </a:xfrm>
          <a:prstGeom prst="rect">
            <a:avLst/>
          </a:prstGeom>
        </p:spPr>
      </p:pic>
      <p:pic>
        <p:nvPicPr>
          <p:cNvPr id="92" name="Graphic 91" descr="Woman">
            <a:extLst>
              <a:ext uri="{FF2B5EF4-FFF2-40B4-BE49-F238E27FC236}">
                <a16:creationId xmlns:a16="http://schemas.microsoft.com/office/drawing/2014/main" id="{7E21D959-A542-5D45-86CB-E5D0A0C283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4559" y="5088338"/>
            <a:ext cx="914400" cy="914400"/>
          </a:xfrm>
          <a:prstGeom prst="rect">
            <a:avLst/>
          </a:prstGeom>
        </p:spPr>
      </p:pic>
      <p:pic>
        <p:nvPicPr>
          <p:cNvPr id="93" name="Graphic 92" descr="Man">
            <a:extLst>
              <a:ext uri="{FF2B5EF4-FFF2-40B4-BE49-F238E27FC236}">
                <a16:creationId xmlns:a16="http://schemas.microsoft.com/office/drawing/2014/main" id="{A710AC84-34D0-C24E-ABE6-30F0B44AB9F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07188" y="5070140"/>
            <a:ext cx="914400" cy="914400"/>
          </a:xfrm>
          <a:prstGeom prst="rect">
            <a:avLst/>
          </a:prstGeom>
        </p:spPr>
      </p:pic>
      <p:pic>
        <p:nvPicPr>
          <p:cNvPr id="94" name="Graphic 93" descr="Woman">
            <a:extLst>
              <a:ext uri="{FF2B5EF4-FFF2-40B4-BE49-F238E27FC236}">
                <a16:creationId xmlns:a16="http://schemas.microsoft.com/office/drawing/2014/main" id="{3F9D3048-0D5F-014A-9A9F-2A3B3571E7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07645" y="4457866"/>
            <a:ext cx="914400" cy="914400"/>
          </a:xfrm>
          <a:prstGeom prst="rect">
            <a:avLst/>
          </a:prstGeom>
        </p:spPr>
      </p:pic>
      <p:pic>
        <p:nvPicPr>
          <p:cNvPr id="95" name="Graphic 94" descr="Woman">
            <a:extLst>
              <a:ext uri="{FF2B5EF4-FFF2-40B4-BE49-F238E27FC236}">
                <a16:creationId xmlns:a16="http://schemas.microsoft.com/office/drawing/2014/main" id="{23A2C3EF-7720-4342-94E0-E626ECB301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63055" y="3297026"/>
            <a:ext cx="914400" cy="914400"/>
          </a:xfrm>
          <a:prstGeom prst="rect">
            <a:avLst/>
          </a:prstGeom>
        </p:spPr>
      </p:pic>
      <p:pic>
        <p:nvPicPr>
          <p:cNvPr id="96" name="Graphic 95" descr="Woman">
            <a:extLst>
              <a:ext uri="{FF2B5EF4-FFF2-40B4-BE49-F238E27FC236}">
                <a16:creationId xmlns:a16="http://schemas.microsoft.com/office/drawing/2014/main" id="{426A56D4-323F-7D43-9B65-4BD5BCE83B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5841" y="2701390"/>
            <a:ext cx="914400" cy="914400"/>
          </a:xfrm>
          <a:prstGeom prst="rect">
            <a:avLst/>
          </a:prstGeom>
        </p:spPr>
      </p:pic>
      <p:pic>
        <p:nvPicPr>
          <p:cNvPr id="97" name="Graphic 96" descr="Man">
            <a:extLst>
              <a:ext uri="{FF2B5EF4-FFF2-40B4-BE49-F238E27FC236}">
                <a16:creationId xmlns:a16="http://schemas.microsoft.com/office/drawing/2014/main" id="{282546A7-D581-7D46-9C39-32C606CC63A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53767" y="2082397"/>
            <a:ext cx="914400" cy="914400"/>
          </a:xfrm>
          <a:prstGeom prst="rect">
            <a:avLst/>
          </a:prstGeom>
        </p:spPr>
      </p:pic>
      <p:pic>
        <p:nvPicPr>
          <p:cNvPr id="98" name="Graphic 97" descr="Woman">
            <a:extLst>
              <a:ext uri="{FF2B5EF4-FFF2-40B4-BE49-F238E27FC236}">
                <a16:creationId xmlns:a16="http://schemas.microsoft.com/office/drawing/2014/main" id="{1118332C-7AB3-C74F-B939-2487996C4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00167" y="2263919"/>
            <a:ext cx="914400" cy="914400"/>
          </a:xfrm>
          <a:prstGeom prst="rect">
            <a:avLst/>
          </a:prstGeom>
        </p:spPr>
      </p:pic>
      <p:pic>
        <p:nvPicPr>
          <p:cNvPr id="99" name="Graphic 98" descr="Woman">
            <a:extLst>
              <a:ext uri="{FF2B5EF4-FFF2-40B4-BE49-F238E27FC236}">
                <a16:creationId xmlns:a16="http://schemas.microsoft.com/office/drawing/2014/main" id="{6EF8597B-4CA4-7A42-B016-7A5E55576F5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410483" y="4990210"/>
            <a:ext cx="914400" cy="914400"/>
          </a:xfrm>
          <a:prstGeom prst="rect">
            <a:avLst/>
          </a:prstGeom>
        </p:spPr>
      </p:pic>
      <p:pic>
        <p:nvPicPr>
          <p:cNvPr id="100" name="Graphic 99" descr="Man">
            <a:extLst>
              <a:ext uri="{FF2B5EF4-FFF2-40B4-BE49-F238E27FC236}">
                <a16:creationId xmlns:a16="http://schemas.microsoft.com/office/drawing/2014/main" id="{E1D7A4DC-134F-4C48-BDF3-65D374AA19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45715" y="3425115"/>
            <a:ext cx="914400" cy="914400"/>
          </a:xfrm>
          <a:prstGeom prst="rect">
            <a:avLst/>
          </a:prstGeom>
        </p:spPr>
      </p:pic>
      <p:pic>
        <p:nvPicPr>
          <p:cNvPr id="101" name="Graphic 100" descr="Woman">
            <a:extLst>
              <a:ext uri="{FF2B5EF4-FFF2-40B4-BE49-F238E27FC236}">
                <a16:creationId xmlns:a16="http://schemas.microsoft.com/office/drawing/2014/main" id="{6ED46F4C-B94D-E640-8886-FFB51B691D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72142" y="4271317"/>
            <a:ext cx="914400" cy="914400"/>
          </a:xfrm>
          <a:prstGeom prst="rect">
            <a:avLst/>
          </a:prstGeom>
        </p:spPr>
      </p:pic>
      <p:pic>
        <p:nvPicPr>
          <p:cNvPr id="102" name="Graphic 101" descr="Man">
            <a:extLst>
              <a:ext uri="{FF2B5EF4-FFF2-40B4-BE49-F238E27FC236}">
                <a16:creationId xmlns:a16="http://schemas.microsoft.com/office/drawing/2014/main" id="{2433849B-27E1-0B4D-B2F3-56663E7E83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74357" y="1482973"/>
            <a:ext cx="914400" cy="914400"/>
          </a:xfrm>
          <a:prstGeom prst="rect">
            <a:avLst/>
          </a:prstGeom>
        </p:spPr>
      </p:pic>
      <p:pic>
        <p:nvPicPr>
          <p:cNvPr id="103" name="Graphic 102" descr="Woman">
            <a:extLst>
              <a:ext uri="{FF2B5EF4-FFF2-40B4-BE49-F238E27FC236}">
                <a16:creationId xmlns:a16="http://schemas.microsoft.com/office/drawing/2014/main" id="{679FB252-AD0B-5F46-A285-432F950573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81923" y="1860534"/>
            <a:ext cx="914400" cy="914400"/>
          </a:xfrm>
          <a:prstGeom prst="rect">
            <a:avLst/>
          </a:prstGeom>
        </p:spPr>
      </p:pic>
      <p:pic>
        <p:nvPicPr>
          <p:cNvPr id="104" name="Graphic 103" descr="Man">
            <a:extLst>
              <a:ext uri="{FF2B5EF4-FFF2-40B4-BE49-F238E27FC236}">
                <a16:creationId xmlns:a16="http://schemas.microsoft.com/office/drawing/2014/main" id="{A5373665-C47D-3B4C-B6FB-EC3A1E1553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43511" y="2973368"/>
            <a:ext cx="914400" cy="914400"/>
          </a:xfrm>
          <a:prstGeom prst="rect">
            <a:avLst/>
          </a:prstGeom>
        </p:spPr>
      </p:pic>
      <p:pic>
        <p:nvPicPr>
          <p:cNvPr id="105" name="Graphic 104" descr="Woman">
            <a:extLst>
              <a:ext uri="{FF2B5EF4-FFF2-40B4-BE49-F238E27FC236}">
                <a16:creationId xmlns:a16="http://schemas.microsoft.com/office/drawing/2014/main" id="{3C236CD2-8168-EF4A-812E-9B60ADE14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02031" y="5234146"/>
            <a:ext cx="914400" cy="914400"/>
          </a:xfrm>
          <a:prstGeom prst="rect">
            <a:avLst/>
          </a:prstGeom>
        </p:spPr>
      </p:pic>
      <p:pic>
        <p:nvPicPr>
          <p:cNvPr id="106" name="Graphic 105" descr="Man">
            <a:extLst>
              <a:ext uri="{FF2B5EF4-FFF2-40B4-BE49-F238E27FC236}">
                <a16:creationId xmlns:a16="http://schemas.microsoft.com/office/drawing/2014/main" id="{10770717-D06E-1942-A6F2-5985782AE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5333" y="4436763"/>
            <a:ext cx="914400" cy="914400"/>
          </a:xfrm>
          <a:prstGeom prst="rect">
            <a:avLst/>
          </a:prstGeom>
        </p:spPr>
      </p:pic>
      <p:pic>
        <p:nvPicPr>
          <p:cNvPr id="107" name="Graphic 106" descr="Man">
            <a:extLst>
              <a:ext uri="{FF2B5EF4-FFF2-40B4-BE49-F238E27FC236}">
                <a16:creationId xmlns:a16="http://schemas.microsoft.com/office/drawing/2014/main" id="{917928A0-5E18-5846-BF1C-03027A39D23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191343" y="5614031"/>
            <a:ext cx="914400" cy="914400"/>
          </a:xfrm>
          <a:prstGeom prst="rect">
            <a:avLst/>
          </a:prstGeom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A85DF33-EBE4-FC4D-A035-9C439C958ABB}"/>
              </a:ext>
            </a:extLst>
          </p:cNvPr>
          <p:cNvCxnSpPr>
            <a:cxnSpLocks/>
          </p:cNvCxnSpPr>
          <p:nvPr/>
        </p:nvCxnSpPr>
        <p:spPr>
          <a:xfrm flipH="1" flipV="1">
            <a:off x="10183016" y="5491884"/>
            <a:ext cx="522172" cy="32800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C25C9AF-5AE0-B947-801C-5D5452A04902}"/>
              </a:ext>
            </a:extLst>
          </p:cNvPr>
          <p:cNvCxnSpPr>
            <a:cxnSpLocks/>
          </p:cNvCxnSpPr>
          <p:nvPr/>
        </p:nvCxnSpPr>
        <p:spPr>
          <a:xfrm flipH="1" flipV="1">
            <a:off x="6709927" y="4956241"/>
            <a:ext cx="211325" cy="8563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Graphic 109" descr="Man with baby">
            <a:extLst>
              <a:ext uri="{FF2B5EF4-FFF2-40B4-BE49-F238E27FC236}">
                <a16:creationId xmlns:a16="http://schemas.microsoft.com/office/drawing/2014/main" id="{2CD7A84B-A331-9E48-8553-F463BC38C99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112349" y="3445048"/>
            <a:ext cx="914400" cy="914400"/>
          </a:xfrm>
          <a:prstGeom prst="rect">
            <a:avLst/>
          </a:prstGeom>
        </p:spPr>
      </p:pic>
      <p:pic>
        <p:nvPicPr>
          <p:cNvPr id="111" name="Graphic 110" descr="Woman with baby">
            <a:extLst>
              <a:ext uri="{FF2B5EF4-FFF2-40B4-BE49-F238E27FC236}">
                <a16:creationId xmlns:a16="http://schemas.microsoft.com/office/drawing/2014/main" id="{3F1CA71D-E6F9-B34C-BB02-7CAA24D4BCF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903751" y="4212117"/>
            <a:ext cx="914400" cy="914400"/>
          </a:xfrm>
          <a:prstGeom prst="rect">
            <a:avLst/>
          </a:prstGeom>
        </p:spPr>
      </p:pic>
      <p:pic>
        <p:nvPicPr>
          <p:cNvPr id="112" name="Graphic 111" descr="Woman with baby">
            <a:extLst>
              <a:ext uri="{FF2B5EF4-FFF2-40B4-BE49-F238E27FC236}">
                <a16:creationId xmlns:a16="http://schemas.microsoft.com/office/drawing/2014/main" id="{4E454648-B027-C640-823E-75731811BEC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081373" y="2615163"/>
            <a:ext cx="914400" cy="914400"/>
          </a:xfrm>
          <a:prstGeom prst="rect">
            <a:avLst/>
          </a:prstGeom>
        </p:spPr>
      </p:pic>
      <p:pic>
        <p:nvPicPr>
          <p:cNvPr id="113" name="Graphic 112" descr="Woman with baby">
            <a:extLst>
              <a:ext uri="{FF2B5EF4-FFF2-40B4-BE49-F238E27FC236}">
                <a16:creationId xmlns:a16="http://schemas.microsoft.com/office/drawing/2014/main" id="{583306C2-01D5-E24B-A9C5-7F346EED3FA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134565" y="2958640"/>
            <a:ext cx="914400" cy="914400"/>
          </a:xfrm>
          <a:prstGeom prst="rect">
            <a:avLst/>
          </a:prstGeom>
        </p:spPr>
      </p:pic>
      <p:pic>
        <p:nvPicPr>
          <p:cNvPr id="114" name="Graphic 113" descr="Woman with baby">
            <a:extLst>
              <a:ext uri="{FF2B5EF4-FFF2-40B4-BE49-F238E27FC236}">
                <a16:creationId xmlns:a16="http://schemas.microsoft.com/office/drawing/2014/main" id="{5085F09E-485C-DA44-84ED-75D9FC0575F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736158" y="4271317"/>
            <a:ext cx="914400" cy="914400"/>
          </a:xfrm>
          <a:prstGeom prst="rect">
            <a:avLst/>
          </a:prstGeom>
        </p:spPr>
      </p:pic>
      <p:pic>
        <p:nvPicPr>
          <p:cNvPr id="115" name="Graphic 114" descr="Man with baby">
            <a:extLst>
              <a:ext uri="{FF2B5EF4-FFF2-40B4-BE49-F238E27FC236}">
                <a16:creationId xmlns:a16="http://schemas.microsoft.com/office/drawing/2014/main" id="{478E27E2-4104-B241-963D-768AA02AF24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249972" y="3762061"/>
            <a:ext cx="914400" cy="914400"/>
          </a:xfrm>
          <a:prstGeom prst="rect">
            <a:avLst/>
          </a:prstGeom>
        </p:spPr>
      </p:pic>
      <p:pic>
        <p:nvPicPr>
          <p:cNvPr id="116" name="Graphic 115" descr="Man with baby">
            <a:extLst>
              <a:ext uri="{FF2B5EF4-FFF2-40B4-BE49-F238E27FC236}">
                <a16:creationId xmlns:a16="http://schemas.microsoft.com/office/drawing/2014/main" id="{02D47E12-0CB4-6748-940C-7C2F2891662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232628" y="5279397"/>
            <a:ext cx="914400" cy="914400"/>
          </a:xfrm>
          <a:prstGeom prst="rect">
            <a:avLst/>
          </a:prstGeom>
        </p:spPr>
      </p:pic>
      <p:sp>
        <p:nvSpPr>
          <p:cNvPr id="117" name="Oval 116">
            <a:extLst>
              <a:ext uri="{FF2B5EF4-FFF2-40B4-BE49-F238E27FC236}">
                <a16:creationId xmlns:a16="http://schemas.microsoft.com/office/drawing/2014/main" id="{376F4F53-44AB-AF42-97C0-7C325E4C9E4E}"/>
              </a:ext>
            </a:extLst>
          </p:cNvPr>
          <p:cNvSpPr/>
          <p:nvPr/>
        </p:nvSpPr>
        <p:spPr>
          <a:xfrm>
            <a:off x="5524430" y="1211588"/>
            <a:ext cx="5575030" cy="535443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35B5F1F-D3CC-9349-B108-46AFEBBBD67C}"/>
              </a:ext>
            </a:extLst>
          </p:cNvPr>
          <p:cNvCxnSpPr>
            <a:cxnSpLocks/>
          </p:cNvCxnSpPr>
          <p:nvPr/>
        </p:nvCxnSpPr>
        <p:spPr>
          <a:xfrm>
            <a:off x="5602109" y="2359652"/>
            <a:ext cx="172827" cy="13351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AECD2EE-5B63-1744-BED1-D0640A4A9E30}"/>
              </a:ext>
            </a:extLst>
          </p:cNvPr>
          <p:cNvCxnSpPr>
            <a:cxnSpLocks/>
          </p:cNvCxnSpPr>
          <p:nvPr/>
        </p:nvCxnSpPr>
        <p:spPr>
          <a:xfrm flipV="1">
            <a:off x="5252356" y="4682660"/>
            <a:ext cx="237870" cy="6013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5247E9E-F429-864F-B2D5-3D39120414DE}"/>
              </a:ext>
            </a:extLst>
          </p:cNvPr>
          <p:cNvCxnSpPr>
            <a:cxnSpLocks/>
          </p:cNvCxnSpPr>
          <p:nvPr/>
        </p:nvCxnSpPr>
        <p:spPr>
          <a:xfrm>
            <a:off x="6256529" y="1508006"/>
            <a:ext cx="172827" cy="13351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EB0AFD3-6D02-E54E-8E0E-A35C53AA4B67}"/>
              </a:ext>
            </a:extLst>
          </p:cNvPr>
          <p:cNvCxnSpPr>
            <a:cxnSpLocks/>
          </p:cNvCxnSpPr>
          <p:nvPr/>
        </p:nvCxnSpPr>
        <p:spPr>
          <a:xfrm flipH="1">
            <a:off x="10564932" y="1744322"/>
            <a:ext cx="252248" cy="768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949CD5F3-22CC-0C42-9FC6-E05B1099709F}"/>
              </a:ext>
            </a:extLst>
          </p:cNvPr>
          <p:cNvCxnSpPr>
            <a:cxnSpLocks/>
          </p:cNvCxnSpPr>
          <p:nvPr/>
        </p:nvCxnSpPr>
        <p:spPr>
          <a:xfrm flipH="1" flipV="1">
            <a:off x="11243511" y="3566711"/>
            <a:ext cx="263952" cy="512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5B2BCB0-1E1D-244B-9CEA-B03B87C24368}"/>
              </a:ext>
            </a:extLst>
          </p:cNvPr>
          <p:cNvCxnSpPr>
            <a:cxnSpLocks/>
          </p:cNvCxnSpPr>
          <p:nvPr/>
        </p:nvCxnSpPr>
        <p:spPr>
          <a:xfrm flipH="1" flipV="1">
            <a:off x="11109042" y="4956241"/>
            <a:ext cx="263952" cy="512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Graphic 124" descr="Man">
            <a:extLst>
              <a:ext uri="{FF2B5EF4-FFF2-40B4-BE49-F238E27FC236}">
                <a16:creationId xmlns:a16="http://schemas.microsoft.com/office/drawing/2014/main" id="{7CD041B2-4662-844A-A998-D3E9610CE6D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76891" y="3943786"/>
            <a:ext cx="914400" cy="914400"/>
          </a:xfrm>
          <a:prstGeom prst="rect">
            <a:avLst/>
          </a:prstGeom>
        </p:spPr>
      </p:pic>
      <p:sp>
        <p:nvSpPr>
          <p:cNvPr id="132" name="Title 1">
            <a:extLst>
              <a:ext uri="{FF2B5EF4-FFF2-40B4-BE49-F238E27FC236}">
                <a16:creationId xmlns:a16="http://schemas.microsoft.com/office/drawing/2014/main" id="{A3E91DF0-46C3-0540-A089-0AE3410E01CD}"/>
              </a:ext>
            </a:extLst>
          </p:cNvPr>
          <p:cNvSpPr txBox="1">
            <a:spLocks/>
          </p:cNvSpPr>
          <p:nvPr/>
        </p:nvSpPr>
        <p:spPr>
          <a:xfrm>
            <a:off x="-11132" y="1996081"/>
            <a:ext cx="5086856" cy="13846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50" dirty="0">
                <a:latin typeface="+mn-lt"/>
              </a:rPr>
              <a:t>Pop: 5000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50" dirty="0">
                <a:latin typeface="+mn-lt"/>
              </a:rPr>
              <a:t>50% enrolled in asymptomatic surveillance testing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50" dirty="0">
                <a:latin typeface="+mn-lt"/>
              </a:rPr>
              <a:t>90%  of cases within UCB community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50" dirty="0">
                <a:latin typeface="+mn-lt"/>
              </a:rPr>
              <a:t>80% of UCB transmissions within high transmission risk cohort vs. 20% sourced to low transmission risk cohort</a:t>
            </a:r>
          </a:p>
        </p:txBody>
      </p:sp>
      <p:pic>
        <p:nvPicPr>
          <p:cNvPr id="66" name="Graphic 65" descr="Man">
            <a:extLst>
              <a:ext uri="{FF2B5EF4-FFF2-40B4-BE49-F238E27FC236}">
                <a16:creationId xmlns:a16="http://schemas.microsoft.com/office/drawing/2014/main" id="{A379C2B0-BDD6-444E-8EDF-07C77CB715A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64801" y="4639685"/>
            <a:ext cx="914400" cy="914400"/>
          </a:xfrm>
          <a:prstGeom prst="rect">
            <a:avLst/>
          </a:prstGeom>
        </p:spPr>
      </p:pic>
      <p:pic>
        <p:nvPicPr>
          <p:cNvPr id="67" name="Graphic 66" descr="Woman">
            <a:extLst>
              <a:ext uri="{FF2B5EF4-FFF2-40B4-BE49-F238E27FC236}">
                <a16:creationId xmlns:a16="http://schemas.microsoft.com/office/drawing/2014/main" id="{9B5518ED-2081-C741-B168-79C36E9FD9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71306" y="3679159"/>
            <a:ext cx="914400" cy="9144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E0A0039-4260-3943-8D3A-03E3E5C28149}"/>
              </a:ext>
            </a:extLst>
          </p:cNvPr>
          <p:cNvCxnSpPr>
            <a:cxnSpLocks/>
          </p:cNvCxnSpPr>
          <p:nvPr/>
        </p:nvCxnSpPr>
        <p:spPr>
          <a:xfrm flipV="1">
            <a:off x="6090122" y="2747078"/>
            <a:ext cx="290487" cy="26192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1BDE005-962E-5743-AA3A-F24DE141ADA5}"/>
              </a:ext>
            </a:extLst>
          </p:cNvPr>
          <p:cNvCxnSpPr>
            <a:cxnSpLocks/>
          </p:cNvCxnSpPr>
          <p:nvPr/>
        </p:nvCxnSpPr>
        <p:spPr>
          <a:xfrm flipH="1" flipV="1">
            <a:off x="6167309" y="3963033"/>
            <a:ext cx="213300" cy="21090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B27A628-7F4D-4A44-899A-8643E91EA0D6}"/>
              </a:ext>
            </a:extLst>
          </p:cNvPr>
          <p:cNvCxnSpPr>
            <a:cxnSpLocks/>
          </p:cNvCxnSpPr>
          <p:nvPr/>
        </p:nvCxnSpPr>
        <p:spPr>
          <a:xfrm flipH="1" flipV="1">
            <a:off x="9456036" y="4832768"/>
            <a:ext cx="228726" cy="29374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E777058-C300-3846-AA8B-7CA68F7E5841}"/>
              </a:ext>
            </a:extLst>
          </p:cNvPr>
          <p:cNvCxnSpPr>
            <a:cxnSpLocks/>
            <a:stCxn id="115" idx="1"/>
          </p:cNvCxnSpPr>
          <p:nvPr/>
        </p:nvCxnSpPr>
        <p:spPr>
          <a:xfrm flipV="1">
            <a:off x="9249972" y="3793403"/>
            <a:ext cx="146145" cy="42585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itle 1">
            <a:extLst>
              <a:ext uri="{FF2B5EF4-FFF2-40B4-BE49-F238E27FC236}">
                <a16:creationId xmlns:a16="http://schemas.microsoft.com/office/drawing/2014/main" id="{5B3C3E62-5545-5446-8641-E3DE4E0325B5}"/>
              </a:ext>
            </a:extLst>
          </p:cNvPr>
          <p:cNvSpPr txBox="1">
            <a:spLocks/>
          </p:cNvSpPr>
          <p:nvPr/>
        </p:nvSpPr>
        <p:spPr>
          <a:xfrm>
            <a:off x="5568605" y="-25550"/>
            <a:ext cx="2601712" cy="1384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solidFill>
                  <a:srgbClr val="FF0000"/>
                </a:solidFill>
                <a:latin typeface="+mn-lt"/>
              </a:rPr>
              <a:t>external hazard of infection</a:t>
            </a:r>
          </a:p>
          <a:p>
            <a:pPr algn="ctr"/>
            <a:r>
              <a:rPr lang="en-US" sz="1800" dirty="0">
                <a:solidFill>
                  <a:srgbClr val="FF0000"/>
                </a:solidFill>
                <a:latin typeface="+mn-lt"/>
              </a:rPr>
              <a:t> = 0.15% per day</a:t>
            </a:r>
            <a:endParaRPr lang="en-US" sz="1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37" name="Title 1">
            <a:extLst>
              <a:ext uri="{FF2B5EF4-FFF2-40B4-BE49-F238E27FC236}">
                <a16:creationId xmlns:a16="http://schemas.microsoft.com/office/drawing/2014/main" id="{5BDDD5AD-E899-8F4F-99DA-F95342258033}"/>
              </a:ext>
            </a:extLst>
          </p:cNvPr>
          <p:cNvSpPr txBox="1">
            <a:spLocks/>
          </p:cNvSpPr>
          <p:nvPr/>
        </p:nvSpPr>
        <p:spPr>
          <a:xfrm>
            <a:off x="7321490" y="1123833"/>
            <a:ext cx="2131468" cy="1384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>
                <a:latin typeface="+mn-lt"/>
              </a:rPr>
              <a:t>Internal R-effective </a:t>
            </a:r>
          </a:p>
          <a:p>
            <a:pPr algn="ctr"/>
            <a:r>
              <a:rPr lang="en-US" sz="1800" dirty="0">
                <a:latin typeface="+mn-lt"/>
              </a:rPr>
              <a:t>(no intervention) </a:t>
            </a:r>
          </a:p>
          <a:p>
            <a:pPr algn="ctr"/>
            <a:r>
              <a:rPr lang="en-US" sz="1800" dirty="0">
                <a:latin typeface="+mn-lt"/>
              </a:rPr>
              <a:t>= 1 </a:t>
            </a:r>
            <a:endParaRPr lang="en-US" sz="1800" b="1" dirty="0">
              <a:latin typeface="+mn-lt"/>
            </a:endParaRPr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id="{10C7DD4C-F9A3-B241-80E8-B70CF5D7C75F}"/>
              </a:ext>
            </a:extLst>
          </p:cNvPr>
          <p:cNvSpPr txBox="1">
            <a:spLocks/>
          </p:cNvSpPr>
          <p:nvPr/>
        </p:nvSpPr>
        <p:spPr>
          <a:xfrm>
            <a:off x="595430" y="1072293"/>
            <a:ext cx="3035948" cy="1384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u="sng" dirty="0"/>
              <a:t>high transmission risk</a:t>
            </a:r>
          </a:p>
          <a:p>
            <a:pPr algn="ctr"/>
            <a:endParaRPr lang="en-US" sz="500" b="1" u="sng" dirty="0"/>
          </a:p>
          <a:p>
            <a:pPr algn="ctr"/>
            <a:r>
              <a:rPr lang="en-US" sz="1800" dirty="0"/>
              <a:t>(not enrolled in asymptomatic surveillance testing)</a:t>
            </a:r>
            <a:endParaRPr lang="en-US" sz="1800" b="1" u="sng" dirty="0"/>
          </a:p>
        </p:txBody>
      </p:sp>
      <p:sp>
        <p:nvSpPr>
          <p:cNvPr id="68" name="Title 1">
            <a:extLst>
              <a:ext uri="{FF2B5EF4-FFF2-40B4-BE49-F238E27FC236}">
                <a16:creationId xmlns:a16="http://schemas.microsoft.com/office/drawing/2014/main" id="{C690A4AF-B7A4-8C41-AD75-B4F574940A63}"/>
              </a:ext>
            </a:extLst>
          </p:cNvPr>
          <p:cNvSpPr txBox="1">
            <a:spLocks/>
          </p:cNvSpPr>
          <p:nvPr/>
        </p:nvSpPr>
        <p:spPr>
          <a:xfrm>
            <a:off x="565063" y="3475815"/>
            <a:ext cx="3062441" cy="1384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u="sng" dirty="0"/>
              <a:t>low transmission risk</a:t>
            </a:r>
          </a:p>
          <a:p>
            <a:pPr algn="ctr"/>
            <a:endParaRPr lang="en-US" sz="500" b="1" u="sng" dirty="0"/>
          </a:p>
          <a:p>
            <a:pPr algn="ctr"/>
            <a:r>
              <a:rPr lang="en-US" sz="1800" dirty="0"/>
              <a:t>(enrolled in asymptomatic surveillance testing)</a:t>
            </a:r>
            <a:endParaRPr lang="en-US" sz="1800" b="1" u="sng" dirty="0"/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EE555F7C-7A1F-154A-8998-1F7C8009142F}"/>
              </a:ext>
            </a:extLst>
          </p:cNvPr>
          <p:cNvSpPr txBox="1">
            <a:spLocks/>
          </p:cNvSpPr>
          <p:nvPr/>
        </p:nvSpPr>
        <p:spPr>
          <a:xfrm>
            <a:off x="619287" y="4643209"/>
            <a:ext cx="3035948" cy="1384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u="sng" dirty="0"/>
              <a:t>low transmission risk</a:t>
            </a:r>
          </a:p>
          <a:p>
            <a:pPr algn="ctr"/>
            <a:endParaRPr lang="en-US" sz="500" b="1" u="sng" dirty="0"/>
          </a:p>
          <a:p>
            <a:pPr algn="ctr"/>
            <a:r>
              <a:rPr lang="en-US" sz="1800" dirty="0"/>
              <a:t>(not enrolled in asymptomatic surveillance testing)</a:t>
            </a:r>
            <a:endParaRPr lang="en-US" sz="1800" b="1" u="sng" dirty="0"/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1E7F989F-53E6-7B4E-B12A-FE6669F26533}"/>
              </a:ext>
            </a:extLst>
          </p:cNvPr>
          <p:cNvSpPr txBox="1">
            <a:spLocks/>
          </p:cNvSpPr>
          <p:nvPr/>
        </p:nvSpPr>
        <p:spPr>
          <a:xfrm>
            <a:off x="-1775" y="5597180"/>
            <a:ext cx="5086856" cy="13846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50" dirty="0">
                <a:latin typeface="+mn-lt"/>
              </a:rPr>
              <a:t>Pop: 15000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50" dirty="0">
                <a:latin typeface="+mn-lt"/>
              </a:rPr>
              <a:t>50% enrolled in asymptomatic surveillance testing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50" dirty="0">
                <a:latin typeface="+mn-lt"/>
              </a:rPr>
              <a:t>40%  of cases within UCB community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50" dirty="0">
                <a:latin typeface="+mn-lt"/>
              </a:rPr>
              <a:t>80% of UCB transmissions within low transmission risk cohort vs. 20% sourced to high transmission risk cohort</a:t>
            </a:r>
          </a:p>
        </p:txBody>
      </p:sp>
    </p:spTree>
    <p:extLst>
      <p:ext uri="{BB962C8B-B14F-4D97-AF65-F5344CB8AC3E}">
        <p14:creationId xmlns:p14="http://schemas.microsoft.com/office/powerpoint/2010/main" val="710701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7552</TotalTime>
  <Words>134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 Berkeley Reopening, COVID-19 modeling</dc:title>
  <dc:creator>Cara Brook</dc:creator>
  <cp:lastModifiedBy>Cara Brook</cp:lastModifiedBy>
  <cp:revision>104</cp:revision>
  <dcterms:created xsi:type="dcterms:W3CDTF">2020-06-04T18:46:41Z</dcterms:created>
  <dcterms:modified xsi:type="dcterms:W3CDTF">2020-10-22T22:14:26Z</dcterms:modified>
</cp:coreProperties>
</file>