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80" r:id="rId2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D9"/>
    <a:srgbClr val="00D49B"/>
    <a:srgbClr val="8CD5EE"/>
    <a:srgbClr val="DD7DB9"/>
    <a:srgbClr val="385723"/>
    <a:srgbClr val="FF40FF"/>
    <a:srgbClr val="FF0000"/>
    <a:srgbClr val="FFFF00"/>
    <a:srgbClr val="525252"/>
    <a:srgbClr val="C1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5336"/>
  </p:normalViewPr>
  <p:slideViewPr>
    <p:cSldViewPr snapToGrid="0" snapToObjects="1">
      <p:cViewPr varScale="1">
        <p:scale>
          <a:sx n="60" d="100"/>
          <a:sy n="60" d="100"/>
        </p:scale>
        <p:origin x="20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BCCA7-5387-724A-8A18-BCD5FDDC4B9C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E4794-46F0-C645-A8CF-D56DB9B7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9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6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1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9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5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0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5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0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6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3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3C036-5CEC-BD42-9615-9A5BE5F874AC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3BBF0012-5D88-3E46-91ED-1E27F48F7D30}"/>
              </a:ext>
            </a:extLst>
          </p:cNvPr>
          <p:cNvSpPr/>
          <p:nvPr/>
        </p:nvSpPr>
        <p:spPr>
          <a:xfrm>
            <a:off x="11100432" y="79362"/>
            <a:ext cx="7152000" cy="4831561"/>
          </a:xfrm>
          <a:prstGeom prst="rect">
            <a:avLst/>
          </a:prstGeom>
          <a:solidFill>
            <a:srgbClr val="0064D9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EE4D50-5338-D743-8599-284B51CCAE5A}"/>
              </a:ext>
            </a:extLst>
          </p:cNvPr>
          <p:cNvSpPr/>
          <p:nvPr/>
        </p:nvSpPr>
        <p:spPr>
          <a:xfrm rot="16200000">
            <a:off x="8454379" y="2247757"/>
            <a:ext cx="4831562" cy="494770"/>
          </a:xfrm>
          <a:prstGeom prst="triangle">
            <a:avLst>
              <a:gd name="adj" fmla="val 73960"/>
            </a:avLst>
          </a:prstGeom>
          <a:solidFill>
            <a:srgbClr val="0064D9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E59FDF3-1847-6645-B50B-A4CC4588AE5A}"/>
              </a:ext>
            </a:extLst>
          </p:cNvPr>
          <p:cNvCxnSpPr>
            <a:cxnSpLocks/>
          </p:cNvCxnSpPr>
          <p:nvPr/>
        </p:nvCxnSpPr>
        <p:spPr>
          <a:xfrm>
            <a:off x="6409620" y="2105292"/>
            <a:ext cx="0" cy="1499356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503F937-7E07-2C48-8E8A-36F8E1EE6956}"/>
              </a:ext>
            </a:extLst>
          </p:cNvPr>
          <p:cNvSpPr/>
          <p:nvPr/>
        </p:nvSpPr>
        <p:spPr>
          <a:xfrm>
            <a:off x="468459" y="634437"/>
            <a:ext cx="1700868" cy="6279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Person 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2804AA-9F8F-4340-A0BA-204E2902283B}"/>
              </a:ext>
            </a:extLst>
          </p:cNvPr>
          <p:cNvCxnSpPr>
            <a:cxnSpLocks/>
            <a:stCxn id="4" idx="3"/>
            <a:endCxn id="35" idx="2"/>
          </p:cNvCxnSpPr>
          <p:nvPr/>
        </p:nvCxnSpPr>
        <p:spPr>
          <a:xfrm>
            <a:off x="2169328" y="948424"/>
            <a:ext cx="8058653" cy="141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146CB0F-7FA9-7748-B2AD-833E2B0A52A2}"/>
              </a:ext>
            </a:extLst>
          </p:cNvPr>
          <p:cNvSpPr/>
          <p:nvPr/>
        </p:nvSpPr>
        <p:spPr>
          <a:xfrm>
            <a:off x="2697950" y="764516"/>
            <a:ext cx="269936" cy="31398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47C3FF-F4DA-E147-86B6-DEB3ABAE24A3}"/>
              </a:ext>
            </a:extLst>
          </p:cNvPr>
          <p:cNvSpPr/>
          <p:nvPr/>
        </p:nvSpPr>
        <p:spPr>
          <a:xfrm>
            <a:off x="4186615" y="791431"/>
            <a:ext cx="269936" cy="3139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C06B87-26D9-934D-929C-9CB9BD2DE2F7}"/>
              </a:ext>
            </a:extLst>
          </p:cNvPr>
          <p:cNvSpPr/>
          <p:nvPr/>
        </p:nvSpPr>
        <p:spPr>
          <a:xfrm>
            <a:off x="5000929" y="764516"/>
            <a:ext cx="269936" cy="3139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323DF5-F5AE-4F4C-9E34-794AC704861F}"/>
              </a:ext>
            </a:extLst>
          </p:cNvPr>
          <p:cNvSpPr/>
          <p:nvPr/>
        </p:nvSpPr>
        <p:spPr>
          <a:xfrm>
            <a:off x="5681127" y="798264"/>
            <a:ext cx="269936" cy="313987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0E850A-86E4-564B-B00C-69E12B59DC79}"/>
              </a:ext>
            </a:extLst>
          </p:cNvPr>
          <p:cNvSpPr/>
          <p:nvPr/>
        </p:nvSpPr>
        <p:spPr>
          <a:xfrm>
            <a:off x="8120194" y="764790"/>
            <a:ext cx="269936" cy="3139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1F38EC-BD95-7647-9335-F2BEE8E5C34A}"/>
              </a:ext>
            </a:extLst>
          </p:cNvPr>
          <p:cNvSpPr/>
          <p:nvPr/>
        </p:nvSpPr>
        <p:spPr>
          <a:xfrm>
            <a:off x="7413151" y="797570"/>
            <a:ext cx="269936" cy="313987"/>
          </a:xfrm>
          <a:prstGeom prst="ellipse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B74868-EC0D-7F4E-89C6-B917BE6F1520}"/>
              </a:ext>
            </a:extLst>
          </p:cNvPr>
          <p:cNvSpPr/>
          <p:nvPr/>
        </p:nvSpPr>
        <p:spPr>
          <a:xfrm>
            <a:off x="2832919" y="1409439"/>
            <a:ext cx="1466427" cy="206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 time 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BFBA95-509D-2949-BD07-C8C9BC226CA1}"/>
              </a:ext>
            </a:extLst>
          </p:cNvPr>
          <p:cNvSpPr/>
          <p:nvPr/>
        </p:nvSpPr>
        <p:spPr>
          <a:xfrm>
            <a:off x="2832919" y="1665981"/>
            <a:ext cx="2450851" cy="1961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 time 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C416DD-4A1D-8C45-B6BF-21E1B5EAD59F}"/>
              </a:ext>
            </a:extLst>
          </p:cNvPr>
          <p:cNvSpPr/>
          <p:nvPr/>
        </p:nvSpPr>
        <p:spPr>
          <a:xfrm>
            <a:off x="2837963" y="1907504"/>
            <a:ext cx="5399879" cy="179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 time 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04FFD5-9F21-9B43-92F3-32B445AAC40C}"/>
              </a:ext>
            </a:extLst>
          </p:cNvPr>
          <p:cNvSpPr txBox="1"/>
          <p:nvPr/>
        </p:nvSpPr>
        <p:spPr>
          <a:xfrm>
            <a:off x="2409799" y="502944"/>
            <a:ext cx="9447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C17137-B48F-824E-B357-D3D5747C2101}"/>
              </a:ext>
            </a:extLst>
          </p:cNvPr>
          <p:cNvSpPr txBox="1"/>
          <p:nvPr/>
        </p:nvSpPr>
        <p:spPr>
          <a:xfrm>
            <a:off x="5867342" y="274363"/>
            <a:ext cx="9447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test isolation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073380-A7B9-0845-908A-99A8239AB792}"/>
              </a:ext>
            </a:extLst>
          </p:cNvPr>
          <p:cNvSpPr txBox="1"/>
          <p:nvPr/>
        </p:nvSpPr>
        <p:spPr>
          <a:xfrm>
            <a:off x="7043388" y="244140"/>
            <a:ext cx="9447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symptom onset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B8BC54-20FB-E941-8189-CF1E26A32FD1}"/>
              </a:ext>
            </a:extLst>
          </p:cNvPr>
          <p:cNvSpPr txBox="1"/>
          <p:nvPr/>
        </p:nvSpPr>
        <p:spPr>
          <a:xfrm>
            <a:off x="4665699" y="284515"/>
            <a:ext cx="9334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new infection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A4AD0E-25C2-AB4F-BAA8-8C615D51464B}"/>
              </a:ext>
            </a:extLst>
          </p:cNvPr>
          <p:cNvSpPr txBox="1"/>
          <p:nvPr/>
        </p:nvSpPr>
        <p:spPr>
          <a:xfrm>
            <a:off x="3844610" y="295818"/>
            <a:ext cx="9334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new infection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692034-C9D0-6F45-9675-EF6CBC0CF83E}"/>
              </a:ext>
            </a:extLst>
          </p:cNvPr>
          <p:cNvSpPr txBox="1"/>
          <p:nvPr/>
        </p:nvSpPr>
        <p:spPr>
          <a:xfrm>
            <a:off x="7800395" y="262411"/>
            <a:ext cx="10376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infection prevented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E2D6FD-1034-5143-ACAC-9D78CDCE5BF1}"/>
              </a:ext>
            </a:extLst>
          </p:cNvPr>
          <p:cNvSpPr/>
          <p:nvPr/>
        </p:nvSpPr>
        <p:spPr>
          <a:xfrm>
            <a:off x="7558720" y="1647439"/>
            <a:ext cx="2848564" cy="196145"/>
          </a:xfrm>
          <a:prstGeom prst="rect">
            <a:avLst/>
          </a:prstGeom>
          <a:solidFill>
            <a:srgbClr val="FF40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to symptomatic isolation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243D312-D5C5-4543-88E6-5DE9A969FF80}"/>
              </a:ext>
            </a:extLst>
          </p:cNvPr>
          <p:cNvSpPr/>
          <p:nvPr/>
        </p:nvSpPr>
        <p:spPr>
          <a:xfrm>
            <a:off x="10227980" y="805601"/>
            <a:ext cx="269936" cy="3139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7DD76E-9080-B749-8F65-B28F7D82C6B3}"/>
              </a:ext>
            </a:extLst>
          </p:cNvPr>
          <p:cNvSpPr txBox="1"/>
          <p:nvPr/>
        </p:nvSpPr>
        <p:spPr>
          <a:xfrm>
            <a:off x="9573185" y="289393"/>
            <a:ext cx="1538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isolation not needed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B8ADB12-8293-414A-9645-545A46B49055}"/>
              </a:ext>
            </a:extLst>
          </p:cNvPr>
          <p:cNvSpPr/>
          <p:nvPr/>
        </p:nvSpPr>
        <p:spPr>
          <a:xfrm>
            <a:off x="6193429" y="770451"/>
            <a:ext cx="269936" cy="31398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CEBCC1-C976-4D48-B9BF-F94DED9AD972}"/>
              </a:ext>
            </a:extLst>
          </p:cNvPr>
          <p:cNvSpPr txBox="1"/>
          <p:nvPr/>
        </p:nvSpPr>
        <p:spPr>
          <a:xfrm>
            <a:off x="5536055" y="452063"/>
            <a:ext cx="9447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A3CE15C-3278-754A-A6CD-8B2FF05B6A77}"/>
              </a:ext>
            </a:extLst>
          </p:cNvPr>
          <p:cNvSpPr/>
          <p:nvPr/>
        </p:nvSpPr>
        <p:spPr>
          <a:xfrm>
            <a:off x="5608432" y="1411747"/>
            <a:ext cx="1033561" cy="404442"/>
          </a:xfrm>
          <a:prstGeom prst="rect">
            <a:avLst/>
          </a:prstGeom>
          <a:solidFill>
            <a:srgbClr val="006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0638" algn="ctr"/>
            <a:r>
              <a:rPr lang="en-US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turnaround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33B518D7-1965-B945-B0BD-53A6EDE7194A}"/>
              </a:ext>
            </a:extLst>
          </p:cNvPr>
          <p:cNvSpPr txBox="1">
            <a:spLocks/>
          </p:cNvSpPr>
          <p:nvPr/>
        </p:nvSpPr>
        <p:spPr>
          <a:xfrm>
            <a:off x="-873342" y="1094846"/>
            <a:ext cx="1134935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9657161-6E7D-5B41-B335-1A5704CD7BF6}"/>
              </a:ext>
            </a:extLst>
          </p:cNvPr>
          <p:cNvSpPr/>
          <p:nvPr/>
        </p:nvSpPr>
        <p:spPr>
          <a:xfrm>
            <a:off x="1737654" y="1394525"/>
            <a:ext cx="1053987" cy="7107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A28D8FA-9220-5A4A-9213-54D760B81219}"/>
              </a:ext>
            </a:extLst>
          </p:cNvPr>
          <p:cNvSpPr/>
          <p:nvPr/>
        </p:nvSpPr>
        <p:spPr>
          <a:xfrm>
            <a:off x="3733261" y="1205572"/>
            <a:ext cx="6674023" cy="168251"/>
          </a:xfrm>
          <a:prstGeom prst="rect">
            <a:avLst/>
          </a:prstGeom>
          <a:solidFill>
            <a:srgbClr val="8CD5EE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 of test sensitivity (based on limit of detection)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2451F8-8A0D-7444-BCC8-09BBF4326C47}"/>
              </a:ext>
            </a:extLst>
          </p:cNvPr>
          <p:cNvSpPr/>
          <p:nvPr/>
        </p:nvSpPr>
        <p:spPr>
          <a:xfrm>
            <a:off x="863566" y="2936480"/>
            <a:ext cx="1973633" cy="6279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Person B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(traced 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124F2F-9983-0C4E-A118-D8BF628E1969}"/>
              </a:ext>
            </a:extLst>
          </p:cNvPr>
          <p:cNvSpPr/>
          <p:nvPr/>
        </p:nvSpPr>
        <p:spPr>
          <a:xfrm>
            <a:off x="1775756" y="5033018"/>
            <a:ext cx="1973633" cy="6279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Person C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(not traced, 1-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F5D371F-193B-A34A-8C86-756E4CC3ED31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2837199" y="3244389"/>
            <a:ext cx="7819639" cy="60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3D884D-1FE4-2340-9D1C-DCBE144C0D9B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3763308" y="5335558"/>
            <a:ext cx="6495103" cy="31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19C41C0-5AEB-F745-A48C-8DAC6AF61DFD}"/>
              </a:ext>
            </a:extLst>
          </p:cNvPr>
          <p:cNvSpPr/>
          <p:nvPr/>
        </p:nvSpPr>
        <p:spPr>
          <a:xfrm>
            <a:off x="4231488" y="3115358"/>
            <a:ext cx="269936" cy="31398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92C119-7C0F-E842-A14C-7EBB07BE2D0E}"/>
              </a:ext>
            </a:extLst>
          </p:cNvPr>
          <p:cNvSpPr txBox="1"/>
          <p:nvPr/>
        </p:nvSpPr>
        <p:spPr>
          <a:xfrm>
            <a:off x="3943338" y="2853786"/>
            <a:ext cx="9447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D836AE6-4D59-EC4E-80A6-7E6495214DA6}"/>
              </a:ext>
            </a:extLst>
          </p:cNvPr>
          <p:cNvSpPr/>
          <p:nvPr/>
        </p:nvSpPr>
        <p:spPr>
          <a:xfrm>
            <a:off x="4353428" y="3844443"/>
            <a:ext cx="5284916" cy="1743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 time 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01FDE81-AD1E-4146-A29E-2AC8002B4AD9}"/>
              </a:ext>
            </a:extLst>
          </p:cNvPr>
          <p:cNvSpPr/>
          <p:nvPr/>
        </p:nvSpPr>
        <p:spPr>
          <a:xfrm>
            <a:off x="7358920" y="3086580"/>
            <a:ext cx="269936" cy="31398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04C7A9-3801-2348-A5E3-9FEDEBDE729B}"/>
              </a:ext>
            </a:extLst>
          </p:cNvPr>
          <p:cNvSpPr txBox="1"/>
          <p:nvPr/>
        </p:nvSpPr>
        <p:spPr>
          <a:xfrm>
            <a:off x="7046150" y="2575692"/>
            <a:ext cx="9447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tracing isolation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43BDC4-BFA6-194B-B016-22E2C2CC1380}"/>
              </a:ext>
            </a:extLst>
          </p:cNvPr>
          <p:cNvSpPr/>
          <p:nvPr/>
        </p:nvSpPr>
        <p:spPr>
          <a:xfrm>
            <a:off x="5694461" y="5189336"/>
            <a:ext cx="269936" cy="3139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3C15D9-AAF2-DE45-A351-F0318B624776}"/>
              </a:ext>
            </a:extLst>
          </p:cNvPr>
          <p:cNvSpPr txBox="1"/>
          <p:nvPr/>
        </p:nvSpPr>
        <p:spPr>
          <a:xfrm>
            <a:off x="9000045" y="2581662"/>
            <a:ext cx="10376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infection prevented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51F97BB-4A8B-6B49-BD9B-2805489C6E70}"/>
              </a:ext>
            </a:extLst>
          </p:cNvPr>
          <p:cNvSpPr/>
          <p:nvPr/>
        </p:nvSpPr>
        <p:spPr>
          <a:xfrm>
            <a:off x="8439924" y="3096173"/>
            <a:ext cx="269936" cy="313987"/>
          </a:xfrm>
          <a:prstGeom prst="ellipse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9BF5E3-29CD-9944-939F-D07C762E48D8}"/>
              </a:ext>
            </a:extLst>
          </p:cNvPr>
          <p:cNvSpPr txBox="1"/>
          <p:nvPr/>
        </p:nvSpPr>
        <p:spPr>
          <a:xfrm>
            <a:off x="8127107" y="2586707"/>
            <a:ext cx="9447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symptom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onset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E641681-A81B-294D-97C5-8267036DD379}"/>
              </a:ext>
            </a:extLst>
          </p:cNvPr>
          <p:cNvSpPr/>
          <p:nvPr/>
        </p:nvSpPr>
        <p:spPr>
          <a:xfrm>
            <a:off x="9494719" y="3112346"/>
            <a:ext cx="269936" cy="3139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CC206DB-E75E-BE43-934A-A3F09BA7B546}"/>
              </a:ext>
            </a:extLst>
          </p:cNvPr>
          <p:cNvSpPr/>
          <p:nvPr/>
        </p:nvSpPr>
        <p:spPr>
          <a:xfrm>
            <a:off x="5022021" y="5210427"/>
            <a:ext cx="269936" cy="31398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C48619-81BB-9146-B927-B9A6992D7133}"/>
              </a:ext>
            </a:extLst>
          </p:cNvPr>
          <p:cNvSpPr txBox="1"/>
          <p:nvPr/>
        </p:nvSpPr>
        <p:spPr>
          <a:xfrm>
            <a:off x="4549542" y="4917002"/>
            <a:ext cx="9447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41CDA57-7F4C-F345-9836-75E841C6897A}"/>
              </a:ext>
            </a:extLst>
          </p:cNvPr>
          <p:cNvSpPr/>
          <p:nvPr/>
        </p:nvSpPr>
        <p:spPr>
          <a:xfrm>
            <a:off x="6601153" y="5197350"/>
            <a:ext cx="269936" cy="31398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90C2CC-E506-9347-B1CE-F4442C7F03DD}"/>
              </a:ext>
            </a:extLst>
          </p:cNvPr>
          <p:cNvSpPr txBox="1"/>
          <p:nvPr/>
        </p:nvSpPr>
        <p:spPr>
          <a:xfrm>
            <a:off x="6259148" y="4701737"/>
            <a:ext cx="9334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new infection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1DB6025-14C6-C041-AE35-2554C050A0E4}"/>
              </a:ext>
            </a:extLst>
          </p:cNvPr>
          <p:cNvSpPr/>
          <p:nvPr/>
        </p:nvSpPr>
        <p:spPr>
          <a:xfrm>
            <a:off x="10258409" y="5178565"/>
            <a:ext cx="269936" cy="3139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4338274-410A-974B-B3FC-0CFA98B01987}"/>
              </a:ext>
            </a:extLst>
          </p:cNvPr>
          <p:cNvSpPr txBox="1"/>
          <p:nvPr/>
        </p:nvSpPr>
        <p:spPr>
          <a:xfrm>
            <a:off x="9851780" y="4671433"/>
            <a:ext cx="11110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infection prevented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B3A6763-476A-B749-AAE6-9628AB540697}"/>
              </a:ext>
            </a:extLst>
          </p:cNvPr>
          <p:cNvSpPr/>
          <p:nvPr/>
        </p:nvSpPr>
        <p:spPr>
          <a:xfrm>
            <a:off x="7426556" y="5193150"/>
            <a:ext cx="269936" cy="313987"/>
          </a:xfrm>
          <a:prstGeom prst="ellipse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4A0000-CA04-B542-B6F7-A0CBD4986C11}"/>
              </a:ext>
            </a:extLst>
          </p:cNvPr>
          <p:cNvSpPr txBox="1"/>
          <p:nvPr/>
        </p:nvSpPr>
        <p:spPr>
          <a:xfrm>
            <a:off x="7123794" y="4709261"/>
            <a:ext cx="9447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symptom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onset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1185027-6DCE-2F4D-B976-C579910843F3}"/>
              </a:ext>
            </a:extLst>
          </p:cNvPr>
          <p:cNvSpPr/>
          <p:nvPr/>
        </p:nvSpPr>
        <p:spPr>
          <a:xfrm>
            <a:off x="4881138" y="6112387"/>
            <a:ext cx="1930976" cy="1920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 time F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82E8384-AB05-1542-85F3-7A8599C2A6B9}"/>
              </a:ext>
            </a:extLst>
          </p:cNvPr>
          <p:cNvSpPr/>
          <p:nvPr/>
        </p:nvSpPr>
        <p:spPr>
          <a:xfrm>
            <a:off x="4881137" y="6363373"/>
            <a:ext cx="5526146" cy="1920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 time G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9ACD0F4-555A-7F4C-A5F3-D7D1FF5F46DD}"/>
              </a:ext>
            </a:extLst>
          </p:cNvPr>
          <p:cNvSpPr/>
          <p:nvPr/>
        </p:nvSpPr>
        <p:spPr>
          <a:xfrm>
            <a:off x="9060776" y="5192352"/>
            <a:ext cx="269936" cy="313987"/>
          </a:xfrm>
          <a:prstGeom prst="ellipse">
            <a:avLst/>
          </a:prstGeom>
          <a:solidFill>
            <a:srgbClr val="DD7D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DB54C24-0372-3F45-A268-770CF513A6D0}"/>
              </a:ext>
            </a:extLst>
          </p:cNvPr>
          <p:cNvSpPr txBox="1"/>
          <p:nvPr/>
        </p:nvSpPr>
        <p:spPr>
          <a:xfrm>
            <a:off x="8574894" y="4716467"/>
            <a:ext cx="12490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symptomatic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isolation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911935-080B-F648-A410-DFA45872A839}"/>
              </a:ext>
            </a:extLst>
          </p:cNvPr>
          <p:cNvSpPr/>
          <p:nvPr/>
        </p:nvSpPr>
        <p:spPr>
          <a:xfrm>
            <a:off x="6424482" y="3413320"/>
            <a:ext cx="1134181" cy="2051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tracing delay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4261E39-CD1F-3E49-8C6C-33B0731F5CC1}"/>
              </a:ext>
            </a:extLst>
          </p:cNvPr>
          <p:cNvSpPr/>
          <p:nvPr/>
        </p:nvSpPr>
        <p:spPr>
          <a:xfrm>
            <a:off x="4111033" y="5193150"/>
            <a:ext cx="269936" cy="313987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882586-D083-8B47-9675-0BF922ACBACC}"/>
              </a:ext>
            </a:extLst>
          </p:cNvPr>
          <p:cNvSpPr txBox="1"/>
          <p:nvPr/>
        </p:nvSpPr>
        <p:spPr>
          <a:xfrm>
            <a:off x="3674067" y="4900906"/>
            <a:ext cx="11076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CC146F2-2CB1-5A4E-8E0B-5CCC1C4BC4B9}"/>
              </a:ext>
            </a:extLst>
          </p:cNvPr>
          <p:cNvSpPr/>
          <p:nvPr/>
        </p:nvSpPr>
        <p:spPr>
          <a:xfrm>
            <a:off x="4245586" y="5594638"/>
            <a:ext cx="1532969" cy="192001"/>
          </a:xfrm>
          <a:prstGeom prst="rect">
            <a:avLst/>
          </a:prstGeom>
          <a:solidFill>
            <a:srgbClr val="006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turnaround time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3A7F583-AD2B-6B41-AC58-3A8C94BFAAC1}"/>
              </a:ext>
            </a:extLst>
          </p:cNvPr>
          <p:cNvSpPr/>
          <p:nvPr/>
        </p:nvSpPr>
        <p:spPr>
          <a:xfrm>
            <a:off x="5191101" y="3651142"/>
            <a:ext cx="5284916" cy="148338"/>
          </a:xfrm>
          <a:prstGeom prst="rect">
            <a:avLst/>
          </a:prstGeom>
          <a:solidFill>
            <a:srgbClr val="8CD5EE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 of test sensitivity (based on limit of detection)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E74E46B-A140-E042-AD1D-D9C3EE8F3E16}"/>
              </a:ext>
            </a:extLst>
          </p:cNvPr>
          <p:cNvSpPr/>
          <p:nvPr/>
        </p:nvSpPr>
        <p:spPr>
          <a:xfrm>
            <a:off x="8497484" y="4030905"/>
            <a:ext cx="2000433" cy="215685"/>
          </a:xfrm>
          <a:prstGeom prst="rect">
            <a:avLst/>
          </a:prstGeom>
          <a:solidFill>
            <a:srgbClr val="FF40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to symptom iso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3CF539E-44B5-7E4E-BB48-8B73007EFD70}"/>
              </a:ext>
            </a:extLst>
          </p:cNvPr>
          <p:cNvSpPr/>
          <p:nvPr/>
        </p:nvSpPr>
        <p:spPr>
          <a:xfrm>
            <a:off x="10377950" y="3096173"/>
            <a:ext cx="269936" cy="3139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0B1ACB9-E7A7-184B-83D7-4D47F81E1514}"/>
              </a:ext>
            </a:extLst>
          </p:cNvPr>
          <p:cNvSpPr txBox="1"/>
          <p:nvPr/>
        </p:nvSpPr>
        <p:spPr>
          <a:xfrm>
            <a:off x="9903498" y="2603469"/>
            <a:ext cx="10284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isolation not needed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0C3FD49-2498-4843-9229-C756CA896C29}"/>
              </a:ext>
            </a:extLst>
          </p:cNvPr>
          <p:cNvSpPr txBox="1"/>
          <p:nvPr/>
        </p:nvSpPr>
        <p:spPr>
          <a:xfrm>
            <a:off x="5352843" y="4660899"/>
            <a:ext cx="10797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test notification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575751D-E2CE-4741-97E3-907FFFBB759F}"/>
              </a:ext>
            </a:extLst>
          </p:cNvPr>
          <p:cNvSpPr/>
          <p:nvPr/>
        </p:nvSpPr>
        <p:spPr>
          <a:xfrm>
            <a:off x="7518688" y="5548974"/>
            <a:ext cx="1734534" cy="243105"/>
          </a:xfrm>
          <a:prstGeom prst="rect">
            <a:avLst/>
          </a:prstGeom>
          <a:solidFill>
            <a:srgbClr val="FF40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to symptom iso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5E04DA1-4F7E-104F-9D0C-9D60B1B77289}"/>
              </a:ext>
            </a:extLst>
          </p:cNvPr>
          <p:cNvSpPr/>
          <p:nvPr/>
        </p:nvSpPr>
        <p:spPr>
          <a:xfrm>
            <a:off x="3235904" y="3830281"/>
            <a:ext cx="1053987" cy="3470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4D2BA68-D676-A048-9851-2539F423EC2B}"/>
              </a:ext>
            </a:extLst>
          </p:cNvPr>
          <p:cNvSpPr/>
          <p:nvPr/>
        </p:nvSpPr>
        <p:spPr>
          <a:xfrm>
            <a:off x="3758165" y="6061217"/>
            <a:ext cx="1053987" cy="4941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2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6419372-C432-574F-BAC1-01B72ADC1E8F}"/>
              </a:ext>
            </a:extLst>
          </p:cNvPr>
          <p:cNvSpPr/>
          <p:nvPr/>
        </p:nvSpPr>
        <p:spPr>
          <a:xfrm>
            <a:off x="5536055" y="5843815"/>
            <a:ext cx="4961861" cy="190882"/>
          </a:xfrm>
          <a:prstGeom prst="rect">
            <a:avLst/>
          </a:prstGeom>
          <a:solidFill>
            <a:srgbClr val="8CD5EE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57" tIns="37678" rIns="75357" bIns="37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 of test sensitivity (based on LOD)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A1B01C51-B212-964E-9C09-A96C0B1DC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853" y="133785"/>
            <a:ext cx="7076057" cy="471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8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7750</TotalTime>
  <Words>135</Words>
  <Application>Microsoft Macintosh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Berkeley Reopening, COVID-19 modeling</dc:title>
  <dc:creator>Cara Brook</dc:creator>
  <cp:lastModifiedBy>Cara Brook</cp:lastModifiedBy>
  <cp:revision>110</cp:revision>
  <dcterms:created xsi:type="dcterms:W3CDTF">2020-06-04T18:46:41Z</dcterms:created>
  <dcterms:modified xsi:type="dcterms:W3CDTF">2021-10-24T04:35:19Z</dcterms:modified>
</cp:coreProperties>
</file>